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9" r:id="rId9"/>
    <p:sldId id="263" r:id="rId10"/>
    <p:sldId id="262" r:id="rId11"/>
    <p:sldId id="264" r:id="rId12"/>
    <p:sldId id="265" r:id="rId13"/>
    <p:sldId id="267" r:id="rId14"/>
    <p:sldId id="273" r:id="rId15"/>
    <p:sldId id="274" r:id="rId16"/>
    <p:sldId id="275" r:id="rId17"/>
    <p:sldId id="276" r:id="rId18"/>
    <p:sldId id="277" r:id="rId19"/>
    <p:sldId id="278" r:id="rId20"/>
    <p:sldId id="279" r:id="rId21"/>
    <p:sldId id="281" r:id="rId22"/>
    <p:sldId id="282" r:id="rId23"/>
    <p:sldId id="28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9" d="100"/>
          <a:sy n="29" d="100"/>
        </p:scale>
        <p:origin x="-102"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82613"/>
          </a:xfrm>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853CB0FD-1CAC-42C3-BA58-894E4232BE0C}" type="slidenum">
              <a:rPr lang="en-US" altLang="zh-CN"/>
              <a:pPr>
                <a:defRPr/>
              </a:pPr>
              <a:t>‹#›</a:t>
            </a:fld>
            <a:endParaRPr lang="en-US" altLang="zh-CN"/>
          </a:p>
        </p:txBody>
      </p:sp>
    </p:spTree>
    <p:extLst>
      <p:ext uri="{BB962C8B-B14F-4D97-AF65-F5344CB8AC3E}">
        <p14:creationId xmlns:p14="http://schemas.microsoft.com/office/powerpoint/2010/main" val="271567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CSC 223</a:t>
            </a:r>
            <a:endParaRPr lang="en-US" sz="6600" dirty="0"/>
          </a:p>
        </p:txBody>
      </p:sp>
      <p:sp>
        <p:nvSpPr>
          <p:cNvPr id="3" name="Subtitle 2"/>
          <p:cNvSpPr>
            <a:spLocks noGrp="1"/>
          </p:cNvSpPr>
          <p:nvPr>
            <p:ph type="subTitle" idx="1"/>
          </p:nvPr>
        </p:nvSpPr>
        <p:spPr/>
        <p:txBody>
          <a:bodyPr>
            <a:normAutofit/>
          </a:bodyPr>
          <a:lstStyle/>
          <a:p>
            <a:r>
              <a:rPr lang="en-US" sz="5400" dirty="0" smtClean="0"/>
              <a:t>DATA AND SIGNALS</a:t>
            </a:r>
            <a:endParaRPr lang="en-US" sz="5400" dirty="0"/>
          </a:p>
        </p:txBody>
      </p:sp>
    </p:spTree>
    <p:extLst>
      <p:ext uri="{BB962C8B-B14F-4D97-AF65-F5344CB8AC3E}">
        <p14:creationId xmlns:p14="http://schemas.microsoft.com/office/powerpoint/2010/main" val="795252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lgn="just"/>
            <a:r>
              <a:rPr lang="en-US" altLang="zh-CN" sz="3600" dirty="0"/>
              <a:t>Both electronic signals (analog and digital) degrade as they move down a line. The voltage of the signal fluctuates due to environmental effects.</a:t>
            </a:r>
          </a:p>
          <a:p>
            <a:pPr algn="just"/>
            <a:r>
              <a:rPr lang="en-US" altLang="zh-CN" sz="3600" dirty="0" smtClean="0"/>
              <a:t>When </a:t>
            </a:r>
            <a:r>
              <a:rPr lang="en-US" altLang="zh-CN" sz="3600" dirty="0"/>
              <a:t>it comes to moving data, digital communications are less susceptible to errors and faster than analog signals because they are not susceptible to problems such as electrical “noise” on transmission lines.</a:t>
            </a:r>
          </a:p>
          <a:p>
            <a:endParaRPr lang="en-US" sz="3600" dirty="0"/>
          </a:p>
        </p:txBody>
      </p:sp>
    </p:spTree>
    <p:extLst>
      <p:ext uri="{BB962C8B-B14F-4D97-AF65-F5344CB8AC3E}">
        <p14:creationId xmlns:p14="http://schemas.microsoft.com/office/powerpoint/2010/main" val="4140127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lgn="just"/>
            <a:r>
              <a:rPr lang="en-US" dirty="0"/>
              <a:t>As soon as an analog signal degrades, information is lost. Since any voltage level within the range is valid, it is impossible to know that the original signal was even changed</a:t>
            </a:r>
          </a:p>
          <a:p>
            <a:pPr algn="just"/>
            <a:r>
              <a:rPr lang="en-US" dirty="0"/>
              <a:t>Digital signals jump sharply between two extremes (high and low state). </a:t>
            </a:r>
            <a:endParaRPr lang="en-US" dirty="0" smtClean="0"/>
          </a:p>
          <a:p>
            <a:pPr algn="just"/>
            <a:r>
              <a:rPr lang="en-US" dirty="0" smtClean="0"/>
              <a:t>A </a:t>
            </a:r>
            <a:r>
              <a:rPr lang="en-US" dirty="0"/>
              <a:t>digital signal can degrade quite a bit until the information is lost, because any value over a certain threshold is considered high value and bellow the threshold is considered low value</a:t>
            </a:r>
          </a:p>
          <a:p>
            <a:pPr algn="just"/>
            <a:endParaRPr lang="en-US" dirty="0"/>
          </a:p>
        </p:txBody>
      </p:sp>
    </p:spTree>
    <p:extLst>
      <p:ext uri="{BB962C8B-B14F-4D97-AF65-F5344CB8AC3E}">
        <p14:creationId xmlns:p14="http://schemas.microsoft.com/office/powerpoint/2010/main" val="4259164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lnSpc>
                <a:spcPct val="80000"/>
              </a:lnSpc>
            </a:pPr>
            <a:r>
              <a:rPr lang="en-US" altLang="zh-CN" sz="4800" dirty="0"/>
              <a:t>You can still retrieve the information from a reasonably degraded digital signal</a:t>
            </a:r>
          </a:p>
          <a:p>
            <a:pPr algn="just">
              <a:lnSpc>
                <a:spcPct val="80000"/>
              </a:lnSpc>
            </a:pPr>
            <a:r>
              <a:rPr lang="en-US" altLang="zh-CN" sz="4800" dirty="0"/>
              <a:t>Periodically a digital signal is </a:t>
            </a:r>
            <a:r>
              <a:rPr lang="en-US" altLang="zh-CN" sz="4800" b="1" dirty="0" err="1"/>
              <a:t>reclocked</a:t>
            </a:r>
            <a:r>
              <a:rPr lang="en-US" altLang="zh-CN" sz="4800" dirty="0"/>
              <a:t> to regain its original shape. </a:t>
            </a:r>
            <a:endParaRPr lang="en-US" altLang="zh-CN" sz="4800" dirty="0" smtClean="0"/>
          </a:p>
          <a:p>
            <a:pPr algn="just">
              <a:lnSpc>
                <a:spcPct val="80000"/>
              </a:lnSpc>
            </a:pPr>
            <a:r>
              <a:rPr lang="en-US" altLang="zh-CN" sz="4800" dirty="0" smtClean="0"/>
              <a:t>As </a:t>
            </a:r>
            <a:r>
              <a:rPr lang="en-US" altLang="zh-CN" sz="4800" dirty="0"/>
              <a:t>long as it is </a:t>
            </a:r>
            <a:r>
              <a:rPr lang="en-US" altLang="zh-CN" sz="4800" dirty="0" err="1"/>
              <a:t>reclocked</a:t>
            </a:r>
            <a:r>
              <a:rPr lang="en-US" altLang="zh-CN" sz="4800" dirty="0"/>
              <a:t> before too much degradation, no info is lost</a:t>
            </a:r>
          </a:p>
          <a:p>
            <a:pPr algn="just">
              <a:lnSpc>
                <a:spcPct val="80000"/>
              </a:lnSpc>
            </a:pPr>
            <a:endParaRPr lang="en-US" altLang="zh-CN" sz="4800" dirty="0"/>
          </a:p>
          <a:p>
            <a:pPr algn="just"/>
            <a:endParaRPr lang="en-US" sz="4800" dirty="0"/>
          </a:p>
        </p:txBody>
      </p:sp>
    </p:spTree>
    <p:extLst>
      <p:ext uri="{BB962C8B-B14F-4D97-AF65-F5344CB8AC3E}">
        <p14:creationId xmlns:p14="http://schemas.microsoft.com/office/powerpoint/2010/main" val="1098351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noChangeArrowheads="1"/>
          </p:cNvSpPr>
          <p:nvPr>
            <p:ph type="title" idx="4294967295"/>
          </p:nvPr>
        </p:nvSpPr>
        <p:spPr>
          <a:xfrm>
            <a:off x="457200" y="274638"/>
            <a:ext cx="8229600" cy="1143000"/>
          </a:xfrm>
          <a:noFill/>
        </p:spPr>
        <p:txBody>
          <a:bodyPr/>
          <a:lstStyle/>
          <a:p>
            <a:pPr eaLnBrk="1" hangingPunct="1"/>
            <a:r>
              <a:rPr lang="en-US" dirty="0" smtClean="0"/>
              <a:t>Digital &amp; Analog signals</a:t>
            </a:r>
            <a:endParaRPr lang="en-US" dirty="0" smtClean="0"/>
          </a:p>
        </p:txBody>
      </p:sp>
      <p:graphicFrame>
        <p:nvGraphicFramePr>
          <p:cNvPr id="1026" name="Content Placeholder 3"/>
          <p:cNvGraphicFramePr>
            <a:graphicFrameLocks noGrp="1" noChangeAspect="1"/>
          </p:cNvGraphicFramePr>
          <p:nvPr/>
        </p:nvGraphicFramePr>
        <p:xfrm>
          <a:off x="762000" y="1752600"/>
          <a:ext cx="7981950" cy="4648200"/>
        </p:xfrm>
        <a:graphic>
          <a:graphicData uri="http://schemas.openxmlformats.org/presentationml/2006/ole">
            <mc:AlternateContent xmlns:mc="http://schemas.openxmlformats.org/markup-compatibility/2006">
              <mc:Choice xmlns:v="urn:schemas-microsoft-com:vml" Requires="v">
                <p:oleObj spid="_x0000_s2056" r:id="rId3" imgW="2329920" imgH="864360" progId="Visio.Drawing.6">
                  <p:embed/>
                </p:oleObj>
              </mc:Choice>
              <mc:Fallback>
                <p:oleObj r:id="rId3" imgW="2329920" imgH="864360" progId="Visio.Drawing.6">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79819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5031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99" y="1219200"/>
            <a:ext cx="889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055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is a vehicle for carrying data</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02859"/>
            <a:ext cx="7809773" cy="529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566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analog and digital</a:t>
            </a:r>
            <a:endParaRPr lang="en-US" dirty="0"/>
          </a:p>
        </p:txBody>
      </p:sp>
      <p:sp>
        <p:nvSpPr>
          <p:cNvPr id="3" name="Content Placeholder 2"/>
          <p:cNvSpPr>
            <a:spLocks noGrp="1"/>
          </p:cNvSpPr>
          <p:nvPr>
            <p:ph idx="1"/>
          </p:nvPr>
        </p:nvSpPr>
        <p:spPr/>
        <p:txBody>
          <a:bodyPr/>
          <a:lstStyle/>
          <a:p>
            <a:r>
              <a:rPr lang="en-US" dirty="0"/>
              <a:t>The simplest way to show signals is by plotting them on a pair of perpendicular axes. The vertical axis represents the value or strength of a signal. The horizontal axis represents time. </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52900"/>
            <a:ext cx="8721616"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633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&amp; Non periodic signals</a:t>
            </a:r>
            <a:endParaRPr lang="en-US" dirty="0"/>
          </a:p>
        </p:txBody>
      </p:sp>
      <p:sp>
        <p:nvSpPr>
          <p:cNvPr id="3" name="Content Placeholder 2"/>
          <p:cNvSpPr>
            <a:spLocks noGrp="1"/>
          </p:cNvSpPr>
          <p:nvPr>
            <p:ph idx="1"/>
          </p:nvPr>
        </p:nvSpPr>
        <p:spPr/>
        <p:txBody>
          <a:bodyPr>
            <a:normAutofit/>
          </a:bodyPr>
          <a:lstStyle/>
          <a:p>
            <a:pPr algn="just"/>
            <a:r>
              <a:rPr lang="en-US" sz="4800" dirty="0"/>
              <a:t>Both analog and digital signals can take one of two forms: </a:t>
            </a:r>
            <a:r>
              <a:rPr lang="en-US" sz="4800" b="1" dirty="0"/>
              <a:t>periodic </a:t>
            </a:r>
            <a:r>
              <a:rPr lang="en-US" sz="4800" dirty="0"/>
              <a:t>or </a:t>
            </a:r>
            <a:r>
              <a:rPr lang="en-US" sz="4800" b="1" dirty="0" err="1" smtClean="0"/>
              <a:t>nonperiodic</a:t>
            </a:r>
            <a:r>
              <a:rPr lang="en-US" sz="4800" b="1" dirty="0" smtClean="0"/>
              <a:t> </a:t>
            </a:r>
            <a:r>
              <a:rPr lang="en-US" sz="4800" dirty="0"/>
              <a:t>(sometimes refer to as </a:t>
            </a:r>
            <a:r>
              <a:rPr lang="en-US" sz="4800" b="1" dirty="0"/>
              <a:t>aperiodic, </a:t>
            </a:r>
            <a:r>
              <a:rPr lang="en-US" sz="4800" dirty="0"/>
              <a:t>because the prefix a in Greek means "non").</a:t>
            </a:r>
          </a:p>
          <a:p>
            <a:endParaRPr lang="en-US" sz="4800" dirty="0"/>
          </a:p>
        </p:txBody>
      </p:sp>
    </p:spTree>
    <p:extLst>
      <p:ext uri="{BB962C8B-B14F-4D97-AF65-F5344CB8AC3E}">
        <p14:creationId xmlns:p14="http://schemas.microsoft.com/office/powerpoint/2010/main" val="3576672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signal</a:t>
            </a:r>
            <a:endParaRPr lang="en-US" dirty="0"/>
          </a:p>
        </p:txBody>
      </p:sp>
      <p:sp>
        <p:nvSpPr>
          <p:cNvPr id="3" name="Content Placeholder 2"/>
          <p:cNvSpPr>
            <a:spLocks noGrp="1"/>
          </p:cNvSpPr>
          <p:nvPr>
            <p:ph idx="1"/>
          </p:nvPr>
        </p:nvSpPr>
        <p:spPr/>
        <p:txBody>
          <a:bodyPr>
            <a:noAutofit/>
          </a:bodyPr>
          <a:lstStyle/>
          <a:p>
            <a:pPr algn="just"/>
            <a:r>
              <a:rPr lang="en-US" sz="4400" dirty="0"/>
              <a:t>A periodic signal completes a pattern within a measurable time frame, called a period, and repeats that pattern over subsequent identical periods. </a:t>
            </a:r>
            <a:endParaRPr lang="en-US" sz="4400" dirty="0" smtClean="0"/>
          </a:p>
          <a:p>
            <a:pPr algn="just"/>
            <a:r>
              <a:rPr lang="en-US" sz="4400" dirty="0" smtClean="0"/>
              <a:t>The </a:t>
            </a:r>
            <a:r>
              <a:rPr lang="en-US" sz="4400" dirty="0"/>
              <a:t>completion of one full pattern is called a </a:t>
            </a:r>
            <a:r>
              <a:rPr lang="en-US" sz="4400" b="1" dirty="0"/>
              <a:t>cycle.</a:t>
            </a:r>
            <a:r>
              <a:rPr lang="en-US" sz="4400" dirty="0"/>
              <a:t> </a:t>
            </a:r>
          </a:p>
          <a:p>
            <a:pPr algn="just"/>
            <a:endParaRPr lang="en-US" sz="4400" dirty="0"/>
          </a:p>
        </p:txBody>
      </p:sp>
    </p:spTree>
    <p:extLst>
      <p:ext uri="{BB962C8B-B14F-4D97-AF65-F5344CB8AC3E}">
        <p14:creationId xmlns:p14="http://schemas.microsoft.com/office/powerpoint/2010/main" val="1035290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Nonperiodic</a:t>
            </a:r>
            <a:r>
              <a:rPr lang="en-US" dirty="0" smtClean="0"/>
              <a:t> (Aperiodic) signal</a:t>
            </a:r>
            <a:endParaRPr lang="en-US" dirty="0"/>
          </a:p>
        </p:txBody>
      </p:sp>
      <p:sp>
        <p:nvSpPr>
          <p:cNvPr id="3" name="Content Placeholder 2"/>
          <p:cNvSpPr>
            <a:spLocks noGrp="1"/>
          </p:cNvSpPr>
          <p:nvPr>
            <p:ph idx="1"/>
          </p:nvPr>
        </p:nvSpPr>
        <p:spPr/>
        <p:txBody>
          <a:bodyPr>
            <a:noAutofit/>
          </a:bodyPr>
          <a:lstStyle/>
          <a:p>
            <a:pPr algn="just"/>
            <a:r>
              <a:rPr lang="en-US" dirty="0"/>
              <a:t>A </a:t>
            </a:r>
            <a:r>
              <a:rPr lang="en-US" dirty="0" err="1"/>
              <a:t>nonperiodic</a:t>
            </a:r>
            <a:r>
              <a:rPr lang="en-US" dirty="0"/>
              <a:t> signal changes without exhibiting a pattern or cycle that repeats over time.</a:t>
            </a:r>
          </a:p>
          <a:p>
            <a:pPr algn="just"/>
            <a:r>
              <a:rPr lang="en-US" dirty="0"/>
              <a:t>Both analog and digital signals can be periodic or </a:t>
            </a:r>
            <a:r>
              <a:rPr lang="en-US" dirty="0" err="1"/>
              <a:t>nonperiodic</a:t>
            </a:r>
            <a:r>
              <a:rPr lang="en-US" dirty="0"/>
              <a:t>. </a:t>
            </a:r>
            <a:endParaRPr lang="en-US" dirty="0" smtClean="0"/>
          </a:p>
          <a:p>
            <a:pPr algn="just"/>
            <a:r>
              <a:rPr lang="en-US" dirty="0" smtClean="0"/>
              <a:t>In </a:t>
            </a:r>
            <a:r>
              <a:rPr lang="en-US" dirty="0"/>
              <a:t>data communications, we commonly use </a:t>
            </a:r>
            <a:r>
              <a:rPr lang="en-US" b="1" dirty="0"/>
              <a:t>periodic analog</a:t>
            </a:r>
            <a:r>
              <a:rPr lang="en-US" dirty="0"/>
              <a:t> signals (because they need less bandwidth) and </a:t>
            </a:r>
            <a:r>
              <a:rPr lang="en-US" b="1" dirty="0" err="1"/>
              <a:t>nonperiodic</a:t>
            </a:r>
            <a:r>
              <a:rPr lang="en-US" b="1" dirty="0"/>
              <a:t> digital </a:t>
            </a:r>
            <a:r>
              <a:rPr lang="en-US" dirty="0"/>
              <a:t>signals (because they can represent variation in data)</a:t>
            </a:r>
          </a:p>
        </p:txBody>
      </p:sp>
    </p:spTree>
    <p:extLst>
      <p:ext uri="{BB962C8B-B14F-4D97-AF65-F5344CB8AC3E}">
        <p14:creationId xmlns:p14="http://schemas.microsoft.com/office/powerpoint/2010/main" val="3755441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i="1" dirty="0"/>
              <a:t>Data and </a:t>
            </a:r>
            <a:r>
              <a:rPr lang="en-US" b="1" i="1" dirty="0" smtClean="0"/>
              <a:t>Signals</a:t>
            </a:r>
            <a:endParaRPr lang="en-US" dirty="0"/>
          </a:p>
        </p:txBody>
      </p:sp>
      <p:sp>
        <p:nvSpPr>
          <p:cNvPr id="3" name="Content Placeholder 2"/>
          <p:cNvSpPr>
            <a:spLocks noGrp="1"/>
          </p:cNvSpPr>
          <p:nvPr>
            <p:ph idx="1"/>
          </p:nvPr>
        </p:nvSpPr>
        <p:spPr>
          <a:xfrm>
            <a:off x="457200" y="1143000"/>
            <a:ext cx="8229600" cy="5257800"/>
          </a:xfrm>
        </p:spPr>
        <p:txBody>
          <a:bodyPr>
            <a:noAutofit/>
          </a:bodyPr>
          <a:lstStyle/>
          <a:p>
            <a:pPr algn="just"/>
            <a:r>
              <a:rPr lang="en-US" sz="3600" dirty="0" smtClean="0"/>
              <a:t>One </a:t>
            </a:r>
            <a:r>
              <a:rPr lang="en-US" sz="3600" dirty="0"/>
              <a:t>of the major functions of the physical layer is to move data in the form of electromagnetic signals across a transmission medium. </a:t>
            </a:r>
            <a:endParaRPr lang="en-US" sz="3600" dirty="0" smtClean="0"/>
          </a:p>
          <a:p>
            <a:pPr algn="just"/>
            <a:r>
              <a:rPr lang="en-US" sz="3600" dirty="0" smtClean="0"/>
              <a:t>Whether </a:t>
            </a:r>
            <a:r>
              <a:rPr lang="en-US" sz="3600" dirty="0"/>
              <a:t>you are </a:t>
            </a:r>
            <a:r>
              <a:rPr lang="en-US" sz="3600" dirty="0" smtClean="0"/>
              <a:t>sending </a:t>
            </a:r>
            <a:r>
              <a:rPr lang="en-US" sz="3600" dirty="0"/>
              <a:t>animated pictures from a design workstation, or causing a bell to ring at a distant control center, you are working with the transmission of </a:t>
            </a:r>
            <a:r>
              <a:rPr lang="en-US" sz="3600" b="1" dirty="0"/>
              <a:t>data </a:t>
            </a:r>
            <a:r>
              <a:rPr lang="en-US" sz="3600" dirty="0"/>
              <a:t>across network connections.</a:t>
            </a:r>
          </a:p>
        </p:txBody>
      </p:sp>
    </p:spTree>
    <p:extLst>
      <p:ext uri="{BB962C8B-B14F-4D97-AF65-F5344CB8AC3E}">
        <p14:creationId xmlns:p14="http://schemas.microsoft.com/office/powerpoint/2010/main" val="3852012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65" y="1752600"/>
            <a:ext cx="910247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940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analog</a:t>
            </a:r>
            <a:endParaRPr lang="en-US" dirty="0"/>
          </a:p>
        </p:txBody>
      </p:sp>
      <p:sp>
        <p:nvSpPr>
          <p:cNvPr id="3" name="Content Placeholder 2"/>
          <p:cNvSpPr>
            <a:spLocks noGrp="1"/>
          </p:cNvSpPr>
          <p:nvPr>
            <p:ph idx="1"/>
          </p:nvPr>
        </p:nvSpPr>
        <p:spPr/>
        <p:txBody>
          <a:bodyPr>
            <a:noAutofit/>
          </a:bodyPr>
          <a:lstStyle/>
          <a:p>
            <a:pPr algn="just"/>
            <a:r>
              <a:rPr lang="en-US" sz="4000" dirty="0"/>
              <a:t>Periodic analog signals can be classified as simple or composite. </a:t>
            </a:r>
            <a:endParaRPr lang="en-US" sz="4000" dirty="0" smtClean="0"/>
          </a:p>
          <a:p>
            <a:pPr algn="just"/>
            <a:r>
              <a:rPr lang="en-US" sz="4000" dirty="0" smtClean="0"/>
              <a:t>A </a:t>
            </a:r>
            <a:r>
              <a:rPr lang="en-US" sz="4000" dirty="0"/>
              <a:t>simple periodic analog signal, a sine wave, cannot be decomposed into simpler signals. </a:t>
            </a:r>
            <a:endParaRPr lang="en-US" sz="4000" dirty="0" smtClean="0"/>
          </a:p>
          <a:p>
            <a:pPr algn="just"/>
            <a:r>
              <a:rPr lang="en-US" sz="4000" dirty="0" smtClean="0"/>
              <a:t>A </a:t>
            </a:r>
            <a:r>
              <a:rPr lang="en-US" sz="4000" dirty="0"/>
              <a:t>composite periodic analog signal is composed of multiple sine waves. </a:t>
            </a:r>
          </a:p>
          <a:p>
            <a:endParaRPr lang="en-US" sz="4000" dirty="0"/>
          </a:p>
        </p:txBody>
      </p:sp>
    </p:spTree>
    <p:extLst>
      <p:ext uri="{BB962C8B-B14F-4D97-AF65-F5344CB8AC3E}">
        <p14:creationId xmlns:p14="http://schemas.microsoft.com/office/powerpoint/2010/main" val="4085209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Sine wave</a:t>
            </a:r>
            <a:endParaRPr lang="en-US" dirty="0"/>
          </a:p>
        </p:txBody>
      </p:sp>
      <p:sp>
        <p:nvSpPr>
          <p:cNvPr id="3" name="Content Placeholder 2"/>
          <p:cNvSpPr>
            <a:spLocks noGrp="1"/>
          </p:cNvSpPr>
          <p:nvPr>
            <p:ph idx="1"/>
          </p:nvPr>
        </p:nvSpPr>
        <p:spPr/>
        <p:txBody>
          <a:bodyPr>
            <a:normAutofit/>
          </a:bodyPr>
          <a:lstStyle/>
          <a:p>
            <a:pPr algn="just"/>
            <a:r>
              <a:rPr lang="en-US" sz="4000" dirty="0"/>
              <a:t>The sine wave is the most fundamental form of a periodic analog signal. </a:t>
            </a:r>
            <a:endParaRPr lang="en-US" sz="4000" dirty="0" smtClean="0"/>
          </a:p>
          <a:p>
            <a:pPr algn="just"/>
            <a:r>
              <a:rPr lang="en-US" sz="4000" dirty="0" smtClean="0"/>
              <a:t>When </a:t>
            </a:r>
            <a:r>
              <a:rPr lang="en-US" sz="4000" dirty="0"/>
              <a:t>we visualize it as a simple oscillating curve, its change over the course of a cycle is smooth and consistent, a continuous, rolling flow.</a:t>
            </a:r>
          </a:p>
          <a:p>
            <a:pPr algn="just"/>
            <a:endParaRPr lang="en-US" sz="4000" dirty="0"/>
          </a:p>
        </p:txBody>
      </p:sp>
    </p:spTree>
    <p:extLst>
      <p:ext uri="{BB962C8B-B14F-4D97-AF65-F5344CB8AC3E}">
        <p14:creationId xmlns:p14="http://schemas.microsoft.com/office/powerpoint/2010/main" val="2828324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Peak </a:t>
            </a:r>
            <a:r>
              <a:rPr lang="en-US" dirty="0" smtClean="0"/>
              <a:t>Amplitude</a:t>
            </a:r>
            <a:endParaRPr lang="en-US" dirty="0"/>
          </a:p>
        </p:txBody>
      </p:sp>
      <p:sp>
        <p:nvSpPr>
          <p:cNvPr id="3" name="Content Placeholder 2"/>
          <p:cNvSpPr>
            <a:spLocks noGrp="1"/>
          </p:cNvSpPr>
          <p:nvPr>
            <p:ph idx="1"/>
          </p:nvPr>
        </p:nvSpPr>
        <p:spPr/>
        <p:txBody>
          <a:bodyPr>
            <a:noAutofit/>
          </a:bodyPr>
          <a:lstStyle/>
          <a:p>
            <a:pPr algn="just"/>
            <a:r>
              <a:rPr lang="en-US" sz="4400" dirty="0"/>
              <a:t>The peak amplitude of a signal is the absolute value of its highest intensity, proportional to the energy it carries. </a:t>
            </a:r>
            <a:endParaRPr lang="en-US" sz="4400" dirty="0" smtClean="0"/>
          </a:p>
          <a:p>
            <a:pPr algn="just"/>
            <a:r>
              <a:rPr lang="en-US" sz="4400" dirty="0" smtClean="0"/>
              <a:t>For </a:t>
            </a:r>
            <a:r>
              <a:rPr lang="en-US" sz="4400" dirty="0"/>
              <a:t>electric signals, peak amplitude is normally measured in </a:t>
            </a:r>
            <a:r>
              <a:rPr lang="en-US" sz="4400" i="1" dirty="0"/>
              <a:t>volts.</a:t>
            </a:r>
            <a:endParaRPr lang="en-US" sz="4400" dirty="0"/>
          </a:p>
        </p:txBody>
      </p:sp>
    </p:spTree>
    <p:extLst>
      <p:ext uri="{BB962C8B-B14F-4D97-AF65-F5344CB8AC3E}">
        <p14:creationId xmlns:p14="http://schemas.microsoft.com/office/powerpoint/2010/main" val="4006355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Period and </a:t>
            </a:r>
            <a:r>
              <a:rPr lang="en-US" dirty="0" smtClean="0"/>
              <a:t>Frequency</a:t>
            </a:r>
            <a:endParaRPr lang="en-US" dirty="0"/>
          </a:p>
        </p:txBody>
      </p:sp>
      <p:sp>
        <p:nvSpPr>
          <p:cNvPr id="3" name="Content Placeholder 2"/>
          <p:cNvSpPr>
            <a:spLocks noGrp="1"/>
          </p:cNvSpPr>
          <p:nvPr>
            <p:ph idx="1"/>
          </p:nvPr>
        </p:nvSpPr>
        <p:spPr>
          <a:xfrm>
            <a:off x="0" y="990600"/>
            <a:ext cx="9144000" cy="5867400"/>
          </a:xfrm>
        </p:spPr>
        <p:txBody>
          <a:bodyPr>
            <a:noAutofit/>
          </a:bodyPr>
          <a:lstStyle/>
          <a:p>
            <a:pPr algn="just"/>
            <a:r>
              <a:rPr lang="en-US" sz="3600" dirty="0"/>
              <a:t>Period refers to the amount of time, in seconds, a signal needs to complete 1 cycle.</a:t>
            </a:r>
          </a:p>
          <a:p>
            <a:pPr algn="just"/>
            <a:r>
              <a:rPr lang="en-US" sz="3600" dirty="0"/>
              <a:t>Frequency </a:t>
            </a:r>
            <a:r>
              <a:rPr lang="en-US" sz="3600" dirty="0" smtClean="0"/>
              <a:t>is </a:t>
            </a:r>
            <a:r>
              <a:rPr lang="en-US" sz="3600" dirty="0"/>
              <a:t>the number of periods in I </a:t>
            </a:r>
            <a:r>
              <a:rPr lang="en-US" sz="3600" dirty="0" smtClean="0"/>
              <a:t>sec. </a:t>
            </a:r>
          </a:p>
          <a:p>
            <a:pPr lvl="1" algn="just"/>
            <a:r>
              <a:rPr lang="en-US" sz="3200" dirty="0" smtClean="0"/>
              <a:t>Note </a:t>
            </a:r>
            <a:r>
              <a:rPr lang="en-US" sz="3200" dirty="0"/>
              <a:t>that period and frequency are just one characteristic defined in two ways. </a:t>
            </a:r>
            <a:endParaRPr lang="en-US" sz="3200" dirty="0" smtClean="0"/>
          </a:p>
          <a:p>
            <a:pPr algn="just"/>
            <a:r>
              <a:rPr lang="en-US" sz="3600" dirty="0" smtClean="0"/>
              <a:t>Period </a:t>
            </a:r>
            <a:r>
              <a:rPr lang="en-US" sz="3600" dirty="0"/>
              <a:t>is the inverse of frequency, and frequency is the inverse of period, as the following formulas show.</a:t>
            </a:r>
          </a:p>
          <a:p>
            <a:pPr algn="just"/>
            <a:r>
              <a:rPr lang="en-US" sz="3600" dirty="0"/>
              <a:t> </a:t>
            </a:r>
            <a:r>
              <a:rPr lang="en-US" sz="3600" i="1" dirty="0" smtClean="0"/>
              <a:t>f</a:t>
            </a:r>
            <a:r>
              <a:rPr lang="en-US" sz="3600" i="1" dirty="0"/>
              <a:t>= 1/T </a:t>
            </a:r>
            <a:r>
              <a:rPr lang="en-US" sz="3600" dirty="0"/>
              <a:t>and </a:t>
            </a:r>
            <a:r>
              <a:rPr lang="en-US" sz="3600" i="1" dirty="0"/>
              <a:t>T=</a:t>
            </a:r>
            <a:r>
              <a:rPr lang="en-US" sz="3600" dirty="0"/>
              <a:t>1</a:t>
            </a:r>
            <a:r>
              <a:rPr lang="en-US" sz="3600" i="1" dirty="0"/>
              <a:t>/f</a:t>
            </a:r>
            <a:endParaRPr lang="en-US" sz="3600" dirty="0"/>
          </a:p>
          <a:p>
            <a:pPr algn="just"/>
            <a:endParaRPr lang="en-US" sz="3600" dirty="0"/>
          </a:p>
        </p:txBody>
      </p:sp>
    </p:spTree>
    <p:extLst>
      <p:ext uri="{BB962C8B-B14F-4D97-AF65-F5344CB8AC3E}">
        <p14:creationId xmlns:p14="http://schemas.microsoft.com/office/powerpoint/2010/main" val="218162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pPr algn="l"/>
            <a:r>
              <a:rPr lang="en-US" sz="2400" dirty="0"/>
              <a:t>Period is formally expressed in seconds. Frequency is formally expressed in Hertz (Hz), which is cycle per second. </a:t>
            </a: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84119047"/>
              </p:ext>
            </p:extLst>
          </p:nvPr>
        </p:nvGraphicFramePr>
        <p:xfrm>
          <a:off x="152400" y="1142999"/>
          <a:ext cx="8762999" cy="5210177"/>
        </p:xfrm>
        <a:graphic>
          <a:graphicData uri="http://schemas.openxmlformats.org/drawingml/2006/table">
            <a:tbl>
              <a:tblPr/>
              <a:tblGrid>
                <a:gridCol w="2324645"/>
                <a:gridCol w="2206133"/>
                <a:gridCol w="2145738"/>
                <a:gridCol w="2086483"/>
              </a:tblGrid>
              <a:tr h="748754">
                <a:tc>
                  <a:txBody>
                    <a:bodyPr/>
                    <a:lstStyle/>
                    <a:p>
                      <a:pPr marL="0" marR="0">
                        <a:lnSpc>
                          <a:spcPct val="107000"/>
                        </a:lnSpc>
                        <a:spcBef>
                          <a:spcPts val="0"/>
                        </a:spcBef>
                        <a:spcAft>
                          <a:spcPts val="0"/>
                        </a:spcAft>
                      </a:pPr>
                      <a:r>
                        <a:rPr lang="en-US" sz="2800" i="1" dirty="0">
                          <a:effectLst/>
                          <a:latin typeface="Times New Roman"/>
                          <a:ea typeface="Calibri"/>
                          <a:cs typeface="Times New Roman"/>
                        </a:rPr>
                        <a:t>Unit</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i="1">
                          <a:effectLst/>
                          <a:latin typeface="Times New Roman"/>
                          <a:ea typeface="Calibri"/>
                          <a:cs typeface="Times New Roman"/>
                        </a:rPr>
                        <a:t>Equivalent</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i="1">
                          <a:effectLst/>
                          <a:latin typeface="Times New Roman"/>
                          <a:ea typeface="Calibri"/>
                          <a:cs typeface="Times New Roman"/>
                        </a:rPr>
                        <a:t>Unit</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i="1">
                          <a:effectLst/>
                          <a:latin typeface="Times New Roman"/>
                          <a:ea typeface="Calibri"/>
                          <a:cs typeface="Times New Roman"/>
                        </a:rPr>
                        <a:t>Equivalent</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8754">
                <a:tc>
                  <a:txBody>
                    <a:bodyPr/>
                    <a:lstStyle/>
                    <a:p>
                      <a:pPr marL="0" marR="0">
                        <a:lnSpc>
                          <a:spcPct val="107000"/>
                        </a:lnSpc>
                        <a:spcBef>
                          <a:spcPts val="0"/>
                        </a:spcBef>
                        <a:spcAft>
                          <a:spcPts val="0"/>
                        </a:spcAft>
                      </a:pPr>
                      <a:r>
                        <a:rPr lang="en-US" sz="2800">
                          <a:effectLst/>
                          <a:latin typeface="Times New Roman"/>
                          <a:ea typeface="Calibri"/>
                          <a:cs typeface="Times New Roman"/>
                        </a:rPr>
                        <a:t>Seconds (s)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 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Hertz (Hz)</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 Hz</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8754">
                <a:tc>
                  <a:txBody>
                    <a:bodyPr/>
                    <a:lstStyle/>
                    <a:p>
                      <a:pPr marL="0" marR="0">
                        <a:lnSpc>
                          <a:spcPct val="107000"/>
                        </a:lnSpc>
                        <a:spcBef>
                          <a:spcPts val="0"/>
                        </a:spcBef>
                        <a:spcAft>
                          <a:spcPts val="0"/>
                        </a:spcAft>
                      </a:pPr>
                      <a:r>
                        <a:rPr lang="en-US" sz="2800">
                          <a:effectLst/>
                          <a:latin typeface="Times New Roman"/>
                          <a:ea typeface="Calibri"/>
                          <a:cs typeface="Times New Roman"/>
                        </a:rPr>
                        <a:t>Milliseconds (ms)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10</a:t>
                      </a:r>
                      <a:r>
                        <a:rPr lang="en-US" sz="2800" baseline="30000">
                          <a:effectLst/>
                          <a:latin typeface="Times New Roman"/>
                          <a:ea typeface="Calibri"/>
                          <a:cs typeface="Times New Roman"/>
                        </a:rPr>
                        <a:t>-3</a:t>
                      </a:r>
                      <a:r>
                        <a:rPr lang="en-US" sz="2800">
                          <a:effectLst/>
                          <a:latin typeface="Times New Roman"/>
                          <a:ea typeface="Calibri"/>
                          <a:cs typeface="Times New Roman"/>
                        </a:rPr>
                        <a:t> 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Kilohertz (kHz)</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10</a:t>
                      </a:r>
                      <a:r>
                        <a:rPr lang="en-US" sz="2800" baseline="30000">
                          <a:effectLst/>
                          <a:latin typeface="Times New Roman"/>
                          <a:ea typeface="Calibri"/>
                          <a:cs typeface="Times New Roman"/>
                        </a:rPr>
                        <a:t>3</a:t>
                      </a:r>
                      <a:r>
                        <a:rPr lang="en-US" sz="2800">
                          <a:effectLst/>
                          <a:latin typeface="Times New Roman"/>
                          <a:ea typeface="Calibri"/>
                          <a:cs typeface="Times New Roman"/>
                        </a:rPr>
                        <a:t> Hz</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0905">
                <a:tc>
                  <a:txBody>
                    <a:bodyPr/>
                    <a:lstStyle/>
                    <a:p>
                      <a:pPr marL="0" marR="0">
                        <a:lnSpc>
                          <a:spcPct val="107000"/>
                        </a:lnSpc>
                        <a:spcBef>
                          <a:spcPts val="0"/>
                        </a:spcBef>
                        <a:spcAft>
                          <a:spcPts val="0"/>
                        </a:spcAft>
                      </a:pPr>
                      <a:r>
                        <a:rPr lang="en-US" sz="2800">
                          <a:effectLst/>
                          <a:latin typeface="Times New Roman"/>
                          <a:ea typeface="Calibri"/>
                          <a:cs typeface="Times New Roman"/>
                        </a:rPr>
                        <a:t>Microseconds (µs)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10</a:t>
                      </a:r>
                      <a:r>
                        <a:rPr lang="en-US" sz="2800" baseline="30000">
                          <a:effectLst/>
                          <a:latin typeface="Times New Roman"/>
                          <a:ea typeface="Calibri"/>
                          <a:cs typeface="Times New Roman"/>
                        </a:rPr>
                        <a:t>-6</a:t>
                      </a:r>
                      <a:r>
                        <a:rPr lang="en-US" sz="2800">
                          <a:effectLst/>
                          <a:latin typeface="Times New Roman"/>
                          <a:ea typeface="Calibri"/>
                          <a:cs typeface="Times New Roman"/>
                        </a:rPr>
                        <a:t> 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effectLst/>
                          <a:latin typeface="Times New Roman"/>
                          <a:ea typeface="Calibri"/>
                          <a:cs typeface="Times New Roman"/>
                        </a:rPr>
                        <a:t>Megahertz (MHz)</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10</a:t>
                      </a:r>
                      <a:r>
                        <a:rPr lang="en-US" sz="2800" baseline="30000">
                          <a:effectLst/>
                          <a:latin typeface="Times New Roman"/>
                          <a:ea typeface="Calibri"/>
                          <a:cs typeface="Times New Roman"/>
                        </a:rPr>
                        <a:t>6</a:t>
                      </a:r>
                      <a:r>
                        <a:rPr lang="en-US" sz="2800">
                          <a:effectLst/>
                          <a:latin typeface="Times New Roman"/>
                          <a:ea typeface="Calibri"/>
                          <a:cs typeface="Times New Roman"/>
                        </a:rPr>
                        <a:t> Hz</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8754">
                <a:tc>
                  <a:txBody>
                    <a:bodyPr/>
                    <a:lstStyle/>
                    <a:p>
                      <a:pPr marL="0" marR="0">
                        <a:lnSpc>
                          <a:spcPct val="107000"/>
                        </a:lnSpc>
                        <a:spcBef>
                          <a:spcPts val="0"/>
                        </a:spcBef>
                        <a:spcAft>
                          <a:spcPts val="0"/>
                        </a:spcAft>
                      </a:pPr>
                      <a:r>
                        <a:rPr lang="en-US" sz="2800">
                          <a:effectLst/>
                          <a:latin typeface="Times New Roman"/>
                          <a:ea typeface="Calibri"/>
                          <a:cs typeface="Times New Roman"/>
                        </a:rPr>
                        <a:t>Nanoseconds (ns)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10</a:t>
                      </a:r>
                      <a:r>
                        <a:rPr lang="en-US" sz="2800" baseline="30000">
                          <a:effectLst/>
                          <a:latin typeface="Times New Roman"/>
                          <a:ea typeface="Calibri"/>
                          <a:cs typeface="Times New Roman"/>
                        </a:rPr>
                        <a:t>-9</a:t>
                      </a:r>
                      <a:r>
                        <a:rPr lang="en-US" sz="2800">
                          <a:effectLst/>
                          <a:latin typeface="Times New Roman"/>
                          <a:ea typeface="Calibri"/>
                          <a:cs typeface="Times New Roman"/>
                        </a:rPr>
                        <a:t> 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Gigahertz (GHz)</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10</a:t>
                      </a:r>
                      <a:r>
                        <a:rPr lang="en-US" sz="2800" baseline="30000">
                          <a:effectLst/>
                          <a:latin typeface="Times New Roman"/>
                          <a:ea typeface="Calibri"/>
                          <a:cs typeface="Times New Roman"/>
                        </a:rPr>
                        <a:t>9</a:t>
                      </a:r>
                      <a:r>
                        <a:rPr lang="en-US" sz="2800">
                          <a:effectLst/>
                          <a:latin typeface="Times New Roman"/>
                          <a:ea typeface="Calibri"/>
                          <a:cs typeface="Times New Roman"/>
                        </a:rPr>
                        <a:t> Hz</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275">
                <a:tc>
                  <a:txBody>
                    <a:bodyPr/>
                    <a:lstStyle/>
                    <a:p>
                      <a:pPr marL="0" marR="0">
                        <a:lnSpc>
                          <a:spcPct val="107000"/>
                        </a:lnSpc>
                        <a:spcBef>
                          <a:spcPts val="0"/>
                        </a:spcBef>
                        <a:spcAft>
                          <a:spcPts val="0"/>
                        </a:spcAft>
                      </a:pPr>
                      <a:r>
                        <a:rPr lang="en-US" sz="2800">
                          <a:effectLst/>
                          <a:latin typeface="Times New Roman"/>
                          <a:ea typeface="Calibri"/>
                          <a:cs typeface="Times New Roman"/>
                        </a:rPr>
                        <a:t>Picoseconds (ps)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10</a:t>
                      </a:r>
                      <a:r>
                        <a:rPr lang="en-US" sz="2800" baseline="30000">
                          <a:effectLst/>
                          <a:latin typeface="Times New Roman"/>
                          <a:ea typeface="Calibri"/>
                          <a:cs typeface="Times New Roman"/>
                        </a:rPr>
                        <a:t>-12</a:t>
                      </a:r>
                      <a:r>
                        <a:rPr lang="en-US" sz="2800">
                          <a:effectLst/>
                          <a:latin typeface="Times New Roman"/>
                          <a:ea typeface="Calibri"/>
                          <a:cs typeface="Times New Roman"/>
                        </a:rPr>
                        <a:t> s</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Times New Roman"/>
                          <a:ea typeface="Calibri"/>
                          <a:cs typeface="Times New Roman"/>
                        </a:rPr>
                        <a:t>Terahertz (THz)</a:t>
                      </a:r>
                      <a:endParaRPr lang="en-US"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effectLst/>
                          <a:latin typeface="Times New Roman"/>
                          <a:ea typeface="Calibri"/>
                          <a:cs typeface="Times New Roman"/>
                        </a:rPr>
                        <a:t>10</a:t>
                      </a:r>
                      <a:r>
                        <a:rPr lang="en-US" sz="2800" baseline="30000" dirty="0">
                          <a:effectLst/>
                          <a:latin typeface="Times New Roman"/>
                          <a:ea typeface="Calibri"/>
                          <a:cs typeface="Times New Roman"/>
                        </a:rPr>
                        <a:t>12</a:t>
                      </a:r>
                      <a:r>
                        <a:rPr lang="en-US" sz="2800" dirty="0">
                          <a:effectLst/>
                          <a:latin typeface="Times New Roman"/>
                          <a:ea typeface="Calibri"/>
                          <a:cs typeface="Times New Roman"/>
                        </a:rPr>
                        <a:t> Hz</a:t>
                      </a:r>
                      <a:endParaRPr lang="en-US"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811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3" y="457200"/>
            <a:ext cx="908875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437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8554"/>
            <a:ext cx="7696199" cy="651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277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7" y="304800"/>
            <a:ext cx="9181027" cy="641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308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8674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Phase shift of 360 degrees – shift of one complete period</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1" y="0"/>
            <a:ext cx="910205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165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pPr algn="just"/>
            <a:r>
              <a:rPr lang="en-US" sz="3600" dirty="0"/>
              <a:t>Generally, the data usable to a person or application are not in a form that can be transmitted over a network. </a:t>
            </a:r>
            <a:endParaRPr lang="en-US" sz="3600" dirty="0" smtClean="0"/>
          </a:p>
          <a:p>
            <a:pPr lvl="1" algn="just"/>
            <a:r>
              <a:rPr lang="en-US" sz="3200" dirty="0" smtClean="0"/>
              <a:t>For </a:t>
            </a:r>
            <a:r>
              <a:rPr lang="en-US" sz="3200" dirty="0"/>
              <a:t>example, a photograph must first be changed to a form that transmission media can accept. </a:t>
            </a:r>
            <a:endParaRPr lang="en-US" sz="3200" dirty="0" smtClean="0"/>
          </a:p>
          <a:p>
            <a:pPr algn="just"/>
            <a:r>
              <a:rPr lang="en-US" sz="3600" dirty="0" smtClean="0"/>
              <a:t>Transmission </a:t>
            </a:r>
            <a:r>
              <a:rPr lang="en-US" sz="3600" dirty="0"/>
              <a:t>media work by conducting energy along a physical path.</a:t>
            </a:r>
          </a:p>
          <a:p>
            <a:r>
              <a:rPr lang="en-US" sz="3600" b="1" i="1" dirty="0"/>
              <a:t>To be transmitted, data must be transformed to electromagnetic signals.</a:t>
            </a:r>
            <a:endParaRPr lang="en-US" sz="3600" dirty="0"/>
          </a:p>
        </p:txBody>
      </p:sp>
    </p:spTree>
    <p:extLst>
      <p:ext uri="{BB962C8B-B14F-4D97-AF65-F5344CB8AC3E}">
        <p14:creationId xmlns:p14="http://schemas.microsoft.com/office/powerpoint/2010/main" val="1723752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5861"/>
            <a:ext cx="7772400" cy="6718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324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Wavelength </a:t>
            </a:r>
            <a:endParaRPr lang="en-US" dirty="0"/>
          </a:p>
        </p:txBody>
      </p:sp>
      <p:sp>
        <p:nvSpPr>
          <p:cNvPr id="3" name="Content Placeholder 2"/>
          <p:cNvSpPr>
            <a:spLocks noGrp="1"/>
          </p:cNvSpPr>
          <p:nvPr>
            <p:ph idx="1"/>
          </p:nvPr>
        </p:nvSpPr>
        <p:spPr>
          <a:xfrm>
            <a:off x="0" y="1066800"/>
            <a:ext cx="9144000" cy="5791200"/>
          </a:xfrm>
        </p:spPr>
        <p:txBody>
          <a:bodyPr>
            <a:noAutofit/>
          </a:bodyPr>
          <a:lstStyle/>
          <a:p>
            <a:pPr algn="just"/>
            <a:r>
              <a:rPr lang="en-US" sz="4000" dirty="0"/>
              <a:t>The wavelength is the distance a simple signal can travel in one period.</a:t>
            </a:r>
          </a:p>
          <a:p>
            <a:pPr algn="just"/>
            <a:r>
              <a:rPr lang="en-US" sz="4000" dirty="0"/>
              <a:t>Wavelength binds the period or the frequency of a simple sine wave to the propagation speed of the medium</a:t>
            </a:r>
            <a:r>
              <a:rPr lang="en-US" sz="4000" dirty="0" smtClean="0"/>
              <a:t>.</a:t>
            </a:r>
          </a:p>
          <a:p>
            <a:pPr algn="just"/>
            <a:r>
              <a:rPr lang="en-US" sz="4000" dirty="0"/>
              <a:t>Wavelength = propagation speed x period = propagation </a:t>
            </a:r>
            <a:r>
              <a:rPr lang="en-US" sz="4000" dirty="0" smtClean="0"/>
              <a:t>speed/frequency</a:t>
            </a:r>
            <a:endParaRPr lang="en-US" sz="4000" dirty="0"/>
          </a:p>
          <a:p>
            <a:pPr algn="just"/>
            <a:endParaRPr lang="en-US" sz="4000" dirty="0"/>
          </a:p>
        </p:txBody>
      </p:sp>
    </p:spTree>
    <p:extLst>
      <p:ext uri="{BB962C8B-B14F-4D97-AF65-F5344CB8AC3E}">
        <p14:creationId xmlns:p14="http://schemas.microsoft.com/office/powerpoint/2010/main" val="493881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 y="838200"/>
            <a:ext cx="8990077"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162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 y="838201"/>
            <a:ext cx="9134873"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714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908657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914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rate</a:t>
            </a:r>
            <a:endParaRPr lang="en-US" dirty="0"/>
          </a:p>
        </p:txBody>
      </p:sp>
      <p:sp>
        <p:nvSpPr>
          <p:cNvPr id="3" name="Content Placeholder 2"/>
          <p:cNvSpPr>
            <a:spLocks noGrp="1"/>
          </p:cNvSpPr>
          <p:nvPr>
            <p:ph idx="1"/>
          </p:nvPr>
        </p:nvSpPr>
        <p:spPr/>
        <p:txBody>
          <a:bodyPr>
            <a:normAutofit/>
          </a:bodyPr>
          <a:lstStyle/>
          <a:p>
            <a:pPr algn="just"/>
            <a:r>
              <a:rPr lang="en-US" sz="4400" dirty="0" smtClean="0"/>
              <a:t>Is the number of bits sent in 1 second</a:t>
            </a:r>
          </a:p>
          <a:p>
            <a:pPr algn="just"/>
            <a:r>
              <a:rPr lang="en-US" sz="4400" dirty="0" smtClean="0"/>
              <a:t>Is expressed in bits per second (bps)</a:t>
            </a:r>
          </a:p>
          <a:p>
            <a:pPr algn="just"/>
            <a:r>
              <a:rPr lang="en-US" sz="4400" dirty="0" smtClean="0"/>
              <a:t>It is also known as channel capacity</a:t>
            </a:r>
            <a:endParaRPr lang="en-US" sz="4400" dirty="0"/>
          </a:p>
        </p:txBody>
      </p:sp>
    </p:spTree>
    <p:extLst>
      <p:ext uri="{BB962C8B-B14F-4D97-AF65-F5344CB8AC3E}">
        <p14:creationId xmlns:p14="http://schemas.microsoft.com/office/powerpoint/2010/main" val="5431963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399"/>
            <a:ext cx="9144000" cy="445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1797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Baud rate</a:t>
            </a:r>
            <a:endParaRPr lang="en-US" dirty="0"/>
          </a:p>
        </p:txBody>
      </p:sp>
      <p:sp>
        <p:nvSpPr>
          <p:cNvPr id="3" name="Content Placeholder 2"/>
          <p:cNvSpPr>
            <a:spLocks noGrp="1"/>
          </p:cNvSpPr>
          <p:nvPr>
            <p:ph idx="1"/>
          </p:nvPr>
        </p:nvSpPr>
        <p:spPr/>
        <p:txBody>
          <a:bodyPr>
            <a:noAutofit/>
          </a:bodyPr>
          <a:lstStyle/>
          <a:p>
            <a:pPr algn="just"/>
            <a:r>
              <a:rPr lang="en-US" sz="5400" dirty="0" smtClean="0"/>
              <a:t>Baud rate is the signal rate</a:t>
            </a:r>
          </a:p>
          <a:p>
            <a:pPr algn="just"/>
            <a:r>
              <a:rPr lang="en-US" sz="5400" dirty="0" smtClean="0"/>
              <a:t>Is the number of signal elements sent in 1 second</a:t>
            </a:r>
          </a:p>
          <a:p>
            <a:pPr algn="just"/>
            <a:r>
              <a:rPr lang="en-US" sz="5400" dirty="0" smtClean="0"/>
              <a:t>It is not the same as bit rate</a:t>
            </a:r>
            <a:endParaRPr lang="en-US" sz="5400" dirty="0"/>
          </a:p>
        </p:txBody>
      </p:sp>
    </p:spTree>
    <p:extLst>
      <p:ext uri="{BB962C8B-B14F-4D97-AF65-F5344CB8AC3E}">
        <p14:creationId xmlns:p14="http://schemas.microsoft.com/office/powerpoint/2010/main" val="361896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9006749" cy="52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543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 y="457200"/>
            <a:ext cx="9241536"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423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ANALOG AND </a:t>
            </a:r>
            <a:r>
              <a:rPr lang="en-US" b="1" dirty="0" smtClean="0"/>
              <a:t>DIGITAL</a:t>
            </a:r>
            <a:endParaRPr lang="en-US" dirty="0"/>
          </a:p>
        </p:txBody>
      </p:sp>
      <p:sp>
        <p:nvSpPr>
          <p:cNvPr id="3" name="Content Placeholder 2"/>
          <p:cNvSpPr>
            <a:spLocks noGrp="1"/>
          </p:cNvSpPr>
          <p:nvPr>
            <p:ph idx="1"/>
          </p:nvPr>
        </p:nvSpPr>
        <p:spPr/>
        <p:txBody>
          <a:bodyPr/>
          <a:lstStyle/>
          <a:p>
            <a:pPr algn="just"/>
            <a:r>
              <a:rPr lang="en-US" dirty="0"/>
              <a:t>Both data and the signals that represent them can be either </a:t>
            </a:r>
            <a:r>
              <a:rPr lang="en-US" b="1" dirty="0"/>
              <a:t>analog or digital </a:t>
            </a:r>
            <a:r>
              <a:rPr lang="en-US" dirty="0"/>
              <a:t>in form.</a:t>
            </a:r>
          </a:p>
        </p:txBody>
      </p:sp>
    </p:spTree>
    <p:extLst>
      <p:ext uri="{BB962C8B-B14F-4D97-AF65-F5344CB8AC3E}">
        <p14:creationId xmlns:p14="http://schemas.microsoft.com/office/powerpoint/2010/main" val="18123728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85" y="381000"/>
            <a:ext cx="896691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348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Distortion </a:t>
            </a:r>
            <a:endParaRPr lang="en-US" dirty="0"/>
          </a:p>
        </p:txBody>
      </p:sp>
      <p:sp>
        <p:nvSpPr>
          <p:cNvPr id="3" name="Content Placeholder 2"/>
          <p:cNvSpPr>
            <a:spLocks noGrp="1"/>
          </p:cNvSpPr>
          <p:nvPr>
            <p:ph idx="1"/>
          </p:nvPr>
        </p:nvSpPr>
        <p:spPr/>
        <p:txBody>
          <a:bodyPr>
            <a:normAutofit/>
          </a:bodyPr>
          <a:lstStyle/>
          <a:p>
            <a:pPr algn="just"/>
            <a:r>
              <a:rPr lang="en-US" sz="4400" dirty="0" smtClean="0"/>
              <a:t>Introduced by the transmission system/techniques</a:t>
            </a:r>
          </a:p>
          <a:p>
            <a:pPr algn="just"/>
            <a:r>
              <a:rPr lang="en-US" sz="4400" dirty="0" smtClean="0"/>
              <a:t>Power loss</a:t>
            </a:r>
          </a:p>
          <a:p>
            <a:pPr algn="just"/>
            <a:r>
              <a:rPr lang="en-US" sz="4400" dirty="0" smtClean="0"/>
              <a:t>Higher frequency components are attenuated more resulting in distortion</a:t>
            </a:r>
            <a:endParaRPr lang="en-US" sz="4400" dirty="0"/>
          </a:p>
        </p:txBody>
      </p:sp>
    </p:spTree>
    <p:extLst>
      <p:ext uri="{BB962C8B-B14F-4D97-AF65-F5344CB8AC3E}">
        <p14:creationId xmlns:p14="http://schemas.microsoft.com/office/powerpoint/2010/main" val="157591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25" y="685800"/>
            <a:ext cx="89342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73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4" y="533400"/>
            <a:ext cx="8923713"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002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 y="609600"/>
            <a:ext cx="902208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666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25964"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054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96" y="484802"/>
            <a:ext cx="8950204" cy="576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3171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83" y="609600"/>
            <a:ext cx="8864599" cy="556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426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5821363"/>
          </a:xfrm>
        </p:spPr>
        <p:txBody>
          <a:bodyPr>
            <a:noAutofit/>
          </a:bodyPr>
          <a:lstStyle/>
          <a:p>
            <a:pPr algn="just"/>
            <a:r>
              <a:rPr lang="en-US" sz="3600" dirty="0"/>
              <a:t>Data can be </a:t>
            </a:r>
            <a:r>
              <a:rPr lang="en-US" sz="3600" b="1" dirty="0"/>
              <a:t>analog or digital. </a:t>
            </a:r>
            <a:endParaRPr lang="en-US" sz="3600" b="1" dirty="0" smtClean="0"/>
          </a:p>
          <a:p>
            <a:pPr algn="just"/>
            <a:r>
              <a:rPr lang="en-US" dirty="0" smtClean="0"/>
              <a:t>The </a:t>
            </a:r>
            <a:r>
              <a:rPr lang="en-US" dirty="0"/>
              <a:t>term </a:t>
            </a:r>
            <a:r>
              <a:rPr lang="en-US" b="1" dirty="0"/>
              <a:t>analog data </a:t>
            </a:r>
            <a:r>
              <a:rPr lang="en-US" dirty="0"/>
              <a:t>refers to information that is continuous; </a:t>
            </a:r>
            <a:endParaRPr lang="en-US" dirty="0" smtClean="0"/>
          </a:p>
          <a:p>
            <a:pPr algn="just"/>
            <a:r>
              <a:rPr lang="en-US" altLang="zh-CN" b="1" dirty="0"/>
              <a:t>Analog data</a:t>
            </a:r>
            <a:r>
              <a:rPr lang="en-US" altLang="zh-CN" dirty="0"/>
              <a:t> is a continuous representation, analogous to the actual information it represents</a:t>
            </a:r>
            <a:endParaRPr lang="en-US" dirty="0" smtClean="0"/>
          </a:p>
          <a:p>
            <a:pPr lvl="1" algn="just"/>
            <a:r>
              <a:rPr lang="en-US" sz="3200" dirty="0" smtClean="0"/>
              <a:t>For </a:t>
            </a:r>
            <a:r>
              <a:rPr lang="en-US" sz="3200" dirty="0"/>
              <a:t>example, an analog clock that has hour, minute, and second hands gives information in a continuous form; the movements of the hands are continuous. </a:t>
            </a:r>
            <a:endParaRPr lang="en-US" sz="3200" dirty="0" smtClean="0"/>
          </a:p>
          <a:p>
            <a:pPr lvl="1" algn="just"/>
            <a:r>
              <a:rPr lang="en-US" altLang="zh-CN" sz="3200" dirty="0"/>
              <a:t>In example, a mercury thermometer is an analog device. The mercury rises in a continuous flow in the tube in direct proportion to the temperature.</a:t>
            </a:r>
          </a:p>
          <a:p>
            <a:pPr lvl="1" algn="just"/>
            <a:endParaRPr lang="en-US" sz="3200" dirty="0" smtClean="0"/>
          </a:p>
          <a:p>
            <a:endParaRPr lang="en-US" sz="3600" dirty="0"/>
          </a:p>
        </p:txBody>
      </p:sp>
    </p:spTree>
    <p:extLst>
      <p:ext uri="{BB962C8B-B14F-4D97-AF65-F5344CB8AC3E}">
        <p14:creationId xmlns:p14="http://schemas.microsoft.com/office/powerpoint/2010/main" val="1807891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7037"/>
            <a:ext cx="8229600" cy="4525963"/>
          </a:xfrm>
        </p:spPr>
        <p:txBody>
          <a:bodyPr>
            <a:noAutofit/>
          </a:bodyPr>
          <a:lstStyle/>
          <a:p>
            <a:pPr algn="just"/>
            <a:r>
              <a:rPr lang="en-US" sz="4000" dirty="0"/>
              <a:t>Analog data, such as the sounds made by a human voice, take on continuous values. </a:t>
            </a:r>
            <a:endParaRPr lang="en-US" sz="4000" dirty="0" smtClean="0"/>
          </a:p>
          <a:p>
            <a:pPr algn="just"/>
            <a:r>
              <a:rPr lang="en-US" sz="4000" dirty="0" smtClean="0"/>
              <a:t>When </a:t>
            </a:r>
            <a:r>
              <a:rPr lang="en-US" sz="4000" dirty="0"/>
              <a:t>someone speaks, an analog wave is created in the air. This can be captured by a microphone and converted to an analog signal or sampled and converted to a digital signal.</a:t>
            </a:r>
          </a:p>
          <a:p>
            <a:pPr algn="just"/>
            <a:endParaRPr lang="en-US" sz="4000" dirty="0"/>
          </a:p>
        </p:txBody>
      </p:sp>
    </p:spTree>
    <p:extLst>
      <p:ext uri="{BB962C8B-B14F-4D97-AF65-F5344CB8AC3E}">
        <p14:creationId xmlns:p14="http://schemas.microsoft.com/office/powerpoint/2010/main" val="4072651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Autofit/>
          </a:bodyPr>
          <a:lstStyle/>
          <a:p>
            <a:pPr algn="just"/>
            <a:r>
              <a:rPr lang="en-US" sz="4000" b="1" dirty="0"/>
              <a:t>Digital data </a:t>
            </a:r>
            <a:r>
              <a:rPr lang="en-US" sz="4000" dirty="0"/>
              <a:t>refers to information that has discrete states. </a:t>
            </a:r>
            <a:endParaRPr lang="en-US" sz="4000" dirty="0" smtClean="0"/>
          </a:p>
          <a:p>
            <a:pPr marL="342900" lvl="1" indent="-342900" algn="just">
              <a:buFont typeface="Arial" pitchFamily="34" charset="0"/>
              <a:buChar char="•"/>
            </a:pPr>
            <a:r>
              <a:rPr lang="en-US" altLang="zh-CN" sz="4000" b="1" dirty="0"/>
              <a:t>Digital data</a:t>
            </a:r>
            <a:r>
              <a:rPr lang="en-US" altLang="zh-CN" sz="4000" dirty="0"/>
              <a:t> is a discrete representation, breaking the information up into separate (discrete) elements. </a:t>
            </a:r>
          </a:p>
          <a:p>
            <a:pPr marL="742950" lvl="2" indent="-342900" algn="just"/>
            <a:r>
              <a:rPr lang="en-US" sz="3200" dirty="0" smtClean="0"/>
              <a:t>A </a:t>
            </a:r>
            <a:r>
              <a:rPr lang="en-US" sz="3200" dirty="0"/>
              <a:t>digital clock that reports the hours and the minutes will change suddenly from 8:05 to </a:t>
            </a:r>
            <a:r>
              <a:rPr lang="en-US" sz="3200" dirty="0" smtClean="0"/>
              <a:t>8:06.</a:t>
            </a:r>
          </a:p>
          <a:p>
            <a:pPr marL="742950" lvl="2" indent="-342900" algn="just"/>
            <a:r>
              <a:rPr lang="en-US" altLang="zh-CN" sz="3200" dirty="0" smtClean="0"/>
              <a:t>Computers </a:t>
            </a:r>
            <a:r>
              <a:rPr lang="en-US" altLang="zh-CN" sz="3200" dirty="0"/>
              <a:t>can’t work with analog information, so a need do digitize the analog information </a:t>
            </a:r>
            <a:r>
              <a:rPr lang="en-US" altLang="zh-CN" sz="3200" smtClean="0"/>
              <a:t>arise. This </a:t>
            </a:r>
            <a:r>
              <a:rPr lang="en-US" altLang="zh-CN" sz="3200" dirty="0"/>
              <a:t>is done by breaking the analog information into pieces and representing those pieces using binary digits</a:t>
            </a:r>
          </a:p>
          <a:p>
            <a:pPr algn="just"/>
            <a:endParaRPr lang="en-US" altLang="zh-CN" sz="5400" dirty="0"/>
          </a:p>
          <a:p>
            <a:pPr algn="just"/>
            <a:endParaRPr lang="en-US" sz="4000" dirty="0"/>
          </a:p>
        </p:txBody>
      </p:sp>
    </p:spTree>
    <p:extLst>
      <p:ext uri="{BB962C8B-B14F-4D97-AF65-F5344CB8AC3E}">
        <p14:creationId xmlns:p14="http://schemas.microsoft.com/office/powerpoint/2010/main" val="271190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4400" dirty="0"/>
              <a:t>Digital data take on discrete values. </a:t>
            </a:r>
            <a:endParaRPr lang="en-US" sz="4400" dirty="0" smtClean="0"/>
          </a:p>
          <a:p>
            <a:pPr algn="just"/>
            <a:r>
              <a:rPr lang="en-US" sz="4400" dirty="0" smtClean="0"/>
              <a:t>For </a:t>
            </a:r>
            <a:r>
              <a:rPr lang="en-US" sz="4400" dirty="0"/>
              <a:t>example, data are stored in computer memory in the form of </a:t>
            </a:r>
            <a:r>
              <a:rPr lang="en-US" sz="4400" dirty="0" err="1"/>
              <a:t>Os</a:t>
            </a:r>
            <a:r>
              <a:rPr lang="en-US" sz="4400" dirty="0"/>
              <a:t> and 1s. They can be converted to a digital signal or modulated into an analog signal for transmission across a medium.</a:t>
            </a:r>
          </a:p>
          <a:p>
            <a:endParaRPr lang="en-US" sz="4400" dirty="0"/>
          </a:p>
        </p:txBody>
      </p:sp>
    </p:spTree>
    <p:extLst>
      <p:ext uri="{BB962C8B-B14F-4D97-AF65-F5344CB8AC3E}">
        <p14:creationId xmlns:p14="http://schemas.microsoft.com/office/powerpoint/2010/main" val="183603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r>
              <a:rPr lang="en-US" altLang="zh-CN" dirty="0"/>
              <a:t>The most familiar “analog” communication is a phone call. Varying electrical voltage reflects the variations in the volume and tone of the human voice. </a:t>
            </a:r>
            <a:endParaRPr lang="en-US" altLang="zh-CN" dirty="0" smtClean="0"/>
          </a:p>
          <a:p>
            <a:pPr algn="just"/>
            <a:r>
              <a:rPr lang="en-US" altLang="zh-CN" dirty="0" smtClean="0"/>
              <a:t>By </a:t>
            </a:r>
            <a:r>
              <a:rPr lang="en-US" altLang="zh-CN" dirty="0"/>
              <a:t>contrast, digital communications use a series of 1s and 0s to carry information from point to point</a:t>
            </a:r>
            <a:r>
              <a:rPr lang="en-US" altLang="zh-CN" dirty="0" smtClean="0"/>
              <a:t>.</a:t>
            </a:r>
          </a:p>
          <a:p>
            <a:pPr algn="just"/>
            <a:r>
              <a:rPr lang="en-US" altLang="zh-CN" dirty="0"/>
              <a:t>Modems actually convert  the digital data of one computer into an analog signal for transmission  over the phone lines. On the receiving end, another  modem converts the analog signal back into a series of 1s and 0s,     so the receiving computer can interpret the transmission</a:t>
            </a:r>
          </a:p>
          <a:p>
            <a:pPr algn="just"/>
            <a:endParaRPr lang="en-US" dirty="0"/>
          </a:p>
        </p:txBody>
      </p:sp>
    </p:spTree>
    <p:extLst>
      <p:ext uri="{BB962C8B-B14F-4D97-AF65-F5344CB8AC3E}">
        <p14:creationId xmlns:p14="http://schemas.microsoft.com/office/powerpoint/2010/main" val="3456490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1284</Words>
  <Application>Microsoft Office PowerPoint</Application>
  <PresentationFormat>On-screen Show (4:3)</PresentationFormat>
  <Paragraphs>114</Paragraphs>
  <Slides>47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Visio.Drawing.6</vt:lpstr>
      <vt:lpstr>CSC 223</vt:lpstr>
      <vt:lpstr>Data and Signals</vt:lpstr>
      <vt:lpstr>PowerPoint Presentation</vt:lpstr>
      <vt:lpstr>ANALOG AND DIGITAL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 &amp; Analog signals</vt:lpstr>
      <vt:lpstr>PowerPoint Presentation</vt:lpstr>
      <vt:lpstr>Signal is a vehicle for carrying data</vt:lpstr>
      <vt:lpstr>Comparison of analog and digital</vt:lpstr>
      <vt:lpstr>Periodic &amp; Non periodic signals</vt:lpstr>
      <vt:lpstr>Periodic signal</vt:lpstr>
      <vt:lpstr>Nonperiodic (Aperiodic) signal</vt:lpstr>
      <vt:lpstr>PowerPoint Presentation</vt:lpstr>
      <vt:lpstr>Periodic analog</vt:lpstr>
      <vt:lpstr>Sine wave</vt:lpstr>
      <vt:lpstr>Peak Amplitude</vt:lpstr>
      <vt:lpstr>Period and Frequency</vt:lpstr>
      <vt:lpstr>Period is formally expressed in seconds. Frequency is formally expressed in Hertz (Hz), which is cycle per second. </vt:lpstr>
      <vt:lpstr>PowerPoint Presentation</vt:lpstr>
      <vt:lpstr>PowerPoint Presentation</vt:lpstr>
      <vt:lpstr>PowerPoint Presentation</vt:lpstr>
      <vt:lpstr>PowerPoint Presentation</vt:lpstr>
      <vt:lpstr>PowerPoint Presentation</vt:lpstr>
      <vt:lpstr>Wavelength </vt:lpstr>
      <vt:lpstr>PowerPoint Presentation</vt:lpstr>
      <vt:lpstr>PowerPoint Presentation</vt:lpstr>
      <vt:lpstr>PowerPoint Presentation</vt:lpstr>
      <vt:lpstr>Bit rate</vt:lpstr>
      <vt:lpstr>PowerPoint Presentation</vt:lpstr>
      <vt:lpstr>Baud rate</vt:lpstr>
      <vt:lpstr>PowerPoint Presentation</vt:lpstr>
      <vt:lpstr>PowerPoint Presentation</vt:lpstr>
      <vt:lpstr>PowerPoint Presentation</vt:lpstr>
      <vt:lpstr>Distortion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223</dc:title>
  <dc:creator>Dickson</dc:creator>
  <cp:lastModifiedBy>Dickson</cp:lastModifiedBy>
  <cp:revision>12</cp:revision>
  <dcterms:created xsi:type="dcterms:W3CDTF">2006-08-16T00:00:00Z</dcterms:created>
  <dcterms:modified xsi:type="dcterms:W3CDTF">2017-05-03T05:40:25Z</dcterms:modified>
</cp:coreProperties>
</file>