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3" r:id="rId4"/>
    <p:sldId id="294" r:id="rId5"/>
    <p:sldId id="295" r:id="rId6"/>
    <p:sldId id="296" r:id="rId7"/>
    <p:sldId id="297" r:id="rId8"/>
    <p:sldId id="261" r:id="rId9"/>
    <p:sldId id="262" r:id="rId10"/>
    <p:sldId id="298" r:id="rId11"/>
    <p:sldId id="263" r:id="rId12"/>
    <p:sldId id="264" r:id="rId13"/>
    <p:sldId id="265" r:id="rId14"/>
    <p:sldId id="266" r:id="rId15"/>
    <p:sldId id="267" r:id="rId16"/>
    <p:sldId id="268" r:id="rId17"/>
    <p:sldId id="269" r:id="rId18"/>
    <p:sldId id="270" r:id="rId19"/>
    <p:sldId id="299" r:id="rId20"/>
    <p:sldId id="271" r:id="rId21"/>
    <p:sldId id="272" r:id="rId22"/>
    <p:sldId id="300" r:id="rId23"/>
    <p:sldId id="273" r:id="rId24"/>
    <p:sldId id="301" r:id="rId25"/>
    <p:sldId id="274" r:id="rId26"/>
    <p:sldId id="302" r:id="rId27"/>
    <p:sldId id="275" r:id="rId28"/>
    <p:sldId id="303" r:id="rId29"/>
    <p:sldId id="276" r:id="rId30"/>
    <p:sldId id="277" r:id="rId31"/>
    <p:sldId id="304" r:id="rId32"/>
    <p:sldId id="278" r:id="rId33"/>
    <p:sldId id="279" r:id="rId34"/>
    <p:sldId id="280" r:id="rId35"/>
    <p:sldId id="281" r:id="rId36"/>
    <p:sldId id="305" r:id="rId37"/>
    <p:sldId id="306" r:id="rId38"/>
    <p:sldId id="282" r:id="rId39"/>
    <p:sldId id="257" r:id="rId40"/>
    <p:sldId id="258" r:id="rId41"/>
    <p:sldId id="259" r:id="rId42"/>
    <p:sldId id="284" r:id="rId43"/>
    <p:sldId id="285" r:id="rId44"/>
    <p:sldId id="286" r:id="rId45"/>
    <p:sldId id="287" r:id="rId46"/>
    <p:sldId id="288" r:id="rId47"/>
    <p:sldId id="289" r:id="rId48"/>
    <p:sldId id="29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5" d="100"/>
          <a:sy n="35" d="100"/>
        </p:scale>
        <p:origin x="-72"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a:bodyPr>
          <a:lstStyle/>
          <a:p>
            <a:r>
              <a:rPr lang="en-US" dirty="0" smtClean="0"/>
              <a:t>Transmission Modes, Multiplexing &amp; Channelization</a:t>
            </a:r>
            <a:endParaRPr lang="en-US" dirty="0"/>
          </a:p>
        </p:txBody>
      </p:sp>
      <p:sp>
        <p:nvSpPr>
          <p:cNvPr id="3" name="Subtitle 2"/>
          <p:cNvSpPr>
            <a:spLocks noGrp="1"/>
          </p:cNvSpPr>
          <p:nvPr>
            <p:ph type="subTitle" idx="1"/>
          </p:nvPr>
        </p:nvSpPr>
        <p:spPr/>
        <p:txBody>
          <a:bodyPr>
            <a:normAutofit/>
          </a:bodyPr>
          <a:lstStyle/>
          <a:p>
            <a:r>
              <a:rPr lang="en-US" sz="8800" dirty="0" smtClean="0"/>
              <a:t>CSC 223</a:t>
            </a:r>
            <a:endParaRPr lang="en-US" sz="8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a:srcRect/>
          <a:stretch>
            <a:fillRect/>
          </a:stretch>
        </p:blipFill>
        <p:spPr bwMode="auto">
          <a:xfrm>
            <a:off x="335870" y="533400"/>
            <a:ext cx="8472257" cy="5562600"/>
          </a:xfrm>
          <a:prstGeom prst="rect">
            <a:avLst/>
          </a:prstGeom>
          <a:noFill/>
          <a:ln w="9525">
            <a:noFill/>
            <a:miter lim="800000"/>
            <a:headEnd/>
            <a:tailEnd/>
          </a:ln>
          <a:effectLst/>
        </p:spPr>
      </p:pic>
    </p:spTree>
    <p:extLst>
      <p:ext uri="{BB962C8B-B14F-4D97-AF65-F5344CB8AC3E}">
        <p14:creationId xmlns:p14="http://schemas.microsoft.com/office/powerpoint/2010/main" val="3003015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Multiplexer (MUX)</a:t>
            </a:r>
          </a:p>
          <a:p>
            <a:pPr lvl="1"/>
            <a:r>
              <a:rPr lang="en-US" dirty="0" smtClean="0"/>
              <a:t>Combines multiple streams into a single stream (many to one).</a:t>
            </a:r>
          </a:p>
          <a:p>
            <a:r>
              <a:rPr lang="en-US" dirty="0" smtClean="0"/>
              <a:t>Demultiplexer (DEMUX)</a:t>
            </a:r>
          </a:p>
          <a:p>
            <a:pPr lvl="1"/>
            <a:r>
              <a:rPr lang="en-US" dirty="0" smtClean="0"/>
              <a:t>Separates the stream back into its component transmission (one to many) and directs them to their correct lines.</a:t>
            </a:r>
          </a:p>
          <a:p>
            <a:pPr lvl="1"/>
            <a:endParaRPr lang="en-US" sz="1800" dirty="0"/>
          </a:p>
          <a:p>
            <a:pPr lvl="1">
              <a:buNone/>
            </a:pPr>
            <a:endParaRPr lang="en-US" sz="1800" dirty="0" smtClean="0"/>
          </a:p>
          <a:p>
            <a:pPr lvl="1"/>
            <a:endParaRPr lang="en-US" sz="1800" dirty="0" smtClean="0"/>
          </a:p>
        </p:txBody>
      </p:sp>
      <p:pic>
        <p:nvPicPr>
          <p:cNvPr id="4" name="Picture 5"/>
          <p:cNvPicPr>
            <a:picLocks noChangeAspect="1" noChangeArrowheads="1"/>
          </p:cNvPicPr>
          <p:nvPr/>
        </p:nvPicPr>
        <p:blipFill>
          <a:blip r:embed="rId2" cstate="print"/>
          <a:srcRect/>
          <a:stretch>
            <a:fillRect/>
          </a:stretch>
        </p:blipFill>
        <p:spPr>
          <a:xfrm>
            <a:off x="1050925" y="3733800"/>
            <a:ext cx="7408863" cy="2743200"/>
          </a:xfrm>
          <a:prstGeom prst="rect">
            <a:avLst/>
          </a:prstGeom>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685800" y="250581"/>
            <a:ext cx="7772400" cy="58454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just"/>
            <a:r>
              <a:rPr lang="en-US" dirty="0" smtClean="0"/>
              <a:t>Multiplexer </a:t>
            </a:r>
            <a:r>
              <a:rPr lang="en-US" dirty="0"/>
              <a:t>takes 4 input lines and diverts them to single output line. </a:t>
            </a:r>
            <a:endParaRPr lang="en-US" dirty="0" smtClean="0"/>
          </a:p>
          <a:p>
            <a:pPr algn="just"/>
            <a:r>
              <a:rPr lang="en-US" dirty="0" smtClean="0"/>
              <a:t>The </a:t>
            </a:r>
            <a:r>
              <a:rPr lang="en-US" dirty="0"/>
              <a:t>signal from 4 different devices is combined and carried by this single line. </a:t>
            </a:r>
            <a:endParaRPr lang="en-US" dirty="0" smtClean="0"/>
          </a:p>
          <a:p>
            <a:pPr algn="just"/>
            <a:r>
              <a:rPr lang="en-US" dirty="0" smtClean="0"/>
              <a:t>At </a:t>
            </a:r>
            <a:r>
              <a:rPr lang="en-US" dirty="0"/>
              <a:t>the receiving side, a demultiplexer takes this signal from a single line &amp; breaks it into the original signals and passes them to the 4 different receivers.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US" dirty="0"/>
              <a:t>If no multiplexing is used between the users at two different sites that are distance apart, then separate communication lines would be </a:t>
            </a:r>
            <a:r>
              <a:rPr lang="en-US" dirty="0" smtClean="0"/>
              <a:t>required  </a:t>
            </a:r>
          </a:p>
          <a:p>
            <a:pPr algn="just"/>
            <a:r>
              <a:rPr lang="en-US" dirty="0"/>
              <a:t>This is not only costly but also become difficult to manage. If multiplexing is used then, only one line is required. This leads to the reduction in the line cost and also it would be easier to keep track of one line than several lines.</a:t>
            </a:r>
            <a:r>
              <a:rPr lang="en-US" dirty="0" smtClean="0"/>
              <a:t> </a:t>
            </a:r>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multiplexing</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35873" y="1828800"/>
            <a:ext cx="8520775"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b="1" dirty="0" smtClean="0"/>
              <a:t>FREQUENCY-DIVISION MULTIPLEXING (FDM)</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In</a:t>
            </a:r>
            <a:r>
              <a:rPr lang="en-US" b="1" dirty="0" smtClean="0"/>
              <a:t> </a:t>
            </a:r>
            <a:r>
              <a:rPr lang="en-US" dirty="0" smtClean="0"/>
              <a:t>FDM, signals generated by each sending device modulate different carrier frequencies. These modulated signals are then combined into a single composite signal that can be transported by the link. The carrier frequencies have to be different enough to accommodate the modulation and demodulation signals.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FDM</a:t>
            </a:r>
            <a:endParaRPr lang="en-US" dirty="0"/>
          </a:p>
        </p:txBody>
      </p:sp>
      <p:sp>
        <p:nvSpPr>
          <p:cNvPr id="3" name="Content Placeholder 2"/>
          <p:cNvSpPr>
            <a:spLocks noGrp="1"/>
          </p:cNvSpPr>
          <p:nvPr>
            <p:ph idx="1"/>
          </p:nvPr>
        </p:nvSpPr>
        <p:spPr/>
        <p:txBody>
          <a:bodyPr/>
          <a:lstStyle/>
          <a:p>
            <a:r>
              <a:rPr lang="en-US" dirty="0" smtClean="0"/>
              <a:t>Signals of each channel are modulated onto different carrier signal</a:t>
            </a:r>
          </a:p>
          <a:p>
            <a:r>
              <a:rPr lang="en-US" dirty="0" smtClean="0"/>
              <a:t>The resulting modulated signals are then combined into a single composite signal that is sent out over a media link</a:t>
            </a:r>
          </a:p>
          <a:p>
            <a:r>
              <a:rPr lang="en-US" dirty="0" smtClean="0"/>
              <a:t>The link should have enough bandwidth to accommodate it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FDM multiplexing process</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16948" y="2057400"/>
            <a:ext cx="9023684"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E819B-CBAF-4175-9F6E-83CF84C208BF}" type="datetime1">
              <a:rPr lang="ko-KR" altLang="en-US" smtClean="0"/>
              <a:pPr/>
              <a:t>2017-05-24</a:t>
            </a:fld>
            <a:endParaRPr lang="ko-KR" altLang="en-US"/>
          </a:p>
        </p:txBody>
      </p:sp>
      <p:sp>
        <p:nvSpPr>
          <p:cNvPr id="3" name="Footer Placeholder 2"/>
          <p:cNvSpPr>
            <a:spLocks noGrp="1"/>
          </p:cNvSpPr>
          <p:nvPr>
            <p:ph type="ftr" sz="quarter" idx="11"/>
          </p:nvPr>
        </p:nvSpPr>
        <p:spPr/>
        <p:txBody>
          <a:bodyPr/>
          <a:lstStyle/>
          <a:p>
            <a:r>
              <a:rPr lang="en-US" altLang="ko-KR" smtClean="0"/>
              <a:t>CSC474E  SECURITY IN NETWORKS</a:t>
            </a:r>
            <a:endParaRPr lang="ko-KR" altLang="en-US"/>
          </a:p>
        </p:txBody>
      </p:sp>
      <p:sp>
        <p:nvSpPr>
          <p:cNvPr id="4" name="Slide Number Placeholder 3"/>
          <p:cNvSpPr>
            <a:spLocks noGrp="1"/>
          </p:cNvSpPr>
          <p:nvPr>
            <p:ph type="sldNum" sz="quarter" idx="12"/>
          </p:nvPr>
        </p:nvSpPr>
        <p:spPr/>
        <p:txBody>
          <a:bodyPr/>
          <a:lstStyle/>
          <a:p>
            <a:fld id="{0495B5BD-00A0-48F4-BFFF-10CF0A2021DF}" type="slidenum">
              <a:rPr lang="ko-KR" altLang="en-US" smtClean="0"/>
              <a:pPr/>
              <a:t>19</a:t>
            </a:fld>
            <a:endParaRPr lang="ko-KR" altLang="en-US"/>
          </a:p>
        </p:txBody>
      </p:sp>
      <p:pic>
        <p:nvPicPr>
          <p:cNvPr id="101378" name="Picture 2"/>
          <p:cNvPicPr>
            <a:picLocks noChangeAspect="1" noChangeArrowheads="1"/>
          </p:cNvPicPr>
          <p:nvPr/>
        </p:nvPicPr>
        <p:blipFill>
          <a:blip r:embed="rId2"/>
          <a:srcRect/>
          <a:stretch>
            <a:fillRect/>
          </a:stretch>
        </p:blipFill>
        <p:spPr bwMode="auto">
          <a:xfrm>
            <a:off x="310861" y="609600"/>
            <a:ext cx="8522278" cy="5638800"/>
          </a:xfrm>
          <a:prstGeom prst="rect">
            <a:avLst/>
          </a:prstGeom>
          <a:noFill/>
          <a:ln w="9525">
            <a:noFill/>
            <a:miter lim="800000"/>
            <a:headEnd/>
            <a:tailEnd/>
          </a:ln>
          <a:effectLst/>
        </p:spPr>
      </p:pic>
    </p:spTree>
    <p:extLst>
      <p:ext uri="{BB962C8B-B14F-4D97-AF65-F5344CB8AC3E}">
        <p14:creationId xmlns:p14="http://schemas.microsoft.com/office/powerpoint/2010/main" val="2814053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2"/>
          <a:srcRect/>
          <a:stretch>
            <a:fillRect/>
          </a:stretch>
        </p:blipFill>
        <p:spPr bwMode="auto">
          <a:xfrm>
            <a:off x="328540" y="838200"/>
            <a:ext cx="8362107" cy="5105399"/>
          </a:xfrm>
          <a:prstGeom prst="rect">
            <a:avLst/>
          </a:prstGeom>
          <a:noFill/>
          <a:ln w="9525">
            <a:noFill/>
            <a:miter lim="800000"/>
            <a:headEnd/>
            <a:tailEnd/>
          </a:ln>
          <a:effectLst/>
        </p:spPr>
      </p:pic>
    </p:spTree>
    <p:extLst>
      <p:ext uri="{BB962C8B-B14F-4D97-AF65-F5344CB8AC3E}">
        <p14:creationId xmlns:p14="http://schemas.microsoft.com/office/powerpoint/2010/main" val="3326998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Demultiplexing</a:t>
            </a:r>
            <a:endParaRPr lang="en-US" dirty="0"/>
          </a:p>
        </p:txBody>
      </p:sp>
      <p:sp>
        <p:nvSpPr>
          <p:cNvPr id="3" name="Content Placeholder 2"/>
          <p:cNvSpPr>
            <a:spLocks noGrp="1"/>
          </p:cNvSpPr>
          <p:nvPr>
            <p:ph idx="1"/>
          </p:nvPr>
        </p:nvSpPr>
        <p:spPr/>
        <p:txBody>
          <a:bodyPr/>
          <a:lstStyle/>
          <a:p>
            <a:pPr algn="just"/>
            <a:r>
              <a:rPr lang="en-US" dirty="0" smtClean="0"/>
              <a:t>In </a:t>
            </a:r>
            <a:r>
              <a:rPr lang="en-US" dirty="0" err="1" smtClean="0"/>
              <a:t>demultiplexing</a:t>
            </a:r>
            <a:r>
              <a:rPr lang="en-US" dirty="0" smtClean="0"/>
              <a:t> process, filters are used to decompose the multiplexed signal into its constituent component signals. </a:t>
            </a:r>
          </a:p>
          <a:p>
            <a:pPr algn="just"/>
            <a:r>
              <a:rPr lang="en-US" dirty="0" smtClean="0"/>
              <a:t>Then each signal is passed to an amplitude demodulation process to separate the carrier signal from the message signal. </a:t>
            </a:r>
          </a:p>
          <a:p>
            <a:pPr algn="just"/>
            <a:r>
              <a:rPr lang="en-US" dirty="0" smtClean="0"/>
              <a:t>Then, the message signal is sent to the waiting receiver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Demultiplexing</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38124" y="1600200"/>
            <a:ext cx="8905876" cy="3962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ChangeAspect="1" noChangeArrowheads="1"/>
          </p:cNvPicPr>
          <p:nvPr/>
        </p:nvPicPr>
        <p:blipFill>
          <a:blip r:embed="rId2"/>
          <a:srcRect/>
          <a:stretch>
            <a:fillRect/>
          </a:stretch>
        </p:blipFill>
        <p:spPr bwMode="auto">
          <a:xfrm>
            <a:off x="409816" y="1728788"/>
            <a:ext cx="8376396" cy="3833812"/>
          </a:xfrm>
          <a:prstGeom prst="rect">
            <a:avLst/>
          </a:prstGeom>
          <a:noFill/>
          <a:ln w="9525">
            <a:noFill/>
            <a:miter lim="800000"/>
            <a:headEnd/>
            <a:tailEnd/>
          </a:ln>
          <a:effectLst/>
        </p:spPr>
      </p:pic>
      <p:sp>
        <p:nvSpPr>
          <p:cNvPr id="6" name="Rectangle 5"/>
          <p:cNvSpPr/>
          <p:nvPr/>
        </p:nvSpPr>
        <p:spPr>
          <a:xfrm>
            <a:off x="990600" y="609600"/>
            <a:ext cx="5791200" cy="584775"/>
          </a:xfrm>
          <a:prstGeom prst="rect">
            <a:avLst/>
          </a:prstGeom>
        </p:spPr>
        <p:txBody>
          <a:bodyPr wrap="square">
            <a:spAutoFit/>
          </a:bodyPr>
          <a:lstStyle/>
          <a:p>
            <a:r>
              <a:rPr lang="en-US" sz="3200" b="1" i="1" dirty="0" smtClean="0"/>
              <a:t>FDM demultiplexing example</a:t>
            </a:r>
            <a:endParaRPr lang="en-US" sz="3200" dirty="0"/>
          </a:p>
        </p:txBody>
      </p:sp>
    </p:spTree>
    <p:extLst>
      <p:ext uri="{BB962C8B-B14F-4D97-AF65-F5344CB8AC3E}">
        <p14:creationId xmlns:p14="http://schemas.microsoft.com/office/powerpoint/2010/main" val="2722391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FDM</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a:xfrm>
            <a:off x="457200" y="2133600"/>
            <a:ext cx="8229600" cy="2765601"/>
          </a:xfrm>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a:srcRect/>
          <a:stretch>
            <a:fillRect/>
          </a:stretch>
        </p:blipFill>
        <p:spPr bwMode="auto">
          <a:xfrm>
            <a:off x="324086" y="609600"/>
            <a:ext cx="8495829" cy="5334000"/>
          </a:xfrm>
          <a:prstGeom prst="rect">
            <a:avLst/>
          </a:prstGeom>
          <a:noFill/>
          <a:ln w="9525">
            <a:noFill/>
            <a:miter lim="800000"/>
            <a:headEnd/>
            <a:tailEnd/>
          </a:ln>
          <a:effectLst/>
        </p:spPr>
      </p:pic>
    </p:spTree>
    <p:extLst>
      <p:ext uri="{BB962C8B-B14F-4D97-AF65-F5344CB8AC3E}">
        <p14:creationId xmlns:p14="http://schemas.microsoft.com/office/powerpoint/2010/main" val="1588301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Grp="1" noChangeAspect="1" noChangeArrowheads="1"/>
          </p:cNvPicPr>
          <p:nvPr>
            <p:ph idx="1"/>
          </p:nvPr>
        </p:nvPicPr>
        <p:blipFill>
          <a:blip r:embed="rId2" cstate="print"/>
          <a:srcRect/>
          <a:stretch>
            <a:fillRect/>
          </a:stretch>
        </p:blipFill>
        <p:spPr bwMode="auto">
          <a:xfrm>
            <a:off x="-41704" y="381000"/>
            <a:ext cx="9227408" cy="5745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609600"/>
            <a:ext cx="3505200" cy="584775"/>
          </a:xfrm>
          <a:prstGeom prst="rect">
            <a:avLst/>
          </a:prstGeom>
        </p:spPr>
        <p:txBody>
          <a:bodyPr wrap="square">
            <a:spAutoFit/>
          </a:bodyPr>
          <a:lstStyle/>
          <a:p>
            <a:r>
              <a:rPr lang="en-US" sz="3200" b="1" i="1" dirty="0" smtClean="0"/>
              <a:t>Example</a:t>
            </a:r>
            <a:r>
              <a:rPr lang="en-US" b="1" i="1" dirty="0" smtClean="0"/>
              <a:t> </a:t>
            </a:r>
            <a:endParaRPr lang="en-US" dirty="0"/>
          </a:p>
        </p:txBody>
      </p:sp>
      <p:pic>
        <p:nvPicPr>
          <p:cNvPr id="104450" name="Picture 2"/>
          <p:cNvPicPr>
            <a:picLocks noChangeAspect="1" noChangeArrowheads="1"/>
          </p:cNvPicPr>
          <p:nvPr/>
        </p:nvPicPr>
        <p:blipFill>
          <a:blip r:embed="rId2"/>
          <a:srcRect/>
          <a:stretch>
            <a:fillRect/>
          </a:stretch>
        </p:blipFill>
        <p:spPr bwMode="auto">
          <a:xfrm>
            <a:off x="250535" y="1195388"/>
            <a:ext cx="8683854" cy="5053012"/>
          </a:xfrm>
          <a:prstGeom prst="rect">
            <a:avLst/>
          </a:prstGeom>
          <a:noFill/>
          <a:ln w="9525">
            <a:noFill/>
            <a:miter lim="800000"/>
            <a:headEnd/>
            <a:tailEnd/>
          </a:ln>
          <a:effectLst/>
        </p:spPr>
      </p:pic>
    </p:spTree>
    <p:extLst>
      <p:ext uri="{BB962C8B-B14F-4D97-AF65-F5344CB8AC3E}">
        <p14:creationId xmlns:p14="http://schemas.microsoft.com/office/powerpoint/2010/main" val="7249564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FDM&amp;TDM                                                        0028286D  Mnementh                      BEAE7A2F:"/>
          <p:cNvPicPr>
            <a:picLocks noGrp="1" noChangeAspect="1" noChangeArrowheads="1"/>
          </p:cNvPicPr>
          <p:nvPr>
            <p:ph idx="1"/>
          </p:nvPr>
        </p:nvPicPr>
        <p:blipFill>
          <a:blip r:embed="rId2" cstate="print"/>
          <a:srcRect l="9265" t="3580" r="9265" b="53693"/>
          <a:stretch>
            <a:fillRect/>
          </a:stretch>
        </p:blipFill>
        <p:spPr bwMode="auto">
          <a:xfrm>
            <a:off x="227258" y="685800"/>
            <a:ext cx="8645044" cy="58674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srcRect/>
          <a:stretch>
            <a:fillRect/>
          </a:stretch>
        </p:blipFill>
        <p:spPr bwMode="auto">
          <a:xfrm>
            <a:off x="653143" y="685800"/>
            <a:ext cx="7946571" cy="5562600"/>
          </a:xfrm>
          <a:prstGeom prst="rect">
            <a:avLst/>
          </a:prstGeom>
          <a:noFill/>
          <a:ln w="9525">
            <a:noFill/>
            <a:miter lim="800000"/>
            <a:headEnd/>
            <a:tailEnd/>
          </a:ln>
          <a:effectLst/>
        </p:spPr>
      </p:pic>
    </p:spTree>
    <p:extLst>
      <p:ext uri="{BB962C8B-B14F-4D97-AF65-F5344CB8AC3E}">
        <p14:creationId xmlns:p14="http://schemas.microsoft.com/office/powerpoint/2010/main" val="4008464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Division Multiplexing </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dirty="0" smtClean="0"/>
              <a:t>Combines </a:t>
            </a:r>
            <a:r>
              <a:rPr lang="en-US" dirty="0"/>
              <a:t>data streams by assigning each stream a different time slot in a set. TDM repeatedly transmits a fixed sequence of time slots over a single transmission channel</a:t>
            </a:r>
            <a:r>
              <a:rPr lang="en-US" dirty="0" smtClean="0"/>
              <a:t>.</a:t>
            </a:r>
          </a:p>
          <a:p>
            <a:pPr algn="just"/>
            <a:r>
              <a:rPr lang="en-US" dirty="0" smtClean="0"/>
              <a:t>In the time-division multiplexing, multiple transmissions can occupy a single link by subdividing them and interleaving the portions. </a:t>
            </a:r>
          </a:p>
          <a:p>
            <a:r>
              <a:rPr lang="en-GB" dirty="0"/>
              <a:t> </a:t>
            </a:r>
            <a:r>
              <a:rPr lang="en-GB" dirty="0" smtClean="0"/>
              <a:t>TDM </a:t>
            </a:r>
            <a:r>
              <a:rPr lang="en-GB" dirty="0"/>
              <a:t>is derived from sampling techniques in which messages occupy all the channel bandwidth but for short time intervals of time, </a:t>
            </a:r>
            <a:r>
              <a:rPr lang="en-GB" i="1" dirty="0"/>
              <a:t>i.e.</a:t>
            </a:r>
            <a:r>
              <a:rPr lang="en-GB" dirty="0"/>
              <a:t> the messages share the channel </a:t>
            </a:r>
            <a:r>
              <a:rPr lang="en-GB" b="1" dirty="0"/>
              <a:t>time</a:t>
            </a:r>
            <a:r>
              <a:rPr lang="en-GB" dirty="0"/>
              <a:t>.</a:t>
            </a:r>
            <a:endParaRPr lang="en-US" dirty="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a:srcRect/>
          <a:stretch>
            <a:fillRect/>
          </a:stretch>
        </p:blipFill>
        <p:spPr bwMode="auto">
          <a:xfrm>
            <a:off x="628143" y="304800"/>
            <a:ext cx="7677657" cy="6081999"/>
          </a:xfrm>
          <a:prstGeom prst="rect">
            <a:avLst/>
          </a:prstGeom>
          <a:noFill/>
          <a:ln w="9525">
            <a:noFill/>
            <a:miter lim="800000"/>
            <a:headEnd/>
            <a:tailEnd/>
          </a:ln>
          <a:effectLst/>
        </p:spPr>
      </p:pic>
    </p:spTree>
    <p:extLst>
      <p:ext uri="{BB962C8B-B14F-4D97-AF65-F5344CB8AC3E}">
        <p14:creationId xmlns:p14="http://schemas.microsoft.com/office/powerpoint/2010/main" val="11026730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1"/>
            <a:r>
              <a:rPr lang="en-US" dirty="0" smtClean="0"/>
              <a:t>Each terminal/host given a “slice” of time (time slot)</a:t>
            </a:r>
          </a:p>
          <a:p>
            <a:pPr lvl="1" algn="just"/>
            <a:r>
              <a:rPr lang="en-US" dirty="0" smtClean="0"/>
              <a:t>In TDM, a frame consists of one complete cycle of time slots, with one slot dedicated to each sending device</a:t>
            </a:r>
          </a:p>
          <a:p>
            <a:pPr lvl="1"/>
            <a:endParaRPr lang="en-US" dirty="0"/>
          </a:p>
        </p:txBody>
      </p:sp>
      <p:pic>
        <p:nvPicPr>
          <p:cNvPr id="4" name="Picture 7"/>
          <p:cNvPicPr>
            <a:picLocks noChangeAspect="1" noChangeArrowheads="1"/>
          </p:cNvPicPr>
          <p:nvPr/>
        </p:nvPicPr>
        <p:blipFill>
          <a:blip r:embed="rId2" cstate="print"/>
          <a:srcRect/>
          <a:stretch>
            <a:fillRect/>
          </a:stretch>
        </p:blipFill>
        <p:spPr>
          <a:xfrm>
            <a:off x="749134" y="3508375"/>
            <a:ext cx="7937666" cy="2816225"/>
          </a:xfrm>
          <a:prstGeom prst="rect">
            <a:avLst/>
          </a:prstGeom>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p:cNvPicPr>
            <a:picLocks noChangeAspect="1" noChangeArrowheads="1"/>
          </p:cNvPicPr>
          <p:nvPr/>
        </p:nvPicPr>
        <p:blipFill>
          <a:blip r:embed="rId2"/>
          <a:srcRect/>
          <a:stretch>
            <a:fillRect/>
          </a:stretch>
        </p:blipFill>
        <p:spPr bwMode="auto">
          <a:xfrm>
            <a:off x="372140" y="457200"/>
            <a:ext cx="8399720" cy="5715000"/>
          </a:xfrm>
          <a:prstGeom prst="rect">
            <a:avLst/>
          </a:prstGeom>
          <a:noFill/>
          <a:ln w="9525">
            <a:noFill/>
            <a:miter lim="800000"/>
            <a:headEnd/>
            <a:tailEnd/>
          </a:ln>
          <a:effectLst/>
        </p:spPr>
      </p:pic>
    </p:spTree>
    <p:extLst>
      <p:ext uri="{BB962C8B-B14F-4D97-AF65-F5344CB8AC3E}">
        <p14:creationId xmlns:p14="http://schemas.microsoft.com/office/powerpoint/2010/main" val="3590328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TDM</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a:xfrm>
            <a:off x="457200" y="1600201"/>
            <a:ext cx="8229600" cy="3813474"/>
          </a:xfrm>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FDM&amp;TDM                                                        0028286D  Mnementh                      BEAE7A2F:"/>
          <p:cNvPicPr>
            <a:picLocks noGrp="1" noChangeAspect="1" noChangeArrowheads="1"/>
          </p:cNvPicPr>
          <p:nvPr>
            <p:ph idx="1"/>
          </p:nvPr>
        </p:nvPicPr>
        <p:blipFill>
          <a:blip r:embed="rId2" cstate="print"/>
          <a:srcRect l="9265" t="46535" r="9265" b="10739"/>
          <a:stretch>
            <a:fillRect/>
          </a:stretch>
        </p:blipFill>
        <p:spPr bwMode="auto">
          <a:xfrm>
            <a:off x="114878" y="838200"/>
            <a:ext cx="8869799" cy="60198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dirty="0"/>
              <a:t>FDM – messages occupy </a:t>
            </a:r>
            <a:r>
              <a:rPr lang="en-GB" b="1" dirty="0"/>
              <a:t>narrow</a:t>
            </a:r>
            <a:r>
              <a:rPr lang="en-GB" dirty="0"/>
              <a:t> bandwidth – all the time.</a:t>
            </a:r>
            <a:endParaRPr lang="en-US" dirty="0"/>
          </a:p>
          <a:p>
            <a:r>
              <a:rPr lang="en-GB" dirty="0"/>
              <a:t>TDM – messages occupy </a:t>
            </a:r>
            <a:r>
              <a:rPr lang="en-GB" b="1" dirty="0"/>
              <a:t>wide</a:t>
            </a:r>
            <a:r>
              <a:rPr lang="en-GB" dirty="0"/>
              <a:t> bandwidth – for short intervals of </a:t>
            </a:r>
            <a:r>
              <a:rPr lang="en-GB" dirty="0" smtClean="0"/>
              <a:t>time</a:t>
            </a:r>
          </a:p>
          <a:p>
            <a:endParaRPr lang="en-GB" dirty="0"/>
          </a:p>
          <a:p>
            <a:endParaRPr lang="en-US" dirty="0" smtClean="0"/>
          </a:p>
          <a:p>
            <a:r>
              <a:rPr lang="en-US" dirty="0" smtClean="0"/>
              <a:t>TDM can be implemented in two ways: synchronous TDM and asynchronous TDM.</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TDM</a:t>
            </a:r>
            <a:endParaRPr lang="en-US" dirty="0"/>
          </a:p>
        </p:txBody>
      </p:sp>
      <p:sp>
        <p:nvSpPr>
          <p:cNvPr id="3" name="Content Placeholder 2"/>
          <p:cNvSpPr>
            <a:spLocks noGrp="1"/>
          </p:cNvSpPr>
          <p:nvPr>
            <p:ph idx="1"/>
          </p:nvPr>
        </p:nvSpPr>
        <p:spPr/>
        <p:txBody>
          <a:bodyPr/>
          <a:lstStyle/>
          <a:p>
            <a:pPr algn="just"/>
            <a:r>
              <a:rPr lang="en-US" dirty="0" smtClean="0"/>
              <a:t>The multiplexer allocates exactly the same time slot to each device at all times, whether or not a device has anything to transmit. </a:t>
            </a:r>
          </a:p>
          <a:p>
            <a:pPr algn="just"/>
            <a:r>
              <a:rPr lang="en-US" dirty="0" smtClean="0"/>
              <a:t>Time slot 1, for example, is assigned to device 1 alone and cannot be used by any other device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2"/>
          <a:srcRect/>
          <a:stretch>
            <a:fillRect/>
          </a:stretch>
        </p:blipFill>
        <p:spPr bwMode="auto">
          <a:xfrm>
            <a:off x="213273" y="609600"/>
            <a:ext cx="8599652" cy="5562600"/>
          </a:xfrm>
          <a:prstGeom prst="rect">
            <a:avLst/>
          </a:prstGeom>
          <a:noFill/>
          <a:ln w="9525">
            <a:noFill/>
            <a:miter lim="800000"/>
            <a:headEnd/>
            <a:tailEnd/>
          </a:ln>
          <a:effectLst/>
        </p:spPr>
      </p:pic>
    </p:spTree>
    <p:extLst>
      <p:ext uri="{BB962C8B-B14F-4D97-AF65-F5344CB8AC3E}">
        <p14:creationId xmlns:p14="http://schemas.microsoft.com/office/powerpoint/2010/main" val="2817122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p:cNvPicPr>
            <a:picLocks noChangeAspect="1" noChangeArrowheads="1"/>
          </p:cNvPicPr>
          <p:nvPr/>
        </p:nvPicPr>
        <p:blipFill>
          <a:blip r:embed="rId2"/>
          <a:srcRect/>
          <a:stretch>
            <a:fillRect/>
          </a:stretch>
        </p:blipFill>
        <p:spPr bwMode="auto">
          <a:xfrm>
            <a:off x="131393" y="1143000"/>
            <a:ext cx="8881211" cy="4038600"/>
          </a:xfrm>
          <a:prstGeom prst="rect">
            <a:avLst/>
          </a:prstGeom>
          <a:noFill/>
          <a:ln w="9525">
            <a:noFill/>
            <a:miter lim="800000"/>
            <a:headEnd/>
            <a:tailEnd/>
          </a:ln>
          <a:effectLst/>
        </p:spPr>
      </p:pic>
    </p:spTree>
    <p:extLst>
      <p:ext uri="{BB962C8B-B14F-4D97-AF65-F5344CB8AC3E}">
        <p14:creationId xmlns:p14="http://schemas.microsoft.com/office/powerpoint/2010/main" val="15874572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TDM</a:t>
            </a:r>
            <a:endParaRPr lang="en-US" dirty="0"/>
          </a:p>
        </p:txBody>
      </p:sp>
      <p:sp>
        <p:nvSpPr>
          <p:cNvPr id="3" name="Content Placeholder 2"/>
          <p:cNvSpPr>
            <a:spLocks noGrp="1"/>
          </p:cNvSpPr>
          <p:nvPr>
            <p:ph idx="1"/>
          </p:nvPr>
        </p:nvSpPr>
        <p:spPr>
          <a:xfrm>
            <a:off x="457200" y="1219200"/>
            <a:ext cx="8229600" cy="5410200"/>
          </a:xfrm>
        </p:spPr>
        <p:txBody>
          <a:bodyPr>
            <a:normAutofit lnSpcReduction="10000"/>
          </a:bodyPr>
          <a:lstStyle/>
          <a:p>
            <a:pPr algn="just"/>
            <a:r>
              <a:rPr lang="en-US" dirty="0" smtClean="0"/>
              <a:t>In asynchronous TDM, each slot in a frame is not dedicated to the fix device. Each slot contains an index of the device to be sent to and </a:t>
            </a:r>
            <a:r>
              <a:rPr lang="en-US" b="1" dirty="0" smtClean="0"/>
              <a:t>a </a:t>
            </a:r>
            <a:r>
              <a:rPr lang="en-US" dirty="0" smtClean="0"/>
              <a:t>message. Thus, the number of slots in a frame is not necessary to be equal to the number of input devices. </a:t>
            </a:r>
            <a:endParaRPr lang="en-US" dirty="0" smtClean="0"/>
          </a:p>
          <a:p>
            <a:pPr algn="just"/>
            <a:r>
              <a:rPr lang="en-US" dirty="0" smtClean="0"/>
              <a:t>More </a:t>
            </a:r>
            <a:r>
              <a:rPr lang="en-US" dirty="0" smtClean="0"/>
              <a:t>than one slot in a frame can be allocated for an input device Asynchronous TDM allows maximization the link. It allows a number of lower speed input lines to be multiplexed to a single higher speed line.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Channelization </a:t>
            </a:r>
            <a:endParaRPr lang="en-US" dirty="0"/>
          </a:p>
        </p:txBody>
      </p:sp>
      <p:sp>
        <p:nvSpPr>
          <p:cNvPr id="3" name="Content Placeholder 2"/>
          <p:cNvSpPr>
            <a:spLocks noGrp="1"/>
          </p:cNvSpPr>
          <p:nvPr>
            <p:ph idx="1"/>
          </p:nvPr>
        </p:nvSpPr>
        <p:spPr/>
        <p:txBody>
          <a:bodyPr/>
          <a:lstStyle/>
          <a:p>
            <a:pPr algn="just"/>
            <a:r>
              <a:rPr lang="en-US" b="1" dirty="0" smtClean="0"/>
              <a:t>Channelization </a:t>
            </a:r>
            <a:r>
              <a:rPr lang="en-US" dirty="0" smtClean="0"/>
              <a:t>(or </a:t>
            </a:r>
            <a:r>
              <a:rPr lang="en-US" i="1" dirty="0" smtClean="0"/>
              <a:t>channel partition, </a:t>
            </a:r>
            <a:r>
              <a:rPr lang="en-US" dirty="0" smtClean="0"/>
              <a:t>as it is sometimes called) is a multiple-access method in which the available bandwidth of a link is shared in time, frequency, or through code, among different stations.</a:t>
            </a:r>
          </a:p>
          <a:p>
            <a:pPr algn="just"/>
            <a:r>
              <a:rPr lang="en-US" dirty="0" smtClean="0"/>
              <a:t>There are three channelization protocols: FDMA, TDMA, and CDMA.</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a:srcRect/>
          <a:stretch>
            <a:fillRect/>
          </a:stretch>
        </p:blipFill>
        <p:spPr bwMode="auto">
          <a:xfrm>
            <a:off x="442645" y="457200"/>
            <a:ext cx="8258710" cy="5943600"/>
          </a:xfrm>
          <a:prstGeom prst="rect">
            <a:avLst/>
          </a:prstGeom>
          <a:noFill/>
          <a:ln w="9525">
            <a:noFill/>
            <a:miter lim="800000"/>
            <a:headEnd/>
            <a:tailEnd/>
          </a:ln>
          <a:effectLst/>
        </p:spPr>
      </p:pic>
    </p:spTree>
    <p:extLst>
      <p:ext uri="{BB962C8B-B14F-4D97-AF65-F5344CB8AC3E}">
        <p14:creationId xmlns:p14="http://schemas.microsoft.com/office/powerpoint/2010/main" val="15891596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FDMA</a:t>
            </a:r>
            <a:endParaRPr lang="en-US" dirty="0"/>
          </a:p>
        </p:txBody>
      </p:sp>
      <p:sp>
        <p:nvSpPr>
          <p:cNvPr id="3" name="Content Placeholder 2"/>
          <p:cNvSpPr>
            <a:spLocks noGrp="1"/>
          </p:cNvSpPr>
          <p:nvPr>
            <p:ph idx="1"/>
          </p:nvPr>
        </p:nvSpPr>
        <p:spPr>
          <a:xfrm>
            <a:off x="457200" y="1066800"/>
            <a:ext cx="8229600" cy="5791200"/>
          </a:xfrm>
        </p:spPr>
        <p:txBody>
          <a:bodyPr>
            <a:normAutofit lnSpcReduction="10000"/>
          </a:bodyPr>
          <a:lstStyle/>
          <a:p>
            <a:pPr algn="just"/>
            <a:r>
              <a:rPr lang="en-US" dirty="0" smtClean="0"/>
              <a:t>In </a:t>
            </a:r>
            <a:r>
              <a:rPr lang="en-US" b="1" dirty="0" smtClean="0"/>
              <a:t>frequency-division multiple access (FDMA), </a:t>
            </a:r>
            <a:r>
              <a:rPr lang="en-US" dirty="0" smtClean="0"/>
              <a:t>the available bandwidth is divided into frequency bands. </a:t>
            </a:r>
          </a:p>
          <a:p>
            <a:pPr algn="just"/>
            <a:r>
              <a:rPr lang="en-US" dirty="0" smtClean="0"/>
              <a:t>Each station is allocated a band to send its data. In other words, each band is reserved for a specific station, and it belongs to the station all the time. </a:t>
            </a:r>
          </a:p>
          <a:p>
            <a:pPr algn="just"/>
            <a:r>
              <a:rPr lang="en-US" dirty="0" smtClean="0"/>
              <a:t>Each station also uses a </a:t>
            </a:r>
            <a:r>
              <a:rPr lang="en-US" dirty="0" err="1" smtClean="0"/>
              <a:t>bandpass</a:t>
            </a:r>
            <a:r>
              <a:rPr lang="en-US" dirty="0" smtClean="0"/>
              <a:t> filter to confine the transmitter frequencies. To prevent station interferences, the allocated bands are separated from one another by small </a:t>
            </a:r>
            <a:r>
              <a:rPr lang="en-US" i="1" dirty="0" smtClean="0"/>
              <a:t>guard bands.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smtClean="0"/>
              <a:t>In FDMA, the available bandwidth of the common channel is divided into bands that are separated by guard bands.</a:t>
            </a:r>
            <a:endParaRPr lang="en-US" dirty="0" smtClean="0"/>
          </a:p>
          <a:p>
            <a:r>
              <a:rPr lang="en-US" dirty="0" smtClean="0"/>
              <a:t>FDMA specifies a predetermined frequency band for the entire period of communication. This means that stream data (a continuous flow of data that may not be packetized) can easily be used with FDMA. </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FDMA &amp; FDM</a:t>
            </a:r>
            <a:endParaRPr lang="en-US" dirty="0"/>
          </a:p>
        </p:txBody>
      </p:sp>
      <p:sp>
        <p:nvSpPr>
          <p:cNvPr id="3" name="Content Placeholder 2"/>
          <p:cNvSpPr>
            <a:spLocks noGrp="1"/>
          </p:cNvSpPr>
          <p:nvPr>
            <p:ph idx="1"/>
          </p:nvPr>
        </p:nvSpPr>
        <p:spPr/>
        <p:txBody>
          <a:bodyPr/>
          <a:lstStyle/>
          <a:p>
            <a:pPr algn="just"/>
            <a:r>
              <a:rPr lang="en-US" dirty="0" smtClean="0"/>
              <a:t>FDM, is a physical layer technique that combines the loads from low bandwidth channels and transmits them by using a high-bandwidth channel. The channels that are combined are low-pass. The multiplexer modulates the signals, combines them, and creates a </a:t>
            </a:r>
            <a:r>
              <a:rPr lang="en-US" dirty="0" err="1" smtClean="0"/>
              <a:t>bandpass</a:t>
            </a:r>
            <a:r>
              <a:rPr lang="en-US" dirty="0" smtClean="0"/>
              <a:t> signal. The bandwidth of each channel is shifted by the multiplexer.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dirty="0" smtClean="0"/>
              <a:t>FDMA, on the other hand, is an access method in the data-link layer. The </a:t>
            </a:r>
            <a:r>
              <a:rPr lang="en-US" dirty="0" err="1" smtClean="0"/>
              <a:t>datalink</a:t>
            </a:r>
            <a:r>
              <a:rPr lang="en-US" dirty="0" smtClean="0"/>
              <a:t> layer in each station tells its physical layer to make a </a:t>
            </a:r>
            <a:r>
              <a:rPr lang="en-US" dirty="0" err="1" smtClean="0"/>
              <a:t>bandpass</a:t>
            </a:r>
            <a:r>
              <a:rPr lang="en-US" dirty="0" smtClean="0"/>
              <a:t> signal from the data passed to it. </a:t>
            </a:r>
          </a:p>
          <a:p>
            <a:pPr algn="just"/>
            <a:r>
              <a:rPr lang="en-US" dirty="0" smtClean="0"/>
              <a:t>The signal must be created in the allocated band. There is no physical multiplexer at the physical layer. The signals created at each station are automatically </a:t>
            </a:r>
            <a:r>
              <a:rPr lang="en-US" dirty="0" err="1" smtClean="0"/>
              <a:t>bandpass</a:t>
            </a:r>
            <a:r>
              <a:rPr lang="en-US" dirty="0" smtClean="0"/>
              <a:t>-filtered. They are mixed when they are sent to the common channel.</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TDMA</a:t>
            </a:r>
            <a:endParaRPr lang="en-US" dirty="0"/>
          </a:p>
        </p:txBody>
      </p:sp>
      <p:sp>
        <p:nvSpPr>
          <p:cNvPr id="3" name="Content Placeholder 2"/>
          <p:cNvSpPr>
            <a:spLocks noGrp="1"/>
          </p:cNvSpPr>
          <p:nvPr>
            <p:ph idx="1"/>
          </p:nvPr>
        </p:nvSpPr>
        <p:spPr>
          <a:xfrm>
            <a:off x="457200" y="914400"/>
            <a:ext cx="8229600" cy="5486400"/>
          </a:xfrm>
        </p:spPr>
        <p:txBody>
          <a:bodyPr>
            <a:normAutofit fontScale="92500"/>
          </a:bodyPr>
          <a:lstStyle/>
          <a:p>
            <a:pPr algn="just"/>
            <a:r>
              <a:rPr lang="en-US" dirty="0" smtClean="0"/>
              <a:t>In </a:t>
            </a:r>
            <a:r>
              <a:rPr lang="en-US" b="1" dirty="0" smtClean="0"/>
              <a:t>time-division multiple access (TDMA), </a:t>
            </a:r>
            <a:r>
              <a:rPr lang="en-US" dirty="0" smtClean="0"/>
              <a:t>the stations share the bandwidth of the channel in time. Each station is allocated a time slot during which it can send data. Each station transmits its data in its assigned time slot.</a:t>
            </a:r>
          </a:p>
          <a:p>
            <a:pPr algn="just"/>
            <a:r>
              <a:rPr lang="en-US" dirty="0" smtClean="0"/>
              <a:t>The main problem with TDMA lies in achieving synchronization between the different stations. Each station needs to know the beginning of its slot and the location of its slot. </a:t>
            </a:r>
          </a:p>
          <a:p>
            <a:pPr algn="just"/>
            <a:r>
              <a:rPr lang="en-US" b="1" i="1" dirty="0" smtClean="0"/>
              <a:t>In TDMA, the bandwidth is just one channel that is timeshared between different stations.</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 TDMA &amp; TDM</a:t>
            </a:r>
            <a:endParaRPr lang="en-US" dirty="0"/>
          </a:p>
        </p:txBody>
      </p:sp>
      <p:sp>
        <p:nvSpPr>
          <p:cNvPr id="3" name="Content Placeholder 2"/>
          <p:cNvSpPr>
            <a:spLocks noGrp="1"/>
          </p:cNvSpPr>
          <p:nvPr>
            <p:ph idx="1"/>
          </p:nvPr>
        </p:nvSpPr>
        <p:spPr/>
        <p:txBody>
          <a:bodyPr/>
          <a:lstStyle/>
          <a:p>
            <a:pPr algn="just"/>
            <a:r>
              <a:rPr lang="en-US" dirty="0" smtClean="0"/>
              <a:t>TDM, is a physical layer technique that combines the data from slower channels and transmits them by using a faster channel. The process uses a physical multiplexer that interleaves data units from each channel</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TDMA, on the other hand, is an access method in the data-link layer. The data-link layer in each station tells its physical layer to use the allocated time slot. There is no physical multiplexer at the physical layer.</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CDMA</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US" b="1" dirty="0" smtClean="0"/>
              <a:t>Code-division multiple access (CDMA) </a:t>
            </a:r>
            <a:r>
              <a:rPr lang="en-US" dirty="0" smtClean="0"/>
              <a:t>was conceived several decades ago. Recent advances in electronic technology have finally made its implementation possible. </a:t>
            </a:r>
          </a:p>
          <a:p>
            <a:pPr algn="just"/>
            <a:r>
              <a:rPr lang="en-US" dirty="0" smtClean="0"/>
              <a:t>CDMA differs from FDMA in that only one channel occupies the entire bandwidth of the link. It differs from TDMA in that all stations can send data simultaneously; there is no timesharing.</a:t>
            </a:r>
          </a:p>
          <a:p>
            <a:pPr algn="just"/>
            <a:r>
              <a:rPr lang="en-US" b="1" i="1" dirty="0" smtClean="0"/>
              <a:t>In CDMA, one channel carries all transmissions simultaneously.</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Analogy </a:t>
            </a:r>
            <a:endParaRPr lang="en-US" dirty="0"/>
          </a:p>
        </p:txBody>
      </p:sp>
      <p:sp>
        <p:nvSpPr>
          <p:cNvPr id="3" name="Content Placeholder 2"/>
          <p:cNvSpPr>
            <a:spLocks noGrp="1"/>
          </p:cNvSpPr>
          <p:nvPr>
            <p:ph idx="1"/>
          </p:nvPr>
        </p:nvSpPr>
        <p:spPr>
          <a:xfrm>
            <a:off x="457200" y="914400"/>
            <a:ext cx="8229600" cy="5943600"/>
          </a:xfrm>
        </p:spPr>
        <p:txBody>
          <a:bodyPr>
            <a:normAutofit/>
          </a:bodyPr>
          <a:lstStyle/>
          <a:p>
            <a:pPr algn="just"/>
            <a:r>
              <a:rPr lang="en-US" dirty="0" smtClean="0"/>
              <a:t>CDMA simply means communication with different codes. For example, in a large room with many people, two people can talk privately in English </a:t>
            </a:r>
          </a:p>
          <a:p>
            <a:pPr algn="just"/>
            <a:r>
              <a:rPr lang="en-US" dirty="0" smtClean="0"/>
              <a:t>if nobody else understands English. Another two people can talk in Chinese if they are the only ones who understand Chinese, and so on. </a:t>
            </a:r>
          </a:p>
          <a:p>
            <a:pPr algn="just"/>
            <a:r>
              <a:rPr lang="en-US" dirty="0" smtClean="0"/>
              <a:t>In other words, the common channel, the space of the room in this case, can easily allow communication between several couples, but in different languages (codes).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2"/>
          <a:srcRect/>
          <a:stretch>
            <a:fillRect/>
          </a:stretch>
        </p:blipFill>
        <p:spPr bwMode="auto">
          <a:xfrm>
            <a:off x="408791" y="533400"/>
            <a:ext cx="8326418" cy="5638800"/>
          </a:xfrm>
          <a:prstGeom prst="rect">
            <a:avLst/>
          </a:prstGeom>
          <a:noFill/>
          <a:ln w="9525">
            <a:noFill/>
            <a:miter lim="800000"/>
            <a:headEnd/>
            <a:tailEnd/>
          </a:ln>
          <a:effectLst/>
        </p:spPr>
      </p:pic>
    </p:spTree>
    <p:extLst>
      <p:ext uri="{BB962C8B-B14F-4D97-AF65-F5344CB8AC3E}">
        <p14:creationId xmlns:p14="http://schemas.microsoft.com/office/powerpoint/2010/main" val="1547722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a:srcRect/>
          <a:stretch>
            <a:fillRect/>
          </a:stretch>
        </p:blipFill>
        <p:spPr bwMode="auto">
          <a:xfrm>
            <a:off x="313317" y="228600"/>
            <a:ext cx="8639041" cy="5638800"/>
          </a:xfrm>
          <a:prstGeom prst="rect">
            <a:avLst/>
          </a:prstGeom>
          <a:noFill/>
          <a:ln w="9525">
            <a:noFill/>
            <a:miter lim="800000"/>
            <a:headEnd/>
            <a:tailEnd/>
          </a:ln>
          <a:effectLst/>
        </p:spPr>
      </p:pic>
    </p:spTree>
    <p:extLst>
      <p:ext uri="{BB962C8B-B14F-4D97-AF65-F5344CB8AC3E}">
        <p14:creationId xmlns:p14="http://schemas.microsoft.com/office/powerpoint/2010/main" val="1828154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a:srcRect/>
          <a:stretch>
            <a:fillRect/>
          </a:stretch>
        </p:blipFill>
        <p:spPr bwMode="auto">
          <a:xfrm>
            <a:off x="357050" y="1447800"/>
            <a:ext cx="8238306" cy="3810000"/>
          </a:xfrm>
          <a:prstGeom prst="rect">
            <a:avLst/>
          </a:prstGeom>
          <a:noFill/>
          <a:ln w="9525">
            <a:noFill/>
            <a:miter lim="800000"/>
            <a:headEnd/>
            <a:tailEnd/>
          </a:ln>
          <a:effectLst/>
        </p:spPr>
      </p:pic>
    </p:spTree>
    <p:extLst>
      <p:ext uri="{BB962C8B-B14F-4D97-AF65-F5344CB8AC3E}">
        <p14:creationId xmlns:p14="http://schemas.microsoft.com/office/powerpoint/2010/main" val="255061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Multiplexing </a:t>
            </a:r>
            <a:endParaRPr lang="en-US" dirty="0"/>
          </a:p>
        </p:txBody>
      </p:sp>
      <p:sp>
        <p:nvSpPr>
          <p:cNvPr id="3" name="Content Placeholder 2"/>
          <p:cNvSpPr>
            <a:spLocks noGrp="1"/>
          </p:cNvSpPr>
          <p:nvPr>
            <p:ph idx="1"/>
          </p:nvPr>
        </p:nvSpPr>
        <p:spPr/>
        <p:txBody>
          <a:bodyPr/>
          <a:lstStyle/>
          <a:p>
            <a:pPr algn="just"/>
            <a:r>
              <a:rPr lang="en-GB" dirty="0"/>
              <a:t>Multiplexing is the name given to techniques, which allow more than one message to be transferred via the same communication channel</a:t>
            </a:r>
            <a:r>
              <a:rPr lang="en-GB" dirty="0" smtClean="0"/>
              <a:t>.</a:t>
            </a:r>
          </a:p>
          <a:p>
            <a:pPr algn="just">
              <a:buClr>
                <a:srgbClr val="FF0000"/>
              </a:buClr>
            </a:pPr>
            <a:r>
              <a:rPr lang="en-GB" dirty="0" smtClean="0"/>
              <a:t>The channel in this context could be a transmission line, </a:t>
            </a:r>
            <a:r>
              <a:rPr lang="en-GB" i="1" dirty="0" smtClean="0"/>
              <a:t>e.g.</a:t>
            </a:r>
            <a:r>
              <a:rPr lang="en-GB" dirty="0" smtClean="0"/>
              <a:t> a twisted pair or co-axial cable, a radio system or a fibre optic system </a:t>
            </a:r>
            <a:r>
              <a:rPr lang="en-GB" i="1" dirty="0" smtClean="0"/>
              <a:t>etc</a:t>
            </a:r>
            <a:r>
              <a:rPr lang="en-GB" dirty="0" smtClean="0"/>
              <a:t>.</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r>
              <a:rPr lang="en-US" dirty="0"/>
              <a:t>To combine </a:t>
            </a:r>
            <a:r>
              <a:rPr lang="en-US" b="1" dirty="0"/>
              <a:t>multiple signals (analog or digital)</a:t>
            </a:r>
            <a:r>
              <a:rPr lang="en-US" dirty="0"/>
              <a:t> for transmission over a </a:t>
            </a:r>
            <a:r>
              <a:rPr lang="en-US" b="1" dirty="0"/>
              <a:t>single line or media</a:t>
            </a:r>
            <a:r>
              <a:rPr lang="en-US" dirty="0"/>
              <a:t>. A common type of multiplexing combines several </a:t>
            </a:r>
            <a:r>
              <a:rPr lang="en-US" b="1" dirty="0"/>
              <a:t>low-speed signals</a:t>
            </a:r>
            <a:r>
              <a:rPr lang="en-US" dirty="0"/>
              <a:t> for transmission over a </a:t>
            </a:r>
            <a:r>
              <a:rPr lang="en-US" b="1" dirty="0"/>
              <a:t>single </a:t>
            </a:r>
            <a:r>
              <a:rPr lang="en-US" b="1" dirty="0" smtClean="0"/>
              <a:t>high-speed </a:t>
            </a:r>
            <a:r>
              <a:rPr lang="en-US" b="1" dirty="0"/>
              <a:t>connection</a:t>
            </a:r>
            <a:r>
              <a:rPr lang="en-US" dirty="0"/>
              <a:t>. </a:t>
            </a:r>
            <a:endParaRPr lang="en-US" dirty="0" smtClean="0"/>
          </a:p>
          <a:p>
            <a:pPr algn="just"/>
            <a:r>
              <a:rPr lang="en-US" dirty="0"/>
              <a:t>Multiplexing is done by using a device called multiplexer (MUX) that combines n input lines to generate one output line i.e. (many to one). Therefore multiplexer (MUX) has several inputs and </a:t>
            </a:r>
            <a:r>
              <a:rPr lang="en-US" dirty="0" smtClean="0"/>
              <a:t>one output. </a:t>
            </a:r>
          </a:p>
          <a:p>
            <a:pPr algn="just"/>
            <a:r>
              <a:rPr lang="en-US" dirty="0" smtClean="0"/>
              <a:t>At </a:t>
            </a:r>
            <a:r>
              <a:rPr lang="en-US" dirty="0"/>
              <a:t>the receiving end, a device called demultiplexer (DEMUX) is used that separates signal into its component signals. So DEMUX has one input and several outputs.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1392</Words>
  <Application>Microsoft Office PowerPoint</Application>
  <PresentationFormat>On-screen Show (4:3)</PresentationFormat>
  <Paragraphs>83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Transmission Modes, Multiplexing &amp; Channelization</vt:lpstr>
      <vt:lpstr>PowerPoint Presentation</vt:lpstr>
      <vt:lpstr>PowerPoint Presentation</vt:lpstr>
      <vt:lpstr>PowerPoint Presentation</vt:lpstr>
      <vt:lpstr>PowerPoint Presentation</vt:lpstr>
      <vt:lpstr>PowerPoint Presentation</vt:lpstr>
      <vt:lpstr>PowerPoint Presentation</vt:lpstr>
      <vt:lpstr>Multiplexing </vt:lpstr>
      <vt:lpstr>PowerPoint Presentation</vt:lpstr>
      <vt:lpstr>PowerPoint Presentation</vt:lpstr>
      <vt:lpstr>PowerPoint Presentation</vt:lpstr>
      <vt:lpstr>PowerPoint Presentation</vt:lpstr>
      <vt:lpstr>PowerPoint Presentation</vt:lpstr>
      <vt:lpstr>PowerPoint Presentation</vt:lpstr>
      <vt:lpstr>Categories of multiplexing</vt:lpstr>
      <vt:lpstr>FREQUENCY-DIVISION MULTIPLEXING (FDM) </vt:lpstr>
      <vt:lpstr>FDM</vt:lpstr>
      <vt:lpstr>FDM multiplexing process</vt:lpstr>
      <vt:lpstr>PowerPoint Presentation</vt:lpstr>
      <vt:lpstr>Demultiplexing</vt:lpstr>
      <vt:lpstr>Demultiplexing</vt:lpstr>
      <vt:lpstr>PowerPoint Presentation</vt:lpstr>
      <vt:lpstr>FDM</vt:lpstr>
      <vt:lpstr>PowerPoint Presentation</vt:lpstr>
      <vt:lpstr>PowerPoint Presentation</vt:lpstr>
      <vt:lpstr>PowerPoint Presentation</vt:lpstr>
      <vt:lpstr>PowerPoint Presentation</vt:lpstr>
      <vt:lpstr>PowerPoint Presentation</vt:lpstr>
      <vt:lpstr>Time Division Multiplexing </vt:lpstr>
      <vt:lpstr>PowerPoint Presentation</vt:lpstr>
      <vt:lpstr>PowerPoint Presentation</vt:lpstr>
      <vt:lpstr>TDM</vt:lpstr>
      <vt:lpstr>PowerPoint Presentation</vt:lpstr>
      <vt:lpstr>PowerPoint Presentation</vt:lpstr>
      <vt:lpstr>Synchronous TDM</vt:lpstr>
      <vt:lpstr>PowerPoint Presentation</vt:lpstr>
      <vt:lpstr>PowerPoint Presentation</vt:lpstr>
      <vt:lpstr>Asynchronous TDM</vt:lpstr>
      <vt:lpstr>Channelization </vt:lpstr>
      <vt:lpstr>FDMA</vt:lpstr>
      <vt:lpstr>PowerPoint Presentation</vt:lpstr>
      <vt:lpstr>Difference between FDMA &amp; FDM</vt:lpstr>
      <vt:lpstr>PowerPoint Presentation</vt:lpstr>
      <vt:lpstr>TDMA</vt:lpstr>
      <vt:lpstr>Differences between TDMA &amp; TDM</vt:lpstr>
      <vt:lpstr>PowerPoint Presentation</vt:lpstr>
      <vt:lpstr>CDMA</vt:lpstr>
      <vt:lpstr>Analogy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Channelization/Multiplexing</dc:title>
  <dc:creator>Hope</dc:creator>
  <cp:lastModifiedBy>Dickson</cp:lastModifiedBy>
  <cp:revision>16</cp:revision>
  <dcterms:created xsi:type="dcterms:W3CDTF">2006-08-16T00:00:00Z</dcterms:created>
  <dcterms:modified xsi:type="dcterms:W3CDTF">2017-05-24T10:27:45Z</dcterms:modified>
</cp:coreProperties>
</file>