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79" r:id="rId6"/>
    <p:sldId id="259" r:id="rId7"/>
    <p:sldId id="260" r:id="rId8"/>
    <p:sldId id="280" r:id="rId9"/>
    <p:sldId id="281" r:id="rId10"/>
    <p:sldId id="261" r:id="rId11"/>
    <p:sldId id="262" r:id="rId12"/>
    <p:sldId id="263" r:id="rId13"/>
    <p:sldId id="282" r:id="rId14"/>
    <p:sldId id="264" r:id="rId15"/>
    <p:sldId id="265" r:id="rId16"/>
    <p:sldId id="277" r:id="rId17"/>
    <p:sldId id="266" r:id="rId18"/>
    <p:sldId id="283" r:id="rId19"/>
    <p:sldId id="267" r:id="rId20"/>
    <p:sldId id="269" r:id="rId21"/>
    <p:sldId id="278" r:id="rId22"/>
    <p:sldId id="270" r:id="rId23"/>
    <p:sldId id="271" r:id="rId24"/>
    <p:sldId id="272" r:id="rId25"/>
    <p:sldId id="273" r:id="rId26"/>
    <p:sldId id="27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5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Switching Technologies</a:t>
            </a:r>
            <a:endParaRPr lang="en-US" dirty="0"/>
          </a:p>
        </p:txBody>
      </p:sp>
      <p:sp>
        <p:nvSpPr>
          <p:cNvPr id="3" name="Subtitle 2"/>
          <p:cNvSpPr>
            <a:spLocks noGrp="1"/>
          </p:cNvSpPr>
          <p:nvPr>
            <p:ph type="subTitle" idx="1"/>
          </p:nvPr>
        </p:nvSpPr>
        <p:spPr/>
        <p:txBody>
          <a:bodyPr>
            <a:normAutofit/>
          </a:bodyPr>
          <a:lstStyle/>
          <a:p>
            <a:r>
              <a:rPr lang="en-US" sz="7200" dirty="0" smtClean="0"/>
              <a:t>CSC 223</a:t>
            </a:r>
            <a:endParaRPr lang="en-US"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304800"/>
            <a:ext cx="7772400" cy="762000"/>
          </a:xfrm>
        </p:spPr>
        <p:txBody>
          <a:bodyPr/>
          <a:lstStyle/>
          <a:p>
            <a:pPr eaLnBrk="1" hangingPunct="1"/>
            <a:r>
              <a:rPr lang="en-US" smtClean="0"/>
              <a:t>Circuit switching</a:t>
            </a:r>
          </a:p>
        </p:txBody>
      </p:sp>
      <p:sp>
        <p:nvSpPr>
          <p:cNvPr id="5123" name="Rectangle 3"/>
          <p:cNvSpPr>
            <a:spLocks noChangeArrowheads="1"/>
          </p:cNvSpPr>
          <p:nvPr/>
        </p:nvSpPr>
        <p:spPr bwMode="auto">
          <a:xfrm>
            <a:off x="457200" y="914400"/>
            <a:ext cx="8229600" cy="4893647"/>
          </a:xfrm>
          <a:prstGeom prst="rect">
            <a:avLst/>
          </a:prstGeom>
          <a:noFill/>
          <a:ln w="9525">
            <a:noFill/>
            <a:miter lim="800000"/>
            <a:headEnd/>
            <a:tailEnd/>
          </a:ln>
          <a:effectLst/>
        </p:spPr>
        <p:txBody>
          <a:bodyPr wrap="square">
            <a:spAutoFit/>
          </a:bodyPr>
          <a:lstStyle/>
          <a:p>
            <a:pPr algn="just"/>
            <a:r>
              <a:rPr lang="en-US" sz="2400" b="1" i="1" dirty="0"/>
              <a:t>Advantages:</a:t>
            </a:r>
            <a:r>
              <a:rPr lang="en-US" sz="2400" dirty="0"/>
              <a:t> </a:t>
            </a:r>
          </a:p>
          <a:p>
            <a:pPr lvl="1" algn="just" eaLnBrk="0" hangingPunct="0">
              <a:buFontTx/>
              <a:buChar char="•"/>
            </a:pPr>
            <a:r>
              <a:rPr lang="en-US" sz="2400" dirty="0"/>
              <a:t> The communication channel (once established) is dedicated. </a:t>
            </a:r>
          </a:p>
          <a:p>
            <a:pPr algn="just" eaLnBrk="0" hangingPunct="0"/>
            <a:endParaRPr lang="en-US" sz="2400" dirty="0"/>
          </a:p>
          <a:p>
            <a:pPr algn="just" eaLnBrk="0" hangingPunct="0"/>
            <a:r>
              <a:rPr lang="en-US" sz="2400" b="1" i="1" dirty="0"/>
              <a:t>Disadvantages: </a:t>
            </a:r>
            <a:endParaRPr lang="en-US" sz="2400" dirty="0"/>
          </a:p>
          <a:p>
            <a:pPr lvl="1" algn="just" eaLnBrk="0" hangingPunct="0">
              <a:buFontTx/>
              <a:buChar char="•"/>
            </a:pPr>
            <a:r>
              <a:rPr lang="en-US" sz="2400" dirty="0"/>
              <a:t>  Possible long wait to establish a connection, (10 seconds,   </a:t>
            </a:r>
          </a:p>
          <a:p>
            <a:pPr lvl="1" algn="just" eaLnBrk="0" hangingPunct="0"/>
            <a:r>
              <a:rPr lang="en-US" sz="2400" dirty="0"/>
              <a:t>   more on long- distance or international calls.) during which  </a:t>
            </a:r>
          </a:p>
          <a:p>
            <a:pPr lvl="1" algn="just" eaLnBrk="0" hangingPunct="0"/>
            <a:r>
              <a:rPr lang="en-US" sz="2400" dirty="0"/>
              <a:t>   no data can be transmitted. </a:t>
            </a:r>
          </a:p>
          <a:p>
            <a:pPr lvl="1" algn="just" eaLnBrk="0" hangingPunct="0">
              <a:buFontTx/>
              <a:buChar char="•"/>
            </a:pPr>
            <a:r>
              <a:rPr lang="en-US" sz="2400" dirty="0"/>
              <a:t>  More expensive than any other switching techniques,   </a:t>
            </a:r>
          </a:p>
          <a:p>
            <a:pPr lvl="1" algn="just" eaLnBrk="0" hangingPunct="0"/>
            <a:r>
              <a:rPr lang="en-US" sz="2400" dirty="0"/>
              <a:t>   because a dedicated path is required for each connection. </a:t>
            </a:r>
          </a:p>
          <a:p>
            <a:pPr lvl="1" algn="just" eaLnBrk="0" hangingPunct="0">
              <a:buFontTx/>
              <a:buChar char="•"/>
            </a:pPr>
            <a:r>
              <a:rPr lang="en-US" sz="2400" dirty="0"/>
              <a:t>  Inefficient use of the communication channel, because the </a:t>
            </a:r>
          </a:p>
          <a:p>
            <a:pPr lvl="1" algn="just" eaLnBrk="0" hangingPunct="0"/>
            <a:r>
              <a:rPr lang="en-US" sz="2400" dirty="0"/>
              <a:t>   channel is not used when the connected systems are not  </a:t>
            </a:r>
          </a:p>
          <a:p>
            <a:pPr lvl="1" algn="just" eaLnBrk="0" hangingPunct="0"/>
            <a:r>
              <a:rPr lang="en-US" sz="2400" dirty="0"/>
              <a:t>   using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00200" y="152400"/>
            <a:ext cx="5791200" cy="609600"/>
          </a:xfrm>
        </p:spPr>
        <p:txBody>
          <a:bodyPr>
            <a:normAutofit fontScale="90000"/>
          </a:bodyPr>
          <a:lstStyle/>
          <a:p>
            <a:pPr eaLnBrk="1" hangingPunct="1"/>
            <a:r>
              <a:rPr lang="en-US" smtClean="0"/>
              <a:t>Message Switching</a:t>
            </a:r>
          </a:p>
        </p:txBody>
      </p:sp>
      <p:sp>
        <p:nvSpPr>
          <p:cNvPr id="6147" name="Rectangle 3"/>
          <p:cNvSpPr>
            <a:spLocks noGrp="1" noChangeArrowheads="1"/>
          </p:cNvSpPr>
          <p:nvPr>
            <p:ph type="body" idx="1"/>
          </p:nvPr>
        </p:nvSpPr>
        <p:spPr>
          <a:xfrm>
            <a:off x="457200" y="1524000"/>
            <a:ext cx="8077200" cy="4800600"/>
          </a:xfrm>
        </p:spPr>
        <p:txBody>
          <a:bodyPr>
            <a:noAutofit/>
          </a:bodyPr>
          <a:lstStyle/>
          <a:p>
            <a:pPr eaLnBrk="1" hangingPunct="1"/>
            <a:r>
              <a:rPr lang="en-US" sz="2800" dirty="0" smtClean="0"/>
              <a:t>With message switching there is no need to establish a dedicated path between two stations.</a:t>
            </a:r>
          </a:p>
          <a:p>
            <a:pPr eaLnBrk="1" hangingPunct="1"/>
            <a:r>
              <a:rPr lang="en-US" sz="2800" dirty="0" smtClean="0"/>
              <a:t>When a station sends a message, the destination address is appended to the message.</a:t>
            </a:r>
          </a:p>
          <a:p>
            <a:pPr eaLnBrk="1" hangingPunct="1"/>
            <a:r>
              <a:rPr lang="en-US" sz="2800" dirty="0" smtClean="0"/>
              <a:t>The message is then transmitted through the network, in its entirety, from node to node.</a:t>
            </a:r>
          </a:p>
          <a:p>
            <a:pPr eaLnBrk="1" hangingPunct="1"/>
            <a:r>
              <a:rPr lang="en-US" sz="2800" dirty="0" smtClean="0"/>
              <a:t>Each node receives the entire message, stores it in its entirety on disk, and then transmits the message to the next node.</a:t>
            </a:r>
          </a:p>
          <a:p>
            <a:pPr eaLnBrk="1" hangingPunct="1"/>
            <a:r>
              <a:rPr lang="en-US" sz="2800" dirty="0" smtClean="0"/>
              <a:t>This type of network is called </a:t>
            </a:r>
            <a:r>
              <a:rPr lang="en-US" sz="2800" b="1" dirty="0" smtClean="0"/>
              <a:t>a store-and-forward network</a:t>
            </a:r>
            <a:r>
              <a:rPr lang="en-US" sz="28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04800"/>
            <a:ext cx="7772400" cy="533400"/>
          </a:xfrm>
        </p:spPr>
        <p:txBody>
          <a:bodyPr>
            <a:normAutofit fontScale="90000"/>
          </a:bodyPr>
          <a:lstStyle/>
          <a:p>
            <a:pPr eaLnBrk="1" hangingPunct="1"/>
            <a:r>
              <a:rPr lang="en-US" smtClean="0"/>
              <a:t>Message Switching</a:t>
            </a:r>
          </a:p>
        </p:txBody>
      </p:sp>
      <p:pic>
        <p:nvPicPr>
          <p:cNvPr id="7171" name="Picture 4" descr="Message Switching"/>
          <p:cNvPicPr>
            <a:picLocks noChangeAspect="1" noChangeArrowheads="1"/>
          </p:cNvPicPr>
          <p:nvPr/>
        </p:nvPicPr>
        <p:blipFill>
          <a:blip r:embed="rId2" cstate="print"/>
          <a:srcRect/>
          <a:stretch>
            <a:fillRect/>
          </a:stretch>
        </p:blipFill>
        <p:spPr bwMode="auto">
          <a:xfrm>
            <a:off x="1295400" y="1143000"/>
            <a:ext cx="6743700" cy="2892425"/>
          </a:xfrm>
          <a:prstGeom prst="rect">
            <a:avLst/>
          </a:prstGeom>
          <a:noFill/>
          <a:ln w="9525">
            <a:noFill/>
            <a:miter lim="800000"/>
            <a:headEnd/>
            <a:tailEnd/>
          </a:ln>
        </p:spPr>
      </p:pic>
      <p:sp>
        <p:nvSpPr>
          <p:cNvPr id="7172" name="Rectangle 5"/>
          <p:cNvSpPr>
            <a:spLocks noChangeArrowheads="1"/>
          </p:cNvSpPr>
          <p:nvPr/>
        </p:nvSpPr>
        <p:spPr bwMode="auto">
          <a:xfrm>
            <a:off x="533400" y="4114800"/>
            <a:ext cx="7848600" cy="2308324"/>
          </a:xfrm>
          <a:prstGeom prst="rect">
            <a:avLst/>
          </a:prstGeom>
          <a:noFill/>
          <a:ln w="9525">
            <a:noFill/>
            <a:miter lim="800000"/>
            <a:headEnd/>
            <a:tailEnd/>
          </a:ln>
          <a:effectLst/>
        </p:spPr>
        <p:txBody>
          <a:bodyPr>
            <a:spAutoFit/>
          </a:bodyPr>
          <a:lstStyle/>
          <a:p>
            <a:pPr algn="just"/>
            <a:r>
              <a:rPr lang="en-US" sz="2400" dirty="0"/>
              <a:t>A message-switching node is typically a general-purpose computer. The device needs sufficient secondary-storage capacity to store the incoming messages, which could be long. A time delay is introduced using this type of scheme due to store- and-forward time, plus the time required to find the next node in the transmission path.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2"/>
          <a:srcRect/>
          <a:stretch>
            <a:fillRect/>
          </a:stretch>
        </p:blipFill>
        <p:spPr bwMode="auto">
          <a:xfrm>
            <a:off x="357418" y="533400"/>
            <a:ext cx="8549581" cy="5638800"/>
          </a:xfrm>
          <a:prstGeom prst="rect">
            <a:avLst/>
          </a:prstGeom>
          <a:noFill/>
          <a:ln w="9525">
            <a:noFill/>
            <a:miter lim="800000"/>
            <a:headEnd/>
            <a:tailEnd/>
          </a:ln>
          <a:effectLst/>
        </p:spPr>
      </p:pic>
    </p:spTree>
    <p:extLst>
      <p:ext uri="{BB962C8B-B14F-4D97-AF65-F5344CB8AC3E}">
        <p14:creationId xmlns:p14="http://schemas.microsoft.com/office/powerpoint/2010/main" val="130032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762000"/>
          </a:xfrm>
        </p:spPr>
        <p:txBody>
          <a:bodyPr/>
          <a:lstStyle/>
          <a:p>
            <a:pPr eaLnBrk="1" hangingPunct="1"/>
            <a:r>
              <a:rPr lang="en-US" dirty="0" smtClean="0"/>
              <a:t>Message Switching</a:t>
            </a:r>
          </a:p>
        </p:txBody>
      </p:sp>
      <p:sp>
        <p:nvSpPr>
          <p:cNvPr id="8195" name="Rectangle 3"/>
          <p:cNvSpPr>
            <a:spLocks noChangeArrowheads="1"/>
          </p:cNvSpPr>
          <p:nvPr/>
        </p:nvSpPr>
        <p:spPr bwMode="auto">
          <a:xfrm>
            <a:off x="304800" y="457200"/>
            <a:ext cx="8610600" cy="5509200"/>
          </a:xfrm>
          <a:prstGeom prst="rect">
            <a:avLst/>
          </a:prstGeom>
          <a:noFill/>
          <a:ln w="9525">
            <a:noFill/>
            <a:miter lim="800000"/>
            <a:headEnd/>
            <a:tailEnd/>
          </a:ln>
          <a:effectLst/>
        </p:spPr>
        <p:txBody>
          <a:bodyPr wrap="square">
            <a:spAutoFit/>
          </a:bodyPr>
          <a:lstStyle/>
          <a:p>
            <a:r>
              <a:rPr lang="en-US" sz="3200" b="1" i="1" dirty="0"/>
              <a:t>Advantages:</a:t>
            </a:r>
            <a:r>
              <a:rPr lang="en-US" sz="3200" dirty="0"/>
              <a:t> </a:t>
            </a:r>
          </a:p>
          <a:p>
            <a:pPr lvl="1" eaLnBrk="0" hangingPunct="0">
              <a:buFontTx/>
              <a:buChar char="•"/>
            </a:pPr>
            <a:r>
              <a:rPr lang="en-US" sz="3200" dirty="0"/>
              <a:t>   Channel efficiency can be greater compared to </a:t>
            </a:r>
            <a:r>
              <a:rPr lang="en-US" sz="3200"/>
              <a:t>circuit- </a:t>
            </a:r>
            <a:r>
              <a:rPr lang="en-US" sz="3200" smtClean="0"/>
              <a:t>switched </a:t>
            </a:r>
            <a:r>
              <a:rPr lang="en-US" sz="3200" dirty="0"/>
              <a:t>systems, because more devices are sharing the  </a:t>
            </a:r>
            <a:r>
              <a:rPr lang="en-US" sz="3200" dirty="0" smtClean="0"/>
              <a:t>channel</a:t>
            </a:r>
            <a:r>
              <a:rPr lang="en-US" sz="3200" dirty="0"/>
              <a:t>. </a:t>
            </a:r>
          </a:p>
          <a:p>
            <a:pPr lvl="1" eaLnBrk="0" hangingPunct="0">
              <a:buFontTx/>
              <a:buChar char="•"/>
            </a:pPr>
            <a:r>
              <a:rPr lang="en-US" sz="3200" dirty="0"/>
              <a:t>  Traffic congestion can be reduced, because messages may </a:t>
            </a:r>
            <a:r>
              <a:rPr lang="en-US" sz="3200" dirty="0" smtClean="0"/>
              <a:t>be temporarily </a:t>
            </a:r>
            <a:r>
              <a:rPr lang="en-US" sz="3200" dirty="0"/>
              <a:t>stored in route. </a:t>
            </a:r>
          </a:p>
          <a:p>
            <a:pPr lvl="1" eaLnBrk="0" hangingPunct="0">
              <a:buFontTx/>
              <a:buChar char="•"/>
            </a:pPr>
            <a:r>
              <a:rPr lang="en-US" sz="3200" dirty="0"/>
              <a:t>  Message priorities can be established due to store-and-forward </a:t>
            </a:r>
            <a:r>
              <a:rPr lang="en-US" sz="3200" dirty="0" smtClean="0"/>
              <a:t> technique</a:t>
            </a:r>
            <a:r>
              <a:rPr lang="en-US" sz="3200" dirty="0"/>
              <a:t>. </a:t>
            </a:r>
          </a:p>
          <a:p>
            <a:pPr lvl="1" eaLnBrk="0" hangingPunct="0">
              <a:buFontTx/>
              <a:buChar char="•"/>
            </a:pPr>
            <a:r>
              <a:rPr lang="en-US" sz="3200" dirty="0"/>
              <a:t>  Message broadcasting can be achieved with the use of </a:t>
            </a:r>
            <a:r>
              <a:rPr lang="en-US" sz="3200" dirty="0" smtClean="0"/>
              <a:t> broadcast </a:t>
            </a:r>
            <a:r>
              <a:rPr lang="en-US" sz="3200" dirty="0"/>
              <a:t>address appended in the message.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Message Switching</a:t>
            </a:r>
          </a:p>
        </p:txBody>
      </p:sp>
      <p:sp>
        <p:nvSpPr>
          <p:cNvPr id="9219" name="Rectangle 3"/>
          <p:cNvSpPr>
            <a:spLocks noChangeArrowheads="1"/>
          </p:cNvSpPr>
          <p:nvPr/>
        </p:nvSpPr>
        <p:spPr bwMode="auto">
          <a:xfrm>
            <a:off x="0" y="1295400"/>
            <a:ext cx="8458200" cy="3970318"/>
          </a:xfrm>
          <a:prstGeom prst="rect">
            <a:avLst/>
          </a:prstGeom>
          <a:noFill/>
          <a:ln w="9525">
            <a:noFill/>
            <a:miter lim="800000"/>
            <a:headEnd/>
            <a:tailEnd/>
          </a:ln>
          <a:effectLst/>
        </p:spPr>
        <p:txBody>
          <a:bodyPr wrap="square">
            <a:spAutoFit/>
          </a:bodyPr>
          <a:lstStyle/>
          <a:p>
            <a:pPr algn="just"/>
            <a:r>
              <a:rPr lang="en-US" sz="3600" b="1" i="1" dirty="0"/>
              <a:t>Disadvantages</a:t>
            </a:r>
            <a:r>
              <a:rPr lang="en-US" sz="3600" dirty="0"/>
              <a:t> </a:t>
            </a:r>
          </a:p>
          <a:p>
            <a:pPr lvl="1" algn="just" eaLnBrk="0" hangingPunct="0">
              <a:buFontTx/>
              <a:buChar char="•"/>
            </a:pPr>
            <a:r>
              <a:rPr lang="en-US" sz="3600" dirty="0"/>
              <a:t>   Message switching is not compatible with interactive </a:t>
            </a:r>
            <a:r>
              <a:rPr lang="en-US" sz="3600" dirty="0" smtClean="0"/>
              <a:t> applications</a:t>
            </a:r>
            <a:r>
              <a:rPr lang="en-US" sz="3600" dirty="0"/>
              <a:t>. </a:t>
            </a:r>
          </a:p>
          <a:p>
            <a:pPr lvl="1" algn="just" eaLnBrk="0" hangingPunct="0">
              <a:buFontTx/>
              <a:buChar char="•"/>
            </a:pPr>
            <a:r>
              <a:rPr lang="en-US" sz="3600" dirty="0"/>
              <a:t>   Store-and-forward devices are expensive, because they  </a:t>
            </a:r>
            <a:r>
              <a:rPr lang="en-US" sz="3600" dirty="0" smtClean="0"/>
              <a:t>must </a:t>
            </a:r>
            <a:r>
              <a:rPr lang="en-US" sz="3600" dirty="0"/>
              <a:t>have large disks to hold potentially long messages.</a:t>
            </a:r>
          </a:p>
          <a:p>
            <a:pPr algn="just" eaLnBrk="0" hangingPunct="0"/>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a packet switching data are transmitted in short packets. A typical packet length is 1000 byte. If a source has longer message to send, the message is broken up into a series of packets. Each packet contains a portion (or the entire short message) of the user‘s data plus some control information </a:t>
            </a:r>
            <a:endParaRPr lang="en-US" dirty="0" smtClean="0"/>
          </a:p>
          <a:p>
            <a:pPr algn="just"/>
            <a:r>
              <a:rPr lang="en-US" dirty="0"/>
              <a:t>These packets are routed to the destination via different available nodes.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05000" y="304800"/>
            <a:ext cx="5181600" cy="533400"/>
          </a:xfrm>
        </p:spPr>
        <p:txBody>
          <a:bodyPr>
            <a:normAutofit fontScale="90000"/>
          </a:bodyPr>
          <a:lstStyle/>
          <a:p>
            <a:pPr eaLnBrk="1" hangingPunct="1"/>
            <a:r>
              <a:rPr lang="en-US" smtClean="0"/>
              <a:t>Packet Switching</a:t>
            </a:r>
          </a:p>
        </p:txBody>
      </p:sp>
      <p:sp>
        <p:nvSpPr>
          <p:cNvPr id="10243" name="Rectangle 3"/>
          <p:cNvSpPr>
            <a:spLocks noChangeArrowheads="1"/>
          </p:cNvSpPr>
          <p:nvPr/>
        </p:nvSpPr>
        <p:spPr bwMode="auto">
          <a:xfrm>
            <a:off x="228600" y="838200"/>
            <a:ext cx="8686800" cy="1938992"/>
          </a:xfrm>
          <a:prstGeom prst="rect">
            <a:avLst/>
          </a:prstGeom>
          <a:noFill/>
          <a:ln w="9525">
            <a:noFill/>
            <a:miter lim="800000"/>
            <a:headEnd/>
            <a:tailEnd/>
          </a:ln>
          <a:effectLst/>
        </p:spPr>
        <p:txBody>
          <a:bodyPr>
            <a:spAutoFit/>
          </a:bodyPr>
          <a:lstStyle/>
          <a:p>
            <a:pPr>
              <a:buFontTx/>
              <a:buChar char="•"/>
            </a:pPr>
            <a:r>
              <a:rPr lang="en-US" sz="2400" i="1" dirty="0"/>
              <a:t>  Packet switching </a:t>
            </a:r>
            <a:r>
              <a:rPr lang="en-US" sz="2400" dirty="0"/>
              <a:t>can be seen as a solution that tries to combine the  </a:t>
            </a:r>
            <a:r>
              <a:rPr lang="en-US" sz="2400" dirty="0" smtClean="0"/>
              <a:t>advantages </a:t>
            </a:r>
            <a:r>
              <a:rPr lang="en-US" sz="2400" dirty="0"/>
              <a:t>of message and circuit switching and to minimize the </a:t>
            </a:r>
            <a:r>
              <a:rPr lang="en-US" sz="2400" dirty="0" smtClean="0"/>
              <a:t> disadvantages </a:t>
            </a:r>
            <a:r>
              <a:rPr lang="en-US" sz="2400" dirty="0"/>
              <a:t>of both.  </a:t>
            </a:r>
          </a:p>
          <a:p>
            <a:pPr>
              <a:buFontTx/>
              <a:buChar char="•"/>
            </a:pPr>
            <a:r>
              <a:rPr lang="en-US" sz="2400" dirty="0"/>
              <a:t>  There are two methods of packet switching: Datagram </a:t>
            </a:r>
          </a:p>
          <a:p>
            <a:r>
              <a:rPr lang="en-US" sz="2400" dirty="0"/>
              <a:t>   and virtual circuit.</a:t>
            </a:r>
          </a:p>
        </p:txBody>
      </p:sp>
      <p:pic>
        <p:nvPicPr>
          <p:cNvPr id="10244" name="Picture 5" descr="C:\Swithing Tecchniques_files\packet_s.gif"/>
          <p:cNvPicPr>
            <a:picLocks noChangeAspect="1" noChangeArrowheads="1"/>
          </p:cNvPicPr>
          <p:nvPr/>
        </p:nvPicPr>
        <p:blipFill>
          <a:blip r:embed="rId2" cstate="print"/>
          <a:srcRect/>
          <a:stretch>
            <a:fillRect/>
          </a:stretch>
        </p:blipFill>
        <p:spPr bwMode="auto">
          <a:xfrm>
            <a:off x="990600" y="3475037"/>
            <a:ext cx="7108825" cy="3154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2"/>
          <a:srcRect/>
          <a:stretch>
            <a:fillRect/>
          </a:stretch>
        </p:blipFill>
        <p:spPr bwMode="auto">
          <a:xfrm>
            <a:off x="303760" y="457200"/>
            <a:ext cx="8459240" cy="5590537"/>
          </a:xfrm>
          <a:prstGeom prst="rect">
            <a:avLst/>
          </a:prstGeom>
          <a:noFill/>
          <a:ln w="9525">
            <a:noFill/>
            <a:miter lim="800000"/>
            <a:headEnd/>
            <a:tailEnd/>
          </a:ln>
          <a:effectLst/>
        </p:spPr>
      </p:pic>
    </p:spTree>
    <p:extLst>
      <p:ext uri="{BB962C8B-B14F-4D97-AF65-F5344CB8AC3E}">
        <p14:creationId xmlns:p14="http://schemas.microsoft.com/office/powerpoint/2010/main" val="2438011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381000"/>
            <a:ext cx="7772400" cy="838200"/>
          </a:xfrm>
        </p:spPr>
        <p:txBody>
          <a:bodyPr/>
          <a:lstStyle/>
          <a:p>
            <a:pPr eaLnBrk="1" hangingPunct="1"/>
            <a:r>
              <a:rPr lang="en-US" smtClean="0"/>
              <a:t>Packet Switching</a:t>
            </a:r>
          </a:p>
        </p:txBody>
      </p:sp>
      <p:sp>
        <p:nvSpPr>
          <p:cNvPr id="11267" name="Rectangle 3"/>
          <p:cNvSpPr>
            <a:spLocks noChangeArrowheads="1"/>
          </p:cNvSpPr>
          <p:nvPr/>
        </p:nvSpPr>
        <p:spPr bwMode="auto">
          <a:xfrm>
            <a:off x="609600" y="1524000"/>
            <a:ext cx="8229600" cy="4893647"/>
          </a:xfrm>
          <a:prstGeom prst="rect">
            <a:avLst/>
          </a:prstGeom>
          <a:noFill/>
          <a:ln w="9525">
            <a:noFill/>
            <a:miter lim="800000"/>
            <a:headEnd/>
            <a:tailEnd/>
          </a:ln>
          <a:effectLst/>
        </p:spPr>
        <p:txBody>
          <a:bodyPr>
            <a:spAutoFit/>
          </a:bodyPr>
          <a:lstStyle/>
          <a:p>
            <a:pPr>
              <a:buFontTx/>
              <a:buChar char="•"/>
            </a:pPr>
            <a:r>
              <a:rPr lang="en-US" sz="2400" dirty="0"/>
              <a:t>   In both packet switching methods, a message is broken into   </a:t>
            </a:r>
          </a:p>
          <a:p>
            <a:r>
              <a:rPr lang="en-US" sz="2400" dirty="0"/>
              <a:t>     small parts, called packets. </a:t>
            </a:r>
          </a:p>
          <a:p>
            <a:pPr>
              <a:buFontTx/>
              <a:buChar char="•"/>
            </a:pPr>
            <a:r>
              <a:rPr lang="en-US" sz="2400" dirty="0"/>
              <a:t>   Each packet is tagged with appropriate source and destination   </a:t>
            </a:r>
          </a:p>
          <a:p>
            <a:r>
              <a:rPr lang="en-US" sz="2400" dirty="0"/>
              <a:t>    addresses. </a:t>
            </a:r>
          </a:p>
          <a:p>
            <a:pPr>
              <a:buFontTx/>
              <a:buChar char="•"/>
            </a:pPr>
            <a:r>
              <a:rPr lang="en-US" sz="2400" dirty="0"/>
              <a:t>   Since packets have a strictly defined maximum length, they </a:t>
            </a:r>
          </a:p>
          <a:p>
            <a:r>
              <a:rPr lang="en-US" sz="2400" dirty="0"/>
              <a:t>    can be stored in main memory instead of disk, therefore access </a:t>
            </a:r>
            <a:r>
              <a:rPr lang="en-US" sz="2400" dirty="0" smtClean="0"/>
              <a:t>delay </a:t>
            </a:r>
            <a:r>
              <a:rPr lang="en-US" sz="2400" dirty="0"/>
              <a:t>and cost are minimized.</a:t>
            </a:r>
          </a:p>
          <a:p>
            <a:pPr>
              <a:buFontTx/>
              <a:buChar char="•"/>
            </a:pPr>
            <a:r>
              <a:rPr lang="en-US" sz="2400" dirty="0"/>
              <a:t>   Also the transmission speeds, between nodes, are optimized.</a:t>
            </a:r>
          </a:p>
          <a:p>
            <a:pPr>
              <a:buFontTx/>
              <a:buChar char="•"/>
            </a:pPr>
            <a:r>
              <a:rPr lang="en-US" sz="2400" dirty="0"/>
              <a:t>   With current technology, packets are generally accepted onto </a:t>
            </a:r>
          </a:p>
          <a:p>
            <a:r>
              <a:rPr lang="en-US" sz="2400" dirty="0"/>
              <a:t>    the network on a first-come, first-served basis. If the network </a:t>
            </a:r>
          </a:p>
          <a:p>
            <a:r>
              <a:rPr lang="en-US" sz="2400" dirty="0"/>
              <a:t>    becomes overloaded, packets are delayed or discarded </a:t>
            </a:r>
          </a:p>
          <a:p>
            <a:r>
              <a:rPr lang="en-US" sz="2400" dirty="0"/>
              <a:t>    (``dropped''). </a:t>
            </a:r>
          </a:p>
          <a:p>
            <a:pPr eaLnBrk="0" hangingPunct="0"/>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techniques</a:t>
            </a:r>
            <a:endParaRPr lang="en-US" dirty="0"/>
          </a:p>
        </p:txBody>
      </p:sp>
      <p:sp>
        <p:nvSpPr>
          <p:cNvPr id="3" name="Content Placeholder 2"/>
          <p:cNvSpPr>
            <a:spLocks noGrp="1"/>
          </p:cNvSpPr>
          <p:nvPr>
            <p:ph idx="1"/>
          </p:nvPr>
        </p:nvSpPr>
        <p:spPr/>
        <p:txBody>
          <a:bodyPr/>
          <a:lstStyle/>
          <a:p>
            <a:pPr algn="just"/>
            <a:r>
              <a:rPr lang="en-US" dirty="0"/>
              <a:t>The main objective of networking is to connect all the devices so that resources and information can be shared efficiently. </a:t>
            </a:r>
            <a:endParaRPr lang="en-US" dirty="0" smtClean="0"/>
          </a:p>
          <a:p>
            <a:pPr algn="just"/>
            <a:r>
              <a:rPr lang="en-US" dirty="0" smtClean="0"/>
              <a:t>Whenever </a:t>
            </a:r>
            <a:r>
              <a:rPr lang="en-US" dirty="0"/>
              <a:t>we have multiple devices, we have problem of connecting them to make one-to-one connection </a:t>
            </a:r>
            <a:r>
              <a:rPr lang="en-US" dirty="0" smtClean="0"/>
              <a:t>possible</a:t>
            </a:r>
          </a:p>
          <a:p>
            <a:pPr algn="just"/>
            <a:r>
              <a:rPr lang="en-US" dirty="0"/>
              <a:t>A better solution is to uses switching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533400"/>
          </a:xfrm>
        </p:spPr>
        <p:txBody>
          <a:bodyPr>
            <a:normAutofit fontScale="90000"/>
          </a:bodyPr>
          <a:lstStyle/>
          <a:p>
            <a:pPr eaLnBrk="1" hangingPunct="1"/>
            <a:r>
              <a:rPr lang="en-US" smtClean="0"/>
              <a:t>Packet switching</a:t>
            </a:r>
          </a:p>
        </p:txBody>
      </p:sp>
      <p:sp>
        <p:nvSpPr>
          <p:cNvPr id="13315" name="Rectangle 3"/>
          <p:cNvSpPr>
            <a:spLocks noGrp="1" noChangeArrowheads="1"/>
          </p:cNvSpPr>
          <p:nvPr>
            <p:ph type="body" idx="1"/>
          </p:nvPr>
        </p:nvSpPr>
        <p:spPr>
          <a:xfrm>
            <a:off x="685800" y="838200"/>
            <a:ext cx="7772400" cy="5181600"/>
          </a:xfrm>
        </p:spPr>
        <p:txBody>
          <a:bodyPr>
            <a:noAutofit/>
          </a:bodyPr>
          <a:lstStyle/>
          <a:p>
            <a:pPr algn="just" eaLnBrk="1" hangingPunct="1">
              <a:lnSpc>
                <a:spcPct val="90000"/>
              </a:lnSpc>
            </a:pPr>
            <a:r>
              <a:rPr lang="en-US" dirty="0" smtClean="0">
                <a:solidFill>
                  <a:srgbClr val="000000"/>
                </a:solidFill>
              </a:rPr>
              <a:t>In packet switching, the analog signal from a phone is converted into a digital data stream. That series of digital bits is then divided into relatively tiny clusters of bits, called packets. </a:t>
            </a:r>
          </a:p>
          <a:p>
            <a:pPr algn="just" eaLnBrk="1" hangingPunct="1">
              <a:lnSpc>
                <a:spcPct val="90000"/>
              </a:lnSpc>
            </a:pPr>
            <a:r>
              <a:rPr lang="en-US" dirty="0" smtClean="0">
                <a:solidFill>
                  <a:srgbClr val="000000"/>
                </a:solidFill>
              </a:rPr>
              <a:t>Each packet has at its beginning the digital address -- a long number -- to which it is being sent. The system blasts out all those tiny packets, as fast as it can, and they travel across digital backbone systems to their destination: the telephone, or rather the telephone system, of the person you're calling. </a:t>
            </a:r>
          </a:p>
          <a:p>
            <a:pPr algn="just" eaLnBrk="1" hangingPunct="1">
              <a:lnSpc>
                <a:spcPct val="90000"/>
              </a:lnSpc>
            </a:pPr>
            <a:endParaRPr lang="en-US" dirty="0" smtClean="0">
              <a:solidFill>
                <a:srgbClr val="000000"/>
              </a:solidFill>
            </a:endParaRPr>
          </a:p>
          <a:p>
            <a:pPr algn="just"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000000"/>
                </a:solidFill>
              </a:rPr>
              <a:t>They do not necessarily travel together; they do not travel sequentially. They don't even all travel via the same route. But eventually they arrive at the right point -- that digital address added to the front of each string of digital data -- and at their destination are reassembled into the correct order</a:t>
            </a:r>
            <a:r>
              <a:rPr lang="en-US" dirty="0" smtClean="0">
                <a:solidFill>
                  <a:srgbClr val="000000"/>
                </a:solidFill>
                <a:latin typeface="Arial" charset="0"/>
              </a:rPr>
              <a:t>, </a:t>
            </a:r>
            <a:r>
              <a:rPr lang="en-US" dirty="0" smtClean="0">
                <a:solidFill>
                  <a:srgbClr val="000000"/>
                </a:solidFill>
              </a:rPr>
              <a:t>then converted to analog form, so the recipient can understand what the sender is saying.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762000"/>
          </a:xfrm>
        </p:spPr>
        <p:txBody>
          <a:bodyPr/>
          <a:lstStyle/>
          <a:p>
            <a:pPr eaLnBrk="1" hangingPunct="1"/>
            <a:r>
              <a:rPr lang="en-US" smtClean="0"/>
              <a:t>Packet Switching: Datagram</a:t>
            </a:r>
          </a:p>
        </p:txBody>
      </p:sp>
      <p:sp>
        <p:nvSpPr>
          <p:cNvPr id="14339" name="Rectangle 3"/>
          <p:cNvSpPr>
            <a:spLocks noChangeArrowheads="1"/>
          </p:cNvSpPr>
          <p:nvPr/>
        </p:nvSpPr>
        <p:spPr bwMode="auto">
          <a:xfrm>
            <a:off x="457200" y="1143000"/>
            <a:ext cx="8305800" cy="4893647"/>
          </a:xfrm>
          <a:prstGeom prst="rect">
            <a:avLst/>
          </a:prstGeom>
          <a:noFill/>
          <a:ln w="9525">
            <a:noFill/>
            <a:miter lim="800000"/>
            <a:headEnd/>
            <a:tailEnd/>
          </a:ln>
          <a:effectLst/>
        </p:spPr>
        <p:txBody>
          <a:bodyPr>
            <a:spAutoFit/>
          </a:bodyPr>
          <a:lstStyle/>
          <a:p>
            <a:pPr>
              <a:buFontTx/>
              <a:buChar char="•"/>
            </a:pPr>
            <a:r>
              <a:rPr lang="en-US" sz="2400" dirty="0"/>
              <a:t>  Datagram packet switching is similar to message switching in   </a:t>
            </a:r>
          </a:p>
          <a:p>
            <a:r>
              <a:rPr lang="en-US" sz="2400" dirty="0"/>
              <a:t>   that each packet is a self-contained unit with complete </a:t>
            </a:r>
          </a:p>
          <a:p>
            <a:r>
              <a:rPr lang="en-US" sz="2400" dirty="0"/>
              <a:t>   addressing information attached. </a:t>
            </a:r>
          </a:p>
          <a:p>
            <a:pPr>
              <a:buFontTx/>
              <a:buChar char="•"/>
            </a:pPr>
            <a:r>
              <a:rPr lang="en-US" sz="2400" dirty="0"/>
              <a:t>  This fact allows packets to take a variety of possible paths </a:t>
            </a:r>
          </a:p>
          <a:p>
            <a:r>
              <a:rPr lang="en-US" sz="2400" dirty="0"/>
              <a:t>    through the network. </a:t>
            </a:r>
          </a:p>
          <a:p>
            <a:pPr>
              <a:buFontTx/>
              <a:buChar char="•"/>
            </a:pPr>
            <a:r>
              <a:rPr lang="en-US" sz="2400" dirty="0"/>
              <a:t>  So the packets, each with the same destination address, do not </a:t>
            </a:r>
          </a:p>
          <a:p>
            <a:r>
              <a:rPr lang="en-US" sz="2400" dirty="0"/>
              <a:t>   follow the same route, and they may arrive out of sequence at  </a:t>
            </a:r>
          </a:p>
          <a:p>
            <a:r>
              <a:rPr lang="en-US" sz="2400" dirty="0"/>
              <a:t>   the exit point node (or the destination). </a:t>
            </a:r>
          </a:p>
          <a:p>
            <a:pPr>
              <a:buFontTx/>
              <a:buChar char="•"/>
            </a:pPr>
            <a:r>
              <a:rPr lang="en-US" sz="2400" dirty="0"/>
              <a:t> Reordering is done at the destination point based on the  </a:t>
            </a:r>
          </a:p>
          <a:p>
            <a:r>
              <a:rPr lang="en-US" sz="2400" dirty="0"/>
              <a:t>  sequence number of the packets. </a:t>
            </a:r>
          </a:p>
          <a:p>
            <a:pPr>
              <a:buFontTx/>
              <a:buChar char="•"/>
            </a:pPr>
            <a:r>
              <a:rPr lang="en-US" sz="2400" dirty="0"/>
              <a:t> It is possible for a packet to be destroyed if one of the nodes on </a:t>
            </a:r>
          </a:p>
          <a:p>
            <a:r>
              <a:rPr lang="en-US" sz="2400" dirty="0"/>
              <a:t>  its way is crashed momentarily. Thus all its queued packets may  </a:t>
            </a:r>
          </a:p>
          <a:p>
            <a:r>
              <a:rPr lang="en-US" sz="2400" dirty="0"/>
              <a:t>  be lost.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304800"/>
            <a:ext cx="7772400" cy="685800"/>
          </a:xfrm>
        </p:spPr>
        <p:txBody>
          <a:bodyPr>
            <a:normAutofit fontScale="90000"/>
          </a:bodyPr>
          <a:lstStyle/>
          <a:p>
            <a:pPr eaLnBrk="1" hangingPunct="1"/>
            <a:r>
              <a:rPr lang="en-US" smtClean="0"/>
              <a:t>Packet Switching:Virtual Circuit</a:t>
            </a:r>
          </a:p>
        </p:txBody>
      </p:sp>
      <p:sp>
        <p:nvSpPr>
          <p:cNvPr id="15363" name="Rectangle 3"/>
          <p:cNvSpPr>
            <a:spLocks noChangeArrowheads="1"/>
          </p:cNvSpPr>
          <p:nvPr/>
        </p:nvSpPr>
        <p:spPr bwMode="auto">
          <a:xfrm>
            <a:off x="381000" y="990600"/>
            <a:ext cx="8534400" cy="5262979"/>
          </a:xfrm>
          <a:prstGeom prst="rect">
            <a:avLst/>
          </a:prstGeom>
          <a:noFill/>
          <a:ln w="9525">
            <a:noFill/>
            <a:miter lim="800000"/>
            <a:headEnd/>
            <a:tailEnd/>
          </a:ln>
          <a:effectLst/>
        </p:spPr>
        <p:txBody>
          <a:bodyPr>
            <a:spAutoFit/>
          </a:bodyPr>
          <a:lstStyle/>
          <a:p>
            <a:pPr>
              <a:buFontTx/>
              <a:buChar char="•"/>
            </a:pPr>
            <a:r>
              <a:rPr lang="en-US" sz="2400" dirty="0"/>
              <a:t>   In the virtual circuit approach, a preplanned route is established </a:t>
            </a:r>
          </a:p>
          <a:p>
            <a:r>
              <a:rPr lang="en-US" sz="2400" dirty="0"/>
              <a:t>    before any data packets are sent. </a:t>
            </a:r>
          </a:p>
          <a:p>
            <a:pPr>
              <a:buFontTx/>
              <a:buChar char="•"/>
            </a:pPr>
            <a:r>
              <a:rPr lang="en-US" sz="2400" dirty="0"/>
              <a:t>  A logical connection is established when </a:t>
            </a:r>
          </a:p>
          <a:p>
            <a:pPr>
              <a:buFont typeface="Wingdings" pitchFamily="2" charset="2"/>
              <a:buChar char="Ø"/>
            </a:pPr>
            <a:r>
              <a:rPr lang="en-US" sz="2400" dirty="0"/>
              <a:t>      A sender sends a "call  request packet" to the receiver and </a:t>
            </a:r>
          </a:p>
          <a:p>
            <a:pPr>
              <a:buFont typeface="Wingdings" pitchFamily="2" charset="2"/>
              <a:buChar char="Ø"/>
            </a:pPr>
            <a:r>
              <a:rPr lang="en-US" sz="2400" dirty="0"/>
              <a:t>      the receiver send back an acknowledge packet "call accepted </a:t>
            </a:r>
          </a:p>
          <a:p>
            <a:r>
              <a:rPr lang="en-US" sz="2400" dirty="0"/>
              <a:t>         packet" to the sender if the  receiver agrees on conversational </a:t>
            </a:r>
          </a:p>
          <a:p>
            <a:r>
              <a:rPr lang="en-US" sz="2400" dirty="0"/>
              <a:t>         parameters.</a:t>
            </a:r>
          </a:p>
          <a:p>
            <a:pPr>
              <a:buFontTx/>
              <a:buChar char="•"/>
            </a:pPr>
            <a:r>
              <a:rPr lang="en-US" sz="2400" dirty="0"/>
              <a:t>  The conversational parameters can be maximum packet sizes, </a:t>
            </a:r>
          </a:p>
          <a:p>
            <a:r>
              <a:rPr lang="en-US" sz="2400" dirty="0"/>
              <a:t>   path to be taken, and other variables necessary to establish and </a:t>
            </a:r>
          </a:p>
          <a:p>
            <a:r>
              <a:rPr lang="en-US" sz="2400" dirty="0"/>
              <a:t>   maintain the conversation. </a:t>
            </a:r>
          </a:p>
          <a:p>
            <a:pPr>
              <a:buFontTx/>
              <a:buChar char="•"/>
            </a:pPr>
            <a:r>
              <a:rPr lang="en-US" sz="2400" dirty="0"/>
              <a:t> Virtual circuits imply acknowledgements, flow control, and error  </a:t>
            </a:r>
          </a:p>
          <a:p>
            <a:r>
              <a:rPr lang="en-US" sz="2400" dirty="0"/>
              <a:t>  control, so virtual circuits are reliable.</a:t>
            </a:r>
          </a:p>
          <a:p>
            <a:pPr>
              <a:buFontTx/>
              <a:buChar char="•"/>
            </a:pPr>
            <a:r>
              <a:rPr lang="en-US" sz="2400" dirty="0"/>
              <a:t> That is, they have the capability to inform upper-protocol layers </a:t>
            </a:r>
          </a:p>
          <a:p>
            <a:r>
              <a:rPr lang="en-US" sz="2400" dirty="0"/>
              <a:t>  if a transmission problem occurs.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Packet Switching:Virtual Circuit</a:t>
            </a:r>
          </a:p>
        </p:txBody>
      </p:sp>
      <p:sp>
        <p:nvSpPr>
          <p:cNvPr id="16387" name="Rectangle 3"/>
          <p:cNvSpPr>
            <a:spLocks noChangeArrowheads="1"/>
          </p:cNvSpPr>
          <p:nvPr/>
        </p:nvSpPr>
        <p:spPr bwMode="auto">
          <a:xfrm>
            <a:off x="228600" y="1219200"/>
            <a:ext cx="8610600" cy="5262979"/>
          </a:xfrm>
          <a:prstGeom prst="rect">
            <a:avLst/>
          </a:prstGeom>
          <a:noFill/>
          <a:ln w="9525">
            <a:noFill/>
            <a:miter lim="800000"/>
            <a:headEnd/>
            <a:tailEnd/>
          </a:ln>
          <a:effectLst/>
        </p:spPr>
        <p:txBody>
          <a:bodyPr>
            <a:spAutoFit/>
          </a:bodyPr>
          <a:lstStyle/>
          <a:p>
            <a:pPr>
              <a:buFontTx/>
              <a:buChar char="•"/>
            </a:pPr>
            <a:r>
              <a:rPr lang="en-US" sz="2800" dirty="0"/>
              <a:t>   In virtual circuit, the route between stations does not mean that   </a:t>
            </a:r>
            <a:r>
              <a:rPr lang="en-US" sz="2800" dirty="0" smtClean="0"/>
              <a:t>this </a:t>
            </a:r>
            <a:r>
              <a:rPr lang="en-US" sz="2800" dirty="0"/>
              <a:t>is a dedicated path, as in circuit switching. </a:t>
            </a:r>
          </a:p>
          <a:p>
            <a:pPr>
              <a:buFontTx/>
              <a:buChar char="•"/>
            </a:pPr>
            <a:r>
              <a:rPr lang="en-US" sz="2800" dirty="0"/>
              <a:t>  A packet is still buffered at each node and queued for output </a:t>
            </a:r>
            <a:r>
              <a:rPr lang="en-US" sz="2800" dirty="0" smtClean="0"/>
              <a:t>over a </a:t>
            </a:r>
            <a:r>
              <a:rPr lang="en-US" sz="2800" dirty="0"/>
              <a:t>line. </a:t>
            </a:r>
          </a:p>
          <a:p>
            <a:pPr>
              <a:buFontTx/>
              <a:buChar char="•"/>
            </a:pPr>
            <a:r>
              <a:rPr lang="en-US" sz="2800" dirty="0"/>
              <a:t>  The difference between virtual circuit and datagram approaches:</a:t>
            </a:r>
          </a:p>
          <a:p>
            <a:endParaRPr lang="en-US" sz="2800" dirty="0"/>
          </a:p>
          <a:p>
            <a:pPr>
              <a:buFont typeface="Wingdings" pitchFamily="2" charset="2"/>
              <a:buChar char="Ø"/>
            </a:pPr>
            <a:r>
              <a:rPr lang="en-US" sz="2800" dirty="0"/>
              <a:t>  With virtual circuit, the node does not need to make a routing   </a:t>
            </a:r>
            <a:r>
              <a:rPr lang="en-US" sz="2800" dirty="0" smtClean="0"/>
              <a:t>decision </a:t>
            </a:r>
            <a:r>
              <a:rPr lang="en-US" sz="2800" dirty="0"/>
              <a:t>for each packet.</a:t>
            </a:r>
          </a:p>
          <a:p>
            <a:pPr>
              <a:buFont typeface="Wingdings" pitchFamily="2" charset="2"/>
              <a:buChar char="Ø"/>
            </a:pPr>
            <a:r>
              <a:rPr lang="en-US" sz="2800" dirty="0"/>
              <a:t>  It is made only once for all packets using that virtual circuit. </a:t>
            </a:r>
          </a:p>
          <a:p>
            <a:pPr eaLnBrk="0" hangingPunct="0"/>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72400" cy="609600"/>
          </a:xfrm>
        </p:spPr>
        <p:txBody>
          <a:bodyPr>
            <a:normAutofit fontScale="90000"/>
          </a:bodyPr>
          <a:lstStyle/>
          <a:p>
            <a:pPr eaLnBrk="1" hangingPunct="1"/>
            <a:r>
              <a:rPr lang="en-US" smtClean="0"/>
              <a:t>Packet Switching: Virtual Circuit</a:t>
            </a:r>
          </a:p>
        </p:txBody>
      </p:sp>
      <p:sp>
        <p:nvSpPr>
          <p:cNvPr id="17411" name="Rectangle 3"/>
          <p:cNvSpPr>
            <a:spLocks noGrp="1" noChangeArrowheads="1"/>
          </p:cNvSpPr>
          <p:nvPr>
            <p:ph type="body" idx="1"/>
          </p:nvPr>
        </p:nvSpPr>
        <p:spPr>
          <a:xfrm>
            <a:off x="685800" y="1447800"/>
            <a:ext cx="7848600" cy="3048000"/>
          </a:xfrm>
        </p:spPr>
        <p:txBody>
          <a:bodyPr>
            <a:noAutofit/>
          </a:bodyPr>
          <a:lstStyle/>
          <a:p>
            <a:pPr eaLnBrk="1" hangingPunct="1">
              <a:buFontTx/>
              <a:buNone/>
            </a:pPr>
            <a:r>
              <a:rPr lang="en-US" sz="3600" dirty="0" smtClean="0"/>
              <a:t>VC's offer guarantees that the packets sent: </a:t>
            </a:r>
          </a:p>
          <a:p>
            <a:pPr eaLnBrk="1" hangingPunct="1">
              <a:buFontTx/>
              <a:buNone/>
            </a:pPr>
            <a:r>
              <a:rPr lang="en-US" sz="3600" dirty="0" smtClean="0"/>
              <a:t> </a:t>
            </a:r>
          </a:p>
          <a:p>
            <a:pPr eaLnBrk="1" hangingPunct="1">
              <a:buFont typeface="Wingdings" pitchFamily="2" charset="2"/>
              <a:buChar char="Ø"/>
            </a:pPr>
            <a:r>
              <a:rPr lang="en-US" sz="3600" dirty="0" smtClean="0"/>
              <a:t>Arrive in the order sent </a:t>
            </a:r>
          </a:p>
          <a:p>
            <a:pPr eaLnBrk="1" hangingPunct="1">
              <a:buFont typeface="Wingdings" pitchFamily="2" charset="2"/>
              <a:buChar char="Ø"/>
            </a:pPr>
            <a:r>
              <a:rPr lang="en-US" sz="3600" dirty="0" smtClean="0"/>
              <a:t>With no duplicates or omissions </a:t>
            </a:r>
          </a:p>
          <a:p>
            <a:pPr eaLnBrk="1" hangingPunct="1">
              <a:buFont typeface="Wingdings" pitchFamily="2" charset="2"/>
              <a:buChar char="Ø"/>
            </a:pPr>
            <a:r>
              <a:rPr lang="en-US" sz="3600" dirty="0" smtClean="0"/>
              <a:t>With no errors regardless of how they are implemented internally. </a:t>
            </a:r>
          </a:p>
          <a:p>
            <a:pPr eaLnBrk="1" hangingPunct="1"/>
            <a:endParaRPr lang="en-US" sz="36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0"/>
            <a:ext cx="7772400" cy="533400"/>
          </a:xfrm>
        </p:spPr>
        <p:txBody>
          <a:bodyPr>
            <a:normAutofit fontScale="90000"/>
          </a:bodyPr>
          <a:lstStyle/>
          <a:p>
            <a:pPr eaLnBrk="1" hangingPunct="1"/>
            <a:r>
              <a:rPr lang="en-US" dirty="0" smtClean="0"/>
              <a:t>Advantages of packet switching</a:t>
            </a:r>
          </a:p>
        </p:txBody>
      </p:sp>
      <p:sp>
        <p:nvSpPr>
          <p:cNvPr id="18435" name="Rectangle 3"/>
          <p:cNvSpPr>
            <a:spLocks noChangeArrowheads="1"/>
          </p:cNvSpPr>
          <p:nvPr/>
        </p:nvSpPr>
        <p:spPr bwMode="auto">
          <a:xfrm>
            <a:off x="0" y="762000"/>
            <a:ext cx="9144000" cy="5262979"/>
          </a:xfrm>
          <a:prstGeom prst="rect">
            <a:avLst/>
          </a:prstGeom>
          <a:noFill/>
          <a:ln w="9525">
            <a:noFill/>
            <a:miter lim="800000"/>
            <a:headEnd/>
            <a:tailEnd/>
          </a:ln>
          <a:effectLst/>
        </p:spPr>
        <p:txBody>
          <a:bodyPr wrap="square">
            <a:spAutoFit/>
          </a:bodyPr>
          <a:lstStyle/>
          <a:p>
            <a:r>
              <a:rPr lang="en-US" sz="2800" b="1" i="1" dirty="0"/>
              <a:t>Advantages: </a:t>
            </a:r>
            <a:endParaRPr lang="en-US" sz="2800" dirty="0"/>
          </a:p>
          <a:p>
            <a:pPr lvl="1" eaLnBrk="0" hangingPunct="0">
              <a:buFontTx/>
              <a:buChar char="•"/>
            </a:pPr>
            <a:r>
              <a:rPr lang="en-US" sz="2800" dirty="0"/>
              <a:t>  Packet switching is cost effective, because switching   </a:t>
            </a:r>
            <a:r>
              <a:rPr lang="en-US" sz="2800" dirty="0" smtClean="0"/>
              <a:t>devices </a:t>
            </a:r>
            <a:r>
              <a:rPr lang="en-US" sz="2800" dirty="0"/>
              <a:t>do not need massive amount of </a:t>
            </a:r>
            <a:r>
              <a:rPr lang="en-US" sz="2800" dirty="0" smtClean="0"/>
              <a:t>secondary  </a:t>
            </a:r>
            <a:r>
              <a:rPr lang="en-US" sz="2800" dirty="0"/>
              <a:t>storage. </a:t>
            </a:r>
          </a:p>
          <a:p>
            <a:pPr lvl="1" eaLnBrk="0" hangingPunct="0">
              <a:buFontTx/>
              <a:buChar char="•"/>
            </a:pPr>
            <a:r>
              <a:rPr lang="en-US" sz="2800" dirty="0"/>
              <a:t>  Packet switching offers improved delay characteristics</a:t>
            </a:r>
            <a:r>
              <a:rPr lang="en-US" sz="2800" dirty="0" smtClean="0"/>
              <a:t>, because </a:t>
            </a:r>
            <a:r>
              <a:rPr lang="en-US" sz="2800" dirty="0"/>
              <a:t>there are no long messages in the </a:t>
            </a:r>
            <a:r>
              <a:rPr lang="en-US" sz="2800" dirty="0" smtClean="0"/>
              <a:t>queue (</a:t>
            </a:r>
            <a:r>
              <a:rPr lang="en-US" sz="2800" dirty="0"/>
              <a:t>maximum packet size is fixed). </a:t>
            </a:r>
          </a:p>
          <a:p>
            <a:pPr lvl="1" eaLnBrk="0" hangingPunct="0">
              <a:buFontTx/>
              <a:buChar char="•"/>
            </a:pPr>
            <a:r>
              <a:rPr lang="en-US" sz="2800" dirty="0"/>
              <a:t>  Packet can be rerouted if there is any problem, such as,  </a:t>
            </a:r>
            <a:r>
              <a:rPr lang="en-US" sz="2800" dirty="0" smtClean="0"/>
              <a:t>busy </a:t>
            </a:r>
            <a:r>
              <a:rPr lang="en-US" sz="2800" dirty="0"/>
              <a:t>or  disabled links. </a:t>
            </a:r>
          </a:p>
          <a:p>
            <a:pPr lvl="1" eaLnBrk="0" hangingPunct="0">
              <a:buFontTx/>
              <a:buChar char="•"/>
            </a:pPr>
            <a:r>
              <a:rPr lang="en-US" sz="2800" dirty="0"/>
              <a:t>  Many network users can share the same channel at the same time. Packet switching can maximize link efficiency by making optimal use of link bandwidth.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229600" cy="990600"/>
          </a:xfrm>
        </p:spPr>
        <p:txBody>
          <a:bodyPr/>
          <a:lstStyle/>
          <a:p>
            <a:pPr eaLnBrk="1" hangingPunct="1"/>
            <a:r>
              <a:rPr lang="en-US" dirty="0" smtClean="0"/>
              <a:t>Disadvantages of packet switching</a:t>
            </a:r>
          </a:p>
        </p:txBody>
      </p:sp>
      <p:sp>
        <p:nvSpPr>
          <p:cNvPr id="19459" name="Rectangle 3"/>
          <p:cNvSpPr>
            <a:spLocks noChangeArrowheads="1"/>
          </p:cNvSpPr>
          <p:nvPr/>
        </p:nvSpPr>
        <p:spPr bwMode="auto">
          <a:xfrm>
            <a:off x="0" y="1143000"/>
            <a:ext cx="9144000" cy="5509200"/>
          </a:xfrm>
          <a:prstGeom prst="rect">
            <a:avLst/>
          </a:prstGeom>
          <a:noFill/>
          <a:ln w="9525">
            <a:noFill/>
            <a:miter lim="800000"/>
            <a:headEnd/>
            <a:tailEnd/>
          </a:ln>
          <a:effectLst/>
        </p:spPr>
        <p:txBody>
          <a:bodyPr wrap="square">
            <a:spAutoFit/>
          </a:bodyPr>
          <a:lstStyle/>
          <a:p>
            <a:r>
              <a:rPr lang="en-US" sz="3200" b="1" i="1" dirty="0"/>
              <a:t>Disadvantages: </a:t>
            </a:r>
            <a:endParaRPr lang="en-US" sz="3200" dirty="0"/>
          </a:p>
          <a:p>
            <a:pPr lvl="1" eaLnBrk="0" hangingPunct="0">
              <a:buFontTx/>
              <a:buChar char="•"/>
            </a:pPr>
            <a:r>
              <a:rPr lang="en-US" sz="3200" dirty="0"/>
              <a:t>   Protocols for packet switching are typically more complex. </a:t>
            </a:r>
          </a:p>
          <a:p>
            <a:pPr lvl="1" eaLnBrk="0" hangingPunct="0">
              <a:buFontTx/>
              <a:buChar char="•"/>
            </a:pPr>
            <a:r>
              <a:rPr lang="en-US" sz="3200" dirty="0"/>
              <a:t>   It can add some initial costs in </a:t>
            </a:r>
            <a:r>
              <a:rPr lang="en-US" sz="3200" dirty="0" smtClean="0"/>
              <a:t>implementation</a:t>
            </a:r>
            <a:r>
              <a:rPr lang="en-US" sz="3200" dirty="0"/>
              <a:t>. </a:t>
            </a:r>
          </a:p>
          <a:p>
            <a:pPr lvl="1" eaLnBrk="0" hangingPunct="0">
              <a:buFontTx/>
              <a:buChar char="•"/>
            </a:pPr>
            <a:r>
              <a:rPr lang="en-US" sz="3200" dirty="0"/>
              <a:t>   If packet is lost, sender needs to retransmit the data.</a:t>
            </a:r>
          </a:p>
          <a:p>
            <a:pPr lvl="1" eaLnBrk="0" hangingPunct="0">
              <a:buFontTx/>
              <a:buChar char="•"/>
            </a:pPr>
            <a:r>
              <a:rPr lang="en-US" sz="3200" dirty="0"/>
              <a:t>   Packet-switched systems still can’t deliver the same quality as dedicated circuits in applications requiring very little delay - like voice conversations or moving images.</a:t>
            </a:r>
            <a:br>
              <a:rPr lang="en-US" sz="3200" dirty="0"/>
            </a:br>
            <a:r>
              <a:rPr lang="en-US" sz="32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just"/>
            <a:r>
              <a:rPr lang="en-US" sz="4000" dirty="0"/>
              <a:t>A switch network consists of a series of inter-linked nodes, called switches. </a:t>
            </a:r>
            <a:endParaRPr lang="en-US" sz="4000" dirty="0" smtClean="0"/>
          </a:p>
          <a:p>
            <a:pPr algn="just"/>
            <a:r>
              <a:rPr lang="en-US" sz="4000" dirty="0" smtClean="0"/>
              <a:t>Switches </a:t>
            </a:r>
            <a:r>
              <a:rPr lang="en-US" sz="4000" dirty="0"/>
              <a:t>are hardware and/or software capable of creating temporary connection between two or more devices linked to switch but not to each other</a:t>
            </a:r>
            <a:r>
              <a:rPr lang="en-US" sz="4000" dirty="0" smtClean="0"/>
              <a:t>.</a:t>
            </a:r>
          </a:p>
          <a:p>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609600"/>
            <a:ext cx="7772400" cy="685800"/>
          </a:xfrm>
        </p:spPr>
        <p:txBody>
          <a:bodyPr>
            <a:normAutofit fontScale="90000"/>
          </a:bodyPr>
          <a:lstStyle/>
          <a:p>
            <a:pPr eaLnBrk="1" hangingPunct="1"/>
            <a:r>
              <a:rPr lang="en-US" smtClean="0"/>
              <a:t>Switching Techniques</a:t>
            </a:r>
          </a:p>
        </p:txBody>
      </p:sp>
      <p:sp>
        <p:nvSpPr>
          <p:cNvPr id="2051" name="Rectangle 3"/>
          <p:cNvSpPr>
            <a:spLocks noChangeArrowheads="1"/>
          </p:cNvSpPr>
          <p:nvPr/>
        </p:nvSpPr>
        <p:spPr bwMode="auto">
          <a:xfrm>
            <a:off x="609600" y="1447800"/>
            <a:ext cx="8001000" cy="5509200"/>
          </a:xfrm>
          <a:prstGeom prst="rect">
            <a:avLst/>
          </a:prstGeom>
          <a:noFill/>
          <a:ln w="9525">
            <a:noFill/>
            <a:miter lim="800000"/>
            <a:headEnd/>
            <a:tailEnd/>
          </a:ln>
          <a:effectLst/>
        </p:spPr>
        <p:txBody>
          <a:bodyPr>
            <a:spAutoFit/>
          </a:bodyPr>
          <a:lstStyle/>
          <a:p>
            <a:pPr algn="just"/>
            <a:r>
              <a:rPr lang="en-US" sz="3200" dirty="0"/>
              <a:t>In large networks there might be multiple paths linking sender and receiver. Information may be switched as it travels through various communication channels. There are three typical switching techniques available for digital traffic. </a:t>
            </a:r>
          </a:p>
          <a:p>
            <a:pPr algn="just"/>
            <a:endParaRPr lang="en-US" sz="3200" dirty="0"/>
          </a:p>
          <a:p>
            <a:pPr lvl="1" algn="just" eaLnBrk="0" hangingPunct="0">
              <a:buFontTx/>
              <a:buChar char="•"/>
            </a:pPr>
            <a:r>
              <a:rPr lang="en-US" sz="3200" dirty="0"/>
              <a:t>    Circuit Switching  </a:t>
            </a:r>
          </a:p>
          <a:p>
            <a:pPr lvl="1" algn="just" eaLnBrk="0" hangingPunct="0">
              <a:buFontTx/>
              <a:buChar char="•"/>
            </a:pPr>
            <a:r>
              <a:rPr lang="en-US" sz="3200" dirty="0"/>
              <a:t>    Message Switching </a:t>
            </a:r>
          </a:p>
          <a:p>
            <a:pPr lvl="1" algn="just" eaLnBrk="0" hangingPunct="0">
              <a:buFontTx/>
              <a:buChar char="•"/>
            </a:pPr>
            <a:r>
              <a:rPr lang="en-US" sz="3200" dirty="0"/>
              <a:t>    Packet Switching </a:t>
            </a:r>
          </a:p>
          <a:p>
            <a:pPr algn="just" eaLnBrk="0" hangingPunct="0"/>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2"/>
          <a:srcRect/>
          <a:stretch>
            <a:fillRect/>
          </a:stretch>
        </p:blipFill>
        <p:spPr bwMode="auto">
          <a:xfrm>
            <a:off x="467903" y="1600200"/>
            <a:ext cx="8208190" cy="3657599"/>
          </a:xfrm>
          <a:prstGeom prst="rect">
            <a:avLst/>
          </a:prstGeom>
          <a:noFill/>
          <a:ln w="9525">
            <a:noFill/>
            <a:miter lim="800000"/>
            <a:headEnd/>
            <a:tailEnd/>
          </a:ln>
          <a:effectLst/>
        </p:spPr>
      </p:pic>
    </p:spTree>
    <p:extLst>
      <p:ext uri="{BB962C8B-B14F-4D97-AF65-F5344CB8AC3E}">
        <p14:creationId xmlns:p14="http://schemas.microsoft.com/office/powerpoint/2010/main" val="826713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76200"/>
            <a:ext cx="7772400" cy="685800"/>
          </a:xfrm>
        </p:spPr>
        <p:txBody>
          <a:bodyPr>
            <a:normAutofit fontScale="90000"/>
          </a:bodyPr>
          <a:lstStyle/>
          <a:p>
            <a:pPr eaLnBrk="1" hangingPunct="1"/>
            <a:r>
              <a:rPr lang="en-US" smtClean="0"/>
              <a:t>Circuit Switching</a:t>
            </a:r>
          </a:p>
        </p:txBody>
      </p:sp>
      <p:sp>
        <p:nvSpPr>
          <p:cNvPr id="3075" name="Rectangle 3"/>
          <p:cNvSpPr>
            <a:spLocks noGrp="1" noChangeArrowheads="1"/>
          </p:cNvSpPr>
          <p:nvPr>
            <p:ph type="body" idx="1"/>
          </p:nvPr>
        </p:nvSpPr>
        <p:spPr>
          <a:xfrm>
            <a:off x="685800" y="609600"/>
            <a:ext cx="7772400" cy="4114800"/>
          </a:xfrm>
        </p:spPr>
        <p:txBody>
          <a:bodyPr>
            <a:noAutofit/>
          </a:bodyPr>
          <a:lstStyle/>
          <a:p>
            <a:pPr algn="just" eaLnBrk="1" hangingPunct="1"/>
            <a:r>
              <a:rPr lang="en-US" sz="2800" b="1" dirty="0" smtClean="0"/>
              <a:t>Circuit switching</a:t>
            </a:r>
            <a:r>
              <a:rPr lang="en-US" sz="2800" dirty="0" smtClean="0"/>
              <a:t> is a technique that directly connects the sender and the receiver in an unbroken path.</a:t>
            </a:r>
          </a:p>
          <a:p>
            <a:pPr algn="just" eaLnBrk="1" hangingPunct="1"/>
            <a:r>
              <a:rPr lang="en-US" sz="2800" dirty="0" smtClean="0"/>
              <a:t>Telephone switching equipment, for example, establishes a path that connects the caller's telephone to the receiver's telephone by making a physical connection.</a:t>
            </a:r>
          </a:p>
          <a:p>
            <a:pPr algn="just" eaLnBrk="1" hangingPunct="1"/>
            <a:r>
              <a:rPr lang="en-US" sz="2800" dirty="0" smtClean="0"/>
              <a:t>With this type of switching technique, once a connection is established, a dedicated path exists between both ends until the connection is terminated.</a:t>
            </a:r>
          </a:p>
          <a:p>
            <a:pPr algn="just" eaLnBrk="1" hangingPunct="1"/>
            <a:r>
              <a:rPr lang="en-US" sz="2800" dirty="0" smtClean="0"/>
              <a:t>Routing decisions must be made when the circuit is first established, but there are no decisions made after that time. </a:t>
            </a:r>
          </a:p>
          <a:p>
            <a:pPr algn="just" eaLnBrk="1" hangingPunct="1"/>
            <a:endParaRPr lang="en-US" sz="28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28800" y="304800"/>
            <a:ext cx="5486400" cy="533400"/>
          </a:xfrm>
        </p:spPr>
        <p:txBody>
          <a:bodyPr>
            <a:normAutofit fontScale="90000"/>
          </a:bodyPr>
          <a:lstStyle/>
          <a:p>
            <a:pPr eaLnBrk="1" hangingPunct="1"/>
            <a:r>
              <a:rPr lang="en-US" smtClean="0"/>
              <a:t>Circuit Switching</a:t>
            </a:r>
          </a:p>
        </p:txBody>
      </p:sp>
      <p:sp>
        <p:nvSpPr>
          <p:cNvPr id="4099" name="Rectangle 3"/>
          <p:cNvSpPr>
            <a:spLocks noGrp="1" noChangeArrowheads="1"/>
          </p:cNvSpPr>
          <p:nvPr>
            <p:ph type="body" idx="1"/>
          </p:nvPr>
        </p:nvSpPr>
        <p:spPr>
          <a:xfrm>
            <a:off x="609600" y="838200"/>
            <a:ext cx="8077200" cy="5638800"/>
          </a:xfrm>
        </p:spPr>
        <p:txBody>
          <a:bodyPr>
            <a:noAutofit/>
          </a:bodyPr>
          <a:lstStyle/>
          <a:p>
            <a:pPr algn="just" eaLnBrk="1" hangingPunct="1"/>
            <a:r>
              <a:rPr lang="en-US" b="1" dirty="0" smtClean="0"/>
              <a:t>Circuit switching</a:t>
            </a:r>
            <a:r>
              <a:rPr lang="en-US" i="1" dirty="0" smtClean="0"/>
              <a:t> </a:t>
            </a:r>
            <a:r>
              <a:rPr lang="en-US" dirty="0" smtClean="0"/>
              <a:t>in a network operates almost the same way as  the telephone system works.</a:t>
            </a:r>
          </a:p>
          <a:p>
            <a:pPr algn="just" eaLnBrk="1" hangingPunct="1"/>
            <a:r>
              <a:rPr lang="en-US" dirty="0" smtClean="0"/>
              <a:t>A complete end-to-end path must exist before communication can take place.</a:t>
            </a:r>
          </a:p>
          <a:p>
            <a:pPr algn="just" eaLnBrk="1" hangingPunct="1"/>
            <a:r>
              <a:rPr lang="en-US" dirty="0" smtClean="0"/>
              <a:t>The computer initiating the data transfer must ask for a connection to the destination.</a:t>
            </a:r>
          </a:p>
          <a:p>
            <a:pPr algn="just" eaLnBrk="1" hangingPunct="1"/>
            <a:r>
              <a:rPr lang="en-US" dirty="0" smtClean="0"/>
              <a:t>Once the connection has been initiated and completed to the destination device, the destination device must acknowledge that it is ready and willing to carry on a transfer.</a:t>
            </a:r>
          </a:p>
          <a:p>
            <a:pPr algn="just">
              <a:spcBef>
                <a:spcPct val="0"/>
              </a:spcBef>
              <a:buFontTx/>
              <a:buNone/>
            </a:pPr>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a:srcRect/>
          <a:stretch>
            <a:fillRect/>
          </a:stretch>
        </p:blipFill>
        <p:spPr bwMode="auto">
          <a:xfrm>
            <a:off x="457057" y="457200"/>
            <a:ext cx="8229886" cy="5791199"/>
          </a:xfrm>
          <a:prstGeom prst="rect">
            <a:avLst/>
          </a:prstGeom>
          <a:noFill/>
          <a:ln w="9525">
            <a:noFill/>
            <a:miter lim="800000"/>
            <a:headEnd/>
            <a:tailEnd/>
          </a:ln>
          <a:effectLst/>
        </p:spPr>
      </p:pic>
    </p:spTree>
    <p:extLst>
      <p:ext uri="{BB962C8B-B14F-4D97-AF65-F5344CB8AC3E}">
        <p14:creationId xmlns:p14="http://schemas.microsoft.com/office/powerpoint/2010/main" val="2583759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2"/>
          <a:srcRect/>
          <a:stretch>
            <a:fillRect/>
          </a:stretch>
        </p:blipFill>
        <p:spPr bwMode="auto">
          <a:xfrm>
            <a:off x="259753" y="457200"/>
            <a:ext cx="8504710" cy="5867400"/>
          </a:xfrm>
          <a:prstGeom prst="rect">
            <a:avLst/>
          </a:prstGeom>
          <a:noFill/>
          <a:ln w="9525">
            <a:noFill/>
            <a:miter lim="800000"/>
            <a:headEnd/>
            <a:tailEnd/>
          </a:ln>
          <a:effectLst/>
        </p:spPr>
      </p:pic>
    </p:spTree>
    <p:extLst>
      <p:ext uri="{BB962C8B-B14F-4D97-AF65-F5344CB8AC3E}">
        <p14:creationId xmlns:p14="http://schemas.microsoft.com/office/powerpoint/2010/main" val="1593041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1600</Words>
  <Application>Microsoft Office PowerPoint</Application>
  <PresentationFormat>On-screen Show (4:3)</PresentationFormat>
  <Paragraphs>135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Switching Technologies</vt:lpstr>
      <vt:lpstr>Switching techniques</vt:lpstr>
      <vt:lpstr>PowerPoint Presentation</vt:lpstr>
      <vt:lpstr>Switching Techniques</vt:lpstr>
      <vt:lpstr>PowerPoint Presentation</vt:lpstr>
      <vt:lpstr>Circuit Switching</vt:lpstr>
      <vt:lpstr>Circuit Switching</vt:lpstr>
      <vt:lpstr>PowerPoint Presentation</vt:lpstr>
      <vt:lpstr>PowerPoint Presentation</vt:lpstr>
      <vt:lpstr>Circuit switching</vt:lpstr>
      <vt:lpstr>Message Switching</vt:lpstr>
      <vt:lpstr>Message Switching</vt:lpstr>
      <vt:lpstr>PowerPoint Presentation</vt:lpstr>
      <vt:lpstr>Message Switching</vt:lpstr>
      <vt:lpstr>Message Switching</vt:lpstr>
      <vt:lpstr>Packet Switching</vt:lpstr>
      <vt:lpstr>Packet Switching</vt:lpstr>
      <vt:lpstr>PowerPoint Presentation</vt:lpstr>
      <vt:lpstr>Packet Switching</vt:lpstr>
      <vt:lpstr>Packet switching</vt:lpstr>
      <vt:lpstr>PowerPoint Presentation</vt:lpstr>
      <vt:lpstr>Packet Switching: Datagram</vt:lpstr>
      <vt:lpstr>Packet Switching:Virtual Circuit</vt:lpstr>
      <vt:lpstr>Packet Switching:Virtual Circuit</vt:lpstr>
      <vt:lpstr>Packet Switching: Virtual Circuit</vt:lpstr>
      <vt:lpstr>Advantages of packet switching</vt:lpstr>
      <vt:lpstr>Disadvantages of packet switching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Hope</dc:creator>
  <cp:lastModifiedBy>Dickson</cp:lastModifiedBy>
  <cp:revision>18</cp:revision>
  <dcterms:created xsi:type="dcterms:W3CDTF">2006-08-16T00:00:00Z</dcterms:created>
  <dcterms:modified xsi:type="dcterms:W3CDTF">2018-03-06T06:09:18Z</dcterms:modified>
</cp:coreProperties>
</file>