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6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9DF3F8A-EB6B-4EF1-A407-1497CD9B4796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B4C0D70-AB55-4BF4-9689-D67E45EF9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3F8A-EB6B-4EF1-A407-1497CD9B4796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0D70-AB55-4BF4-9689-D67E45EF9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3F8A-EB6B-4EF1-A407-1497CD9B4796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0D70-AB55-4BF4-9689-D67E45EF9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3F8A-EB6B-4EF1-A407-1497CD9B4796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0D70-AB55-4BF4-9689-D67E45EF9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3F8A-EB6B-4EF1-A407-1497CD9B4796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0D70-AB55-4BF4-9689-D67E45EF9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3F8A-EB6B-4EF1-A407-1497CD9B4796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0D70-AB55-4BF4-9689-D67E45EF9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DF3F8A-EB6B-4EF1-A407-1497CD9B4796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B4C0D70-AB55-4BF4-9689-D67E45EF9F5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9DF3F8A-EB6B-4EF1-A407-1497CD9B4796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B4C0D70-AB55-4BF4-9689-D67E45EF9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3F8A-EB6B-4EF1-A407-1497CD9B4796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0D70-AB55-4BF4-9689-D67E45EF9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3F8A-EB6B-4EF1-A407-1497CD9B4796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0D70-AB55-4BF4-9689-D67E45EF9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3F8A-EB6B-4EF1-A407-1497CD9B4796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0D70-AB55-4BF4-9689-D67E45EF9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9DF3F8A-EB6B-4EF1-A407-1497CD9B4796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B4C0D70-AB55-4BF4-9689-D67E45EF9F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305800" cy="2895600"/>
          </a:xfr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sz="6600" smtClean="0">
                <a:latin typeface="Broadway" pitchFamily="82" charset="0"/>
              </a:rPr>
              <a:t>CS 359 Project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2400" dirty="0" smtClean="0">
                <a:latin typeface="Bauhaus 93" pitchFamily="82" charset="0"/>
              </a:rPr>
              <a:t/>
            </a:r>
            <a:br>
              <a:rPr lang="en-US" sz="2400" dirty="0" smtClean="0">
                <a:latin typeface="Bauhaus 93" pitchFamily="82" charset="0"/>
              </a:rPr>
            </a:br>
            <a:r>
              <a:rPr lang="en-US" sz="2400" dirty="0" smtClean="0">
                <a:latin typeface="Bauhaus 93" pitchFamily="82" charset="0"/>
              </a:rPr>
              <a:t> </a:t>
            </a:r>
            <a:r>
              <a:rPr lang="en-US" sz="2400" dirty="0" err="1" smtClean="0">
                <a:latin typeface="Bauhaus 93" pitchFamily="82" charset="0"/>
              </a:rPr>
              <a:t>Himanshu</a:t>
            </a:r>
            <a:r>
              <a:rPr lang="en-US" sz="2400" dirty="0" smtClean="0">
                <a:latin typeface="Bauhaus 93" pitchFamily="82" charset="0"/>
              </a:rPr>
              <a:t> </a:t>
            </a:r>
            <a:r>
              <a:rPr lang="en-US" sz="2400" dirty="0" err="1" smtClean="0">
                <a:latin typeface="Bauhaus 93" pitchFamily="82" charset="0"/>
              </a:rPr>
              <a:t>Dogra</a:t>
            </a:r>
            <a:r>
              <a:rPr lang="en-US" sz="2400" dirty="0" smtClean="0">
                <a:latin typeface="Bauhaus 93" pitchFamily="82" charset="0"/>
              </a:rPr>
              <a:t/>
            </a:r>
            <a:br>
              <a:rPr lang="en-US" sz="2400" dirty="0" smtClean="0">
                <a:latin typeface="Bauhaus 93" pitchFamily="82" charset="0"/>
              </a:rPr>
            </a:br>
            <a:r>
              <a:rPr lang="en-US" sz="2400" dirty="0" err="1" smtClean="0">
                <a:latin typeface="Bauhaus 93" pitchFamily="82" charset="0"/>
              </a:rPr>
              <a:t>Piyush</a:t>
            </a:r>
            <a:r>
              <a:rPr lang="en-US" sz="2400" dirty="0" smtClean="0">
                <a:latin typeface="Bauhaus 93" pitchFamily="82" charset="0"/>
              </a:rPr>
              <a:t> </a:t>
            </a:r>
            <a:r>
              <a:rPr lang="en-US" sz="2400" dirty="0" err="1" smtClean="0">
                <a:latin typeface="Bauhaus 93" pitchFamily="82" charset="0"/>
              </a:rPr>
              <a:t>Verma</a:t>
            </a:r>
            <a:r>
              <a:rPr lang="en-US" sz="2400" dirty="0" smtClean="0">
                <a:latin typeface="Bauhaus 93" pitchFamily="82" charset="0"/>
              </a:rPr>
              <a:t> </a:t>
            </a:r>
            <a:r>
              <a:rPr lang="en-US" sz="2400" dirty="0" smtClean="0">
                <a:latin typeface="Bauhaus 93" pitchFamily="82" charset="0"/>
              </a:rPr>
              <a:t/>
            </a:r>
            <a:br>
              <a:rPr lang="en-US" sz="2400" dirty="0" smtClean="0">
                <a:latin typeface="Bauhaus 93" pitchFamily="82" charset="0"/>
              </a:rPr>
            </a:br>
            <a:r>
              <a:rPr lang="en-US" sz="2400" dirty="0" err="1" smtClean="0">
                <a:latin typeface="Bauhaus 93" pitchFamily="82" charset="0"/>
              </a:rPr>
              <a:t>Sudhakar</a:t>
            </a:r>
            <a:r>
              <a:rPr lang="en-US" sz="2400" dirty="0" smtClean="0">
                <a:latin typeface="Bauhaus 93" pitchFamily="82" charset="0"/>
              </a:rPr>
              <a:t>  </a:t>
            </a:r>
            <a:r>
              <a:rPr lang="en-US" sz="2400" dirty="0" err="1" smtClean="0">
                <a:latin typeface="Bauhaus 93" pitchFamily="82" charset="0"/>
              </a:rPr>
              <a:t>Verma</a:t>
            </a:r>
            <a:endParaRPr lang="en-US" sz="2400" dirty="0">
              <a:latin typeface="Bauhaus 9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83058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A </a:t>
            </a:r>
            <a:r>
              <a:rPr lang="en-US" sz="3200" dirty="0" smtClean="0"/>
              <a:t>Parallel Algorithm </a:t>
            </a:r>
            <a:r>
              <a:rPr lang="en-US" sz="3200" dirty="0" smtClean="0"/>
              <a:t>with enhancements via </a:t>
            </a:r>
            <a:r>
              <a:rPr lang="en-US" sz="3200" dirty="0" smtClean="0"/>
              <a:t>Partial Objective Value cuts </a:t>
            </a:r>
            <a:r>
              <a:rPr lang="en-US" sz="3200" dirty="0" smtClean="0"/>
              <a:t>for </a:t>
            </a:r>
            <a:r>
              <a:rPr lang="en-US" sz="3200" dirty="0" smtClean="0"/>
              <a:t>Cluster-based Wireless </a:t>
            </a:r>
            <a:r>
              <a:rPr lang="en-US" sz="3200" dirty="0" smtClean="0"/>
              <a:t>S</a:t>
            </a:r>
            <a:r>
              <a:rPr lang="en-US" sz="3200" dirty="0" smtClean="0"/>
              <a:t>ensor Network </a:t>
            </a:r>
            <a:r>
              <a:rPr lang="en-US" sz="3200" dirty="0" smtClean="0"/>
              <a:t>design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0698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4800" dirty="0" smtClean="0"/>
              <a:t>Test Instance Generation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133600"/>
            <a:ext cx="8153400" cy="34778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|I| Sensor </a:t>
            </a:r>
            <a:r>
              <a:rPr lang="en-US" sz="2200" dirty="0"/>
              <a:t>C</a:t>
            </a:r>
            <a:r>
              <a:rPr lang="en-US" sz="2200" dirty="0" smtClean="0"/>
              <a:t>oordinates to be generated randomly.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Uniformly distributed in a square of size N (m) and |K|   potential sink location coordinates along the periphery of the sensor field.</a:t>
            </a:r>
          </a:p>
          <a:p>
            <a:r>
              <a:rPr lang="en-US" sz="2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3 values of C considered for each of the 12 Problem Settings.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Performance evaluation on the basis of  solution quality and time.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HE uNDEAD\Desktop\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006114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Model &amp; </a:t>
            </a:r>
            <a:r>
              <a:rPr lang="en-US" dirty="0" smtClean="0"/>
              <a:t>Machine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4325112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Mixed </a:t>
            </a:r>
            <a:r>
              <a:rPr lang="en-US" sz="2000" dirty="0" smtClean="0"/>
              <a:t>shared/distributed memory architecture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Performed on a </a:t>
            </a:r>
            <a:r>
              <a:rPr lang="en-US" sz="2000" dirty="0" smtClean="0">
                <a:latin typeface="Georgia" pitchFamily="18" charset="0"/>
              </a:rPr>
              <a:t>cluster </a:t>
            </a:r>
            <a:r>
              <a:rPr lang="en-US" sz="2000" dirty="0" smtClean="0">
                <a:latin typeface="Georgia" pitchFamily="18" charset="0"/>
              </a:rPr>
              <a:t>of 8-way </a:t>
            </a:r>
            <a:r>
              <a:rPr lang="en-US" sz="2000" dirty="0" smtClean="0">
                <a:latin typeface="Georgia" pitchFamily="18" charset="0"/>
              </a:rPr>
              <a:t>SMP </a:t>
            </a:r>
            <a:r>
              <a:rPr lang="en-US" sz="2000" dirty="0" smtClean="0">
                <a:latin typeface="Georgia" pitchFamily="18" charset="0"/>
              </a:rPr>
              <a:t>nodes.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E</a:t>
            </a:r>
            <a:r>
              <a:rPr lang="en-US" sz="2000" dirty="0" smtClean="0">
                <a:latin typeface="Georgia" pitchFamily="18" charset="0"/>
              </a:rPr>
              <a:t>ach </a:t>
            </a:r>
            <a:r>
              <a:rPr lang="en-US" sz="2000" dirty="0" smtClean="0">
                <a:latin typeface="Georgia" pitchFamily="18" charset="0"/>
              </a:rPr>
              <a:t>node has 8 </a:t>
            </a:r>
            <a:r>
              <a:rPr lang="en-US" sz="2000" dirty="0" smtClean="0">
                <a:latin typeface="Georgia" pitchFamily="18" charset="0"/>
              </a:rPr>
              <a:t>processors.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M</a:t>
            </a:r>
            <a:r>
              <a:rPr lang="en-US" sz="2000" dirty="0" smtClean="0">
                <a:latin typeface="Georgia" pitchFamily="18" charset="0"/>
              </a:rPr>
              <a:t>aster Process </a:t>
            </a:r>
            <a:r>
              <a:rPr lang="en-US" sz="2000" dirty="0" smtClean="0">
                <a:latin typeface="Georgia" pitchFamily="18" charset="0"/>
              </a:rPr>
              <a:t>is run on one </a:t>
            </a:r>
            <a:r>
              <a:rPr lang="en-US" sz="2000" dirty="0" smtClean="0">
                <a:latin typeface="Georgia" pitchFamily="18" charset="0"/>
              </a:rPr>
              <a:t>node.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W</a:t>
            </a:r>
            <a:r>
              <a:rPr lang="en-US" sz="2000" dirty="0" smtClean="0">
                <a:latin typeface="Georgia" pitchFamily="18" charset="0"/>
              </a:rPr>
              <a:t>orker Processes </a:t>
            </a:r>
            <a:r>
              <a:rPr lang="en-US" sz="2000" dirty="0" smtClean="0">
                <a:latin typeface="Georgia" pitchFamily="18" charset="0"/>
              </a:rPr>
              <a:t>are run on the remaining nodes</a:t>
            </a:r>
            <a:r>
              <a:rPr lang="en-US" sz="2000" dirty="0" smtClean="0">
                <a:latin typeface="Georgia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To be implemented </a:t>
            </a:r>
            <a:r>
              <a:rPr lang="en-US" sz="2000" dirty="0" smtClean="0">
                <a:latin typeface="Georgia" pitchFamily="18" charset="0"/>
              </a:rPr>
              <a:t>using </a:t>
            </a:r>
            <a:r>
              <a:rPr lang="en-US" sz="2000" dirty="0" smtClean="0">
                <a:latin typeface="Georgia" pitchFamily="18" charset="0"/>
              </a:rPr>
              <a:t>C/Python.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 MPI </a:t>
            </a:r>
            <a:r>
              <a:rPr lang="en-US" sz="2000" dirty="0" smtClean="0">
                <a:latin typeface="Georgia" pitchFamily="18" charset="0"/>
              </a:rPr>
              <a:t>for process communications.</a:t>
            </a:r>
            <a:endParaRPr lang="en-US" sz="20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smtClean="0"/>
              <a:t>The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z="2400" dirty="0" smtClean="0"/>
              <a:t>To </a:t>
            </a:r>
            <a:r>
              <a:rPr lang="en-US" sz="2400" dirty="0" smtClean="0"/>
              <a:t>develop a parallel algorithm for integrated wireless sensor network design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Incorporating </a:t>
            </a:r>
            <a:r>
              <a:rPr lang="en-US" sz="2400" dirty="0" smtClean="0"/>
              <a:t>low-level parallelism, domain decomposition, and multiple-search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Introduce effective cut inequalities based on parts of the objective function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tHE uNDEAD\Desktop\clusterHea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671931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The Objective Function</a:t>
            </a:r>
            <a:endParaRPr lang="en-US" dirty="0"/>
          </a:p>
        </p:txBody>
      </p:sp>
      <p:pic>
        <p:nvPicPr>
          <p:cNvPr id="1026" name="Picture 2" descr="C:\Users\tHE uNDEAD\Desktop\Screenshot (6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7019925" cy="1609725"/>
          </a:xfrm>
          <a:prstGeom prst="rect">
            <a:avLst/>
          </a:prstGeom>
          <a:noFill/>
        </p:spPr>
      </p:pic>
      <p:pic>
        <p:nvPicPr>
          <p:cNvPr id="1028" name="Picture 4" descr="C:\Users\tHE uNDEAD\Desktop\c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887" y="3124200"/>
            <a:ext cx="8647113" cy="3533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E uNDEAD\Desktop\c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6172200" cy="5640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HE uNDEAD\Desktop\c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547038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HE uNDEAD\Desktop\v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3793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US" sz="5400" b="1" dirty="0" smtClean="0"/>
              <a:t>THE APPROACH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5664"/>
            <a:ext cx="8001000" cy="322173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Distributed </a:t>
            </a:r>
            <a:r>
              <a:rPr lang="en-US" sz="2000" dirty="0" smtClean="0"/>
              <a:t>memory Master–Worker model for overall algorithm </a:t>
            </a:r>
            <a:r>
              <a:rPr lang="en-US" sz="2000" dirty="0" smtClean="0"/>
              <a:t>parallelization.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Parallel SIMPLEX method implemented in C/Python language.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Optimizer to be </a:t>
            </a:r>
            <a:r>
              <a:rPr lang="en-US" sz="2000" dirty="0" smtClean="0"/>
              <a:t>built based on </a:t>
            </a:r>
            <a:r>
              <a:rPr lang="en-US" sz="2000" dirty="0" smtClean="0"/>
              <a:t>SMP </a:t>
            </a:r>
            <a:r>
              <a:rPr lang="en-US" sz="2000" dirty="0" smtClean="0"/>
              <a:t>shared-memory </a:t>
            </a:r>
            <a:r>
              <a:rPr lang="en-US" sz="2000" dirty="0" smtClean="0"/>
              <a:t>systems.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Takes </a:t>
            </a:r>
            <a:r>
              <a:rPr lang="en-US" sz="2000" dirty="0" smtClean="0"/>
              <a:t>advantage of multiple processors to solve large linear and difficult mixed integer programs in substantially reduced runtime.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/>
              <a:t>Algorithm divided into 3 sub-procedures.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Master </a:t>
            </a:r>
            <a:r>
              <a:rPr lang="en-US" sz="1900" dirty="0" smtClean="0"/>
              <a:t>is run at one </a:t>
            </a:r>
            <a:r>
              <a:rPr lang="en-US" sz="1900" dirty="0" smtClean="0"/>
              <a:t>node.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Master controls the flow </a:t>
            </a:r>
            <a:r>
              <a:rPr lang="en-US" sz="1900" dirty="0" smtClean="0"/>
              <a:t>of </a:t>
            </a:r>
            <a:r>
              <a:rPr lang="en-US" sz="1900" dirty="0" smtClean="0"/>
              <a:t>overall </a:t>
            </a:r>
            <a:r>
              <a:rPr lang="en-US" sz="1900" dirty="0" smtClean="0"/>
              <a:t>algorithm and </a:t>
            </a:r>
            <a:r>
              <a:rPr lang="en-US" sz="1900" dirty="0" smtClean="0"/>
              <a:t>solves one sub-problem.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Workers run </a:t>
            </a:r>
            <a:r>
              <a:rPr lang="en-US" sz="1900" dirty="0" smtClean="0"/>
              <a:t>on different </a:t>
            </a:r>
            <a:r>
              <a:rPr lang="en-US" sz="1900" dirty="0" smtClean="0"/>
              <a:t>nodes.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Workers solve the remaining sub-problems.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This includes the Heuristic Search, </a:t>
            </a:r>
            <a:r>
              <a:rPr lang="en-US" sz="1900" dirty="0" smtClean="0"/>
              <a:t>involving solutions of </a:t>
            </a:r>
            <a:r>
              <a:rPr lang="en-US" sz="1900" dirty="0" smtClean="0"/>
              <a:t>some of the sub-problems (in parallel) &amp; generating cuts.</a:t>
            </a:r>
            <a:endParaRPr lang="en-US" sz="1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US" sz="5400" b="1" dirty="0" smtClean="0"/>
              <a:t>THE APPROACH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199</TotalTime>
  <Words>288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CS 359 Project   Himanshu Dogra Piyush Verma  Sudhakar  Verma</vt:lpstr>
      <vt:lpstr>The Problem</vt:lpstr>
      <vt:lpstr>Slide 3</vt:lpstr>
      <vt:lpstr>The Objective Function</vt:lpstr>
      <vt:lpstr>Slide 5</vt:lpstr>
      <vt:lpstr>Slide 6</vt:lpstr>
      <vt:lpstr>Slide 7</vt:lpstr>
      <vt:lpstr>THE APPROACH</vt:lpstr>
      <vt:lpstr>THE APPROACH</vt:lpstr>
      <vt:lpstr>Test Instance Generation</vt:lpstr>
      <vt:lpstr>Slide 11</vt:lpstr>
      <vt:lpstr>Model &amp; Machine Configuration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359 Project   By –  Sudhakar Verma    Himanshu Dogra       Piyush Verma</dc:title>
  <dc:creator>tHE uNDEAD</dc:creator>
  <cp:lastModifiedBy>tHE uNDEAD</cp:lastModifiedBy>
  <cp:revision>39</cp:revision>
  <dcterms:created xsi:type="dcterms:W3CDTF">2015-10-12T12:58:39Z</dcterms:created>
  <dcterms:modified xsi:type="dcterms:W3CDTF">2015-10-12T16:17:49Z</dcterms:modified>
</cp:coreProperties>
</file>