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Catamaran"/>
      <p:regular r:id="rId46"/>
      <p:bold r:id="rId47"/>
    </p:embeddedFont>
    <p:embeddedFont>
      <p:font typeface="Fugaz One"/>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Catamaran-regular.fnt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FugazOne-regular.fntdata"/><Relationship Id="rId25" Type="http://schemas.openxmlformats.org/officeDocument/2006/relationships/slide" Target="slides/slide20.xml"/><Relationship Id="rId47" Type="http://schemas.openxmlformats.org/officeDocument/2006/relationships/font" Target="fonts/Catamaran-bold.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4a60ae85a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4a60ae85a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a60ae85a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a60ae85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4a60ae85a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4a60ae85a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4a60ae85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4a60ae85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4a60ae85a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4a60ae85a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4ad7c7b70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4ad7c7b70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4ad7c7b70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4ad7c7b70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4ad7c7b70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4ad7c7b70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ad7c7b705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ad7c7b705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9f2f57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9f2f57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9f2f57a7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9f2f57a7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4051db020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4051db020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4ad63ad65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4ad63ad65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4ad63ad65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4ad63ad65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4ad63ad65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4ad63ad65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4ad63ad65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4ad63ad65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4ad63ad65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4ad63ad65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d6c00e7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d6c00e7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4ad63ad65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4ad63ad65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4ad63ad65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4ad63ad65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4ad63ad65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4ad63ad65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4ad63ad6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4ad63ad6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4ad63ad65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4ad63ad65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4ad63ad65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4ad63ad65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4ad63ad65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4ad63ad65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4051db020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4051db020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4051db02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4051db02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4051db020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4051db020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4051db020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4051db020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4051db02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4051db02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4051db020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4051db020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bd6c00e73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bd6c00e73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051db020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051db020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bd6c00e73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bd6c00e73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ad7c7b7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ad7c7b7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ad7c7b7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ad7c7b7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a60ae85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a60ae85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4ad7c7b70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4ad7c7b70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a60ae85a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a60ae85a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94" y="1086488"/>
            <a:ext cx="3858600" cy="1778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5200"/>
              <a:buNone/>
              <a:defRPr sz="53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0" name="Google Shape;10;p2"/>
          <p:cNvSpPr txBox="1"/>
          <p:nvPr>
            <p:ph idx="1" type="subTitle"/>
          </p:nvPr>
        </p:nvSpPr>
        <p:spPr>
          <a:xfrm>
            <a:off x="4572094" y="3529712"/>
            <a:ext cx="38586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2516200" y="1664012"/>
            <a:ext cx="4111800" cy="111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2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p:nvPr>
            <p:ph idx="1" type="subTitle"/>
          </p:nvPr>
        </p:nvSpPr>
        <p:spPr>
          <a:xfrm>
            <a:off x="2516200" y="3015775"/>
            <a:ext cx="4111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 name="Shape 40"/>
        <p:cNvGrpSpPr/>
        <p:nvPr/>
      </p:nvGrpSpPr>
      <p:grpSpPr>
        <a:xfrm>
          <a:off x="0" y="0"/>
          <a:ext cx="0" cy="0"/>
          <a:chOff x="0" y="0"/>
          <a:chExt cx="0" cy="0"/>
        </a:xfrm>
      </p:grpSpPr>
      <p:sp>
        <p:nvSpPr>
          <p:cNvPr id="41" name="Google Shape;41;p1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13"/>
          <p:cNvSpPr txBox="1"/>
          <p:nvPr>
            <p:ph idx="2" type="title"/>
          </p:nvPr>
        </p:nvSpPr>
        <p:spPr>
          <a:xfrm>
            <a:off x="1826275" y="1669200"/>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13"/>
          <p:cNvSpPr txBox="1"/>
          <p:nvPr>
            <p:ph idx="1" type="subTitle"/>
          </p:nvPr>
        </p:nvSpPr>
        <p:spPr>
          <a:xfrm>
            <a:off x="1826275" y="2179525"/>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 name="Google Shape;44;p13"/>
          <p:cNvSpPr txBox="1"/>
          <p:nvPr>
            <p:ph idx="3" type="title"/>
          </p:nvPr>
        </p:nvSpPr>
        <p:spPr>
          <a:xfrm>
            <a:off x="5940175" y="1669200"/>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13"/>
          <p:cNvSpPr txBox="1"/>
          <p:nvPr>
            <p:ph idx="4" type="subTitle"/>
          </p:nvPr>
        </p:nvSpPr>
        <p:spPr>
          <a:xfrm>
            <a:off x="5940175" y="2179525"/>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6" name="Google Shape;46;p13"/>
          <p:cNvSpPr txBox="1"/>
          <p:nvPr>
            <p:ph idx="5" type="title"/>
          </p:nvPr>
        </p:nvSpPr>
        <p:spPr>
          <a:xfrm>
            <a:off x="1826275" y="3336104"/>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 name="Google Shape;47;p13"/>
          <p:cNvSpPr txBox="1"/>
          <p:nvPr>
            <p:ph idx="6" type="subTitle"/>
          </p:nvPr>
        </p:nvSpPr>
        <p:spPr>
          <a:xfrm>
            <a:off x="1826275" y="3846426"/>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 name="Google Shape;48;p13"/>
          <p:cNvSpPr txBox="1"/>
          <p:nvPr>
            <p:ph idx="7" type="title"/>
          </p:nvPr>
        </p:nvSpPr>
        <p:spPr>
          <a:xfrm>
            <a:off x="5940175" y="3336103"/>
            <a:ext cx="2463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 name="Google Shape;49;p13"/>
          <p:cNvSpPr txBox="1"/>
          <p:nvPr>
            <p:ph idx="8" type="subTitle"/>
          </p:nvPr>
        </p:nvSpPr>
        <p:spPr>
          <a:xfrm>
            <a:off x="5940175" y="3846426"/>
            <a:ext cx="22149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 name="Google Shape;50;p13"/>
          <p:cNvSpPr txBox="1"/>
          <p:nvPr>
            <p:ph hasCustomPrompt="1" idx="9" type="title"/>
          </p:nvPr>
        </p:nvSpPr>
        <p:spPr>
          <a:xfrm>
            <a:off x="819375" y="1902900"/>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1" name="Google Shape;51;p13"/>
          <p:cNvSpPr txBox="1"/>
          <p:nvPr>
            <p:ph hasCustomPrompt="1" idx="13" type="title"/>
          </p:nvPr>
        </p:nvSpPr>
        <p:spPr>
          <a:xfrm>
            <a:off x="819375" y="3568802"/>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2" name="Google Shape;52;p13"/>
          <p:cNvSpPr txBox="1"/>
          <p:nvPr>
            <p:ph hasCustomPrompt="1" idx="14" type="title"/>
          </p:nvPr>
        </p:nvSpPr>
        <p:spPr>
          <a:xfrm>
            <a:off x="4970225" y="1902900"/>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
        <p:nvSpPr>
          <p:cNvPr id="53" name="Google Shape;53;p13"/>
          <p:cNvSpPr txBox="1"/>
          <p:nvPr>
            <p:ph hasCustomPrompt="1" idx="15" type="title"/>
          </p:nvPr>
        </p:nvSpPr>
        <p:spPr>
          <a:xfrm>
            <a:off x="4970225" y="3569825"/>
            <a:ext cx="805500" cy="527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 name="Shape 54"/>
        <p:cNvGrpSpPr/>
        <p:nvPr/>
      </p:nvGrpSpPr>
      <p:grpSpPr>
        <a:xfrm>
          <a:off x="0" y="0"/>
          <a:ext cx="0" cy="0"/>
          <a:chOff x="0" y="0"/>
          <a:chExt cx="0" cy="0"/>
        </a:xfrm>
      </p:grpSpPr>
      <p:sp>
        <p:nvSpPr>
          <p:cNvPr id="55" name="Google Shape;55;p14"/>
          <p:cNvSpPr txBox="1"/>
          <p:nvPr>
            <p:ph type="title"/>
          </p:nvPr>
        </p:nvSpPr>
        <p:spPr>
          <a:xfrm>
            <a:off x="2415867" y="3554200"/>
            <a:ext cx="4312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chemeClr val="lt1"/>
              </a:buClr>
              <a:buSzPts val="3000"/>
              <a:buNone/>
              <a:defRPr sz="3000">
                <a:solidFill>
                  <a:schemeClr val="lt1"/>
                </a:solidFill>
              </a:defRPr>
            </a:lvl2pPr>
            <a:lvl3pPr lvl="2" rtl="0" algn="ctr">
              <a:spcBef>
                <a:spcPts val="0"/>
              </a:spcBef>
              <a:spcAft>
                <a:spcPts val="0"/>
              </a:spcAft>
              <a:buClr>
                <a:schemeClr val="lt1"/>
              </a:buClr>
              <a:buSzPts val="3000"/>
              <a:buNone/>
              <a:defRPr sz="3000">
                <a:solidFill>
                  <a:schemeClr val="lt1"/>
                </a:solidFill>
              </a:defRPr>
            </a:lvl3pPr>
            <a:lvl4pPr lvl="3" rtl="0" algn="ctr">
              <a:spcBef>
                <a:spcPts val="0"/>
              </a:spcBef>
              <a:spcAft>
                <a:spcPts val="0"/>
              </a:spcAft>
              <a:buClr>
                <a:schemeClr val="lt1"/>
              </a:buClr>
              <a:buSzPts val="3000"/>
              <a:buNone/>
              <a:defRPr sz="3000">
                <a:solidFill>
                  <a:schemeClr val="lt1"/>
                </a:solidFill>
              </a:defRPr>
            </a:lvl4pPr>
            <a:lvl5pPr lvl="4" rtl="0" algn="ctr">
              <a:spcBef>
                <a:spcPts val="0"/>
              </a:spcBef>
              <a:spcAft>
                <a:spcPts val="0"/>
              </a:spcAft>
              <a:buClr>
                <a:schemeClr val="lt1"/>
              </a:buClr>
              <a:buSzPts val="3000"/>
              <a:buNone/>
              <a:defRPr sz="3000">
                <a:solidFill>
                  <a:schemeClr val="lt1"/>
                </a:solidFill>
              </a:defRPr>
            </a:lvl5pPr>
            <a:lvl6pPr lvl="5" rtl="0" algn="ctr">
              <a:spcBef>
                <a:spcPts val="0"/>
              </a:spcBef>
              <a:spcAft>
                <a:spcPts val="0"/>
              </a:spcAft>
              <a:buClr>
                <a:schemeClr val="lt1"/>
              </a:buClr>
              <a:buSzPts val="3000"/>
              <a:buNone/>
              <a:defRPr sz="3000">
                <a:solidFill>
                  <a:schemeClr val="lt1"/>
                </a:solidFill>
              </a:defRPr>
            </a:lvl6pPr>
            <a:lvl7pPr lvl="6" rtl="0" algn="ctr">
              <a:spcBef>
                <a:spcPts val="0"/>
              </a:spcBef>
              <a:spcAft>
                <a:spcPts val="0"/>
              </a:spcAft>
              <a:buClr>
                <a:schemeClr val="lt1"/>
              </a:buClr>
              <a:buSzPts val="3000"/>
              <a:buNone/>
              <a:defRPr sz="3000">
                <a:solidFill>
                  <a:schemeClr val="lt1"/>
                </a:solidFill>
              </a:defRPr>
            </a:lvl7pPr>
            <a:lvl8pPr lvl="7" rtl="0" algn="ctr">
              <a:spcBef>
                <a:spcPts val="0"/>
              </a:spcBef>
              <a:spcAft>
                <a:spcPts val="0"/>
              </a:spcAft>
              <a:buClr>
                <a:schemeClr val="lt1"/>
              </a:buClr>
              <a:buSzPts val="3000"/>
              <a:buNone/>
              <a:defRPr sz="3000">
                <a:solidFill>
                  <a:schemeClr val="lt1"/>
                </a:solidFill>
              </a:defRPr>
            </a:lvl8pPr>
            <a:lvl9pPr lvl="8" rtl="0" algn="ctr">
              <a:spcBef>
                <a:spcPts val="0"/>
              </a:spcBef>
              <a:spcAft>
                <a:spcPts val="0"/>
              </a:spcAft>
              <a:buClr>
                <a:schemeClr val="lt1"/>
              </a:buClr>
              <a:buSzPts val="3000"/>
              <a:buNone/>
              <a:defRPr sz="3000">
                <a:solidFill>
                  <a:schemeClr val="lt1"/>
                </a:solidFill>
              </a:defRPr>
            </a:lvl9pPr>
          </a:lstStyle>
          <a:p/>
        </p:txBody>
      </p:sp>
      <p:sp>
        <p:nvSpPr>
          <p:cNvPr id="56" name="Google Shape;56;p14"/>
          <p:cNvSpPr txBox="1"/>
          <p:nvPr>
            <p:ph idx="1" type="subTitle"/>
          </p:nvPr>
        </p:nvSpPr>
        <p:spPr>
          <a:xfrm>
            <a:off x="2372375" y="2272550"/>
            <a:ext cx="4399200" cy="116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
    <p:spTree>
      <p:nvGrpSpPr>
        <p:cNvPr id="57" name="Shape 57"/>
        <p:cNvGrpSpPr/>
        <p:nvPr/>
      </p:nvGrpSpPr>
      <p:grpSpPr>
        <a:xfrm>
          <a:off x="0" y="0"/>
          <a:ext cx="0" cy="0"/>
          <a:chOff x="0" y="0"/>
          <a:chExt cx="0" cy="0"/>
        </a:xfrm>
      </p:grpSpPr>
      <p:sp>
        <p:nvSpPr>
          <p:cNvPr id="58" name="Google Shape;58;p15"/>
          <p:cNvSpPr txBox="1"/>
          <p:nvPr>
            <p:ph idx="1" type="body"/>
          </p:nvPr>
        </p:nvSpPr>
        <p:spPr>
          <a:xfrm>
            <a:off x="1481400" y="2779500"/>
            <a:ext cx="3243000" cy="1800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59" name="Google Shape;59;p15"/>
          <p:cNvSpPr txBox="1"/>
          <p:nvPr>
            <p:ph type="title"/>
          </p:nvPr>
        </p:nvSpPr>
        <p:spPr>
          <a:xfrm>
            <a:off x="1481425" y="758175"/>
            <a:ext cx="324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60" name="Google Shape;60;p15"/>
          <p:cNvSpPr txBox="1"/>
          <p:nvPr>
            <p:ph idx="2" type="title"/>
          </p:nvPr>
        </p:nvSpPr>
        <p:spPr>
          <a:xfrm>
            <a:off x="1481425" y="1539400"/>
            <a:ext cx="3243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61" name="Shape 61"/>
        <p:cNvGrpSpPr/>
        <p:nvPr/>
      </p:nvGrpSpPr>
      <p:grpSpPr>
        <a:xfrm>
          <a:off x="0" y="0"/>
          <a:ext cx="0" cy="0"/>
          <a:chOff x="0" y="0"/>
          <a:chExt cx="0" cy="0"/>
        </a:xfrm>
      </p:grpSpPr>
      <p:sp>
        <p:nvSpPr>
          <p:cNvPr id="62" name="Google Shape;62;p16"/>
          <p:cNvSpPr txBox="1"/>
          <p:nvPr>
            <p:ph type="title"/>
          </p:nvPr>
        </p:nvSpPr>
        <p:spPr>
          <a:xfrm>
            <a:off x="5121925" y="1874550"/>
            <a:ext cx="296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p:txBody>
      </p:sp>
      <p:sp>
        <p:nvSpPr>
          <p:cNvPr id="63" name="Google Shape;63;p16"/>
          <p:cNvSpPr txBox="1"/>
          <p:nvPr>
            <p:ph idx="1" type="subTitle"/>
          </p:nvPr>
        </p:nvSpPr>
        <p:spPr>
          <a:xfrm>
            <a:off x="4986188" y="2447250"/>
            <a:ext cx="3235800" cy="82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
    <p:spTree>
      <p:nvGrpSpPr>
        <p:cNvPr id="64" name="Shape 64"/>
        <p:cNvGrpSpPr/>
        <p:nvPr/>
      </p:nvGrpSpPr>
      <p:grpSpPr>
        <a:xfrm>
          <a:off x="0" y="0"/>
          <a:ext cx="0" cy="0"/>
          <a:chOff x="0" y="0"/>
          <a:chExt cx="0" cy="0"/>
        </a:xfrm>
      </p:grpSpPr>
      <p:sp>
        <p:nvSpPr>
          <p:cNvPr id="65" name="Google Shape;65;p17"/>
          <p:cNvSpPr txBox="1"/>
          <p:nvPr>
            <p:ph type="title"/>
          </p:nvPr>
        </p:nvSpPr>
        <p:spPr>
          <a:xfrm>
            <a:off x="713100" y="1381575"/>
            <a:ext cx="4032600" cy="1456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7"/>
          <p:cNvSpPr txBox="1"/>
          <p:nvPr>
            <p:ph idx="1" type="subTitle"/>
          </p:nvPr>
        </p:nvSpPr>
        <p:spPr>
          <a:xfrm>
            <a:off x="713100" y="2921313"/>
            <a:ext cx="3235800" cy="84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7" name="Shape 67"/>
        <p:cNvGrpSpPr/>
        <p:nvPr/>
      </p:nvGrpSpPr>
      <p:grpSpPr>
        <a:xfrm>
          <a:off x="0" y="0"/>
          <a:ext cx="0" cy="0"/>
          <a:chOff x="0" y="0"/>
          <a:chExt cx="0" cy="0"/>
        </a:xfrm>
      </p:grpSpPr>
      <p:sp>
        <p:nvSpPr>
          <p:cNvPr id="68" name="Google Shape;68;p18"/>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8"/>
          <p:cNvSpPr txBox="1"/>
          <p:nvPr>
            <p:ph idx="2" type="title"/>
          </p:nvPr>
        </p:nvSpPr>
        <p:spPr>
          <a:xfrm>
            <a:off x="1080875"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 name="Google Shape;70;p18"/>
          <p:cNvSpPr txBox="1"/>
          <p:nvPr>
            <p:ph idx="1" type="subTitle"/>
          </p:nvPr>
        </p:nvSpPr>
        <p:spPr>
          <a:xfrm>
            <a:off x="937700"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 name="Google Shape;71;p18"/>
          <p:cNvSpPr txBox="1"/>
          <p:nvPr>
            <p:ph idx="3" type="title"/>
          </p:nvPr>
        </p:nvSpPr>
        <p:spPr>
          <a:xfrm>
            <a:off x="3627562"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 name="Google Shape;72;p18"/>
          <p:cNvSpPr txBox="1"/>
          <p:nvPr>
            <p:ph idx="4" type="subTitle"/>
          </p:nvPr>
        </p:nvSpPr>
        <p:spPr>
          <a:xfrm>
            <a:off x="3484421"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18"/>
          <p:cNvSpPr txBox="1"/>
          <p:nvPr>
            <p:ph idx="5" type="title"/>
          </p:nvPr>
        </p:nvSpPr>
        <p:spPr>
          <a:xfrm>
            <a:off x="6174375" y="2752825"/>
            <a:ext cx="1889100" cy="71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18"/>
          <p:cNvSpPr txBox="1"/>
          <p:nvPr>
            <p:ph idx="6" type="subTitle"/>
          </p:nvPr>
        </p:nvSpPr>
        <p:spPr>
          <a:xfrm>
            <a:off x="6031149" y="3495175"/>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_1">
    <p:spTree>
      <p:nvGrpSpPr>
        <p:cNvPr id="75" name="Shape 75"/>
        <p:cNvGrpSpPr/>
        <p:nvPr/>
      </p:nvGrpSpPr>
      <p:grpSpPr>
        <a:xfrm>
          <a:off x="0" y="0"/>
          <a:ext cx="0" cy="0"/>
          <a:chOff x="0" y="0"/>
          <a:chExt cx="0" cy="0"/>
        </a:xfrm>
      </p:grpSpPr>
      <p:sp>
        <p:nvSpPr>
          <p:cNvPr id="76" name="Google Shape;76;p19"/>
          <p:cNvSpPr txBox="1"/>
          <p:nvPr>
            <p:ph type="title"/>
          </p:nvPr>
        </p:nvSpPr>
        <p:spPr>
          <a:xfrm>
            <a:off x="720075"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9"/>
          <p:cNvSpPr txBox="1"/>
          <p:nvPr>
            <p:ph idx="2" type="title"/>
          </p:nvPr>
        </p:nvSpPr>
        <p:spPr>
          <a:xfrm>
            <a:off x="937713"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9"/>
          <p:cNvSpPr txBox="1"/>
          <p:nvPr>
            <p:ph idx="1" type="subTitle"/>
          </p:nvPr>
        </p:nvSpPr>
        <p:spPr>
          <a:xfrm>
            <a:off x="937713"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9"/>
          <p:cNvSpPr txBox="1"/>
          <p:nvPr>
            <p:ph idx="3" type="title"/>
          </p:nvPr>
        </p:nvSpPr>
        <p:spPr>
          <a:xfrm>
            <a:off x="3484438"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 name="Google Shape;80;p19"/>
          <p:cNvSpPr txBox="1"/>
          <p:nvPr>
            <p:ph idx="4" type="subTitle"/>
          </p:nvPr>
        </p:nvSpPr>
        <p:spPr>
          <a:xfrm>
            <a:off x="3484438"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 name="Google Shape;81;p19"/>
          <p:cNvSpPr txBox="1"/>
          <p:nvPr>
            <p:ph idx="5" type="title"/>
          </p:nvPr>
        </p:nvSpPr>
        <p:spPr>
          <a:xfrm>
            <a:off x="6031138" y="3364800"/>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 name="Google Shape;82;p19"/>
          <p:cNvSpPr txBox="1"/>
          <p:nvPr>
            <p:ph idx="6" type="subTitle"/>
          </p:nvPr>
        </p:nvSpPr>
        <p:spPr>
          <a:xfrm>
            <a:off x="6031138" y="3892500"/>
            <a:ext cx="2175300" cy="6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 name="Google Shape;83;p19"/>
          <p:cNvSpPr txBox="1"/>
          <p:nvPr>
            <p:ph hasCustomPrompt="1" idx="7" type="title"/>
          </p:nvPr>
        </p:nvSpPr>
        <p:spPr>
          <a:xfrm>
            <a:off x="1502013" y="2099988"/>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4" name="Google Shape;84;p19"/>
          <p:cNvSpPr txBox="1"/>
          <p:nvPr>
            <p:ph hasCustomPrompt="1" idx="8" type="title"/>
          </p:nvPr>
        </p:nvSpPr>
        <p:spPr>
          <a:xfrm>
            <a:off x="4048738" y="2100063"/>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5" name="Google Shape;85;p19"/>
          <p:cNvSpPr txBox="1"/>
          <p:nvPr>
            <p:ph hasCustomPrompt="1" idx="9" type="title"/>
          </p:nvPr>
        </p:nvSpPr>
        <p:spPr>
          <a:xfrm>
            <a:off x="6595438" y="2100063"/>
            <a:ext cx="1046700" cy="44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24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6" name="Shape 86"/>
        <p:cNvGrpSpPr/>
        <p:nvPr/>
      </p:nvGrpSpPr>
      <p:grpSpPr>
        <a:xfrm>
          <a:off x="0" y="0"/>
          <a:ext cx="0" cy="0"/>
          <a:chOff x="0" y="0"/>
          <a:chExt cx="0" cy="0"/>
        </a:xfrm>
      </p:grpSpPr>
      <p:sp>
        <p:nvSpPr>
          <p:cNvPr id="87" name="Google Shape;87;p2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20"/>
          <p:cNvSpPr txBox="1"/>
          <p:nvPr>
            <p:ph idx="2" type="title"/>
          </p:nvPr>
        </p:nvSpPr>
        <p:spPr>
          <a:xfrm>
            <a:off x="1498588" y="1649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89" name="Google Shape;89;p20"/>
          <p:cNvSpPr txBox="1"/>
          <p:nvPr>
            <p:ph idx="1" type="subTitle"/>
          </p:nvPr>
        </p:nvSpPr>
        <p:spPr>
          <a:xfrm>
            <a:off x="1498600" y="2115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 name="Google Shape;90;p20"/>
          <p:cNvSpPr txBox="1"/>
          <p:nvPr>
            <p:ph idx="3" type="title"/>
          </p:nvPr>
        </p:nvSpPr>
        <p:spPr>
          <a:xfrm>
            <a:off x="5157807" y="1649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1" name="Google Shape;91;p20"/>
          <p:cNvSpPr txBox="1"/>
          <p:nvPr>
            <p:ph idx="4" type="subTitle"/>
          </p:nvPr>
        </p:nvSpPr>
        <p:spPr>
          <a:xfrm>
            <a:off x="5157807" y="2115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 name="Google Shape;92;p20"/>
          <p:cNvSpPr txBox="1"/>
          <p:nvPr>
            <p:ph idx="5" type="title"/>
          </p:nvPr>
        </p:nvSpPr>
        <p:spPr>
          <a:xfrm>
            <a:off x="1498588" y="3311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3" name="Google Shape;93;p20"/>
          <p:cNvSpPr txBox="1"/>
          <p:nvPr>
            <p:ph idx="6" type="subTitle"/>
          </p:nvPr>
        </p:nvSpPr>
        <p:spPr>
          <a:xfrm>
            <a:off x="1498600" y="3777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 name="Google Shape;94;p20"/>
          <p:cNvSpPr txBox="1"/>
          <p:nvPr>
            <p:ph idx="7" type="title"/>
          </p:nvPr>
        </p:nvSpPr>
        <p:spPr>
          <a:xfrm>
            <a:off x="5157807" y="3311000"/>
            <a:ext cx="24876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500"/>
              <a:buNone/>
              <a:defRPr sz="25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95" name="Google Shape;95;p20"/>
          <p:cNvSpPr txBox="1"/>
          <p:nvPr>
            <p:ph idx="8" type="subTitle"/>
          </p:nvPr>
        </p:nvSpPr>
        <p:spPr>
          <a:xfrm>
            <a:off x="5157807" y="3777200"/>
            <a:ext cx="2487600" cy="799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689625" y="2655575"/>
            <a:ext cx="36075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1856625" y="1534875"/>
            <a:ext cx="12735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689625" y="3408300"/>
            <a:ext cx="3607500" cy="40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6" name="Shape 96"/>
        <p:cNvGrpSpPr/>
        <p:nvPr/>
      </p:nvGrpSpPr>
      <p:grpSpPr>
        <a:xfrm>
          <a:off x="0" y="0"/>
          <a:ext cx="0" cy="0"/>
          <a:chOff x="0" y="0"/>
          <a:chExt cx="0" cy="0"/>
        </a:xfrm>
      </p:grpSpPr>
      <p:sp>
        <p:nvSpPr>
          <p:cNvPr id="97" name="Google Shape;97;p21"/>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21"/>
          <p:cNvSpPr txBox="1"/>
          <p:nvPr>
            <p:ph idx="2" type="title"/>
          </p:nvPr>
        </p:nvSpPr>
        <p:spPr>
          <a:xfrm>
            <a:off x="1069450"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21"/>
          <p:cNvSpPr txBox="1"/>
          <p:nvPr>
            <p:ph idx="1" type="subTitle"/>
          </p:nvPr>
        </p:nvSpPr>
        <p:spPr>
          <a:xfrm>
            <a:off x="94900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21"/>
          <p:cNvSpPr txBox="1"/>
          <p:nvPr>
            <p:ph idx="3" type="title"/>
          </p:nvPr>
        </p:nvSpPr>
        <p:spPr>
          <a:xfrm>
            <a:off x="3699402"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21"/>
          <p:cNvSpPr txBox="1"/>
          <p:nvPr>
            <p:ph idx="4" type="subTitle"/>
          </p:nvPr>
        </p:nvSpPr>
        <p:spPr>
          <a:xfrm>
            <a:off x="357895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21"/>
          <p:cNvSpPr txBox="1"/>
          <p:nvPr>
            <p:ph idx="5" type="title"/>
          </p:nvPr>
        </p:nvSpPr>
        <p:spPr>
          <a:xfrm>
            <a:off x="106945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 name="Google Shape;103;p21"/>
          <p:cNvSpPr txBox="1"/>
          <p:nvPr>
            <p:ph idx="6" type="subTitle"/>
          </p:nvPr>
        </p:nvSpPr>
        <p:spPr>
          <a:xfrm>
            <a:off x="949000"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 name="Google Shape;104;p21"/>
          <p:cNvSpPr txBox="1"/>
          <p:nvPr>
            <p:ph idx="7" type="title"/>
          </p:nvPr>
        </p:nvSpPr>
        <p:spPr>
          <a:xfrm>
            <a:off x="369940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5" name="Google Shape;105;p21"/>
          <p:cNvSpPr txBox="1"/>
          <p:nvPr>
            <p:ph idx="8" type="subTitle"/>
          </p:nvPr>
        </p:nvSpPr>
        <p:spPr>
          <a:xfrm>
            <a:off x="3578997"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1"/>
          <p:cNvSpPr txBox="1"/>
          <p:nvPr>
            <p:ph idx="9" type="title"/>
          </p:nvPr>
        </p:nvSpPr>
        <p:spPr>
          <a:xfrm>
            <a:off x="6329350" y="1801400"/>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7" name="Google Shape;107;p21"/>
          <p:cNvSpPr txBox="1"/>
          <p:nvPr>
            <p:ph idx="13" type="subTitle"/>
          </p:nvPr>
        </p:nvSpPr>
        <p:spPr>
          <a:xfrm>
            <a:off x="6208900" y="2267600"/>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1"/>
          <p:cNvSpPr txBox="1"/>
          <p:nvPr>
            <p:ph idx="14" type="title"/>
          </p:nvPr>
        </p:nvSpPr>
        <p:spPr>
          <a:xfrm>
            <a:off x="6329350" y="3584652"/>
            <a:ext cx="1745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9" name="Google Shape;109;p21"/>
          <p:cNvSpPr txBox="1"/>
          <p:nvPr>
            <p:ph idx="15" type="subTitle"/>
          </p:nvPr>
        </p:nvSpPr>
        <p:spPr>
          <a:xfrm>
            <a:off x="6208900" y="4050862"/>
            <a:ext cx="19860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
    <p:spTree>
      <p:nvGrpSpPr>
        <p:cNvPr id="110" name="Shape 110"/>
        <p:cNvGrpSpPr/>
        <p:nvPr/>
      </p:nvGrpSpPr>
      <p:grpSpPr>
        <a:xfrm>
          <a:off x="0" y="0"/>
          <a:ext cx="0" cy="0"/>
          <a:chOff x="0" y="0"/>
          <a:chExt cx="0" cy="0"/>
        </a:xfrm>
      </p:grpSpPr>
      <p:sp>
        <p:nvSpPr>
          <p:cNvPr id="111" name="Google Shape;111;p22"/>
          <p:cNvSpPr txBox="1"/>
          <p:nvPr>
            <p:ph idx="1" type="body"/>
          </p:nvPr>
        </p:nvSpPr>
        <p:spPr>
          <a:xfrm>
            <a:off x="4541425" y="2779500"/>
            <a:ext cx="3243000" cy="1800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12" name="Google Shape;112;p22"/>
          <p:cNvSpPr txBox="1"/>
          <p:nvPr>
            <p:ph type="title"/>
          </p:nvPr>
        </p:nvSpPr>
        <p:spPr>
          <a:xfrm>
            <a:off x="4541450" y="758175"/>
            <a:ext cx="3243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13" name="Google Shape;113;p22"/>
          <p:cNvSpPr txBox="1"/>
          <p:nvPr>
            <p:ph idx="2" type="title"/>
          </p:nvPr>
        </p:nvSpPr>
        <p:spPr>
          <a:xfrm>
            <a:off x="4541450" y="1539400"/>
            <a:ext cx="3243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4" name="Shape 114"/>
        <p:cNvGrpSpPr/>
        <p:nvPr/>
      </p:nvGrpSpPr>
      <p:grpSpPr>
        <a:xfrm>
          <a:off x="0" y="0"/>
          <a:ext cx="0" cy="0"/>
          <a:chOff x="0" y="0"/>
          <a:chExt cx="0" cy="0"/>
        </a:xfrm>
      </p:grpSpPr>
      <p:sp>
        <p:nvSpPr>
          <p:cNvPr id="115" name="Google Shape;115;p23"/>
          <p:cNvSpPr txBox="1"/>
          <p:nvPr/>
        </p:nvSpPr>
        <p:spPr>
          <a:xfrm>
            <a:off x="978625" y="3408600"/>
            <a:ext cx="29037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lt1"/>
                </a:solidFill>
                <a:latin typeface="Catamaran"/>
                <a:ea typeface="Catamaran"/>
                <a:cs typeface="Catamaran"/>
                <a:sym typeface="Catamaran"/>
              </a:rPr>
              <a:t>CREDITS: This presentation template was created by </a:t>
            </a:r>
            <a:r>
              <a:rPr b="1" lang="en" sz="1000">
                <a:solidFill>
                  <a:schemeClr val="lt1"/>
                </a:solidFill>
                <a:uFill>
                  <a:noFill/>
                </a:uFill>
                <a:latin typeface="Catamaran"/>
                <a:ea typeface="Catamaran"/>
                <a:cs typeface="Catamaran"/>
                <a:sym typeface="Catamaran"/>
                <a:hlinkClick r:id="rId2">
                  <a:extLst>
                    <a:ext uri="{A12FA001-AC4F-418D-AE19-62706E023703}">
                      <ahyp:hlinkClr val="tx"/>
                    </a:ext>
                  </a:extLst>
                </a:hlinkClick>
              </a:rPr>
              <a:t>Slidesgo</a:t>
            </a:r>
            <a:r>
              <a:rPr lang="en" sz="1000">
                <a:solidFill>
                  <a:schemeClr val="lt1"/>
                </a:solidFill>
                <a:latin typeface="Catamaran"/>
                <a:ea typeface="Catamaran"/>
                <a:cs typeface="Catamaran"/>
                <a:sym typeface="Catamaran"/>
              </a:rPr>
              <a:t>, including icons by </a:t>
            </a:r>
            <a:r>
              <a:rPr b="1" lang="en" sz="1000">
                <a:solidFill>
                  <a:schemeClr val="lt1"/>
                </a:solidFill>
                <a:uFill>
                  <a:noFill/>
                </a:uFill>
                <a:latin typeface="Catamaran"/>
                <a:ea typeface="Catamaran"/>
                <a:cs typeface="Catamaran"/>
                <a:sym typeface="Catamaran"/>
                <a:hlinkClick r:id="rId3">
                  <a:extLst>
                    <a:ext uri="{A12FA001-AC4F-418D-AE19-62706E023703}">
                      <ahyp:hlinkClr val="tx"/>
                    </a:ext>
                  </a:extLst>
                </a:hlinkClick>
              </a:rPr>
              <a:t>Flaticon</a:t>
            </a:r>
            <a:r>
              <a:rPr b="1" lang="en" sz="1000">
                <a:solidFill>
                  <a:schemeClr val="lt1"/>
                </a:solidFill>
                <a:latin typeface="Catamaran"/>
                <a:ea typeface="Catamaran"/>
                <a:cs typeface="Catamaran"/>
                <a:sym typeface="Catamaran"/>
              </a:rPr>
              <a:t> </a:t>
            </a:r>
            <a:r>
              <a:rPr lang="en" sz="1000">
                <a:solidFill>
                  <a:schemeClr val="lt1"/>
                </a:solidFill>
                <a:latin typeface="Catamaran"/>
                <a:ea typeface="Catamaran"/>
                <a:cs typeface="Catamaran"/>
                <a:sym typeface="Catamaran"/>
              </a:rPr>
              <a:t>and infographics &amp; images by </a:t>
            </a:r>
            <a:r>
              <a:rPr b="1" lang="en" sz="1000">
                <a:solidFill>
                  <a:schemeClr val="lt1"/>
                </a:solidFill>
                <a:uFill>
                  <a:noFill/>
                </a:uFill>
                <a:latin typeface="Catamaran"/>
                <a:ea typeface="Catamaran"/>
                <a:cs typeface="Catamaran"/>
                <a:sym typeface="Catamaran"/>
                <a:hlinkClick r:id="rId4">
                  <a:extLst>
                    <a:ext uri="{A12FA001-AC4F-418D-AE19-62706E023703}">
                      <ahyp:hlinkClr val="tx"/>
                    </a:ext>
                  </a:extLst>
                </a:hlinkClick>
              </a:rPr>
              <a:t>Freepik</a:t>
            </a:r>
            <a:endParaRPr b="1" sz="1000">
              <a:solidFill>
                <a:schemeClr val="lt1"/>
              </a:solidFill>
              <a:latin typeface="Catamaran"/>
              <a:ea typeface="Catamaran"/>
              <a:cs typeface="Catamaran"/>
              <a:sym typeface="Catamaran"/>
            </a:endParaRPr>
          </a:p>
        </p:txBody>
      </p:sp>
      <p:sp>
        <p:nvSpPr>
          <p:cNvPr id="116" name="Google Shape;116;p23"/>
          <p:cNvSpPr txBox="1"/>
          <p:nvPr>
            <p:ph type="title"/>
          </p:nvPr>
        </p:nvSpPr>
        <p:spPr>
          <a:xfrm>
            <a:off x="857375" y="660662"/>
            <a:ext cx="3146100" cy="873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5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23"/>
          <p:cNvSpPr txBox="1"/>
          <p:nvPr>
            <p:ph idx="1" type="subTitle"/>
          </p:nvPr>
        </p:nvSpPr>
        <p:spPr>
          <a:xfrm>
            <a:off x="857375" y="1562487"/>
            <a:ext cx="3146100" cy="1426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8" name="Shape 118"/>
        <p:cNvGrpSpPr/>
        <p:nvPr/>
      </p:nvGrpSpPr>
      <p:grpSpPr>
        <a:xfrm>
          <a:off x="0" y="0"/>
          <a:ext cx="0" cy="0"/>
          <a:chOff x="0" y="0"/>
          <a:chExt cx="0" cy="0"/>
        </a:xfrm>
      </p:grpSpPr>
      <p:sp>
        <p:nvSpPr>
          <p:cNvPr id="119" name="Google Shape;119;p24"/>
          <p:cNvSpPr/>
          <p:nvPr/>
        </p:nvSpPr>
        <p:spPr>
          <a:xfrm>
            <a:off x="5902625" y="16677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415775" y="2071075"/>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1216275" y="-1099550"/>
            <a:ext cx="4880700" cy="41451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2874800" y="26794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3" name="Shape 123"/>
        <p:cNvGrpSpPr/>
        <p:nvPr/>
      </p:nvGrpSpPr>
      <p:grpSpPr>
        <a:xfrm>
          <a:off x="0" y="0"/>
          <a:ext cx="0" cy="0"/>
          <a:chOff x="0" y="0"/>
          <a:chExt cx="0" cy="0"/>
        </a:xfrm>
      </p:grpSpPr>
      <p:sp>
        <p:nvSpPr>
          <p:cNvPr id="124" name="Google Shape;124;p25"/>
          <p:cNvSpPr/>
          <p:nvPr/>
        </p:nvSpPr>
        <p:spPr>
          <a:xfrm>
            <a:off x="5283600" y="251610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4199950" y="-364650"/>
            <a:ext cx="3457500" cy="2936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156300" y="-90275"/>
            <a:ext cx="4880700" cy="41451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127" name="Shape 127"/>
        <p:cNvGrpSpPr/>
        <p:nvPr/>
      </p:nvGrpSpPr>
      <p:grpSpPr>
        <a:xfrm>
          <a:off x="0" y="0"/>
          <a:ext cx="0" cy="0"/>
          <a:chOff x="0" y="0"/>
          <a:chExt cx="0" cy="0"/>
        </a:xfrm>
      </p:grpSpPr>
      <p:sp>
        <p:nvSpPr>
          <p:cNvPr id="128" name="Google Shape;128;p26"/>
          <p:cNvSpPr/>
          <p:nvPr/>
        </p:nvSpPr>
        <p:spPr>
          <a:xfrm>
            <a:off x="56298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30831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536488" y="935150"/>
            <a:ext cx="2977800" cy="27714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_3">
    <p:spTree>
      <p:nvGrpSpPr>
        <p:cNvPr id="131" name="Shape 131"/>
        <p:cNvGrpSpPr/>
        <p:nvPr/>
      </p:nvGrpSpPr>
      <p:grpSpPr>
        <a:xfrm>
          <a:off x="0" y="0"/>
          <a:ext cx="0" cy="0"/>
          <a:chOff x="0" y="0"/>
          <a:chExt cx="0" cy="0"/>
        </a:xfrm>
      </p:grpSpPr>
      <p:sp>
        <p:nvSpPr>
          <p:cNvPr id="132" name="Google Shape;132;p27"/>
          <p:cNvSpPr/>
          <p:nvPr/>
        </p:nvSpPr>
        <p:spPr>
          <a:xfrm>
            <a:off x="4240375" y="476099"/>
            <a:ext cx="4624500" cy="41913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1600"/>
              </a:spcBef>
              <a:spcAft>
                <a:spcPts val="0"/>
              </a:spcAft>
              <a:buSzPts val="1200"/>
              <a:buFont typeface="Roboto Condensed Light"/>
              <a:buAutoNum type="alphaLcPeriod"/>
              <a:defRPr/>
            </a:lvl2pPr>
            <a:lvl3pPr indent="-304800" lvl="2" marL="1371600" rtl="0">
              <a:lnSpc>
                <a:spcPct val="115000"/>
              </a:lnSpc>
              <a:spcBef>
                <a:spcPts val="1600"/>
              </a:spcBef>
              <a:spcAft>
                <a:spcPts val="0"/>
              </a:spcAft>
              <a:buSzPts val="1200"/>
              <a:buFont typeface="Roboto Condensed Light"/>
              <a:buAutoNum type="romanLcPeriod"/>
              <a:defRPr/>
            </a:lvl3pPr>
            <a:lvl4pPr indent="-304800" lvl="3" marL="1828800" rtl="0">
              <a:lnSpc>
                <a:spcPct val="115000"/>
              </a:lnSpc>
              <a:spcBef>
                <a:spcPts val="1600"/>
              </a:spcBef>
              <a:spcAft>
                <a:spcPts val="0"/>
              </a:spcAft>
              <a:buSzPts val="1200"/>
              <a:buFont typeface="Roboto Condensed Light"/>
              <a:buAutoNum type="arabicPeriod"/>
              <a:defRPr/>
            </a:lvl4pPr>
            <a:lvl5pPr indent="-304800" lvl="4" marL="2286000" rtl="0">
              <a:lnSpc>
                <a:spcPct val="115000"/>
              </a:lnSpc>
              <a:spcBef>
                <a:spcPts val="1600"/>
              </a:spcBef>
              <a:spcAft>
                <a:spcPts val="0"/>
              </a:spcAft>
              <a:buSzPts val="1200"/>
              <a:buFont typeface="Roboto Condensed Light"/>
              <a:buAutoNum type="alphaLcPeriod"/>
              <a:defRPr/>
            </a:lvl5pPr>
            <a:lvl6pPr indent="-304800" lvl="5" marL="2743200" rtl="0">
              <a:lnSpc>
                <a:spcPct val="115000"/>
              </a:lnSpc>
              <a:spcBef>
                <a:spcPts val="1600"/>
              </a:spcBef>
              <a:spcAft>
                <a:spcPts val="0"/>
              </a:spcAft>
              <a:buSzPts val="1200"/>
              <a:buFont typeface="Roboto Condensed Light"/>
              <a:buAutoNum type="romanLcPeriod"/>
              <a:defRPr/>
            </a:lvl6pPr>
            <a:lvl7pPr indent="-304800" lvl="6" marL="3200400" rtl="0">
              <a:lnSpc>
                <a:spcPct val="115000"/>
              </a:lnSpc>
              <a:spcBef>
                <a:spcPts val="1600"/>
              </a:spcBef>
              <a:spcAft>
                <a:spcPts val="0"/>
              </a:spcAft>
              <a:buSzPts val="1200"/>
              <a:buFont typeface="Roboto Condensed Light"/>
              <a:buAutoNum type="arabicPeriod"/>
              <a:defRPr/>
            </a:lvl7pPr>
            <a:lvl8pPr indent="-304800" lvl="7" marL="3657600" rtl="0">
              <a:lnSpc>
                <a:spcPct val="115000"/>
              </a:lnSpc>
              <a:spcBef>
                <a:spcPts val="1600"/>
              </a:spcBef>
              <a:spcAft>
                <a:spcPts val="0"/>
              </a:spcAft>
              <a:buSzPts val="1200"/>
              <a:buFont typeface="Roboto Condensed Light"/>
              <a:buAutoNum type="alphaLcPeriod"/>
              <a:defRPr/>
            </a:lvl8pPr>
            <a:lvl9pPr indent="-304800" lvl="8" marL="4114800" rtl="0">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5"/>
          <p:cNvSpPr txBox="1"/>
          <p:nvPr>
            <p:ph idx="2" type="title"/>
          </p:nvPr>
        </p:nvSpPr>
        <p:spPr>
          <a:xfrm>
            <a:off x="1620725" y="2800350"/>
            <a:ext cx="2180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5"/>
          <p:cNvSpPr txBox="1"/>
          <p:nvPr>
            <p:ph idx="3" type="title"/>
          </p:nvPr>
        </p:nvSpPr>
        <p:spPr>
          <a:xfrm>
            <a:off x="5343250" y="2800350"/>
            <a:ext cx="2180100" cy="46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5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5"/>
          <p:cNvSpPr txBox="1"/>
          <p:nvPr>
            <p:ph idx="1" type="subTitle"/>
          </p:nvPr>
        </p:nvSpPr>
        <p:spPr>
          <a:xfrm>
            <a:off x="5180497" y="326657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 name="Google Shape;23;p5"/>
          <p:cNvSpPr txBox="1"/>
          <p:nvPr>
            <p:ph idx="4" type="subTitle"/>
          </p:nvPr>
        </p:nvSpPr>
        <p:spPr>
          <a:xfrm>
            <a:off x="1457900" y="326657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idx="1" type="body"/>
          </p:nvPr>
        </p:nvSpPr>
        <p:spPr>
          <a:xfrm>
            <a:off x="905525" y="1540775"/>
            <a:ext cx="3243000" cy="27573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Char char="●"/>
              <a:defRPr/>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28" name="Google Shape;28;p7"/>
          <p:cNvSpPr txBox="1"/>
          <p:nvPr>
            <p:ph type="title"/>
          </p:nvPr>
        </p:nvSpPr>
        <p:spPr>
          <a:xfrm>
            <a:off x="905550" y="959188"/>
            <a:ext cx="3243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2041400" y="2607575"/>
            <a:ext cx="5061000" cy="1996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9"/>
          <p:cNvSpPr txBox="1"/>
          <p:nvPr>
            <p:ph type="title"/>
          </p:nvPr>
        </p:nvSpPr>
        <p:spPr>
          <a:xfrm>
            <a:off x="3769800" y="1791723"/>
            <a:ext cx="4661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5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9"/>
          <p:cNvSpPr txBox="1"/>
          <p:nvPr>
            <p:ph idx="1" type="subTitle"/>
          </p:nvPr>
        </p:nvSpPr>
        <p:spPr>
          <a:xfrm>
            <a:off x="4635600" y="2621963"/>
            <a:ext cx="3795300" cy="1037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type="title"/>
          </p:nvPr>
        </p:nvSpPr>
        <p:spPr>
          <a:xfrm>
            <a:off x="4222400" y="833750"/>
            <a:ext cx="4208400" cy="128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1pPr>
            <a:lvl2pPr lvl="1"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2pPr>
            <a:lvl3pPr lvl="2"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3pPr>
            <a:lvl4pPr lvl="3"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4pPr>
            <a:lvl5pPr lvl="4"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5pPr>
            <a:lvl6pPr lvl="5"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6pPr>
            <a:lvl7pPr lvl="6"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7pPr>
            <a:lvl8pPr lvl="7"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8pPr>
            <a:lvl9pPr lvl="8" rtl="0">
              <a:spcBef>
                <a:spcPts val="0"/>
              </a:spcBef>
              <a:spcAft>
                <a:spcPts val="0"/>
              </a:spcAft>
              <a:buClr>
                <a:schemeClr val="dk2"/>
              </a:buClr>
              <a:buSzPts val="3000"/>
              <a:buFont typeface="Fugaz One"/>
              <a:buNone/>
              <a:defRPr sz="3000">
                <a:solidFill>
                  <a:schemeClr val="dk2"/>
                </a:solidFill>
                <a:latin typeface="Fugaz One"/>
                <a:ea typeface="Fugaz One"/>
                <a:cs typeface="Fugaz One"/>
                <a:sym typeface="Fugaz One"/>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indent="-317500" lvl="1" marL="914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indent="-317500" lvl="2" marL="1371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indent="-317500" lvl="3" marL="18288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indent="-317500" lvl="4" marL="22860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indent="-317500" lvl="5" marL="27432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indent="-317500" lvl="6" marL="32004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indent="-317500" lvl="7" marL="3657600">
              <a:lnSpc>
                <a:spcPct val="115000"/>
              </a:lnSpc>
              <a:spcBef>
                <a:spcPts val="160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indent="-317500" lvl="8" marL="4114800">
              <a:lnSpc>
                <a:spcPct val="115000"/>
              </a:lnSpc>
              <a:spcBef>
                <a:spcPts val="1600"/>
              </a:spcBef>
              <a:spcAft>
                <a:spcPts val="1600"/>
              </a:spcAft>
              <a:buClr>
                <a:schemeClr val="lt1"/>
              </a:buClr>
              <a:buSzPts val="1400"/>
              <a:buFont typeface="Catamaran"/>
              <a:buChar char="■"/>
              <a:defRPr>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p:nvPr/>
        </p:nvSpPr>
        <p:spPr>
          <a:xfrm>
            <a:off x="3373175" y="384950"/>
            <a:ext cx="5556900" cy="38817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p:nvPr/>
        </p:nvSpPr>
        <p:spPr>
          <a:xfrm>
            <a:off x="-188850" y="174224"/>
            <a:ext cx="4228200" cy="40923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8"/>
          <p:cNvSpPr/>
          <p:nvPr/>
        </p:nvSpPr>
        <p:spPr>
          <a:xfrm>
            <a:off x="4275750" y="573325"/>
            <a:ext cx="3664500" cy="5847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txBox="1"/>
          <p:nvPr>
            <p:ph idx="1" type="subTitle"/>
          </p:nvPr>
        </p:nvSpPr>
        <p:spPr>
          <a:xfrm>
            <a:off x="6279344" y="3018637"/>
            <a:ext cx="38586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Aryan</a:t>
            </a:r>
            <a:endParaRPr/>
          </a:p>
        </p:txBody>
      </p:sp>
      <p:pic>
        <p:nvPicPr>
          <p:cNvPr id="141" name="Google Shape;141;p28"/>
          <p:cNvPicPr preferRelativeResize="0"/>
          <p:nvPr/>
        </p:nvPicPr>
        <p:blipFill>
          <a:blip r:embed="rId3">
            <a:alphaModFix/>
          </a:blip>
          <a:stretch>
            <a:fillRect/>
          </a:stretch>
        </p:blipFill>
        <p:spPr>
          <a:xfrm>
            <a:off x="231075" y="308025"/>
            <a:ext cx="3003401" cy="3613999"/>
          </a:xfrm>
          <a:prstGeom prst="rect">
            <a:avLst/>
          </a:prstGeom>
          <a:noFill/>
          <a:ln>
            <a:noFill/>
          </a:ln>
        </p:spPr>
      </p:pic>
      <p:grpSp>
        <p:nvGrpSpPr>
          <p:cNvPr id="142" name="Google Shape;142;p28"/>
          <p:cNvGrpSpPr/>
          <p:nvPr/>
        </p:nvGrpSpPr>
        <p:grpSpPr>
          <a:xfrm>
            <a:off x="1416763" y="4144850"/>
            <a:ext cx="1882925" cy="628350"/>
            <a:chOff x="5559938" y="2594775"/>
            <a:chExt cx="1882925" cy="628350"/>
          </a:xfrm>
        </p:grpSpPr>
        <p:grpSp>
          <p:nvGrpSpPr>
            <p:cNvPr id="143" name="Google Shape;143;p28"/>
            <p:cNvGrpSpPr/>
            <p:nvPr/>
          </p:nvGrpSpPr>
          <p:grpSpPr>
            <a:xfrm>
              <a:off x="5559938" y="2594775"/>
              <a:ext cx="340200" cy="628350"/>
              <a:chOff x="5546500" y="2594775"/>
              <a:chExt cx="340200" cy="628350"/>
            </a:xfrm>
          </p:grpSpPr>
          <p:sp>
            <p:nvSpPr>
              <p:cNvPr id="144" name="Google Shape;144;p28"/>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8"/>
              <p:cNvCxnSpPr>
                <a:stCxn id="144" idx="2"/>
              </p:cNvCxnSpPr>
              <p:nvPr/>
            </p:nvCxnSpPr>
            <p:spPr>
              <a:xfrm rot="10800000">
                <a:off x="5546500" y="2594775"/>
                <a:ext cx="270300" cy="593400"/>
              </a:xfrm>
              <a:prstGeom prst="bentConnector2">
                <a:avLst/>
              </a:prstGeom>
              <a:noFill/>
              <a:ln cap="flat" cmpd="sng" w="9525">
                <a:solidFill>
                  <a:schemeClr val="lt1"/>
                </a:solidFill>
                <a:prstDash val="solid"/>
                <a:round/>
                <a:headEnd len="med" w="med" type="none"/>
                <a:tailEnd len="med" w="med" type="none"/>
              </a:ln>
            </p:spPr>
          </p:cxnSp>
        </p:grpSp>
        <p:grpSp>
          <p:nvGrpSpPr>
            <p:cNvPr id="146" name="Google Shape;146;p28"/>
            <p:cNvGrpSpPr/>
            <p:nvPr/>
          </p:nvGrpSpPr>
          <p:grpSpPr>
            <a:xfrm flipH="1">
              <a:off x="7102663" y="2594775"/>
              <a:ext cx="340200" cy="628350"/>
              <a:chOff x="5546500" y="2594775"/>
              <a:chExt cx="340200" cy="628350"/>
            </a:xfrm>
          </p:grpSpPr>
          <p:sp>
            <p:nvSpPr>
              <p:cNvPr id="147" name="Google Shape;147;p28"/>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28"/>
              <p:cNvCxnSpPr>
                <a:stCxn id="147" idx="2"/>
              </p:cNvCxnSpPr>
              <p:nvPr/>
            </p:nvCxnSpPr>
            <p:spPr>
              <a:xfrm rot="10800000">
                <a:off x="5546500" y="2594775"/>
                <a:ext cx="270300" cy="593400"/>
              </a:xfrm>
              <a:prstGeom prst="bentConnector2">
                <a:avLst/>
              </a:prstGeom>
              <a:noFill/>
              <a:ln cap="flat" cmpd="sng" w="9525">
                <a:solidFill>
                  <a:schemeClr val="lt1"/>
                </a:solidFill>
                <a:prstDash val="solid"/>
                <a:round/>
                <a:headEnd len="med" w="med" type="none"/>
                <a:tailEnd len="med" w="med" type="none"/>
              </a:ln>
            </p:spPr>
          </p:cxnSp>
        </p:grpSp>
      </p:grpSp>
      <p:sp>
        <p:nvSpPr>
          <p:cNvPr id="149" name="Google Shape;149;p28"/>
          <p:cNvSpPr txBox="1"/>
          <p:nvPr>
            <p:ph type="ctrTitle"/>
          </p:nvPr>
        </p:nvSpPr>
        <p:spPr>
          <a:xfrm>
            <a:off x="3036075" y="384950"/>
            <a:ext cx="6002700" cy="11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AWS Recommendation System</a:t>
            </a:r>
            <a:endParaRPr>
              <a:solidFill>
                <a:schemeClr val="dk1"/>
              </a:solidFill>
            </a:endParaRPr>
          </a:p>
          <a:p>
            <a:pPr indent="0" lvl="0" marL="0" rtl="0" algn="ctr">
              <a:spcBef>
                <a:spcPts val="0"/>
              </a:spcBef>
              <a:spcAft>
                <a:spcPts val="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7"/>
          <p:cNvSpPr txBox="1"/>
          <p:nvPr>
            <p:ph idx="1" type="body"/>
          </p:nvPr>
        </p:nvSpPr>
        <p:spPr>
          <a:xfrm>
            <a:off x="0" y="1112100"/>
            <a:ext cx="27912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AWS-Services-Catalog Dataset </a:t>
            </a:r>
            <a:endParaRPr sz="2000"/>
          </a:p>
          <a:p>
            <a:pPr indent="0" lvl="0" marL="0" rtl="0" algn="l">
              <a:spcBef>
                <a:spcPts val="1600"/>
              </a:spcBef>
              <a:spcAft>
                <a:spcPts val="1600"/>
              </a:spcAft>
              <a:buNone/>
            </a:pPr>
            <a:r>
              <a:rPr lang="en" sz="2000"/>
              <a:t>JSON Schema Definition</a:t>
            </a:r>
            <a:endParaRPr sz="2000"/>
          </a:p>
        </p:txBody>
      </p:sp>
      <p:pic>
        <p:nvPicPr>
          <p:cNvPr id="272" name="Google Shape;272;p37"/>
          <p:cNvPicPr preferRelativeResize="0"/>
          <p:nvPr/>
        </p:nvPicPr>
        <p:blipFill>
          <a:blip r:embed="rId3">
            <a:alphaModFix/>
          </a:blip>
          <a:stretch>
            <a:fillRect/>
          </a:stretch>
        </p:blipFill>
        <p:spPr>
          <a:xfrm>
            <a:off x="2747002" y="-53025"/>
            <a:ext cx="2695495" cy="5143500"/>
          </a:xfrm>
          <a:prstGeom prst="rect">
            <a:avLst/>
          </a:prstGeom>
          <a:noFill/>
          <a:ln>
            <a:noFill/>
          </a:ln>
        </p:spPr>
      </p:pic>
      <p:pic>
        <p:nvPicPr>
          <p:cNvPr id="273" name="Google Shape;273;p37"/>
          <p:cNvPicPr preferRelativeResize="0"/>
          <p:nvPr/>
        </p:nvPicPr>
        <p:blipFill>
          <a:blip r:embed="rId4">
            <a:alphaModFix/>
          </a:blip>
          <a:stretch>
            <a:fillRect/>
          </a:stretch>
        </p:blipFill>
        <p:spPr>
          <a:xfrm>
            <a:off x="5442500" y="0"/>
            <a:ext cx="3701500" cy="277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720000" y="539400"/>
            <a:ext cx="7704000" cy="572700"/>
          </a:xfrm>
          <a:prstGeom prst="rect">
            <a:avLst/>
          </a:prstGeom>
          <a:gradFill>
            <a:gsLst>
              <a:gs pos="0">
                <a:srgbClr val="00BCC2"/>
              </a:gs>
              <a:gs pos="100000">
                <a:srgbClr val="B2E4C2"/>
              </a:gs>
            </a:gsLst>
            <a:lin ang="10801400" scaled="0"/>
          </a:gradFill>
        </p:spPr>
        <p:txBody>
          <a:bodyPr anchorCtr="0" anchor="t" bIns="91425" lIns="91425" spcFirstLastPara="1" rIns="91425" wrap="square" tIns="91425">
            <a:noAutofit/>
          </a:bodyPr>
          <a:lstStyle/>
          <a:p>
            <a:pPr indent="0" lvl="0" marL="0" rtl="0" algn="l">
              <a:spcBef>
                <a:spcPts val="0"/>
              </a:spcBef>
              <a:spcAft>
                <a:spcPts val="0"/>
              </a:spcAft>
              <a:buNone/>
            </a:pPr>
            <a:r>
              <a:rPr lang="en"/>
              <a:t>USER PROFILES DATASET</a:t>
            </a:r>
            <a:endParaRPr/>
          </a:p>
        </p:txBody>
      </p:sp>
      <p:sp>
        <p:nvSpPr>
          <p:cNvPr id="279" name="Google Shape;279;p38"/>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0" name="Google Shape;280;p38"/>
          <p:cNvPicPr preferRelativeResize="0"/>
          <p:nvPr/>
        </p:nvPicPr>
        <p:blipFill>
          <a:blip r:embed="rId3">
            <a:alphaModFix/>
          </a:blip>
          <a:stretch>
            <a:fillRect/>
          </a:stretch>
        </p:blipFill>
        <p:spPr>
          <a:xfrm>
            <a:off x="0" y="1200433"/>
            <a:ext cx="9144002" cy="27426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idx="1" type="body"/>
          </p:nvPr>
        </p:nvSpPr>
        <p:spPr>
          <a:xfrm>
            <a:off x="720000" y="1215750"/>
            <a:ext cx="2245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User-Profile Dataset </a:t>
            </a:r>
            <a:br>
              <a:rPr lang="en" sz="2000"/>
            </a:br>
            <a:r>
              <a:rPr lang="en" sz="2000"/>
              <a:t>JSON Schema Definition</a:t>
            </a:r>
            <a:endParaRPr sz="2000"/>
          </a:p>
        </p:txBody>
      </p:sp>
      <p:pic>
        <p:nvPicPr>
          <p:cNvPr id="287" name="Google Shape;287;p39"/>
          <p:cNvPicPr preferRelativeResize="0"/>
          <p:nvPr/>
        </p:nvPicPr>
        <p:blipFill>
          <a:blip r:embed="rId3">
            <a:alphaModFix/>
          </a:blip>
          <a:stretch>
            <a:fillRect/>
          </a:stretch>
        </p:blipFill>
        <p:spPr>
          <a:xfrm>
            <a:off x="2965336" y="0"/>
            <a:ext cx="3213328" cy="5143499"/>
          </a:xfrm>
          <a:prstGeom prst="rect">
            <a:avLst/>
          </a:prstGeom>
          <a:noFill/>
          <a:ln>
            <a:noFill/>
          </a:ln>
        </p:spPr>
      </p:pic>
      <p:pic>
        <p:nvPicPr>
          <p:cNvPr id="288" name="Google Shape;288;p39"/>
          <p:cNvPicPr preferRelativeResize="0"/>
          <p:nvPr/>
        </p:nvPicPr>
        <p:blipFill>
          <a:blip r:embed="rId4">
            <a:alphaModFix/>
          </a:blip>
          <a:stretch>
            <a:fillRect/>
          </a:stretch>
        </p:blipFill>
        <p:spPr>
          <a:xfrm>
            <a:off x="6178675" y="0"/>
            <a:ext cx="2965325" cy="383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720000" y="539400"/>
            <a:ext cx="7704000" cy="572700"/>
          </a:xfrm>
          <a:prstGeom prst="rect">
            <a:avLst/>
          </a:prstGeom>
          <a:gradFill>
            <a:gsLst>
              <a:gs pos="0">
                <a:srgbClr val="00BCC2"/>
              </a:gs>
              <a:gs pos="100000">
                <a:srgbClr val="B2E4C2"/>
              </a:gs>
            </a:gsLst>
            <a:lin ang="10801400" scaled="0"/>
          </a:gradFill>
        </p:spPr>
        <p:txBody>
          <a:bodyPr anchorCtr="0" anchor="t" bIns="91425" lIns="91425" spcFirstLastPara="1" rIns="91425" wrap="square" tIns="91425">
            <a:noAutofit/>
          </a:bodyPr>
          <a:lstStyle/>
          <a:p>
            <a:pPr indent="0" lvl="0" marL="0" rtl="0" algn="l">
              <a:spcBef>
                <a:spcPts val="0"/>
              </a:spcBef>
              <a:spcAft>
                <a:spcPts val="0"/>
              </a:spcAft>
              <a:buNone/>
            </a:pPr>
            <a:r>
              <a:rPr lang="en"/>
              <a:t>USER-SERVICES DATASET</a:t>
            </a:r>
            <a:endParaRPr/>
          </a:p>
        </p:txBody>
      </p:sp>
      <p:sp>
        <p:nvSpPr>
          <p:cNvPr id="294" name="Google Shape;294;p40"/>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5" name="Google Shape;295;p40"/>
          <p:cNvPicPr preferRelativeResize="0"/>
          <p:nvPr/>
        </p:nvPicPr>
        <p:blipFill>
          <a:blip r:embed="rId3">
            <a:alphaModFix/>
          </a:blip>
          <a:stretch>
            <a:fillRect/>
          </a:stretch>
        </p:blipFill>
        <p:spPr>
          <a:xfrm>
            <a:off x="57750" y="1215749"/>
            <a:ext cx="9143999" cy="1972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1"/>
          <p:cNvSpPr txBox="1"/>
          <p:nvPr>
            <p:ph idx="1" type="body"/>
          </p:nvPr>
        </p:nvSpPr>
        <p:spPr>
          <a:xfrm>
            <a:off x="720000" y="1215750"/>
            <a:ext cx="2262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User-Service Interaction Dataset JSON Schema Definition</a:t>
            </a:r>
            <a:endParaRPr sz="2000"/>
          </a:p>
        </p:txBody>
      </p:sp>
      <p:pic>
        <p:nvPicPr>
          <p:cNvPr id="302" name="Google Shape;302;p41"/>
          <p:cNvPicPr preferRelativeResize="0"/>
          <p:nvPr/>
        </p:nvPicPr>
        <p:blipFill>
          <a:blip r:embed="rId3">
            <a:alphaModFix/>
          </a:blip>
          <a:stretch>
            <a:fillRect/>
          </a:stretch>
        </p:blipFill>
        <p:spPr>
          <a:xfrm>
            <a:off x="2981896" y="0"/>
            <a:ext cx="3180208" cy="5143500"/>
          </a:xfrm>
          <a:prstGeom prst="rect">
            <a:avLst/>
          </a:prstGeom>
          <a:noFill/>
          <a:ln>
            <a:noFill/>
          </a:ln>
        </p:spPr>
      </p:pic>
      <p:pic>
        <p:nvPicPr>
          <p:cNvPr id="303" name="Google Shape;303;p41"/>
          <p:cNvPicPr preferRelativeResize="0"/>
          <p:nvPr/>
        </p:nvPicPr>
        <p:blipFill>
          <a:blip r:embed="rId4">
            <a:alphaModFix/>
          </a:blip>
          <a:stretch>
            <a:fillRect/>
          </a:stretch>
        </p:blipFill>
        <p:spPr>
          <a:xfrm>
            <a:off x="6162100" y="57275"/>
            <a:ext cx="2981900" cy="508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2"/>
          <p:cNvSpPr txBox="1"/>
          <p:nvPr>
            <p:ph idx="1" type="body"/>
          </p:nvPr>
        </p:nvSpPr>
        <p:spPr>
          <a:xfrm>
            <a:off x="720000" y="1320500"/>
            <a:ext cx="8256900" cy="3967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latin typeface="Arial"/>
                <a:ea typeface="Arial"/>
                <a:cs typeface="Arial"/>
                <a:sym typeface="Arial"/>
              </a:rPr>
              <a:t>Step 4: Deploying a Campaign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After training, create a </a:t>
            </a:r>
            <a:r>
              <a:rPr b="1" lang="en" sz="1100">
                <a:latin typeface="Arial"/>
                <a:ea typeface="Arial"/>
                <a:cs typeface="Arial"/>
                <a:sym typeface="Arial"/>
              </a:rPr>
              <a:t>Campaign</a:t>
            </a:r>
            <a:r>
              <a:rPr lang="en" sz="1100">
                <a:latin typeface="Arial"/>
                <a:ea typeface="Arial"/>
                <a:cs typeface="Arial"/>
                <a:sym typeface="Arial"/>
              </a:rPr>
              <a:t> to deploy the model.</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Campaigns</a:t>
            </a:r>
            <a:r>
              <a:rPr lang="en" sz="1100">
                <a:latin typeface="Arial"/>
                <a:ea typeface="Arial"/>
                <a:cs typeface="Arial"/>
                <a:sym typeface="Arial"/>
              </a:rPr>
              <a:t> manage real-time inference and serve recommendations via API.</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Step 5: Getting Recommendations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Use </a:t>
            </a:r>
            <a:r>
              <a:rPr b="1" lang="en" sz="1100">
                <a:latin typeface="Arial"/>
                <a:ea typeface="Arial"/>
                <a:cs typeface="Arial"/>
                <a:sym typeface="Arial"/>
              </a:rPr>
              <a:t>Personalize Runtime API</a:t>
            </a:r>
            <a:r>
              <a:rPr lang="en" sz="1100">
                <a:latin typeface="Arial"/>
                <a:ea typeface="Arial"/>
                <a:cs typeface="Arial"/>
                <a:sym typeface="Arial"/>
              </a:rPr>
              <a:t> to retrieve personalized results.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Easily integrate recommendations into web or mobile applications.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Step 6: Continuous Improvement</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Continuously </a:t>
            </a:r>
            <a:r>
              <a:rPr b="1" lang="en" sz="1100">
                <a:latin typeface="Arial"/>
                <a:ea typeface="Arial"/>
                <a:cs typeface="Arial"/>
                <a:sym typeface="Arial"/>
              </a:rPr>
              <a:t>import new data</a:t>
            </a:r>
            <a:r>
              <a:rPr lang="en" sz="1100">
                <a:latin typeface="Arial"/>
                <a:ea typeface="Arial"/>
                <a:cs typeface="Arial"/>
                <a:sym typeface="Arial"/>
              </a:rPr>
              <a:t> to retrain models.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Regular updates</a:t>
            </a:r>
            <a:r>
              <a:rPr lang="en" sz="1100">
                <a:latin typeface="Arial"/>
                <a:ea typeface="Arial"/>
                <a:cs typeface="Arial"/>
                <a:sym typeface="Arial"/>
              </a:rPr>
              <a:t> improve model accuracy and relevance over time.</a:t>
            </a:r>
            <a:endParaRPr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p:txBody>
      </p:sp>
      <p:grpSp>
        <p:nvGrpSpPr>
          <p:cNvPr id="310" name="Google Shape;310;p42"/>
          <p:cNvGrpSpPr/>
          <p:nvPr/>
        </p:nvGrpSpPr>
        <p:grpSpPr>
          <a:xfrm>
            <a:off x="405288" y="860175"/>
            <a:ext cx="171000" cy="830850"/>
            <a:chOff x="5816800" y="2392275"/>
            <a:chExt cx="171000" cy="830850"/>
          </a:xfrm>
        </p:grpSpPr>
        <p:sp>
          <p:nvSpPr>
            <p:cNvPr id="311" name="Google Shape;311;p42"/>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42"/>
            <p:cNvCxnSpPr>
              <a:stCxn id="311" idx="2"/>
              <a:endCxn id="308" idx="1"/>
            </p:cNvCxnSpPr>
            <p:nvPr/>
          </p:nvCxnSpPr>
          <p:spPr>
            <a:xfrm flipH="1" rot="10800000">
              <a:off x="5816800" y="2392275"/>
              <a:ext cx="171000" cy="7959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313" name="Google Shape;313;p42"/>
          <p:cNvGrpSpPr/>
          <p:nvPr/>
        </p:nvGrpSpPr>
        <p:grpSpPr>
          <a:xfrm flipH="1">
            <a:off x="8567713" y="860175"/>
            <a:ext cx="171000" cy="3515250"/>
            <a:chOff x="5816800" y="-292125"/>
            <a:chExt cx="171000" cy="3515250"/>
          </a:xfrm>
        </p:grpSpPr>
        <p:sp>
          <p:nvSpPr>
            <p:cNvPr id="314" name="Google Shape;314;p42"/>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5" name="Google Shape;315;p42"/>
            <p:cNvCxnSpPr>
              <a:stCxn id="314" idx="2"/>
              <a:endCxn id="308" idx="3"/>
            </p:cNvCxnSpPr>
            <p:nvPr/>
          </p:nvCxnSpPr>
          <p:spPr>
            <a:xfrm flipH="1" rot="10800000">
              <a:off x="5816800" y="-292125"/>
              <a:ext cx="171000" cy="34803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316" name="Google Shape;316;p42"/>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PIPELINE ARCHITECTURE OF AWS PERSONALIZE: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p:nvPr/>
        </p:nvSpPr>
        <p:spPr>
          <a:xfrm>
            <a:off x="576300" y="14737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3"/>
          <p:cNvSpPr txBox="1"/>
          <p:nvPr>
            <p:ph idx="1" type="body"/>
          </p:nvPr>
        </p:nvSpPr>
        <p:spPr>
          <a:xfrm>
            <a:off x="720000" y="632175"/>
            <a:ext cx="8256900" cy="46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User-Personalization (Default)</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Uses deep learning to analyze user behavior</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Learns user preferences for personalized ranking</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Popularity-Count</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Ranks most popular items (non-ML)</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Ideal for cold-start situations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Personalized-Ranking</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Reorders items based on user’s past interactions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Great for personalized search results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Similar-Items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Recommends items similar to a selected one</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Based on item metadata (content-based filtering)</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Custom Recipes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Import custom ML models via </a:t>
            </a:r>
            <a:r>
              <a:rPr b="1" lang="en" sz="1100">
                <a:latin typeface="Arial"/>
                <a:ea typeface="Arial"/>
                <a:cs typeface="Arial"/>
                <a:sym typeface="Arial"/>
              </a:rPr>
              <a:t>Amazon SageMaker</a:t>
            </a:r>
            <a:endParaRPr b="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For advanced, tailored recommendation logic</a:t>
            </a:r>
            <a:endParaRPr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p:txBody>
      </p:sp>
      <p:grpSp>
        <p:nvGrpSpPr>
          <p:cNvPr id="323" name="Google Shape;323;p43"/>
          <p:cNvGrpSpPr/>
          <p:nvPr/>
        </p:nvGrpSpPr>
        <p:grpSpPr>
          <a:xfrm>
            <a:off x="405288" y="389775"/>
            <a:ext cx="171000" cy="1301250"/>
            <a:chOff x="5816800" y="1921875"/>
            <a:chExt cx="171000" cy="1301250"/>
          </a:xfrm>
        </p:grpSpPr>
        <p:sp>
          <p:nvSpPr>
            <p:cNvPr id="324" name="Google Shape;324;p43"/>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43"/>
            <p:cNvCxnSpPr>
              <a:stCxn id="324" idx="2"/>
              <a:endCxn id="321" idx="1"/>
            </p:cNvCxnSpPr>
            <p:nvPr/>
          </p:nvCxnSpPr>
          <p:spPr>
            <a:xfrm flipH="1" rot="10800000">
              <a:off x="5816800" y="1921875"/>
              <a:ext cx="171000" cy="12663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326" name="Google Shape;326;p43"/>
          <p:cNvGrpSpPr/>
          <p:nvPr/>
        </p:nvGrpSpPr>
        <p:grpSpPr>
          <a:xfrm flipH="1">
            <a:off x="8567713" y="389775"/>
            <a:ext cx="171000" cy="3985650"/>
            <a:chOff x="5816800" y="-762525"/>
            <a:chExt cx="171000" cy="3985650"/>
          </a:xfrm>
        </p:grpSpPr>
        <p:sp>
          <p:nvSpPr>
            <p:cNvPr id="327" name="Google Shape;327;p43"/>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 name="Google Shape;328;p43"/>
            <p:cNvCxnSpPr>
              <a:stCxn id="327" idx="2"/>
              <a:endCxn id="321" idx="3"/>
            </p:cNvCxnSpPr>
            <p:nvPr/>
          </p:nvCxnSpPr>
          <p:spPr>
            <a:xfrm flipH="1" rot="10800000">
              <a:off x="5816800" y="-762525"/>
              <a:ext cx="171000" cy="39507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329" name="Google Shape;329;p43"/>
          <p:cNvSpPr txBox="1"/>
          <p:nvPr>
            <p:ph type="title"/>
          </p:nvPr>
        </p:nvSpPr>
        <p:spPr>
          <a:xfrm>
            <a:off x="720000" y="147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ALGORITHMS EMPLOYED IN</a:t>
            </a:r>
            <a:r>
              <a:rPr lang="en" sz="2400"/>
              <a:t> AWS PERSONALIZE:</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p:nvPr/>
        </p:nvSpPr>
        <p:spPr>
          <a:xfrm>
            <a:off x="576300" y="14737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4"/>
          <p:cNvSpPr txBox="1"/>
          <p:nvPr>
            <p:ph idx="1" type="body"/>
          </p:nvPr>
        </p:nvSpPr>
        <p:spPr>
          <a:xfrm>
            <a:off x="720000" y="632175"/>
            <a:ext cx="8256900" cy="4655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latin typeface="Arial"/>
                <a:ea typeface="Arial"/>
                <a:cs typeface="Arial"/>
                <a:sym typeface="Arial"/>
              </a:rPr>
              <a:t>Performance &amp; Accuracy</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Uses advanced deep learning for high accuracy</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Learns from user interactions in real time</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Offers context-aware recommendations (e.g., based on location, device)</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Scalability</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Handles millions of users and items</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Auto-scales with AWS—great for growing apps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Cost &amp; Pricing</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Pay-as-you-go</a:t>
            </a:r>
            <a:r>
              <a:rPr lang="en" sz="1100">
                <a:latin typeface="Arial"/>
                <a:ea typeface="Arial"/>
                <a:cs typeface="Arial"/>
                <a:sym typeface="Arial"/>
              </a:rPr>
              <a:t> model</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Charges based on:</a:t>
            </a: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Data ingestion &amp; storage</a:t>
            </a: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Model training</a:t>
            </a: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Real-time recommendations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Flexibility</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Fast setup with pre-built models—no ML expertise needed</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Supports custom models via </a:t>
            </a:r>
            <a:r>
              <a:rPr b="1" lang="en" sz="1100">
                <a:latin typeface="Arial"/>
                <a:ea typeface="Arial"/>
                <a:cs typeface="Arial"/>
                <a:sym typeface="Arial"/>
              </a:rPr>
              <a:t>Amazon SageMaker</a:t>
            </a:r>
            <a:endParaRPr b="1"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p:txBody>
      </p:sp>
      <p:grpSp>
        <p:nvGrpSpPr>
          <p:cNvPr id="336" name="Google Shape;336;p44"/>
          <p:cNvGrpSpPr/>
          <p:nvPr/>
        </p:nvGrpSpPr>
        <p:grpSpPr>
          <a:xfrm>
            <a:off x="405288" y="389775"/>
            <a:ext cx="171000" cy="1301250"/>
            <a:chOff x="5816800" y="1921875"/>
            <a:chExt cx="171000" cy="1301250"/>
          </a:xfrm>
        </p:grpSpPr>
        <p:sp>
          <p:nvSpPr>
            <p:cNvPr id="337" name="Google Shape;337;p44"/>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 name="Google Shape;338;p44"/>
            <p:cNvCxnSpPr>
              <a:stCxn id="337" idx="2"/>
              <a:endCxn id="334" idx="1"/>
            </p:cNvCxnSpPr>
            <p:nvPr/>
          </p:nvCxnSpPr>
          <p:spPr>
            <a:xfrm flipH="1" rot="10800000">
              <a:off x="5816800" y="1921875"/>
              <a:ext cx="171000" cy="12663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339" name="Google Shape;339;p44"/>
          <p:cNvGrpSpPr/>
          <p:nvPr/>
        </p:nvGrpSpPr>
        <p:grpSpPr>
          <a:xfrm flipH="1">
            <a:off x="8567713" y="389775"/>
            <a:ext cx="171000" cy="3985650"/>
            <a:chOff x="5816800" y="-762525"/>
            <a:chExt cx="171000" cy="3985650"/>
          </a:xfrm>
        </p:grpSpPr>
        <p:sp>
          <p:nvSpPr>
            <p:cNvPr id="340" name="Google Shape;340;p44"/>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1" name="Google Shape;341;p44"/>
            <p:cNvCxnSpPr>
              <a:stCxn id="340" idx="2"/>
              <a:endCxn id="334" idx="3"/>
            </p:cNvCxnSpPr>
            <p:nvPr/>
          </p:nvCxnSpPr>
          <p:spPr>
            <a:xfrm flipH="1" rot="10800000">
              <a:off x="5816800" y="-762525"/>
              <a:ext cx="171000" cy="39507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342" name="Google Shape;342;p44"/>
          <p:cNvSpPr txBox="1"/>
          <p:nvPr>
            <p:ph type="title"/>
          </p:nvPr>
        </p:nvSpPr>
        <p:spPr>
          <a:xfrm>
            <a:off x="720000" y="147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EFFECTIVENESS</a:t>
            </a:r>
            <a:r>
              <a:rPr lang="en" sz="2400"/>
              <a:t> OF AWS PERSONALIZE:</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5"/>
          <p:cNvSpPr/>
          <p:nvPr/>
        </p:nvSpPr>
        <p:spPr>
          <a:xfrm>
            <a:off x="576300" y="14737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5"/>
          <p:cNvSpPr txBox="1"/>
          <p:nvPr>
            <p:ph idx="1" type="body"/>
          </p:nvPr>
        </p:nvSpPr>
        <p:spPr>
          <a:xfrm>
            <a:off x="720000" y="632175"/>
            <a:ext cx="8256900" cy="46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rial"/>
                <a:ea typeface="Arial"/>
                <a:cs typeface="Arial"/>
                <a:sym typeface="Arial"/>
              </a:rPr>
              <a:t>After creating or updating a </a:t>
            </a:r>
            <a:r>
              <a:rPr b="1" lang="en" sz="1100">
                <a:latin typeface="Arial"/>
                <a:ea typeface="Arial"/>
                <a:cs typeface="Arial"/>
                <a:sym typeface="Arial"/>
              </a:rPr>
              <a:t>campaign</a:t>
            </a:r>
            <a:r>
              <a:rPr lang="en" sz="1100">
                <a:latin typeface="Arial"/>
                <a:ea typeface="Arial"/>
                <a:cs typeface="Arial"/>
                <a:sym typeface="Arial"/>
              </a:rPr>
              <a:t>, you can:</a:t>
            </a: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Get </a:t>
            </a:r>
            <a:r>
              <a:rPr b="1" lang="en" sz="1100">
                <a:latin typeface="Arial"/>
                <a:ea typeface="Arial"/>
                <a:cs typeface="Arial"/>
                <a:sym typeface="Arial"/>
              </a:rPr>
              <a:t>recommendations for a user</a:t>
            </a:r>
            <a:endParaRPr b="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Find </a:t>
            </a:r>
            <a:r>
              <a:rPr b="1" lang="en" sz="1100">
                <a:latin typeface="Arial"/>
                <a:ea typeface="Arial"/>
                <a:cs typeface="Arial"/>
                <a:sym typeface="Arial"/>
              </a:rPr>
              <a:t>similar items</a:t>
            </a:r>
            <a:endParaRPr b="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Rerank</a:t>
            </a:r>
            <a:r>
              <a:rPr lang="en" sz="1100">
                <a:latin typeface="Arial"/>
                <a:ea typeface="Arial"/>
                <a:cs typeface="Arial"/>
                <a:sym typeface="Arial"/>
              </a:rPr>
              <a:t> a list of items for a user</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How it works: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Each item is given a </a:t>
            </a:r>
            <a:r>
              <a:rPr b="1" lang="en" sz="1100">
                <a:latin typeface="Arial"/>
                <a:ea typeface="Arial"/>
                <a:cs typeface="Arial"/>
                <a:sym typeface="Arial"/>
              </a:rPr>
              <a:t>score between 0 and 1</a:t>
            </a:r>
            <a:endParaRPr b="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Scores are </a:t>
            </a:r>
            <a:r>
              <a:rPr b="1" lang="en" sz="1100">
                <a:latin typeface="Arial"/>
                <a:ea typeface="Arial"/>
                <a:cs typeface="Arial"/>
                <a:sym typeface="Arial"/>
              </a:rPr>
              <a:t>relative</a:t>
            </a:r>
            <a:r>
              <a:rPr lang="en" sz="1100">
                <a:latin typeface="Arial"/>
                <a:ea typeface="Arial"/>
                <a:cs typeface="Arial"/>
                <a:sym typeface="Arial"/>
              </a:rPr>
              <a:t> and sum up to 1 for each user</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Example: For 3 movies, scores might be </a:t>
            </a:r>
            <a:r>
              <a:rPr b="1" lang="en" sz="1100">
                <a:latin typeface="Arial"/>
                <a:ea typeface="Arial"/>
                <a:cs typeface="Arial"/>
                <a:sym typeface="Arial"/>
              </a:rPr>
              <a:t>0.6, 0.3, 0.1</a:t>
            </a:r>
            <a:endParaRPr b="1"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Interpretation: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Higher score = more relevant</a:t>
            </a:r>
            <a:r>
              <a:rPr lang="en" sz="1100">
                <a:latin typeface="Arial"/>
                <a:ea typeface="Arial"/>
                <a:cs typeface="Arial"/>
                <a:sym typeface="Arial"/>
              </a:rPr>
              <a:t> for that user</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With thousands of items, individual scores will be small—focus on the </a:t>
            </a:r>
            <a:r>
              <a:rPr b="1" lang="en" sz="1100">
                <a:latin typeface="Arial"/>
                <a:ea typeface="Arial"/>
                <a:cs typeface="Arial"/>
                <a:sym typeface="Arial"/>
              </a:rPr>
              <a:t>ranking</a:t>
            </a:r>
            <a:r>
              <a:rPr lang="en" sz="1100">
                <a:latin typeface="Arial"/>
                <a:ea typeface="Arial"/>
                <a:cs typeface="Arial"/>
                <a:sym typeface="Arial"/>
              </a:rPr>
              <a:t>, not absolute value</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Behind the scenes: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Uses </a:t>
            </a:r>
            <a:r>
              <a:rPr b="1" lang="en" sz="1100">
                <a:latin typeface="Arial"/>
                <a:ea typeface="Arial"/>
                <a:cs typeface="Arial"/>
                <a:sym typeface="Arial"/>
              </a:rPr>
              <a:t>HRNN (Hierarchical Recurrent Neural Network)</a:t>
            </a:r>
            <a:endParaRPr b="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Calculates scores using </a:t>
            </a:r>
            <a:r>
              <a:rPr b="1" lang="en" sz="1100">
                <a:latin typeface="Arial"/>
                <a:ea typeface="Arial"/>
                <a:cs typeface="Arial"/>
                <a:sym typeface="Arial"/>
              </a:rPr>
              <a:t>user-item embeddings</a:t>
            </a:r>
            <a:endParaRPr b="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Measures how well a user matches an item via a </a:t>
            </a:r>
            <a:r>
              <a:rPr b="1" lang="en" sz="1100">
                <a:latin typeface="Arial"/>
                <a:ea typeface="Arial"/>
                <a:cs typeface="Arial"/>
                <a:sym typeface="Arial"/>
              </a:rPr>
              <a:t>dot product</a:t>
            </a:r>
            <a:endParaRPr b="1"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p:txBody>
      </p:sp>
      <p:grpSp>
        <p:nvGrpSpPr>
          <p:cNvPr id="349" name="Google Shape;349;p45"/>
          <p:cNvGrpSpPr/>
          <p:nvPr/>
        </p:nvGrpSpPr>
        <p:grpSpPr>
          <a:xfrm>
            <a:off x="405288" y="389775"/>
            <a:ext cx="171000" cy="1301250"/>
            <a:chOff x="5816800" y="1921875"/>
            <a:chExt cx="171000" cy="1301250"/>
          </a:xfrm>
        </p:grpSpPr>
        <p:sp>
          <p:nvSpPr>
            <p:cNvPr id="350" name="Google Shape;350;p45"/>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45"/>
            <p:cNvCxnSpPr>
              <a:stCxn id="350" idx="2"/>
              <a:endCxn id="347" idx="1"/>
            </p:cNvCxnSpPr>
            <p:nvPr/>
          </p:nvCxnSpPr>
          <p:spPr>
            <a:xfrm flipH="1" rot="10800000">
              <a:off x="5816800" y="1921875"/>
              <a:ext cx="171000" cy="12663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352" name="Google Shape;352;p45"/>
          <p:cNvGrpSpPr/>
          <p:nvPr/>
        </p:nvGrpSpPr>
        <p:grpSpPr>
          <a:xfrm flipH="1">
            <a:off x="8567713" y="389775"/>
            <a:ext cx="171000" cy="3985650"/>
            <a:chOff x="5816800" y="-762525"/>
            <a:chExt cx="171000" cy="3985650"/>
          </a:xfrm>
        </p:grpSpPr>
        <p:sp>
          <p:nvSpPr>
            <p:cNvPr id="353" name="Google Shape;353;p45"/>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45"/>
            <p:cNvCxnSpPr>
              <a:stCxn id="353" idx="2"/>
              <a:endCxn id="347" idx="3"/>
            </p:cNvCxnSpPr>
            <p:nvPr/>
          </p:nvCxnSpPr>
          <p:spPr>
            <a:xfrm flipH="1" rot="10800000">
              <a:off x="5816800" y="-762525"/>
              <a:ext cx="171000" cy="39507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355" name="Google Shape;355;p45"/>
          <p:cNvSpPr txBox="1"/>
          <p:nvPr>
            <p:ph type="title"/>
          </p:nvPr>
        </p:nvSpPr>
        <p:spPr>
          <a:xfrm>
            <a:off x="720000" y="1473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AWS Personalize – Ranking Algorithm </a:t>
            </a:r>
            <a:endParaRPr sz="2400"/>
          </a:p>
        </p:txBody>
      </p:sp>
      <p:pic>
        <p:nvPicPr>
          <p:cNvPr id="356" name="Google Shape;356;p45"/>
          <p:cNvPicPr preferRelativeResize="0"/>
          <p:nvPr/>
        </p:nvPicPr>
        <p:blipFill>
          <a:blip r:embed="rId3">
            <a:alphaModFix/>
          </a:blip>
          <a:stretch>
            <a:fillRect/>
          </a:stretch>
        </p:blipFill>
        <p:spPr>
          <a:xfrm>
            <a:off x="4721625" y="1691025"/>
            <a:ext cx="4122925" cy="95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
          <p:cNvSpPr txBox="1"/>
          <p:nvPr>
            <p:ph idx="1" type="body"/>
          </p:nvPr>
        </p:nvSpPr>
        <p:spPr>
          <a:xfrm>
            <a:off x="720000" y="1215750"/>
            <a:ext cx="7847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The project focuses on building a personalized recommendation system using Amazon Personalize, a machine learning service by AWS that allows developers to deliver real-time personalized user experiences with minimal ML expertise.The project focuses on building a personalized recommendation system using Amazon Personalize, a machine learning service by AWS that allows developers to deliver real-time personalized user experiences with minimal ML expertise.</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Core Objectives: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Deliver accurate and dynamic product or content recommendations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Handle large-scale datasets with real-time personalization</a:t>
            </a:r>
            <a:br>
              <a:rPr b="1" lang="en"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Overcome cold-start challenges and data limitations</a:t>
            </a:r>
            <a:endParaRPr b="1"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p:txBody>
      </p:sp>
      <p:grpSp>
        <p:nvGrpSpPr>
          <p:cNvPr id="363" name="Google Shape;363;p46"/>
          <p:cNvGrpSpPr/>
          <p:nvPr/>
        </p:nvGrpSpPr>
        <p:grpSpPr>
          <a:xfrm>
            <a:off x="405288" y="860175"/>
            <a:ext cx="171000" cy="830850"/>
            <a:chOff x="5816800" y="2392275"/>
            <a:chExt cx="171000" cy="830850"/>
          </a:xfrm>
        </p:grpSpPr>
        <p:sp>
          <p:nvSpPr>
            <p:cNvPr id="364" name="Google Shape;364;p46"/>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 name="Google Shape;365;p46"/>
            <p:cNvCxnSpPr>
              <a:stCxn id="364" idx="2"/>
              <a:endCxn id="361" idx="1"/>
            </p:cNvCxnSpPr>
            <p:nvPr/>
          </p:nvCxnSpPr>
          <p:spPr>
            <a:xfrm flipH="1" rot="10800000">
              <a:off x="5816800" y="2392275"/>
              <a:ext cx="171000" cy="7959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366" name="Google Shape;366;p46"/>
          <p:cNvGrpSpPr/>
          <p:nvPr/>
        </p:nvGrpSpPr>
        <p:grpSpPr>
          <a:xfrm flipH="1">
            <a:off x="8567713" y="860175"/>
            <a:ext cx="171000" cy="3515250"/>
            <a:chOff x="5816800" y="-292125"/>
            <a:chExt cx="171000" cy="3515250"/>
          </a:xfrm>
        </p:grpSpPr>
        <p:sp>
          <p:nvSpPr>
            <p:cNvPr id="367" name="Google Shape;367;p46"/>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46"/>
            <p:cNvCxnSpPr>
              <a:stCxn id="367" idx="2"/>
              <a:endCxn id="361" idx="3"/>
            </p:cNvCxnSpPr>
            <p:nvPr/>
          </p:nvCxnSpPr>
          <p:spPr>
            <a:xfrm flipH="1" rot="10800000">
              <a:off x="5816800" y="-292125"/>
              <a:ext cx="171000" cy="34803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369" name="Google Shape;369;p46"/>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OVERVIEW OF THE RECOMMENDATION SYSTEM</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p:nvPr/>
        </p:nvSpPr>
        <p:spPr>
          <a:xfrm>
            <a:off x="4561475" y="3049356"/>
            <a:ext cx="1623000" cy="1566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p:nvPr/>
        </p:nvSpPr>
        <p:spPr>
          <a:xfrm>
            <a:off x="4561475" y="1398006"/>
            <a:ext cx="1623000" cy="1566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p:nvPr/>
        </p:nvSpPr>
        <p:spPr>
          <a:xfrm>
            <a:off x="410700" y="3050406"/>
            <a:ext cx="1623000" cy="1566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9"/>
          <p:cNvSpPr/>
          <p:nvPr/>
        </p:nvSpPr>
        <p:spPr>
          <a:xfrm>
            <a:off x="410725" y="1398025"/>
            <a:ext cx="1623000" cy="1566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4891175" y="3450002"/>
            <a:ext cx="963600" cy="7653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9"/>
          <p:cNvSpPr/>
          <p:nvPr/>
        </p:nvSpPr>
        <p:spPr>
          <a:xfrm>
            <a:off x="4891175" y="1784102"/>
            <a:ext cx="963600" cy="7653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p:nvPr/>
        </p:nvSpPr>
        <p:spPr>
          <a:xfrm>
            <a:off x="740325" y="3450002"/>
            <a:ext cx="963600" cy="7653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9"/>
          <p:cNvSpPr/>
          <p:nvPr/>
        </p:nvSpPr>
        <p:spPr>
          <a:xfrm>
            <a:off x="740325" y="1784102"/>
            <a:ext cx="963600" cy="7653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txBox="1"/>
          <p:nvPr>
            <p:ph idx="2" type="title"/>
          </p:nvPr>
        </p:nvSpPr>
        <p:spPr>
          <a:xfrm>
            <a:off x="1861375" y="1930950"/>
            <a:ext cx="246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Existing Solutions</a:t>
            </a:r>
            <a:endParaRPr/>
          </a:p>
        </p:txBody>
      </p:sp>
      <p:sp>
        <p:nvSpPr>
          <p:cNvPr id="164" name="Google Shape;164;p29"/>
          <p:cNvSpPr txBox="1"/>
          <p:nvPr>
            <p:ph idx="1" type="subTitle"/>
          </p:nvPr>
        </p:nvSpPr>
        <p:spPr>
          <a:xfrm>
            <a:off x="1826275" y="2179525"/>
            <a:ext cx="22149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9"/>
          <p:cNvSpPr txBox="1"/>
          <p:nvPr>
            <p:ph idx="3" type="title"/>
          </p:nvPr>
        </p:nvSpPr>
        <p:spPr>
          <a:xfrm>
            <a:off x="5979475" y="1902900"/>
            <a:ext cx="246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Architecture Diagram </a:t>
            </a:r>
            <a:endParaRPr/>
          </a:p>
        </p:txBody>
      </p:sp>
      <p:sp>
        <p:nvSpPr>
          <p:cNvPr id="166" name="Google Shape;166;p29"/>
          <p:cNvSpPr txBox="1"/>
          <p:nvPr>
            <p:ph idx="4" type="subTitle"/>
          </p:nvPr>
        </p:nvSpPr>
        <p:spPr>
          <a:xfrm>
            <a:off x="5940175" y="2179525"/>
            <a:ext cx="22149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txBox="1"/>
          <p:nvPr>
            <p:ph idx="5" type="title"/>
          </p:nvPr>
        </p:nvSpPr>
        <p:spPr>
          <a:xfrm>
            <a:off x="1840300" y="3449994"/>
            <a:ext cx="2914500" cy="149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Overview and Working using Amazon Personalize</a:t>
            </a:r>
            <a:endParaRPr sz="2400"/>
          </a:p>
        </p:txBody>
      </p:sp>
      <p:sp>
        <p:nvSpPr>
          <p:cNvPr id="168" name="Google Shape;168;p29"/>
          <p:cNvSpPr txBox="1"/>
          <p:nvPr>
            <p:ph idx="7" type="title"/>
          </p:nvPr>
        </p:nvSpPr>
        <p:spPr>
          <a:xfrm>
            <a:off x="5979488" y="3568803"/>
            <a:ext cx="24636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Analysis and Improvements</a:t>
            </a:r>
            <a:endParaRPr sz="2400"/>
          </a:p>
        </p:txBody>
      </p:sp>
      <p:sp>
        <p:nvSpPr>
          <p:cNvPr id="169" name="Google Shape;169;p29"/>
          <p:cNvSpPr txBox="1"/>
          <p:nvPr>
            <p:ph idx="8" type="subTitle"/>
          </p:nvPr>
        </p:nvSpPr>
        <p:spPr>
          <a:xfrm>
            <a:off x="5940175" y="3846426"/>
            <a:ext cx="22149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ph idx="9" type="title"/>
          </p:nvPr>
        </p:nvSpPr>
        <p:spPr>
          <a:xfrm>
            <a:off x="819375" y="1902900"/>
            <a:ext cx="8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171" name="Google Shape;171;p29"/>
          <p:cNvSpPr txBox="1"/>
          <p:nvPr>
            <p:ph idx="13" type="title"/>
          </p:nvPr>
        </p:nvSpPr>
        <p:spPr>
          <a:xfrm>
            <a:off x="819375" y="3568802"/>
            <a:ext cx="8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172" name="Google Shape;172;p29"/>
          <p:cNvSpPr txBox="1"/>
          <p:nvPr>
            <p:ph idx="14" type="title"/>
          </p:nvPr>
        </p:nvSpPr>
        <p:spPr>
          <a:xfrm>
            <a:off x="4970225" y="1902900"/>
            <a:ext cx="8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173" name="Google Shape;173;p29"/>
          <p:cNvSpPr txBox="1"/>
          <p:nvPr>
            <p:ph idx="15" type="title"/>
          </p:nvPr>
        </p:nvSpPr>
        <p:spPr>
          <a:xfrm>
            <a:off x="4970225" y="3569825"/>
            <a:ext cx="805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grpSp>
        <p:nvGrpSpPr>
          <p:cNvPr id="174" name="Google Shape;174;p29"/>
          <p:cNvGrpSpPr/>
          <p:nvPr/>
        </p:nvGrpSpPr>
        <p:grpSpPr>
          <a:xfrm>
            <a:off x="405288" y="860175"/>
            <a:ext cx="171000" cy="3574050"/>
            <a:chOff x="5816800" y="2392275"/>
            <a:chExt cx="171000" cy="3574050"/>
          </a:xfrm>
        </p:grpSpPr>
        <p:sp>
          <p:nvSpPr>
            <p:cNvPr id="175" name="Google Shape;175;p29"/>
            <p:cNvSpPr/>
            <p:nvPr/>
          </p:nvSpPr>
          <p:spPr>
            <a:xfrm>
              <a:off x="5816800" y="58964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9"/>
            <p:cNvCxnSpPr>
              <a:stCxn id="175" idx="2"/>
              <a:endCxn id="162" idx="1"/>
            </p:cNvCxnSpPr>
            <p:nvPr/>
          </p:nvCxnSpPr>
          <p:spPr>
            <a:xfrm flipH="1" rot="10800000">
              <a:off x="5816800" y="2392275"/>
              <a:ext cx="171000" cy="35391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177" name="Google Shape;177;p29"/>
          <p:cNvGrpSpPr/>
          <p:nvPr/>
        </p:nvGrpSpPr>
        <p:grpSpPr>
          <a:xfrm flipH="1">
            <a:off x="8567798" y="860175"/>
            <a:ext cx="171000" cy="3574050"/>
            <a:chOff x="5816800" y="2392275"/>
            <a:chExt cx="171000" cy="3574050"/>
          </a:xfrm>
        </p:grpSpPr>
        <p:sp>
          <p:nvSpPr>
            <p:cNvPr id="178" name="Google Shape;178;p29"/>
            <p:cNvSpPr/>
            <p:nvPr/>
          </p:nvSpPr>
          <p:spPr>
            <a:xfrm>
              <a:off x="5816800" y="58964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9"/>
            <p:cNvCxnSpPr>
              <a:stCxn id="178" idx="2"/>
              <a:endCxn id="162" idx="3"/>
            </p:cNvCxnSpPr>
            <p:nvPr/>
          </p:nvCxnSpPr>
          <p:spPr>
            <a:xfrm flipH="1" rot="10800000">
              <a:off x="5816800" y="2392275"/>
              <a:ext cx="171000" cy="35391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180" name="Google Shape;180;p29"/>
          <p:cNvGrpSpPr/>
          <p:nvPr/>
        </p:nvGrpSpPr>
        <p:grpSpPr>
          <a:xfrm>
            <a:off x="1222156" y="1621125"/>
            <a:ext cx="1294800" cy="163050"/>
            <a:chOff x="4588669" y="3153225"/>
            <a:chExt cx="1294800" cy="163050"/>
          </a:xfrm>
        </p:grpSpPr>
        <p:sp>
          <p:nvSpPr>
            <p:cNvPr id="181" name="Google Shape;181;p29"/>
            <p:cNvSpPr/>
            <p:nvPr/>
          </p:nvSpPr>
          <p:spPr>
            <a:xfrm>
              <a:off x="5813569"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29"/>
            <p:cNvCxnSpPr>
              <a:stCxn id="181" idx="2"/>
              <a:endCxn id="161" idx="0"/>
            </p:cNvCxnSpPr>
            <p:nvPr/>
          </p:nvCxnSpPr>
          <p:spPr>
            <a:xfrm flipH="1">
              <a:off x="4588669" y="3188175"/>
              <a:ext cx="1224900" cy="128100"/>
            </a:xfrm>
            <a:prstGeom prst="bentConnector2">
              <a:avLst/>
            </a:prstGeom>
            <a:noFill/>
            <a:ln cap="flat" cmpd="sng" w="9525">
              <a:solidFill>
                <a:schemeClr val="lt1"/>
              </a:solidFill>
              <a:prstDash val="solid"/>
              <a:round/>
              <a:headEnd len="med" w="med" type="none"/>
              <a:tailEnd len="med" w="med" type="none"/>
            </a:ln>
          </p:spPr>
        </p:cxnSp>
      </p:grpSp>
      <p:grpSp>
        <p:nvGrpSpPr>
          <p:cNvPr id="183" name="Google Shape;183;p29"/>
          <p:cNvGrpSpPr/>
          <p:nvPr/>
        </p:nvGrpSpPr>
        <p:grpSpPr>
          <a:xfrm>
            <a:off x="5372863" y="1621125"/>
            <a:ext cx="1305900" cy="163050"/>
            <a:chOff x="4580800" y="3153225"/>
            <a:chExt cx="1305900" cy="163050"/>
          </a:xfrm>
        </p:grpSpPr>
        <p:sp>
          <p:nvSpPr>
            <p:cNvPr id="184" name="Google Shape;184;p29"/>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9"/>
            <p:cNvCxnSpPr>
              <a:stCxn id="184" idx="2"/>
              <a:endCxn id="159" idx="0"/>
            </p:cNvCxnSpPr>
            <p:nvPr/>
          </p:nvCxnSpPr>
          <p:spPr>
            <a:xfrm flipH="1">
              <a:off x="4580800" y="3188175"/>
              <a:ext cx="1236000" cy="128100"/>
            </a:xfrm>
            <a:prstGeom prst="bentConnector2">
              <a:avLst/>
            </a:prstGeom>
            <a:noFill/>
            <a:ln cap="flat" cmpd="sng" w="9525">
              <a:solidFill>
                <a:schemeClr val="lt1"/>
              </a:solidFill>
              <a:prstDash val="solid"/>
              <a:round/>
              <a:headEnd len="med" w="med" type="none"/>
              <a:tailEnd len="med" w="med" type="none"/>
            </a:ln>
          </p:spPr>
        </p:cxnSp>
      </p:grpSp>
      <p:grpSp>
        <p:nvGrpSpPr>
          <p:cNvPr id="186" name="Google Shape;186;p29"/>
          <p:cNvGrpSpPr/>
          <p:nvPr/>
        </p:nvGrpSpPr>
        <p:grpSpPr>
          <a:xfrm>
            <a:off x="1222156" y="3286950"/>
            <a:ext cx="1294800" cy="163050"/>
            <a:chOff x="4588669" y="3153225"/>
            <a:chExt cx="1294800" cy="163050"/>
          </a:xfrm>
        </p:grpSpPr>
        <p:sp>
          <p:nvSpPr>
            <p:cNvPr id="187" name="Google Shape;187;p29"/>
            <p:cNvSpPr/>
            <p:nvPr/>
          </p:nvSpPr>
          <p:spPr>
            <a:xfrm>
              <a:off x="5813569"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 name="Google Shape;188;p29"/>
            <p:cNvCxnSpPr>
              <a:stCxn id="187" idx="2"/>
              <a:endCxn id="160" idx="0"/>
            </p:cNvCxnSpPr>
            <p:nvPr/>
          </p:nvCxnSpPr>
          <p:spPr>
            <a:xfrm flipH="1">
              <a:off x="4588669" y="3188175"/>
              <a:ext cx="1224900" cy="128100"/>
            </a:xfrm>
            <a:prstGeom prst="bentConnector2">
              <a:avLst/>
            </a:prstGeom>
            <a:noFill/>
            <a:ln cap="flat" cmpd="sng" w="9525">
              <a:solidFill>
                <a:schemeClr val="lt1"/>
              </a:solidFill>
              <a:prstDash val="solid"/>
              <a:round/>
              <a:headEnd len="med" w="med" type="none"/>
              <a:tailEnd len="med" w="med" type="none"/>
            </a:ln>
          </p:spPr>
        </p:cxnSp>
      </p:grpSp>
      <p:grpSp>
        <p:nvGrpSpPr>
          <p:cNvPr id="189" name="Google Shape;189;p29"/>
          <p:cNvGrpSpPr/>
          <p:nvPr/>
        </p:nvGrpSpPr>
        <p:grpSpPr>
          <a:xfrm>
            <a:off x="5372863" y="3286950"/>
            <a:ext cx="1305900" cy="163050"/>
            <a:chOff x="4580800" y="3153225"/>
            <a:chExt cx="1305900" cy="163050"/>
          </a:xfrm>
        </p:grpSpPr>
        <p:sp>
          <p:nvSpPr>
            <p:cNvPr id="190" name="Google Shape;190;p29"/>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9"/>
            <p:cNvCxnSpPr>
              <a:stCxn id="190" idx="2"/>
              <a:endCxn id="158" idx="0"/>
            </p:cNvCxnSpPr>
            <p:nvPr/>
          </p:nvCxnSpPr>
          <p:spPr>
            <a:xfrm flipH="1">
              <a:off x="4580800" y="3188175"/>
              <a:ext cx="1236000" cy="128100"/>
            </a:xfrm>
            <a:prstGeom prst="bentConnector2">
              <a:avLst/>
            </a:prstGeom>
            <a:noFill/>
            <a:ln cap="flat" cmpd="sng" w="9525">
              <a:solidFill>
                <a:schemeClr val="lt1"/>
              </a:solidFill>
              <a:prstDash val="solid"/>
              <a:round/>
              <a:headEnd len="med" w="med" type="none"/>
              <a:tailEnd len="med" w="med" type="none"/>
            </a:ln>
          </p:spPr>
        </p:cxnSp>
      </p:grpSp>
      <p:sp>
        <p:nvSpPr>
          <p:cNvPr id="192" name="Google Shape;192;p29"/>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TABLE OF CONTENTS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7"/>
          <p:cNvSpPr txBox="1"/>
          <p:nvPr>
            <p:ph idx="1" type="body"/>
          </p:nvPr>
        </p:nvSpPr>
        <p:spPr>
          <a:xfrm>
            <a:off x="720000" y="1215750"/>
            <a:ext cx="344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PURPOSE:</a:t>
            </a:r>
            <a:endParaRPr b="1" sz="1100">
              <a:latin typeface="Arial"/>
              <a:ea typeface="Arial"/>
              <a:cs typeface="Arial"/>
              <a:sym typeface="Arial"/>
            </a:endParaRPr>
          </a:p>
          <a:p>
            <a:pPr indent="0" lvl="0" marL="457200" rtl="0" algn="l">
              <a:spcBef>
                <a:spcPts val="0"/>
              </a:spcBef>
              <a:spcAft>
                <a:spcPts val="0"/>
              </a:spcAft>
              <a:buNone/>
            </a:pPr>
            <a:r>
              <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To deliver </a:t>
            </a:r>
            <a:r>
              <a:rPr b="1" lang="en" sz="1100">
                <a:latin typeface="Arial"/>
                <a:ea typeface="Arial"/>
                <a:cs typeface="Arial"/>
                <a:sym typeface="Arial"/>
              </a:rPr>
              <a:t>personalized product/content suggestions</a:t>
            </a:r>
            <a:r>
              <a:rPr lang="en" sz="1100">
                <a:latin typeface="Arial"/>
                <a:ea typeface="Arial"/>
                <a:cs typeface="Arial"/>
                <a:sym typeface="Arial"/>
              </a:rPr>
              <a:t> based on user behavior</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Enhance </a:t>
            </a:r>
            <a:r>
              <a:rPr b="1" lang="en" sz="1100">
                <a:latin typeface="Arial"/>
                <a:ea typeface="Arial"/>
                <a:cs typeface="Arial"/>
                <a:sym typeface="Arial"/>
              </a:rPr>
              <a:t>user engagement and satisfaction</a:t>
            </a:r>
            <a:r>
              <a:rPr lang="en" sz="1100">
                <a:latin typeface="Arial"/>
                <a:ea typeface="Arial"/>
                <a:cs typeface="Arial"/>
                <a:sym typeface="Arial"/>
              </a:rPr>
              <a:t> through relevant recommendations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Reduce decision fatigue by </a:t>
            </a:r>
            <a:r>
              <a:rPr b="1" lang="en" sz="1100">
                <a:latin typeface="Arial"/>
                <a:ea typeface="Arial"/>
                <a:cs typeface="Arial"/>
                <a:sym typeface="Arial"/>
              </a:rPr>
              <a:t>automating content discovery</a:t>
            </a:r>
            <a:br>
              <a:rPr b="1" lang="en"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Improve </a:t>
            </a:r>
            <a:r>
              <a:rPr b="1" lang="en" sz="1100">
                <a:latin typeface="Arial"/>
                <a:ea typeface="Arial"/>
                <a:cs typeface="Arial"/>
                <a:sym typeface="Arial"/>
              </a:rPr>
              <a:t>conversion rates</a:t>
            </a:r>
            <a:r>
              <a:rPr lang="en" sz="1100">
                <a:latin typeface="Arial"/>
                <a:ea typeface="Arial"/>
                <a:cs typeface="Arial"/>
                <a:sym typeface="Arial"/>
              </a:rPr>
              <a:t> in platforms like e-commerce, media, and learning systems</a:t>
            </a:r>
            <a:br>
              <a:rPr lang="en" sz="1100">
                <a:latin typeface="Arial"/>
                <a:ea typeface="Arial"/>
                <a:cs typeface="Arial"/>
                <a:sym typeface="Arial"/>
              </a:rPr>
            </a:br>
            <a:endParaRPr b="1" sz="1100">
              <a:latin typeface="Arial"/>
              <a:ea typeface="Arial"/>
              <a:cs typeface="Arial"/>
              <a:sym typeface="Arial"/>
            </a:endParaRPr>
          </a:p>
        </p:txBody>
      </p:sp>
      <p:grpSp>
        <p:nvGrpSpPr>
          <p:cNvPr id="376" name="Google Shape;376;p47"/>
          <p:cNvGrpSpPr/>
          <p:nvPr/>
        </p:nvGrpSpPr>
        <p:grpSpPr>
          <a:xfrm>
            <a:off x="405288" y="860175"/>
            <a:ext cx="171000" cy="830850"/>
            <a:chOff x="5816800" y="2392275"/>
            <a:chExt cx="171000" cy="830850"/>
          </a:xfrm>
        </p:grpSpPr>
        <p:sp>
          <p:nvSpPr>
            <p:cNvPr id="377" name="Google Shape;377;p47"/>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47"/>
            <p:cNvCxnSpPr>
              <a:stCxn id="377" idx="2"/>
              <a:endCxn id="374" idx="1"/>
            </p:cNvCxnSpPr>
            <p:nvPr/>
          </p:nvCxnSpPr>
          <p:spPr>
            <a:xfrm flipH="1" rot="10800000">
              <a:off x="5816800" y="2392275"/>
              <a:ext cx="171000" cy="7959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379" name="Google Shape;379;p47"/>
          <p:cNvGrpSpPr/>
          <p:nvPr/>
        </p:nvGrpSpPr>
        <p:grpSpPr>
          <a:xfrm flipH="1">
            <a:off x="8567713" y="860175"/>
            <a:ext cx="171000" cy="3515250"/>
            <a:chOff x="5816800" y="-292125"/>
            <a:chExt cx="171000" cy="3515250"/>
          </a:xfrm>
        </p:grpSpPr>
        <p:sp>
          <p:nvSpPr>
            <p:cNvPr id="380" name="Google Shape;380;p47"/>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47"/>
            <p:cNvCxnSpPr>
              <a:stCxn id="380" idx="2"/>
              <a:endCxn id="374" idx="3"/>
            </p:cNvCxnSpPr>
            <p:nvPr/>
          </p:nvCxnSpPr>
          <p:spPr>
            <a:xfrm flipH="1" rot="10800000">
              <a:off x="5816800" y="-292125"/>
              <a:ext cx="171000" cy="34803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382" name="Google Shape;382;p47"/>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PURPOSE AND </a:t>
            </a:r>
            <a:r>
              <a:rPr lang="en" sz="2600"/>
              <a:t>SIGNIFICANCE</a:t>
            </a:r>
            <a:r>
              <a:rPr lang="en" sz="2600"/>
              <a:t> </a:t>
            </a:r>
            <a:endParaRPr sz="2600"/>
          </a:p>
        </p:txBody>
      </p:sp>
      <p:cxnSp>
        <p:nvCxnSpPr>
          <p:cNvPr id="383" name="Google Shape;383;p47"/>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384" name="Google Shape;384;p47"/>
          <p:cNvSpPr txBox="1"/>
          <p:nvPr/>
        </p:nvSpPr>
        <p:spPr>
          <a:xfrm>
            <a:off x="4440400" y="1224650"/>
            <a:ext cx="4060500" cy="3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rPr>
              <a:t>SIGNIFICANCE:</a:t>
            </a:r>
            <a:endParaRPr b="1" sz="1100">
              <a:solidFill>
                <a:schemeClr val="lt1"/>
              </a:solidFill>
            </a:endParaRPr>
          </a:p>
          <a:p>
            <a:pPr indent="0" lvl="0" marL="0" rtl="0" algn="l">
              <a:spcBef>
                <a:spcPts val="0"/>
              </a:spcBef>
              <a:spcAft>
                <a:spcPts val="0"/>
              </a:spcAft>
              <a:buNone/>
            </a:pPr>
            <a:r>
              <a:t/>
            </a: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Uses real-time learning to adapt to evolving user preferences</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Eliminates need for in-depth ML knowledge via AutoML and pre-built models</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Scalable to millions of users/items with minimal latency</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Addresses common industry challenges like cold start and data sparsity</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Applicable across multiple domains: retail, entertainment, education, and more</a:t>
            </a:r>
            <a:endParaRPr b="1" sz="1100">
              <a:solidFill>
                <a:schemeClr val="lt1"/>
              </a:solidFill>
            </a:endParaRPr>
          </a:p>
          <a:p>
            <a:pPr indent="0" lvl="0" marL="457200" rtl="0" algn="l">
              <a:spcBef>
                <a:spcPts val="0"/>
              </a:spcBef>
              <a:spcAft>
                <a:spcPts val="0"/>
              </a:spcAft>
              <a:buNone/>
            </a:pPr>
            <a:r>
              <a:t/>
            </a:r>
            <a:endParaRPr b="1" sz="11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ph type="title"/>
          </p:nvPr>
        </p:nvSpPr>
        <p:spPr>
          <a:xfrm>
            <a:off x="0" y="0"/>
            <a:ext cx="4997100" cy="1042800"/>
          </a:xfrm>
          <a:prstGeom prst="rect">
            <a:avLst/>
          </a:prstGeom>
          <a:gradFill>
            <a:gsLst>
              <a:gs pos="0">
                <a:srgbClr val="00BCC2"/>
              </a:gs>
              <a:gs pos="100000">
                <a:srgbClr val="B2E4C2"/>
              </a:gs>
            </a:gsLst>
            <a:lin ang="10801400"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Proposed AWS Architecture Diagram</a:t>
            </a:r>
            <a:endParaRPr/>
          </a:p>
        </p:txBody>
      </p:sp>
      <p:sp>
        <p:nvSpPr>
          <p:cNvPr id="390" name="Google Shape;390;p48"/>
          <p:cNvSpPr txBox="1"/>
          <p:nvPr>
            <p:ph idx="1" type="body"/>
          </p:nvPr>
        </p:nvSpPr>
        <p:spPr>
          <a:xfrm>
            <a:off x="0" y="1042800"/>
            <a:ext cx="4997100" cy="41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Follows </a:t>
            </a:r>
            <a:r>
              <a:rPr lang="en" sz="2000">
                <a:solidFill>
                  <a:schemeClr val="dk2"/>
                </a:solidFill>
              </a:rPr>
              <a:t>Multi-Layered</a:t>
            </a:r>
            <a:r>
              <a:rPr lang="en" sz="2000"/>
              <a:t> Architecture :</a:t>
            </a:r>
            <a:endParaRPr sz="2000"/>
          </a:p>
          <a:p>
            <a:pPr indent="-355600" lvl="0" marL="457200" rtl="0" algn="l">
              <a:spcBef>
                <a:spcPts val="1600"/>
              </a:spcBef>
              <a:spcAft>
                <a:spcPts val="0"/>
              </a:spcAft>
              <a:buSzPts val="2000"/>
              <a:buAutoNum type="arabicPeriod"/>
            </a:pPr>
            <a:r>
              <a:rPr lang="en" sz="2000"/>
              <a:t>Front-end (UI) Layer</a:t>
            </a:r>
            <a:endParaRPr sz="2000"/>
          </a:p>
          <a:p>
            <a:pPr indent="-355600" lvl="0" marL="457200" rtl="0" algn="l">
              <a:spcBef>
                <a:spcPts val="0"/>
              </a:spcBef>
              <a:spcAft>
                <a:spcPts val="0"/>
              </a:spcAft>
              <a:buSzPts val="2000"/>
              <a:buAutoNum type="arabicPeriod"/>
            </a:pPr>
            <a:r>
              <a:rPr lang="en" sz="2000"/>
              <a:t>Application Layer</a:t>
            </a:r>
            <a:endParaRPr sz="2000"/>
          </a:p>
          <a:p>
            <a:pPr indent="-355600" lvl="0" marL="457200" rtl="0" algn="l">
              <a:spcBef>
                <a:spcPts val="0"/>
              </a:spcBef>
              <a:spcAft>
                <a:spcPts val="0"/>
              </a:spcAft>
              <a:buSzPts val="2000"/>
              <a:buAutoNum type="arabicPeriod"/>
            </a:pPr>
            <a:r>
              <a:rPr lang="en" sz="2000"/>
              <a:t>Data Processing Layer</a:t>
            </a:r>
            <a:endParaRPr sz="2000"/>
          </a:p>
          <a:p>
            <a:pPr indent="-355600" lvl="0" marL="457200" rtl="0" algn="l">
              <a:spcBef>
                <a:spcPts val="0"/>
              </a:spcBef>
              <a:spcAft>
                <a:spcPts val="0"/>
              </a:spcAft>
              <a:buSzPts val="2000"/>
              <a:buAutoNum type="arabicPeriod"/>
            </a:pPr>
            <a:r>
              <a:rPr lang="en" sz="2000"/>
              <a:t>Storage Layer</a:t>
            </a:r>
            <a:endParaRPr sz="2000"/>
          </a:p>
          <a:p>
            <a:pPr indent="-355600" lvl="0" marL="457200" rtl="0" algn="l">
              <a:spcBef>
                <a:spcPts val="0"/>
              </a:spcBef>
              <a:spcAft>
                <a:spcPts val="0"/>
              </a:spcAft>
              <a:buSzPts val="2000"/>
              <a:buAutoNum type="arabicPeriod"/>
            </a:pPr>
            <a:r>
              <a:rPr lang="en" sz="2000"/>
              <a:t>Analytics and Monitoring Layer</a:t>
            </a:r>
            <a:endParaRPr sz="2000"/>
          </a:p>
          <a:p>
            <a:pPr indent="-355600" lvl="0" marL="457200" rtl="0" algn="l">
              <a:spcBef>
                <a:spcPts val="0"/>
              </a:spcBef>
              <a:spcAft>
                <a:spcPts val="0"/>
              </a:spcAft>
              <a:buSzPts val="2000"/>
              <a:buAutoNum type="arabicPeriod"/>
            </a:pPr>
            <a:r>
              <a:rPr lang="en" sz="2000"/>
              <a:t>Integration and Flow Services</a:t>
            </a:r>
            <a:endParaRPr sz="2000"/>
          </a:p>
          <a:p>
            <a:pPr indent="0" lvl="0" marL="0" rtl="0" algn="l">
              <a:spcBef>
                <a:spcPts val="1600"/>
              </a:spcBef>
              <a:spcAft>
                <a:spcPts val="1600"/>
              </a:spcAft>
              <a:buNone/>
            </a:pPr>
            <a:r>
              <a:t/>
            </a:r>
            <a:endParaRPr/>
          </a:p>
        </p:txBody>
      </p:sp>
      <p:pic>
        <p:nvPicPr>
          <p:cNvPr id="391" name="Google Shape;391;p48" title="aws_recommendation_system.png"/>
          <p:cNvPicPr preferRelativeResize="0"/>
          <p:nvPr/>
        </p:nvPicPr>
        <p:blipFill>
          <a:blip r:embed="rId3">
            <a:alphaModFix/>
          </a:blip>
          <a:stretch>
            <a:fillRect/>
          </a:stretch>
        </p:blipFill>
        <p:spPr>
          <a:xfrm>
            <a:off x="4996950" y="0"/>
            <a:ext cx="4147051"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9"/>
          <p:cNvSpPr txBox="1"/>
          <p:nvPr>
            <p:ph idx="1" type="body"/>
          </p:nvPr>
        </p:nvSpPr>
        <p:spPr>
          <a:xfrm>
            <a:off x="80900" y="1215750"/>
            <a:ext cx="177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Architecture </a:t>
            </a:r>
            <a:br>
              <a:rPr lang="en" sz="2400"/>
            </a:br>
            <a:r>
              <a:rPr lang="en" sz="2400"/>
              <a:t>Diagram </a:t>
            </a:r>
            <a:br>
              <a:rPr lang="en" sz="2400"/>
            </a:br>
            <a:r>
              <a:rPr lang="en" sz="2400"/>
              <a:t>As Code</a:t>
            </a:r>
            <a:endParaRPr sz="2400"/>
          </a:p>
        </p:txBody>
      </p:sp>
      <p:pic>
        <p:nvPicPr>
          <p:cNvPr id="398" name="Google Shape;398;p49"/>
          <p:cNvPicPr preferRelativeResize="0"/>
          <p:nvPr/>
        </p:nvPicPr>
        <p:blipFill>
          <a:blip r:embed="rId3">
            <a:alphaModFix/>
          </a:blip>
          <a:stretch>
            <a:fillRect/>
          </a:stretch>
        </p:blipFill>
        <p:spPr>
          <a:xfrm>
            <a:off x="1855100" y="0"/>
            <a:ext cx="2950350" cy="2571749"/>
          </a:xfrm>
          <a:prstGeom prst="rect">
            <a:avLst/>
          </a:prstGeom>
          <a:noFill/>
          <a:ln>
            <a:noFill/>
          </a:ln>
        </p:spPr>
      </p:pic>
      <p:pic>
        <p:nvPicPr>
          <p:cNvPr id="399" name="Google Shape;399;p49"/>
          <p:cNvPicPr preferRelativeResize="0"/>
          <p:nvPr/>
        </p:nvPicPr>
        <p:blipFill>
          <a:blip r:embed="rId4">
            <a:alphaModFix/>
          </a:blip>
          <a:stretch>
            <a:fillRect/>
          </a:stretch>
        </p:blipFill>
        <p:spPr>
          <a:xfrm>
            <a:off x="1855100" y="2571750"/>
            <a:ext cx="2950349" cy="2571750"/>
          </a:xfrm>
          <a:prstGeom prst="rect">
            <a:avLst/>
          </a:prstGeom>
          <a:noFill/>
          <a:ln>
            <a:noFill/>
          </a:ln>
        </p:spPr>
      </p:pic>
      <p:pic>
        <p:nvPicPr>
          <p:cNvPr id="400" name="Google Shape;400;p49"/>
          <p:cNvPicPr preferRelativeResize="0"/>
          <p:nvPr/>
        </p:nvPicPr>
        <p:blipFill>
          <a:blip r:embed="rId5">
            <a:alphaModFix/>
          </a:blip>
          <a:stretch>
            <a:fillRect/>
          </a:stretch>
        </p:blipFill>
        <p:spPr>
          <a:xfrm>
            <a:off x="4805450" y="0"/>
            <a:ext cx="4338549"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p:nvPr/>
        </p:nvSpPr>
        <p:spPr>
          <a:xfrm>
            <a:off x="576350" y="271801"/>
            <a:ext cx="7991400" cy="5727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0"/>
          <p:cNvSpPr txBox="1"/>
          <p:nvPr>
            <p:ph idx="1" type="body"/>
          </p:nvPr>
        </p:nvSpPr>
        <p:spPr>
          <a:xfrm>
            <a:off x="727313" y="615025"/>
            <a:ext cx="344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600">
                <a:latin typeface="Arial"/>
                <a:ea typeface="Arial"/>
                <a:cs typeface="Arial"/>
                <a:sym typeface="Arial"/>
              </a:rPr>
              <a:t>Front-End Layer</a:t>
            </a:r>
            <a:endParaRPr b="1" sz="1600">
              <a:latin typeface="Arial"/>
              <a:ea typeface="Arial"/>
              <a:cs typeface="Arial"/>
              <a:sym typeface="Arial"/>
            </a:endParaRPr>
          </a:p>
          <a:p>
            <a:pPr indent="-292100" lvl="0" marL="457200" rtl="0" algn="l">
              <a:lnSpc>
                <a:spcPct val="115000"/>
              </a:lnSpc>
              <a:spcBef>
                <a:spcPts val="1200"/>
              </a:spcBef>
              <a:spcAft>
                <a:spcPts val="0"/>
              </a:spcAft>
              <a:buClr>
                <a:schemeClr val="lt1"/>
              </a:buClr>
              <a:buSzPts val="1000"/>
              <a:buFont typeface="Arial"/>
              <a:buAutoNum type="arabicPeriod"/>
            </a:pPr>
            <a:r>
              <a:rPr b="1" lang="en" sz="1000">
                <a:latin typeface="Arial"/>
                <a:ea typeface="Arial"/>
                <a:cs typeface="Arial"/>
                <a:sym typeface="Arial"/>
              </a:rPr>
              <a:t>API Gateway</a:t>
            </a:r>
            <a:endParaRPr b="1" sz="1000">
              <a:latin typeface="Arial"/>
              <a:ea typeface="Arial"/>
              <a:cs typeface="Arial"/>
              <a:sym typeface="Arial"/>
            </a:endParaRPr>
          </a:p>
          <a:p>
            <a:pPr indent="-292100" lvl="1" marL="914400" rtl="0" algn="l">
              <a:spcBef>
                <a:spcPts val="0"/>
              </a:spcBef>
              <a:spcAft>
                <a:spcPts val="0"/>
              </a:spcAft>
              <a:buClr>
                <a:schemeClr val="lt1"/>
              </a:buClr>
              <a:buSzPts val="1000"/>
              <a:buFont typeface="Arial"/>
              <a:buChar char="○"/>
            </a:pPr>
            <a:r>
              <a:rPr lang="en" sz="1000">
                <a:latin typeface="Arial"/>
                <a:ea typeface="Arial"/>
                <a:cs typeface="Arial"/>
                <a:sym typeface="Arial"/>
              </a:rPr>
              <a:t>Purpose: Provides a unified entry point for all API calls</a:t>
            </a:r>
            <a:endParaRPr sz="1000">
              <a:latin typeface="Arial"/>
              <a:ea typeface="Arial"/>
              <a:cs typeface="Arial"/>
              <a:sym typeface="Arial"/>
            </a:endParaRPr>
          </a:p>
          <a:p>
            <a:pPr indent="-292100" lvl="1" marL="914400" rtl="0" algn="l">
              <a:spcBef>
                <a:spcPts val="0"/>
              </a:spcBef>
              <a:spcAft>
                <a:spcPts val="0"/>
              </a:spcAft>
              <a:buClr>
                <a:schemeClr val="lt1"/>
              </a:buClr>
              <a:buSzPts val="1000"/>
              <a:buFont typeface="Arial"/>
              <a:buChar char="○"/>
            </a:pPr>
            <a:r>
              <a:rPr lang="en" sz="1000">
                <a:latin typeface="Arial"/>
                <a:ea typeface="Arial"/>
                <a:cs typeface="Arial"/>
                <a:sym typeface="Arial"/>
              </a:rPr>
              <a:t>Why: Manages API versioning, throttling, authentication, and creates a secure facade for backend services</a:t>
            </a:r>
            <a:endParaRPr sz="1000">
              <a:latin typeface="Arial"/>
              <a:ea typeface="Arial"/>
              <a:cs typeface="Arial"/>
              <a:sym typeface="Arial"/>
            </a:endParaRPr>
          </a:p>
          <a:p>
            <a:pPr indent="-292100" lvl="0" marL="457200" rtl="0" algn="l">
              <a:lnSpc>
                <a:spcPct val="115000"/>
              </a:lnSpc>
              <a:spcBef>
                <a:spcPts val="0"/>
              </a:spcBef>
              <a:spcAft>
                <a:spcPts val="0"/>
              </a:spcAft>
              <a:buClr>
                <a:schemeClr val="lt1"/>
              </a:buClr>
              <a:buSzPts val="1000"/>
              <a:buFont typeface="Arial"/>
              <a:buAutoNum type="arabicPeriod"/>
            </a:pPr>
            <a:r>
              <a:rPr b="1" lang="en" sz="1000">
                <a:latin typeface="Arial"/>
                <a:ea typeface="Arial"/>
                <a:cs typeface="Arial"/>
                <a:sym typeface="Arial"/>
              </a:rPr>
              <a:t>CloudFront</a:t>
            </a:r>
            <a:endParaRPr b="1" sz="1000">
              <a:latin typeface="Arial"/>
              <a:ea typeface="Arial"/>
              <a:cs typeface="Arial"/>
              <a:sym typeface="Arial"/>
            </a:endParaRPr>
          </a:p>
          <a:p>
            <a:pPr indent="-292100" lvl="1" marL="914400" rtl="0" algn="l">
              <a:spcBef>
                <a:spcPts val="0"/>
              </a:spcBef>
              <a:spcAft>
                <a:spcPts val="0"/>
              </a:spcAft>
              <a:buClr>
                <a:schemeClr val="lt1"/>
              </a:buClr>
              <a:buSzPts val="1000"/>
              <a:buFont typeface="Arial"/>
              <a:buChar char="○"/>
            </a:pPr>
            <a:r>
              <a:rPr lang="en" sz="1000">
                <a:latin typeface="Arial"/>
                <a:ea typeface="Arial"/>
                <a:cs typeface="Arial"/>
                <a:sym typeface="Arial"/>
              </a:rPr>
              <a:t>Purpose: Content delivery network for static assets</a:t>
            </a:r>
            <a:endParaRPr sz="1000">
              <a:latin typeface="Arial"/>
              <a:ea typeface="Arial"/>
              <a:cs typeface="Arial"/>
              <a:sym typeface="Arial"/>
            </a:endParaRPr>
          </a:p>
          <a:p>
            <a:pPr indent="-292100" lvl="1" marL="914400" rtl="0" algn="l">
              <a:spcBef>
                <a:spcPts val="0"/>
              </a:spcBef>
              <a:spcAft>
                <a:spcPts val="0"/>
              </a:spcAft>
              <a:buClr>
                <a:schemeClr val="lt1"/>
              </a:buClr>
              <a:buSzPts val="1000"/>
              <a:buFont typeface="Arial"/>
              <a:buChar char="○"/>
            </a:pPr>
            <a:r>
              <a:rPr lang="en" sz="1000">
                <a:latin typeface="Arial"/>
                <a:ea typeface="Arial"/>
                <a:cs typeface="Arial"/>
                <a:sym typeface="Arial"/>
              </a:rPr>
              <a:t>Why: Reduces latency by caching content at edge locations globally, improving user experience</a:t>
            </a:r>
            <a:endParaRPr sz="1000">
              <a:latin typeface="Arial"/>
              <a:ea typeface="Arial"/>
              <a:cs typeface="Arial"/>
              <a:sym typeface="Arial"/>
            </a:endParaRPr>
          </a:p>
          <a:p>
            <a:pPr indent="-292100" lvl="0" marL="457200" rtl="0" algn="l">
              <a:lnSpc>
                <a:spcPct val="115000"/>
              </a:lnSpc>
              <a:spcBef>
                <a:spcPts val="0"/>
              </a:spcBef>
              <a:spcAft>
                <a:spcPts val="0"/>
              </a:spcAft>
              <a:buClr>
                <a:schemeClr val="lt1"/>
              </a:buClr>
              <a:buSzPts val="1000"/>
              <a:buFont typeface="Arial"/>
              <a:buAutoNum type="arabicPeriod"/>
            </a:pPr>
            <a:r>
              <a:rPr b="1" lang="en" sz="1000">
                <a:latin typeface="Arial"/>
                <a:ea typeface="Arial"/>
                <a:cs typeface="Arial"/>
                <a:sym typeface="Arial"/>
              </a:rPr>
              <a:t>Cognito</a:t>
            </a:r>
            <a:endParaRPr b="1" sz="1000">
              <a:latin typeface="Arial"/>
              <a:ea typeface="Arial"/>
              <a:cs typeface="Arial"/>
              <a:sym typeface="Arial"/>
            </a:endParaRPr>
          </a:p>
          <a:p>
            <a:pPr indent="-292100" lvl="1" marL="914400" rtl="0" algn="l">
              <a:spcBef>
                <a:spcPts val="0"/>
              </a:spcBef>
              <a:spcAft>
                <a:spcPts val="0"/>
              </a:spcAft>
              <a:buClr>
                <a:schemeClr val="lt1"/>
              </a:buClr>
              <a:buSzPts val="1000"/>
              <a:buFont typeface="Arial"/>
              <a:buChar char="○"/>
            </a:pPr>
            <a:r>
              <a:rPr lang="en" sz="1000">
                <a:latin typeface="Arial"/>
                <a:ea typeface="Arial"/>
                <a:cs typeface="Arial"/>
                <a:sym typeface="Arial"/>
              </a:rPr>
              <a:t>Purpose: Authentication service</a:t>
            </a:r>
            <a:endParaRPr sz="1000">
              <a:latin typeface="Arial"/>
              <a:ea typeface="Arial"/>
              <a:cs typeface="Arial"/>
              <a:sym typeface="Arial"/>
            </a:endParaRPr>
          </a:p>
          <a:p>
            <a:pPr indent="-292100" lvl="1" marL="914400" rtl="0" algn="l">
              <a:spcBef>
                <a:spcPts val="0"/>
              </a:spcBef>
              <a:spcAft>
                <a:spcPts val="0"/>
              </a:spcAft>
              <a:buClr>
                <a:schemeClr val="lt1"/>
              </a:buClr>
              <a:buSzPts val="1000"/>
              <a:buFont typeface="Arial"/>
              <a:buChar char="○"/>
            </a:pPr>
            <a:r>
              <a:rPr lang="en" sz="1000">
                <a:latin typeface="Arial"/>
                <a:ea typeface="Arial"/>
                <a:cs typeface="Arial"/>
                <a:sym typeface="Arial"/>
              </a:rPr>
              <a:t>Why: Provides secure user authentication, authorization, and user management capabilities</a:t>
            </a:r>
            <a:endParaRPr sz="1000">
              <a:latin typeface="Arial"/>
              <a:ea typeface="Arial"/>
              <a:cs typeface="Arial"/>
              <a:sym typeface="Arial"/>
            </a:endParaRPr>
          </a:p>
          <a:p>
            <a:pPr indent="0" lvl="0" marL="457200" rtl="0" algn="l">
              <a:lnSpc>
                <a:spcPct val="115000"/>
              </a:lnSpc>
              <a:spcBef>
                <a:spcPts val="1200"/>
              </a:spcBef>
              <a:spcAft>
                <a:spcPts val="1200"/>
              </a:spcAft>
              <a:buNone/>
            </a:pPr>
            <a:r>
              <a:t/>
            </a:r>
            <a:endParaRPr b="1" sz="1000">
              <a:latin typeface="Arial"/>
              <a:ea typeface="Arial"/>
              <a:cs typeface="Arial"/>
              <a:sym typeface="Arial"/>
            </a:endParaRPr>
          </a:p>
        </p:txBody>
      </p:sp>
      <p:grpSp>
        <p:nvGrpSpPr>
          <p:cNvPr id="407" name="Google Shape;407;p50"/>
          <p:cNvGrpSpPr/>
          <p:nvPr/>
        </p:nvGrpSpPr>
        <p:grpSpPr>
          <a:xfrm>
            <a:off x="405288" y="558075"/>
            <a:ext cx="171000" cy="1132950"/>
            <a:chOff x="5816800" y="2090175"/>
            <a:chExt cx="171000" cy="1132950"/>
          </a:xfrm>
        </p:grpSpPr>
        <p:sp>
          <p:nvSpPr>
            <p:cNvPr id="408" name="Google Shape;408;p50"/>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9" name="Google Shape;409;p50"/>
            <p:cNvCxnSpPr>
              <a:stCxn id="408" idx="2"/>
              <a:endCxn id="405" idx="1"/>
            </p:cNvCxnSpPr>
            <p:nvPr/>
          </p:nvCxnSpPr>
          <p:spPr>
            <a:xfrm flipH="1" rot="10800000">
              <a:off x="5816800" y="2090175"/>
              <a:ext cx="171000" cy="10980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410" name="Google Shape;410;p50"/>
          <p:cNvGrpSpPr/>
          <p:nvPr/>
        </p:nvGrpSpPr>
        <p:grpSpPr>
          <a:xfrm flipH="1">
            <a:off x="8567713" y="558075"/>
            <a:ext cx="171000" cy="3817350"/>
            <a:chOff x="5816800" y="-594225"/>
            <a:chExt cx="171000" cy="3817350"/>
          </a:xfrm>
        </p:grpSpPr>
        <p:sp>
          <p:nvSpPr>
            <p:cNvPr id="411" name="Google Shape;411;p50"/>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 name="Google Shape;412;p50"/>
            <p:cNvCxnSpPr>
              <a:stCxn id="411" idx="2"/>
              <a:endCxn id="405" idx="3"/>
            </p:cNvCxnSpPr>
            <p:nvPr/>
          </p:nvCxnSpPr>
          <p:spPr>
            <a:xfrm flipH="1" rot="10800000">
              <a:off x="5816800" y="-594225"/>
              <a:ext cx="171000" cy="37824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413" name="Google Shape;413;p50"/>
          <p:cNvSpPr txBox="1"/>
          <p:nvPr>
            <p:ph type="title"/>
          </p:nvPr>
        </p:nvSpPr>
        <p:spPr>
          <a:xfrm>
            <a:off x="720000" y="210325"/>
            <a:ext cx="7704000" cy="4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ARCHITECTURE DIAGRAM ANALYSIS</a:t>
            </a:r>
            <a:endParaRPr sz="2600"/>
          </a:p>
        </p:txBody>
      </p:sp>
      <p:cxnSp>
        <p:nvCxnSpPr>
          <p:cNvPr id="414" name="Google Shape;414;p50"/>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415" name="Google Shape;415;p50"/>
          <p:cNvSpPr txBox="1"/>
          <p:nvPr/>
        </p:nvSpPr>
        <p:spPr>
          <a:xfrm>
            <a:off x="4426325" y="842850"/>
            <a:ext cx="4060500" cy="3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600">
                <a:solidFill>
                  <a:schemeClr val="lt1"/>
                </a:solidFill>
              </a:rPr>
              <a:t>Application Layer</a:t>
            </a:r>
            <a:endParaRPr b="1" sz="1600">
              <a:solidFill>
                <a:schemeClr val="lt1"/>
              </a:solidFill>
            </a:endParaRPr>
          </a:p>
          <a:p>
            <a:pPr indent="-285750" lvl="0" marL="457200" rtl="0" algn="l">
              <a:lnSpc>
                <a:spcPct val="115000"/>
              </a:lnSpc>
              <a:spcBef>
                <a:spcPts val="1200"/>
              </a:spcBef>
              <a:spcAft>
                <a:spcPts val="0"/>
              </a:spcAft>
              <a:buClr>
                <a:schemeClr val="lt1"/>
              </a:buClr>
              <a:buSzPts val="900"/>
              <a:buAutoNum type="arabicPeriod" startAt="4"/>
            </a:pPr>
            <a:r>
              <a:rPr b="1" lang="en" sz="900">
                <a:solidFill>
                  <a:schemeClr val="lt1"/>
                </a:solidFill>
              </a:rPr>
              <a:t>API Gateway Endpoint (Recommendation API)</a:t>
            </a:r>
            <a:endParaRPr b="1"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Purpose: Dedicated endpoint for recommendation services</a:t>
            </a:r>
            <a:endParaRPr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Why: Separates recommendation traffic for better management and scaling</a:t>
            </a: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startAt="4"/>
            </a:pPr>
            <a:r>
              <a:rPr b="1" lang="en" sz="900">
                <a:solidFill>
                  <a:schemeClr val="lt1"/>
                </a:solidFill>
              </a:rPr>
              <a:t>Lambda (Recommendation Engine)</a:t>
            </a:r>
            <a:endParaRPr b="1"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Purpose: Serverless compute for recommendation logic</a:t>
            </a:r>
            <a:endParaRPr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Why: Provides cost-effective, scalable compute that only runs when needed</a:t>
            </a: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startAt="4"/>
            </a:pPr>
            <a:r>
              <a:rPr b="1" lang="en" sz="900">
                <a:solidFill>
                  <a:schemeClr val="lt1"/>
                </a:solidFill>
              </a:rPr>
              <a:t>Personalize</a:t>
            </a:r>
            <a:endParaRPr b="1"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Purpose: ML-based recommendation service</a:t>
            </a:r>
            <a:endParaRPr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Why: Offers managed ML capabilities specifically designed for personalization without needing to build custom ML infrastructure</a:t>
            </a: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startAt="4"/>
            </a:pPr>
            <a:r>
              <a:rPr b="1" lang="en" sz="900">
                <a:solidFill>
                  <a:schemeClr val="lt1"/>
                </a:solidFill>
              </a:rPr>
              <a:t>Lambda (Profile Manager)</a:t>
            </a:r>
            <a:endParaRPr b="1"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Purpose: Handles user profile operations</a:t>
            </a:r>
            <a:endParaRPr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Why: Processes user data updates and interactions in a serverless manner</a:t>
            </a: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startAt="4"/>
            </a:pPr>
            <a:r>
              <a:rPr b="1" lang="en" sz="900">
                <a:solidFill>
                  <a:schemeClr val="lt1"/>
                </a:solidFill>
              </a:rPr>
              <a:t>DynamoDB (User Profiles)</a:t>
            </a:r>
            <a:endParaRPr b="1"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Purpose: NoSQL database for user data</a:t>
            </a:r>
            <a:endParaRPr sz="900">
              <a:solidFill>
                <a:schemeClr val="lt1"/>
              </a:solidFill>
            </a:endParaRPr>
          </a:p>
          <a:p>
            <a:pPr indent="-285750" lvl="1" marL="914400" rtl="0" algn="l">
              <a:lnSpc>
                <a:spcPct val="115000"/>
              </a:lnSpc>
              <a:spcBef>
                <a:spcPts val="0"/>
              </a:spcBef>
              <a:spcAft>
                <a:spcPts val="0"/>
              </a:spcAft>
              <a:buClr>
                <a:schemeClr val="lt1"/>
              </a:buClr>
              <a:buSzPts val="900"/>
              <a:buChar char="○"/>
            </a:pPr>
            <a:r>
              <a:rPr lang="en" sz="900">
                <a:solidFill>
                  <a:schemeClr val="lt1"/>
                </a:solidFill>
              </a:rPr>
              <a:t>Why: Provides millisecond response times and automatic scaling for user profile storage</a:t>
            </a:r>
            <a:endParaRPr sz="900">
              <a:solidFill>
                <a:schemeClr val="lt1"/>
              </a:solidFill>
            </a:endParaRPr>
          </a:p>
          <a:p>
            <a:pPr indent="0" lvl="0" marL="457200" rtl="0" algn="l">
              <a:spcBef>
                <a:spcPts val="1200"/>
              </a:spcBef>
              <a:spcAft>
                <a:spcPts val="0"/>
              </a:spcAft>
              <a:buNone/>
            </a:pPr>
            <a:r>
              <a:t/>
            </a:r>
            <a:endParaRPr b="1" sz="9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1"/>
          <p:cNvSpPr/>
          <p:nvPr/>
        </p:nvSpPr>
        <p:spPr>
          <a:xfrm>
            <a:off x="576300" y="33142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1"/>
          <p:cNvSpPr txBox="1"/>
          <p:nvPr>
            <p:ph idx="1" type="body"/>
          </p:nvPr>
        </p:nvSpPr>
        <p:spPr>
          <a:xfrm>
            <a:off x="727300" y="573675"/>
            <a:ext cx="344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600">
                <a:latin typeface="Arial"/>
                <a:ea typeface="Arial"/>
                <a:cs typeface="Arial"/>
                <a:sym typeface="Arial"/>
              </a:rPr>
              <a:t>Data Processing Layer</a:t>
            </a:r>
            <a:endParaRPr b="1" sz="1600">
              <a:latin typeface="Arial"/>
              <a:ea typeface="Arial"/>
              <a:cs typeface="Arial"/>
              <a:sym typeface="Arial"/>
            </a:endParaRPr>
          </a:p>
          <a:p>
            <a:pPr indent="-285750" lvl="0" marL="457200" rtl="0" algn="l">
              <a:lnSpc>
                <a:spcPct val="115000"/>
              </a:lnSpc>
              <a:spcBef>
                <a:spcPts val="1200"/>
              </a:spcBef>
              <a:spcAft>
                <a:spcPts val="0"/>
              </a:spcAft>
              <a:buClr>
                <a:schemeClr val="lt1"/>
              </a:buClr>
              <a:buSzPts val="900"/>
              <a:buFont typeface="Arial"/>
              <a:buAutoNum type="arabicPeriod" startAt="9"/>
            </a:pPr>
            <a:r>
              <a:rPr b="1" lang="en" sz="900">
                <a:latin typeface="Arial"/>
                <a:ea typeface="Arial"/>
                <a:cs typeface="Arial"/>
                <a:sym typeface="Arial"/>
              </a:rPr>
              <a:t>EventBridge</a:t>
            </a:r>
            <a:endParaRPr b="1"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Purpose: Event bus for system events</a:t>
            </a:r>
            <a:endParaRPr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Why: Facilitates decoupled architecture by routing events between components</a:t>
            </a:r>
            <a:endParaRPr sz="900">
              <a:latin typeface="Arial"/>
              <a:ea typeface="Arial"/>
              <a:cs typeface="Arial"/>
              <a:sym typeface="Arial"/>
            </a:endParaRPr>
          </a:p>
          <a:p>
            <a:pPr indent="-285750" lvl="0" marL="457200" rtl="0" algn="l">
              <a:lnSpc>
                <a:spcPct val="115000"/>
              </a:lnSpc>
              <a:spcBef>
                <a:spcPts val="0"/>
              </a:spcBef>
              <a:spcAft>
                <a:spcPts val="0"/>
              </a:spcAft>
              <a:buClr>
                <a:schemeClr val="lt1"/>
              </a:buClr>
              <a:buSzPts val="900"/>
              <a:buFont typeface="Arial"/>
              <a:buAutoNum type="arabicPeriod" startAt="9"/>
            </a:pPr>
            <a:r>
              <a:rPr b="1" lang="en" sz="900">
                <a:latin typeface="Arial"/>
                <a:ea typeface="Arial"/>
                <a:cs typeface="Arial"/>
                <a:sym typeface="Arial"/>
              </a:rPr>
              <a:t>Kinesis Data Streams</a:t>
            </a:r>
            <a:endParaRPr b="1"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Purpose: Real-time data streaming</a:t>
            </a:r>
            <a:endParaRPr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Why: Captures and processes high-volume user interaction data in real-time</a:t>
            </a:r>
            <a:endParaRPr sz="900">
              <a:latin typeface="Arial"/>
              <a:ea typeface="Arial"/>
              <a:cs typeface="Arial"/>
              <a:sym typeface="Arial"/>
            </a:endParaRPr>
          </a:p>
          <a:p>
            <a:pPr indent="-285750" lvl="0" marL="457200" rtl="0" algn="l">
              <a:lnSpc>
                <a:spcPct val="115000"/>
              </a:lnSpc>
              <a:spcBef>
                <a:spcPts val="0"/>
              </a:spcBef>
              <a:spcAft>
                <a:spcPts val="0"/>
              </a:spcAft>
              <a:buClr>
                <a:schemeClr val="lt1"/>
              </a:buClr>
              <a:buSzPts val="900"/>
              <a:buFont typeface="Arial"/>
              <a:buAutoNum type="arabicPeriod" startAt="9"/>
            </a:pPr>
            <a:r>
              <a:rPr b="1" lang="en" sz="900">
                <a:latin typeface="Arial"/>
                <a:ea typeface="Arial"/>
                <a:cs typeface="Arial"/>
                <a:sym typeface="Arial"/>
              </a:rPr>
              <a:t>Kinesis Data Firehose</a:t>
            </a:r>
            <a:endParaRPr b="1"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Purpose: Data delivery stream</a:t>
            </a:r>
            <a:endParaRPr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Why: Automatically loads streaming data into S3 with minimal configuration</a:t>
            </a:r>
            <a:endParaRPr sz="900">
              <a:latin typeface="Arial"/>
              <a:ea typeface="Arial"/>
              <a:cs typeface="Arial"/>
              <a:sym typeface="Arial"/>
            </a:endParaRPr>
          </a:p>
          <a:p>
            <a:pPr indent="-285750" lvl="0" marL="457200" rtl="0" algn="l">
              <a:lnSpc>
                <a:spcPct val="115000"/>
              </a:lnSpc>
              <a:spcBef>
                <a:spcPts val="0"/>
              </a:spcBef>
              <a:spcAft>
                <a:spcPts val="0"/>
              </a:spcAft>
              <a:buClr>
                <a:schemeClr val="lt1"/>
              </a:buClr>
              <a:buSzPts val="900"/>
              <a:buFont typeface="Arial"/>
              <a:buAutoNum type="arabicPeriod" startAt="9"/>
            </a:pPr>
            <a:r>
              <a:rPr b="1" lang="en" sz="900">
                <a:latin typeface="Arial"/>
                <a:ea typeface="Arial"/>
                <a:cs typeface="Arial"/>
                <a:sym typeface="Arial"/>
              </a:rPr>
              <a:t>Glue</a:t>
            </a:r>
            <a:endParaRPr b="1"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Purpose: ETL (Extract, Transform, Load) service</a:t>
            </a:r>
            <a:endParaRPr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Why: Manages data cataloging and transformation jobs for structured data processing</a:t>
            </a:r>
            <a:endParaRPr sz="900">
              <a:latin typeface="Arial"/>
              <a:ea typeface="Arial"/>
              <a:cs typeface="Arial"/>
              <a:sym typeface="Arial"/>
            </a:endParaRPr>
          </a:p>
          <a:p>
            <a:pPr indent="-285750" lvl="0" marL="457200" rtl="0" algn="l">
              <a:lnSpc>
                <a:spcPct val="115000"/>
              </a:lnSpc>
              <a:spcBef>
                <a:spcPts val="0"/>
              </a:spcBef>
              <a:spcAft>
                <a:spcPts val="0"/>
              </a:spcAft>
              <a:buClr>
                <a:schemeClr val="lt1"/>
              </a:buClr>
              <a:buSzPts val="900"/>
              <a:buFont typeface="Arial"/>
              <a:buAutoNum type="arabicPeriod" startAt="9"/>
            </a:pPr>
            <a:r>
              <a:rPr b="1" lang="en" sz="900">
                <a:latin typeface="Arial"/>
                <a:ea typeface="Arial"/>
                <a:cs typeface="Arial"/>
                <a:sym typeface="Arial"/>
              </a:rPr>
              <a:t>EMR (Elastic MapReduce)</a:t>
            </a:r>
            <a:endParaRPr b="1"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Purpose: Managed Hadoop/Spark cluster</a:t>
            </a:r>
            <a:endParaRPr sz="900">
              <a:latin typeface="Arial"/>
              <a:ea typeface="Arial"/>
              <a:cs typeface="Arial"/>
              <a:sym typeface="Arial"/>
            </a:endParaRPr>
          </a:p>
          <a:p>
            <a:pPr indent="-285750" lvl="1" marL="914400" rtl="0" algn="l">
              <a:spcBef>
                <a:spcPts val="0"/>
              </a:spcBef>
              <a:spcAft>
                <a:spcPts val="0"/>
              </a:spcAft>
              <a:buClr>
                <a:schemeClr val="lt1"/>
              </a:buClr>
              <a:buSzPts val="900"/>
              <a:buFont typeface="Arial"/>
              <a:buChar char="○"/>
            </a:pPr>
            <a:r>
              <a:rPr lang="en" sz="900">
                <a:latin typeface="Arial"/>
                <a:ea typeface="Arial"/>
                <a:cs typeface="Arial"/>
                <a:sym typeface="Arial"/>
              </a:rPr>
              <a:t>Why: Handles complex data processing and analysis tasks that require distributed computing</a:t>
            </a:r>
            <a:endParaRPr sz="900">
              <a:latin typeface="Arial"/>
              <a:ea typeface="Arial"/>
              <a:cs typeface="Arial"/>
              <a:sym typeface="Arial"/>
            </a:endParaRPr>
          </a:p>
          <a:p>
            <a:pPr indent="0" lvl="0" marL="457200" rtl="0" algn="l">
              <a:lnSpc>
                <a:spcPct val="115000"/>
              </a:lnSpc>
              <a:spcBef>
                <a:spcPts val="1200"/>
              </a:spcBef>
              <a:spcAft>
                <a:spcPts val="1200"/>
              </a:spcAft>
              <a:buNone/>
            </a:pPr>
            <a:r>
              <a:t/>
            </a:r>
            <a:endParaRPr b="1" sz="900">
              <a:latin typeface="Arial"/>
              <a:ea typeface="Arial"/>
              <a:cs typeface="Arial"/>
              <a:sym typeface="Arial"/>
            </a:endParaRPr>
          </a:p>
        </p:txBody>
      </p:sp>
      <p:grpSp>
        <p:nvGrpSpPr>
          <p:cNvPr id="422" name="Google Shape;422;p51"/>
          <p:cNvGrpSpPr/>
          <p:nvPr/>
        </p:nvGrpSpPr>
        <p:grpSpPr>
          <a:xfrm>
            <a:off x="405288" y="573675"/>
            <a:ext cx="171000" cy="1117350"/>
            <a:chOff x="5816800" y="2105775"/>
            <a:chExt cx="171000" cy="1117350"/>
          </a:xfrm>
        </p:grpSpPr>
        <p:sp>
          <p:nvSpPr>
            <p:cNvPr id="423" name="Google Shape;423;p51"/>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4" name="Google Shape;424;p51"/>
            <p:cNvCxnSpPr>
              <a:stCxn id="423" idx="2"/>
              <a:endCxn id="420" idx="1"/>
            </p:cNvCxnSpPr>
            <p:nvPr/>
          </p:nvCxnSpPr>
          <p:spPr>
            <a:xfrm flipH="1" rot="10800000">
              <a:off x="5816800" y="2105775"/>
              <a:ext cx="171000" cy="10824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425" name="Google Shape;425;p51"/>
          <p:cNvGrpSpPr/>
          <p:nvPr/>
        </p:nvGrpSpPr>
        <p:grpSpPr>
          <a:xfrm flipH="1">
            <a:off x="8567713" y="573675"/>
            <a:ext cx="171000" cy="3801750"/>
            <a:chOff x="5816800" y="-578625"/>
            <a:chExt cx="171000" cy="3801750"/>
          </a:xfrm>
        </p:grpSpPr>
        <p:sp>
          <p:nvSpPr>
            <p:cNvPr id="426" name="Google Shape;426;p51"/>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51"/>
            <p:cNvCxnSpPr>
              <a:stCxn id="426" idx="2"/>
              <a:endCxn id="420" idx="3"/>
            </p:cNvCxnSpPr>
            <p:nvPr/>
          </p:nvCxnSpPr>
          <p:spPr>
            <a:xfrm flipH="1" rot="10800000">
              <a:off x="5816800" y="-578625"/>
              <a:ext cx="171000" cy="37668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428" name="Google Shape;428;p51"/>
          <p:cNvSpPr txBox="1"/>
          <p:nvPr>
            <p:ph type="title"/>
          </p:nvPr>
        </p:nvSpPr>
        <p:spPr>
          <a:xfrm>
            <a:off x="720000" y="287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ARCHITECTURE DIAGRAM ANALYSIS</a:t>
            </a:r>
            <a:endParaRPr sz="2600"/>
          </a:p>
        </p:txBody>
      </p:sp>
      <p:cxnSp>
        <p:nvCxnSpPr>
          <p:cNvPr id="429" name="Google Shape;429;p51"/>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430" name="Google Shape;430;p51"/>
          <p:cNvSpPr txBox="1"/>
          <p:nvPr/>
        </p:nvSpPr>
        <p:spPr>
          <a:xfrm>
            <a:off x="4426325" y="842850"/>
            <a:ext cx="4060500" cy="3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chemeClr val="lt1"/>
                </a:solidFill>
              </a:rPr>
              <a:t>Storage Layer</a:t>
            </a:r>
            <a:endParaRPr b="1" sz="1700">
              <a:solidFill>
                <a:schemeClr val="lt1"/>
              </a:solidFill>
            </a:endParaRPr>
          </a:p>
          <a:p>
            <a:pPr indent="-298450" lvl="0" marL="457200" rtl="0" algn="l">
              <a:lnSpc>
                <a:spcPct val="115000"/>
              </a:lnSpc>
              <a:spcBef>
                <a:spcPts val="1200"/>
              </a:spcBef>
              <a:spcAft>
                <a:spcPts val="0"/>
              </a:spcAft>
              <a:buClr>
                <a:schemeClr val="lt1"/>
              </a:buClr>
              <a:buSzPts val="1100"/>
              <a:buAutoNum type="arabicPeriod" startAt="14"/>
            </a:pPr>
            <a:r>
              <a:rPr b="1" lang="en" sz="1100">
                <a:solidFill>
                  <a:schemeClr val="lt1"/>
                </a:solidFill>
              </a:rPr>
              <a:t>S3 (Raw Data)</a:t>
            </a:r>
            <a:endParaRPr b="1"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Purpose: Object storage for raw incoming data</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Why: Provides durable, scalable storage for unprocessed data before transformation</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4"/>
            </a:pPr>
            <a:r>
              <a:rPr b="1" lang="en" sz="1100">
                <a:solidFill>
                  <a:schemeClr val="lt1"/>
                </a:solidFill>
              </a:rPr>
              <a:t>S3 (Processed Data)</a:t>
            </a:r>
            <a:endParaRPr b="1"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Purpose: Object storage for processed data</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Why: Stores transformed and enriched data ready for analysis and model training</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4"/>
            </a:pPr>
            <a:r>
              <a:rPr b="1" lang="en" sz="1100">
                <a:solidFill>
                  <a:schemeClr val="lt1"/>
                </a:solidFill>
              </a:rPr>
              <a:t>RDS (Service Catalog)</a:t>
            </a:r>
            <a:endParaRPr b="1"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Purpose: Relational database for service information</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Why: Maintains structured data about available IT services with ACID compliance</a:t>
            </a:r>
            <a:endParaRPr sz="1100">
              <a:solidFill>
                <a:schemeClr val="lt1"/>
              </a:solidFill>
            </a:endParaRPr>
          </a:p>
          <a:p>
            <a:pPr indent="-298450" lvl="0" marL="457200" rtl="0" algn="l">
              <a:lnSpc>
                <a:spcPct val="115000"/>
              </a:lnSpc>
              <a:spcBef>
                <a:spcPts val="0"/>
              </a:spcBef>
              <a:spcAft>
                <a:spcPts val="0"/>
              </a:spcAft>
              <a:buClr>
                <a:schemeClr val="lt1"/>
              </a:buClr>
              <a:buSzPts val="1100"/>
              <a:buAutoNum type="arabicPeriod" startAt="14"/>
            </a:pPr>
            <a:r>
              <a:rPr b="1" lang="en" sz="1100">
                <a:solidFill>
                  <a:schemeClr val="lt1"/>
                </a:solidFill>
              </a:rPr>
              <a:t>S3 (Data Lake)</a:t>
            </a:r>
            <a:endParaRPr b="1"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Purpose: Centralized repository for all data</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Why: Consolidates data from various sources for comprehensive analytics</a:t>
            </a:r>
            <a:endParaRPr sz="1100">
              <a:solidFill>
                <a:schemeClr val="lt1"/>
              </a:solidFill>
            </a:endParaRPr>
          </a:p>
          <a:p>
            <a:pPr indent="0" lvl="0" marL="457200" rtl="0" algn="l">
              <a:spcBef>
                <a:spcPts val="1200"/>
              </a:spcBef>
              <a:spcAft>
                <a:spcPts val="0"/>
              </a:spcAft>
              <a:buNone/>
            </a:pPr>
            <a:r>
              <a:t/>
            </a:r>
            <a:endParaRPr b="1" sz="1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2"/>
          <p:cNvSpPr/>
          <p:nvPr/>
        </p:nvSpPr>
        <p:spPr>
          <a:xfrm>
            <a:off x="576300" y="33142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2"/>
          <p:cNvSpPr txBox="1"/>
          <p:nvPr>
            <p:ph idx="1" type="body"/>
          </p:nvPr>
        </p:nvSpPr>
        <p:spPr>
          <a:xfrm>
            <a:off x="727300" y="573675"/>
            <a:ext cx="344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latin typeface="Arial"/>
                <a:ea typeface="Arial"/>
                <a:cs typeface="Arial"/>
                <a:sym typeface="Arial"/>
              </a:rPr>
              <a:t>Analytics &amp; Monitoring Layer</a:t>
            </a:r>
            <a:endParaRPr b="1" sz="17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AutoNum type="arabicPeriod" startAt="18"/>
            </a:pPr>
            <a:r>
              <a:rPr b="1" lang="en" sz="1100">
                <a:latin typeface="Arial"/>
                <a:ea typeface="Arial"/>
                <a:cs typeface="Arial"/>
                <a:sym typeface="Arial"/>
              </a:rPr>
              <a:t>CloudWatch</a:t>
            </a:r>
            <a:endParaRPr b="1"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Purpose: Monitoring and observability</a:t>
            </a: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Why: Provides metrics, logs, and dashboards to monitor system health and performance</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AutoNum type="arabicPeriod" startAt="18"/>
            </a:pPr>
            <a:r>
              <a:rPr b="1" lang="en" sz="1100">
                <a:latin typeface="Arial"/>
                <a:ea typeface="Arial"/>
                <a:cs typeface="Arial"/>
                <a:sym typeface="Arial"/>
              </a:rPr>
              <a:t>Athena</a:t>
            </a:r>
            <a:endParaRPr b="1"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Purpose: Serverless query service</a:t>
            </a: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Why: Enables SQL queries directly against data in S3 without moving the data</a:t>
            </a:r>
            <a:endParaRPr sz="1100">
              <a:latin typeface="Arial"/>
              <a:ea typeface="Arial"/>
              <a:cs typeface="Arial"/>
              <a:sym typeface="Arial"/>
            </a:endParaRPr>
          </a:p>
          <a:p>
            <a:pPr indent="0" lvl="0" marL="457200" rtl="0" algn="l">
              <a:lnSpc>
                <a:spcPct val="115000"/>
              </a:lnSpc>
              <a:spcBef>
                <a:spcPts val="1200"/>
              </a:spcBef>
              <a:spcAft>
                <a:spcPts val="1200"/>
              </a:spcAft>
              <a:buNone/>
            </a:pPr>
            <a:r>
              <a:t/>
            </a:r>
            <a:endParaRPr b="1" sz="1600">
              <a:latin typeface="Arial"/>
              <a:ea typeface="Arial"/>
              <a:cs typeface="Arial"/>
              <a:sym typeface="Arial"/>
            </a:endParaRPr>
          </a:p>
        </p:txBody>
      </p:sp>
      <p:grpSp>
        <p:nvGrpSpPr>
          <p:cNvPr id="437" name="Google Shape;437;p52"/>
          <p:cNvGrpSpPr/>
          <p:nvPr/>
        </p:nvGrpSpPr>
        <p:grpSpPr>
          <a:xfrm>
            <a:off x="405288" y="573675"/>
            <a:ext cx="171000" cy="1117350"/>
            <a:chOff x="5816800" y="2105775"/>
            <a:chExt cx="171000" cy="1117350"/>
          </a:xfrm>
        </p:grpSpPr>
        <p:sp>
          <p:nvSpPr>
            <p:cNvPr id="438" name="Google Shape;438;p52"/>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52"/>
            <p:cNvCxnSpPr>
              <a:stCxn id="438" idx="2"/>
              <a:endCxn id="435" idx="1"/>
            </p:cNvCxnSpPr>
            <p:nvPr/>
          </p:nvCxnSpPr>
          <p:spPr>
            <a:xfrm flipH="1" rot="10800000">
              <a:off x="5816800" y="2105775"/>
              <a:ext cx="171000" cy="10824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440" name="Google Shape;440;p52"/>
          <p:cNvGrpSpPr/>
          <p:nvPr/>
        </p:nvGrpSpPr>
        <p:grpSpPr>
          <a:xfrm flipH="1">
            <a:off x="8567713" y="573675"/>
            <a:ext cx="171000" cy="3801750"/>
            <a:chOff x="5816800" y="-578625"/>
            <a:chExt cx="171000" cy="3801750"/>
          </a:xfrm>
        </p:grpSpPr>
        <p:sp>
          <p:nvSpPr>
            <p:cNvPr id="441" name="Google Shape;441;p52"/>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52"/>
            <p:cNvCxnSpPr>
              <a:stCxn id="441" idx="2"/>
              <a:endCxn id="435" idx="3"/>
            </p:cNvCxnSpPr>
            <p:nvPr/>
          </p:nvCxnSpPr>
          <p:spPr>
            <a:xfrm flipH="1" rot="10800000">
              <a:off x="5816800" y="-578625"/>
              <a:ext cx="171000" cy="37668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443" name="Google Shape;443;p52"/>
          <p:cNvSpPr txBox="1"/>
          <p:nvPr>
            <p:ph type="title"/>
          </p:nvPr>
        </p:nvSpPr>
        <p:spPr>
          <a:xfrm>
            <a:off x="720000" y="287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ARCHITECTURE DIAGRAM ANALYSIS</a:t>
            </a:r>
            <a:endParaRPr sz="2600"/>
          </a:p>
        </p:txBody>
      </p:sp>
      <p:cxnSp>
        <p:nvCxnSpPr>
          <p:cNvPr id="444" name="Google Shape;444;p52"/>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445" name="Google Shape;445;p52"/>
          <p:cNvSpPr txBox="1"/>
          <p:nvPr/>
        </p:nvSpPr>
        <p:spPr>
          <a:xfrm>
            <a:off x="4426325" y="842850"/>
            <a:ext cx="4060500" cy="3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chemeClr val="lt1"/>
                </a:solidFill>
              </a:rPr>
              <a:t>Integrations and Flow Services</a:t>
            </a:r>
            <a:endParaRPr b="1" sz="1700">
              <a:solidFill>
                <a:schemeClr val="lt1"/>
              </a:solidFill>
            </a:endParaRPr>
          </a:p>
          <a:p>
            <a:pPr indent="-298450" lvl="0" marL="457200" rtl="0" algn="l">
              <a:lnSpc>
                <a:spcPct val="115000"/>
              </a:lnSpc>
              <a:spcBef>
                <a:spcPts val="1200"/>
              </a:spcBef>
              <a:spcAft>
                <a:spcPts val="0"/>
              </a:spcAft>
              <a:buClr>
                <a:schemeClr val="lt1"/>
              </a:buClr>
              <a:buSzPts val="1100"/>
              <a:buAutoNum type="arabicPeriod" startAt="20"/>
            </a:pPr>
            <a:r>
              <a:rPr b="1" lang="en" sz="1100">
                <a:solidFill>
                  <a:schemeClr val="lt1"/>
                </a:solidFill>
              </a:rPr>
              <a:t>SQS</a:t>
            </a:r>
            <a:r>
              <a:rPr lang="en" sz="1100">
                <a:solidFill>
                  <a:schemeClr val="lt1"/>
                </a:solidFill>
              </a:rPr>
              <a:t> (included in imports but not explicitly shown in the diagram)</a:t>
            </a: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1100">
                <a:solidFill>
                  <a:schemeClr val="lt1"/>
                </a:solidFill>
              </a:rPr>
              <a:t>Would typically be used for message queuing to decouple and buffer operations</a:t>
            </a:r>
            <a:endParaRPr sz="1100">
              <a:solidFill>
                <a:schemeClr val="lt1"/>
              </a:solidFill>
            </a:endParaRPr>
          </a:p>
          <a:p>
            <a:pPr indent="0" lvl="0" marL="457200" rtl="0" algn="l">
              <a:spcBef>
                <a:spcPts val="1200"/>
              </a:spcBef>
              <a:spcAft>
                <a:spcPts val="0"/>
              </a:spcAft>
              <a:buNone/>
            </a:pPr>
            <a:r>
              <a:t/>
            </a:r>
            <a:endParaRPr b="1" sz="17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3"/>
          <p:cNvSpPr/>
          <p:nvPr/>
        </p:nvSpPr>
        <p:spPr>
          <a:xfrm>
            <a:off x="1915125" y="315400"/>
            <a:ext cx="5313600" cy="4512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1" name="Google Shape;451;p53"/>
          <p:cNvPicPr preferRelativeResize="0"/>
          <p:nvPr/>
        </p:nvPicPr>
        <p:blipFill>
          <a:blip r:embed="rId3">
            <a:alphaModFix/>
          </a:blip>
          <a:stretch>
            <a:fillRect/>
          </a:stretch>
        </p:blipFill>
        <p:spPr>
          <a:xfrm>
            <a:off x="3494506" y="315400"/>
            <a:ext cx="2154985" cy="2089151"/>
          </a:xfrm>
          <a:prstGeom prst="rect">
            <a:avLst/>
          </a:prstGeom>
          <a:noFill/>
          <a:ln>
            <a:noFill/>
          </a:ln>
        </p:spPr>
      </p:pic>
      <p:grpSp>
        <p:nvGrpSpPr>
          <p:cNvPr id="452" name="Google Shape;452;p53"/>
          <p:cNvGrpSpPr/>
          <p:nvPr/>
        </p:nvGrpSpPr>
        <p:grpSpPr>
          <a:xfrm flipH="1">
            <a:off x="2041400" y="1717225"/>
            <a:ext cx="898346" cy="1888600"/>
            <a:chOff x="6908048" y="1202225"/>
            <a:chExt cx="898346" cy="1888600"/>
          </a:xfrm>
        </p:grpSpPr>
        <p:cxnSp>
          <p:nvCxnSpPr>
            <p:cNvPr id="453" name="Google Shape;453;p53"/>
            <p:cNvCxnSpPr>
              <a:stCxn id="454" idx="1"/>
              <a:endCxn id="455" idx="2"/>
            </p:cNvCxnSpPr>
            <p:nvPr/>
          </p:nvCxnSpPr>
          <p:spPr>
            <a:xfrm rot="10800000">
              <a:off x="6978093" y="1237125"/>
              <a:ext cx="828300" cy="1853700"/>
            </a:xfrm>
            <a:prstGeom prst="bentConnector3">
              <a:avLst>
                <a:gd fmla="val -28749" name="adj1"/>
              </a:avLst>
            </a:prstGeom>
            <a:noFill/>
            <a:ln cap="flat" cmpd="sng" w="9525">
              <a:solidFill>
                <a:schemeClr val="lt1"/>
              </a:solidFill>
              <a:prstDash val="solid"/>
              <a:round/>
              <a:headEnd len="med" w="med" type="none"/>
              <a:tailEnd len="med" w="med" type="none"/>
            </a:ln>
          </p:spPr>
        </p:cxnSp>
        <p:sp>
          <p:nvSpPr>
            <p:cNvPr id="455" name="Google Shape;455;p53"/>
            <p:cNvSpPr/>
            <p:nvPr/>
          </p:nvSpPr>
          <p:spPr>
            <a:xfrm flipH="1">
              <a:off x="6908048" y="1202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53"/>
          <p:cNvGrpSpPr/>
          <p:nvPr/>
        </p:nvGrpSpPr>
        <p:grpSpPr>
          <a:xfrm>
            <a:off x="6204241" y="1717225"/>
            <a:ext cx="898159" cy="1888600"/>
            <a:chOff x="6908048" y="1202225"/>
            <a:chExt cx="898159" cy="1888600"/>
          </a:xfrm>
        </p:grpSpPr>
        <p:cxnSp>
          <p:nvCxnSpPr>
            <p:cNvPr id="457" name="Google Shape;457;p53"/>
            <p:cNvCxnSpPr>
              <a:stCxn id="454" idx="3"/>
              <a:endCxn id="458" idx="2"/>
            </p:cNvCxnSpPr>
            <p:nvPr/>
          </p:nvCxnSpPr>
          <p:spPr>
            <a:xfrm rot="10800000">
              <a:off x="6977907" y="1237125"/>
              <a:ext cx="828300" cy="1853700"/>
            </a:xfrm>
            <a:prstGeom prst="bentConnector3">
              <a:avLst>
                <a:gd fmla="val -28749" name="adj1"/>
              </a:avLst>
            </a:prstGeom>
            <a:noFill/>
            <a:ln cap="flat" cmpd="sng" w="9525">
              <a:solidFill>
                <a:schemeClr val="lt1"/>
              </a:solidFill>
              <a:prstDash val="solid"/>
              <a:round/>
              <a:headEnd len="med" w="med" type="none"/>
              <a:tailEnd len="med" w="med" type="none"/>
            </a:ln>
          </p:spPr>
        </p:cxnSp>
        <p:sp>
          <p:nvSpPr>
            <p:cNvPr id="458" name="Google Shape;458;p53"/>
            <p:cNvSpPr/>
            <p:nvPr/>
          </p:nvSpPr>
          <p:spPr>
            <a:xfrm flipH="1">
              <a:off x="6908048" y="1202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53"/>
          <p:cNvSpPr txBox="1"/>
          <p:nvPr>
            <p:ph type="title"/>
          </p:nvPr>
        </p:nvSpPr>
        <p:spPr>
          <a:xfrm>
            <a:off x="2041400" y="2607575"/>
            <a:ext cx="5061000" cy="199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RESULT ANALYSIS &amp; PERFORMANCE</a:t>
            </a:r>
            <a:endParaRPr sz="5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4"/>
          <p:cNvSpPr/>
          <p:nvPr/>
        </p:nvSpPr>
        <p:spPr>
          <a:xfrm>
            <a:off x="576300" y="33142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4"/>
          <p:cNvSpPr txBox="1"/>
          <p:nvPr>
            <p:ph idx="1" type="body"/>
          </p:nvPr>
        </p:nvSpPr>
        <p:spPr>
          <a:xfrm>
            <a:off x="727300" y="573675"/>
            <a:ext cx="344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300">
                <a:latin typeface="Arial"/>
                <a:ea typeface="Arial"/>
                <a:cs typeface="Arial"/>
                <a:sym typeface="Arial"/>
              </a:rPr>
              <a:t>Strong Points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Serverless Components</a:t>
            </a:r>
            <a:r>
              <a:rPr lang="en" sz="1100">
                <a:latin typeface="Arial"/>
                <a:ea typeface="Arial"/>
                <a:cs typeface="Arial"/>
                <a:sym typeface="Arial"/>
              </a:rPr>
              <a:t>: The extensive use of Lambda functions, API Gateway, and other serverless technologies allows the system to scale automatically based on demand.</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Distributed Data Processing</a:t>
            </a:r>
            <a:r>
              <a:rPr lang="en" sz="1100">
                <a:latin typeface="Arial"/>
                <a:ea typeface="Arial"/>
                <a:cs typeface="Arial"/>
                <a:sym typeface="Arial"/>
              </a:rPr>
              <a:t>: The separation between real-time (Kinesis) and batch processing (EMR, Glue) allows for different scaling approaches based on workload patterns.</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Content Delivery Network</a:t>
            </a:r>
            <a:r>
              <a:rPr lang="en" sz="1100">
                <a:latin typeface="Arial"/>
                <a:ea typeface="Arial"/>
                <a:cs typeface="Arial"/>
                <a:sym typeface="Arial"/>
              </a:rPr>
              <a:t>: CloudFront integration ensures global scalability for static content with low latency.</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Managed Services</a:t>
            </a:r>
            <a:r>
              <a:rPr lang="en" sz="1100">
                <a:latin typeface="Arial"/>
                <a:ea typeface="Arial"/>
                <a:cs typeface="Arial"/>
                <a:sym typeface="Arial"/>
              </a:rPr>
              <a:t>: AWS Personalize handles the complex ML workloads and scales as needed without manual intervention.</a:t>
            </a:r>
            <a:endParaRPr sz="1100">
              <a:latin typeface="Arial"/>
              <a:ea typeface="Arial"/>
              <a:cs typeface="Arial"/>
              <a:sym typeface="Arial"/>
            </a:endParaRPr>
          </a:p>
          <a:p>
            <a:pPr indent="0" lvl="0" marL="457200" rtl="0" algn="l">
              <a:lnSpc>
                <a:spcPct val="115000"/>
              </a:lnSpc>
              <a:spcBef>
                <a:spcPts val="1200"/>
              </a:spcBef>
              <a:spcAft>
                <a:spcPts val="1200"/>
              </a:spcAft>
              <a:buNone/>
            </a:pPr>
            <a:r>
              <a:t/>
            </a:r>
            <a:endParaRPr b="1" sz="1700">
              <a:latin typeface="Arial"/>
              <a:ea typeface="Arial"/>
              <a:cs typeface="Arial"/>
              <a:sym typeface="Arial"/>
            </a:endParaRPr>
          </a:p>
        </p:txBody>
      </p:sp>
      <p:grpSp>
        <p:nvGrpSpPr>
          <p:cNvPr id="465" name="Google Shape;465;p54"/>
          <p:cNvGrpSpPr/>
          <p:nvPr/>
        </p:nvGrpSpPr>
        <p:grpSpPr>
          <a:xfrm>
            <a:off x="405288" y="573675"/>
            <a:ext cx="171000" cy="1117350"/>
            <a:chOff x="5816800" y="2105775"/>
            <a:chExt cx="171000" cy="1117350"/>
          </a:xfrm>
        </p:grpSpPr>
        <p:sp>
          <p:nvSpPr>
            <p:cNvPr id="466" name="Google Shape;466;p54"/>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 name="Google Shape;467;p54"/>
            <p:cNvCxnSpPr>
              <a:stCxn id="466" idx="2"/>
              <a:endCxn id="463" idx="1"/>
            </p:cNvCxnSpPr>
            <p:nvPr/>
          </p:nvCxnSpPr>
          <p:spPr>
            <a:xfrm flipH="1" rot="10800000">
              <a:off x="5816800" y="2105775"/>
              <a:ext cx="171000" cy="10824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468" name="Google Shape;468;p54"/>
          <p:cNvGrpSpPr/>
          <p:nvPr/>
        </p:nvGrpSpPr>
        <p:grpSpPr>
          <a:xfrm flipH="1">
            <a:off x="8567713" y="573675"/>
            <a:ext cx="171000" cy="3801750"/>
            <a:chOff x="5816800" y="-578625"/>
            <a:chExt cx="171000" cy="3801750"/>
          </a:xfrm>
        </p:grpSpPr>
        <p:sp>
          <p:nvSpPr>
            <p:cNvPr id="469" name="Google Shape;469;p54"/>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 name="Google Shape;470;p54"/>
            <p:cNvCxnSpPr>
              <a:stCxn id="469" idx="2"/>
              <a:endCxn id="463" idx="3"/>
            </p:cNvCxnSpPr>
            <p:nvPr/>
          </p:nvCxnSpPr>
          <p:spPr>
            <a:xfrm flipH="1" rot="10800000">
              <a:off x="5816800" y="-578625"/>
              <a:ext cx="171000" cy="37668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471" name="Google Shape;471;p54"/>
          <p:cNvSpPr txBox="1"/>
          <p:nvPr>
            <p:ph type="title"/>
          </p:nvPr>
        </p:nvSpPr>
        <p:spPr>
          <a:xfrm>
            <a:off x="720000" y="287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SCALABILITY </a:t>
            </a:r>
            <a:r>
              <a:rPr lang="en" sz="2600"/>
              <a:t>ANALYSIS</a:t>
            </a:r>
            <a:endParaRPr sz="2600"/>
          </a:p>
        </p:txBody>
      </p:sp>
      <p:cxnSp>
        <p:nvCxnSpPr>
          <p:cNvPr id="472" name="Google Shape;472;p54"/>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473" name="Google Shape;473;p54"/>
          <p:cNvSpPr txBox="1"/>
          <p:nvPr/>
        </p:nvSpPr>
        <p:spPr>
          <a:xfrm>
            <a:off x="4426325" y="842850"/>
            <a:ext cx="4060500" cy="3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lt1"/>
                </a:solidFill>
              </a:rPr>
              <a:t>Potential Concerns</a:t>
            </a:r>
            <a:endParaRPr b="1" sz="13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 sz="1100">
                <a:solidFill>
                  <a:schemeClr val="lt1"/>
                </a:solidFill>
              </a:rPr>
              <a:t>DynamoDB Scaling</a:t>
            </a:r>
            <a:r>
              <a:rPr lang="en" sz="1100">
                <a:solidFill>
                  <a:schemeClr val="lt1"/>
                </a:solidFill>
              </a:rPr>
              <a:t>: While DynamoDB scales horizontally, proper provisioning of read/write capacity is needed to avoid throttling during peak usage.</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RDS Bottlenecks</a:t>
            </a:r>
            <a:r>
              <a:rPr lang="en" sz="1100">
                <a:solidFill>
                  <a:schemeClr val="lt1"/>
                </a:solidFill>
              </a:rPr>
              <a:t>: The Service Catalog in RDS could become a bottleneck as it doesn't scale as seamlessly as other components in the architecture.</a:t>
            </a:r>
            <a:endParaRPr sz="1100">
              <a:solidFill>
                <a:schemeClr val="lt1"/>
              </a:solidFill>
            </a:endParaRPr>
          </a:p>
          <a:p>
            <a:pPr indent="0" lvl="0" marL="457200" rtl="0" algn="l">
              <a:spcBef>
                <a:spcPts val="1200"/>
              </a:spcBef>
              <a:spcAft>
                <a:spcPts val="0"/>
              </a:spcAft>
              <a:buNone/>
            </a:pPr>
            <a:r>
              <a:t/>
            </a:r>
            <a:endParaRPr b="1" sz="17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p:nvPr/>
        </p:nvSpPr>
        <p:spPr>
          <a:xfrm>
            <a:off x="576300" y="33142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5"/>
          <p:cNvSpPr txBox="1"/>
          <p:nvPr>
            <p:ph idx="1" type="body"/>
          </p:nvPr>
        </p:nvSpPr>
        <p:spPr>
          <a:xfrm>
            <a:off x="727300" y="573675"/>
            <a:ext cx="344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latin typeface="Arial"/>
                <a:ea typeface="Arial"/>
                <a:cs typeface="Arial"/>
                <a:sym typeface="Arial"/>
              </a:rPr>
              <a:t>Strong Points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Real-time Processing</a:t>
            </a:r>
            <a:r>
              <a:rPr lang="en" sz="1100">
                <a:latin typeface="Arial"/>
                <a:ea typeface="Arial"/>
                <a:cs typeface="Arial"/>
                <a:sym typeface="Arial"/>
              </a:rPr>
              <a:t>: The Kinesis data stream enables real-time data processing for immediate feedback.</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Caching Layer</a:t>
            </a:r>
            <a:r>
              <a:rPr lang="en" sz="1100">
                <a:latin typeface="Arial"/>
                <a:ea typeface="Arial"/>
                <a:cs typeface="Arial"/>
                <a:sym typeface="Arial"/>
              </a:rPr>
              <a:t>: CloudFront provides edge caching to reduce latency for frequent requests.</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Separation of Concerns</a:t>
            </a:r>
            <a:r>
              <a:rPr lang="en" sz="1100">
                <a:latin typeface="Arial"/>
                <a:ea typeface="Arial"/>
                <a:cs typeface="Arial"/>
                <a:sym typeface="Arial"/>
              </a:rPr>
              <a:t>: The clear division between recommendation and profile services allows for optimized performance tuning for each workload type.</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Personalize Integration</a:t>
            </a:r>
            <a:r>
              <a:rPr lang="en" sz="1100">
                <a:latin typeface="Arial"/>
                <a:ea typeface="Arial"/>
                <a:cs typeface="Arial"/>
                <a:sym typeface="Arial"/>
              </a:rPr>
              <a:t>: AWS Personalize provides high-performance ML-based recommendations without the overhead of managing ML infrastructure.</a:t>
            </a:r>
            <a:endParaRPr sz="1100">
              <a:latin typeface="Arial"/>
              <a:ea typeface="Arial"/>
              <a:cs typeface="Arial"/>
              <a:sym typeface="Arial"/>
            </a:endParaRPr>
          </a:p>
          <a:p>
            <a:pPr indent="0" lvl="0" marL="457200" rtl="0" algn="l">
              <a:lnSpc>
                <a:spcPct val="115000"/>
              </a:lnSpc>
              <a:spcBef>
                <a:spcPts val="1200"/>
              </a:spcBef>
              <a:spcAft>
                <a:spcPts val="1200"/>
              </a:spcAft>
              <a:buNone/>
            </a:pPr>
            <a:r>
              <a:t/>
            </a:r>
            <a:endParaRPr b="1" sz="1300">
              <a:latin typeface="Arial"/>
              <a:ea typeface="Arial"/>
              <a:cs typeface="Arial"/>
              <a:sym typeface="Arial"/>
            </a:endParaRPr>
          </a:p>
        </p:txBody>
      </p:sp>
      <p:grpSp>
        <p:nvGrpSpPr>
          <p:cNvPr id="480" name="Google Shape;480;p55"/>
          <p:cNvGrpSpPr/>
          <p:nvPr/>
        </p:nvGrpSpPr>
        <p:grpSpPr>
          <a:xfrm>
            <a:off x="405288" y="573675"/>
            <a:ext cx="171000" cy="1117350"/>
            <a:chOff x="5816800" y="2105775"/>
            <a:chExt cx="171000" cy="1117350"/>
          </a:xfrm>
        </p:grpSpPr>
        <p:sp>
          <p:nvSpPr>
            <p:cNvPr id="481" name="Google Shape;481;p55"/>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 name="Google Shape;482;p55"/>
            <p:cNvCxnSpPr>
              <a:stCxn id="481" idx="2"/>
              <a:endCxn id="478" idx="1"/>
            </p:cNvCxnSpPr>
            <p:nvPr/>
          </p:nvCxnSpPr>
          <p:spPr>
            <a:xfrm flipH="1" rot="10800000">
              <a:off x="5816800" y="2105775"/>
              <a:ext cx="171000" cy="10824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483" name="Google Shape;483;p55"/>
          <p:cNvGrpSpPr/>
          <p:nvPr/>
        </p:nvGrpSpPr>
        <p:grpSpPr>
          <a:xfrm flipH="1">
            <a:off x="8567713" y="573675"/>
            <a:ext cx="171000" cy="3801750"/>
            <a:chOff x="5816800" y="-578625"/>
            <a:chExt cx="171000" cy="3801750"/>
          </a:xfrm>
        </p:grpSpPr>
        <p:sp>
          <p:nvSpPr>
            <p:cNvPr id="484" name="Google Shape;484;p55"/>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5" name="Google Shape;485;p55"/>
            <p:cNvCxnSpPr>
              <a:stCxn id="484" idx="2"/>
              <a:endCxn id="478" idx="3"/>
            </p:cNvCxnSpPr>
            <p:nvPr/>
          </p:nvCxnSpPr>
          <p:spPr>
            <a:xfrm flipH="1" rot="10800000">
              <a:off x="5816800" y="-578625"/>
              <a:ext cx="171000" cy="37668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486" name="Google Shape;486;p55"/>
          <p:cNvSpPr txBox="1"/>
          <p:nvPr>
            <p:ph type="title"/>
          </p:nvPr>
        </p:nvSpPr>
        <p:spPr>
          <a:xfrm>
            <a:off x="720000" y="287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PERFORMANCE </a:t>
            </a:r>
            <a:r>
              <a:rPr lang="en" sz="2600"/>
              <a:t>ANALYSIS</a:t>
            </a:r>
            <a:endParaRPr sz="2600"/>
          </a:p>
        </p:txBody>
      </p:sp>
      <p:cxnSp>
        <p:nvCxnSpPr>
          <p:cNvPr id="487" name="Google Shape;487;p55"/>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488" name="Google Shape;488;p55"/>
          <p:cNvSpPr txBox="1"/>
          <p:nvPr/>
        </p:nvSpPr>
        <p:spPr>
          <a:xfrm>
            <a:off x="4426325" y="842850"/>
            <a:ext cx="4060500" cy="3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lt1"/>
                </a:solidFill>
              </a:rPr>
              <a:t>Potential Concerns</a:t>
            </a:r>
            <a:endParaRPr b="1" sz="13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 sz="1100">
                <a:solidFill>
                  <a:schemeClr val="lt1"/>
                </a:solidFill>
              </a:rPr>
              <a:t>Cross-Service Latency</a:t>
            </a:r>
            <a:r>
              <a:rPr lang="en" sz="1100">
                <a:solidFill>
                  <a:schemeClr val="lt1"/>
                </a:solidFill>
              </a:rPr>
              <a:t>: Multiple service hops (like API Gateway → Lambda → DynamoDB → Personalize) could introduce cumulative latency.</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Cold Starts</a:t>
            </a:r>
            <a:r>
              <a:rPr lang="en" sz="1100">
                <a:solidFill>
                  <a:schemeClr val="lt1"/>
                </a:solidFill>
              </a:rPr>
              <a:t>: Lambda functions may experience cold starts if traffic patterns are irregular.</a:t>
            </a:r>
            <a:endParaRPr sz="1100">
              <a:solidFill>
                <a:schemeClr val="lt1"/>
              </a:solidFill>
            </a:endParaRPr>
          </a:p>
          <a:p>
            <a:pPr indent="0" lvl="0" marL="457200" rtl="0" algn="l">
              <a:spcBef>
                <a:spcPts val="1200"/>
              </a:spcBef>
              <a:spcAft>
                <a:spcPts val="0"/>
              </a:spcAft>
              <a:buNone/>
            </a:pPr>
            <a:r>
              <a:t/>
            </a:r>
            <a:endParaRPr b="1" sz="13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6"/>
          <p:cNvSpPr/>
          <p:nvPr/>
        </p:nvSpPr>
        <p:spPr>
          <a:xfrm>
            <a:off x="576300" y="33142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6"/>
          <p:cNvSpPr txBox="1"/>
          <p:nvPr>
            <p:ph idx="1" type="body"/>
          </p:nvPr>
        </p:nvSpPr>
        <p:spPr>
          <a:xfrm>
            <a:off x="727300" y="573675"/>
            <a:ext cx="344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latin typeface="Arial"/>
                <a:ea typeface="Arial"/>
                <a:cs typeface="Arial"/>
                <a:sym typeface="Arial"/>
              </a:rPr>
              <a:t>Strong Points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Serverless Pay-per-use</a:t>
            </a:r>
            <a:r>
              <a:rPr lang="en" sz="1100">
                <a:latin typeface="Arial"/>
                <a:ea typeface="Arial"/>
                <a:cs typeface="Arial"/>
                <a:sym typeface="Arial"/>
              </a:rPr>
              <a:t>: Lambda, API Gateway, and other serverless components only incur costs when in use.</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Data Lifecycle Management</a:t>
            </a:r>
            <a:r>
              <a:rPr lang="en" sz="1100">
                <a:latin typeface="Arial"/>
                <a:ea typeface="Arial"/>
                <a:cs typeface="Arial"/>
                <a:sym typeface="Arial"/>
              </a:rPr>
              <a:t>: The flow from raw to processed to data lake suggests proper data lifecycle management, potentially using S3 lifecycle policies to reduce storage costs.</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Right-sizing for Workloads</a:t>
            </a:r>
            <a:r>
              <a:rPr lang="en" sz="1100">
                <a:latin typeface="Arial"/>
                <a:ea typeface="Arial"/>
                <a:cs typeface="Arial"/>
                <a:sym typeface="Arial"/>
              </a:rPr>
              <a:t>: Using EMR for batch processing and Kinesis for streaming allows cost optimization for different data processing needs.</a:t>
            </a:r>
            <a:endParaRPr sz="1100">
              <a:latin typeface="Arial"/>
              <a:ea typeface="Arial"/>
              <a:cs typeface="Arial"/>
              <a:sym typeface="Arial"/>
            </a:endParaRPr>
          </a:p>
          <a:p>
            <a:pPr indent="0" lvl="0" marL="457200" rtl="0" algn="l">
              <a:lnSpc>
                <a:spcPct val="115000"/>
              </a:lnSpc>
              <a:spcBef>
                <a:spcPts val="1200"/>
              </a:spcBef>
              <a:spcAft>
                <a:spcPts val="1200"/>
              </a:spcAft>
              <a:buNone/>
            </a:pPr>
            <a:r>
              <a:t/>
            </a:r>
            <a:endParaRPr b="1" sz="1300">
              <a:latin typeface="Arial"/>
              <a:ea typeface="Arial"/>
              <a:cs typeface="Arial"/>
              <a:sym typeface="Arial"/>
            </a:endParaRPr>
          </a:p>
        </p:txBody>
      </p:sp>
      <p:grpSp>
        <p:nvGrpSpPr>
          <p:cNvPr id="495" name="Google Shape;495;p56"/>
          <p:cNvGrpSpPr/>
          <p:nvPr/>
        </p:nvGrpSpPr>
        <p:grpSpPr>
          <a:xfrm>
            <a:off x="405288" y="573675"/>
            <a:ext cx="171000" cy="1117350"/>
            <a:chOff x="5816800" y="2105775"/>
            <a:chExt cx="171000" cy="1117350"/>
          </a:xfrm>
        </p:grpSpPr>
        <p:sp>
          <p:nvSpPr>
            <p:cNvPr id="496" name="Google Shape;496;p56"/>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7" name="Google Shape;497;p56"/>
            <p:cNvCxnSpPr>
              <a:stCxn id="496" idx="2"/>
              <a:endCxn id="493" idx="1"/>
            </p:cNvCxnSpPr>
            <p:nvPr/>
          </p:nvCxnSpPr>
          <p:spPr>
            <a:xfrm flipH="1" rot="10800000">
              <a:off x="5816800" y="2105775"/>
              <a:ext cx="171000" cy="10824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498" name="Google Shape;498;p56"/>
          <p:cNvGrpSpPr/>
          <p:nvPr/>
        </p:nvGrpSpPr>
        <p:grpSpPr>
          <a:xfrm flipH="1">
            <a:off x="8567713" y="573675"/>
            <a:ext cx="171000" cy="3801750"/>
            <a:chOff x="5816800" y="-578625"/>
            <a:chExt cx="171000" cy="3801750"/>
          </a:xfrm>
        </p:grpSpPr>
        <p:sp>
          <p:nvSpPr>
            <p:cNvPr id="499" name="Google Shape;499;p56"/>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0" name="Google Shape;500;p56"/>
            <p:cNvCxnSpPr>
              <a:stCxn id="499" idx="2"/>
              <a:endCxn id="493" idx="3"/>
            </p:cNvCxnSpPr>
            <p:nvPr/>
          </p:nvCxnSpPr>
          <p:spPr>
            <a:xfrm flipH="1" rot="10800000">
              <a:off x="5816800" y="-578625"/>
              <a:ext cx="171000" cy="37668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501" name="Google Shape;501;p56"/>
          <p:cNvSpPr txBox="1"/>
          <p:nvPr>
            <p:ph type="title"/>
          </p:nvPr>
        </p:nvSpPr>
        <p:spPr>
          <a:xfrm>
            <a:off x="720000" y="287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COST OPTIMIZATION</a:t>
            </a:r>
            <a:endParaRPr sz="2600"/>
          </a:p>
        </p:txBody>
      </p:sp>
      <p:cxnSp>
        <p:nvCxnSpPr>
          <p:cNvPr id="502" name="Google Shape;502;p56"/>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503" name="Google Shape;503;p56"/>
          <p:cNvSpPr txBox="1"/>
          <p:nvPr/>
        </p:nvSpPr>
        <p:spPr>
          <a:xfrm>
            <a:off x="4426325" y="842850"/>
            <a:ext cx="4060500" cy="3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lt1"/>
                </a:solidFill>
              </a:rPr>
              <a:t>Potential Concerns</a:t>
            </a:r>
            <a:endParaRPr b="1" sz="13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 sz="1100">
                <a:solidFill>
                  <a:schemeClr val="lt1"/>
                </a:solidFill>
              </a:rPr>
              <a:t>Personalize Costs</a:t>
            </a:r>
            <a:r>
              <a:rPr lang="en" sz="1100">
                <a:solidFill>
                  <a:schemeClr val="lt1"/>
                </a:solidFill>
              </a:rPr>
              <a:t>: AWS Personalize can be expensive, especially with continuous training and high request volumes.</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Data Transfer Costs</a:t>
            </a:r>
            <a:r>
              <a:rPr lang="en" sz="1100">
                <a:solidFill>
                  <a:schemeClr val="lt1"/>
                </a:solidFill>
              </a:rPr>
              <a:t>: Multiple data movements across services could incur significant data transfer costs.</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RDS Provisioning</a:t>
            </a:r>
            <a:r>
              <a:rPr lang="en" sz="1100">
                <a:solidFill>
                  <a:schemeClr val="lt1"/>
                </a:solidFill>
              </a:rPr>
              <a:t>: The RDS instance needs careful capacity planning to avoid over-provisioning.</a:t>
            </a:r>
            <a:endParaRPr sz="1100">
              <a:solidFill>
                <a:schemeClr val="lt1"/>
              </a:solidFill>
            </a:endParaRPr>
          </a:p>
          <a:p>
            <a:pPr indent="0" lvl="0" marL="457200" rtl="0" algn="l">
              <a:spcBef>
                <a:spcPts val="1200"/>
              </a:spcBef>
              <a:spcAft>
                <a:spcPts val="0"/>
              </a:spcAft>
              <a:buNone/>
            </a:pPr>
            <a:r>
              <a:t/>
            </a:r>
            <a:endParaRPr b="1" sz="13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txBox="1"/>
          <p:nvPr>
            <p:ph idx="1" type="body"/>
          </p:nvPr>
        </p:nvSpPr>
        <p:spPr>
          <a:xfrm>
            <a:off x="720000" y="1215750"/>
            <a:ext cx="7847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Content recommendation systems are widely used in platforms like Netflix, YouTube, Amazon, and Spotify. These systems leverage machine learning (ML) models to recommend content based on user behavior, item characteristics, and contextual information.</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Some of the most popular solutions currently being used for recommendation </a:t>
            </a:r>
            <a:r>
              <a:rPr b="1" lang="en" sz="1100">
                <a:latin typeface="Arial"/>
                <a:ea typeface="Arial"/>
                <a:cs typeface="Arial"/>
                <a:sym typeface="Arial"/>
              </a:rPr>
              <a:t>system implementation are :</a:t>
            </a: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Cloud Based : Amazon Personalize , Google Recommendations AI , Azure Personalizer , IBM Watson Discovery etc.</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Enterprise-Platform specific : Netflix , Youtube , Linkedin recommendation systems.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Open Source Frameworks &amp; Libraries : Surprise , LightFM , TensorRec</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Specialized Platforms &amp; Tools : Algolia Recommend , Qubit , Segment Personas</a:t>
            </a:r>
            <a:endParaRPr b="1" sz="1100">
              <a:latin typeface="Arial"/>
              <a:ea typeface="Arial"/>
              <a:cs typeface="Arial"/>
              <a:sym typeface="Arial"/>
            </a:endParaRPr>
          </a:p>
        </p:txBody>
      </p:sp>
      <p:grpSp>
        <p:nvGrpSpPr>
          <p:cNvPr id="199" name="Google Shape;199;p30"/>
          <p:cNvGrpSpPr/>
          <p:nvPr/>
        </p:nvGrpSpPr>
        <p:grpSpPr>
          <a:xfrm>
            <a:off x="405288" y="860175"/>
            <a:ext cx="171000" cy="830850"/>
            <a:chOff x="5816800" y="2392275"/>
            <a:chExt cx="171000" cy="830850"/>
          </a:xfrm>
        </p:grpSpPr>
        <p:sp>
          <p:nvSpPr>
            <p:cNvPr id="200" name="Google Shape;200;p30"/>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30"/>
            <p:cNvCxnSpPr>
              <a:stCxn id="200" idx="2"/>
              <a:endCxn id="197" idx="1"/>
            </p:cNvCxnSpPr>
            <p:nvPr/>
          </p:nvCxnSpPr>
          <p:spPr>
            <a:xfrm flipH="1" rot="10800000">
              <a:off x="5816800" y="2392275"/>
              <a:ext cx="171000" cy="7959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202" name="Google Shape;202;p30"/>
          <p:cNvGrpSpPr/>
          <p:nvPr/>
        </p:nvGrpSpPr>
        <p:grpSpPr>
          <a:xfrm flipH="1">
            <a:off x="8567713" y="860175"/>
            <a:ext cx="171000" cy="3515250"/>
            <a:chOff x="5816800" y="-292125"/>
            <a:chExt cx="171000" cy="3515250"/>
          </a:xfrm>
        </p:grpSpPr>
        <p:sp>
          <p:nvSpPr>
            <p:cNvPr id="203" name="Google Shape;203;p30"/>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30"/>
            <p:cNvCxnSpPr>
              <a:stCxn id="203" idx="2"/>
              <a:endCxn id="197" idx="3"/>
            </p:cNvCxnSpPr>
            <p:nvPr/>
          </p:nvCxnSpPr>
          <p:spPr>
            <a:xfrm flipH="1" rot="10800000">
              <a:off x="5816800" y="-292125"/>
              <a:ext cx="171000" cy="34803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205" name="Google Shape;205;p30"/>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EXISTING SOLUTIONS</a:t>
            </a: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7"/>
          <p:cNvSpPr/>
          <p:nvPr/>
        </p:nvSpPr>
        <p:spPr>
          <a:xfrm>
            <a:off x="576300" y="33142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7"/>
          <p:cNvSpPr txBox="1"/>
          <p:nvPr>
            <p:ph idx="1" type="body"/>
          </p:nvPr>
        </p:nvSpPr>
        <p:spPr>
          <a:xfrm>
            <a:off x="727300" y="573675"/>
            <a:ext cx="344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latin typeface="Arial"/>
                <a:ea typeface="Arial"/>
                <a:cs typeface="Arial"/>
                <a:sym typeface="Arial"/>
              </a:rPr>
              <a:t>Strong Points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Authentication Layer</a:t>
            </a:r>
            <a:r>
              <a:rPr lang="en" sz="1100">
                <a:latin typeface="Arial"/>
                <a:ea typeface="Arial"/>
                <a:cs typeface="Arial"/>
                <a:sym typeface="Arial"/>
              </a:rPr>
              <a:t>: Cognito provides robust identity management and authentication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API Protection</a:t>
            </a:r>
            <a:r>
              <a:rPr lang="en" sz="1100">
                <a:latin typeface="Arial"/>
                <a:ea typeface="Arial"/>
                <a:cs typeface="Arial"/>
                <a:sym typeface="Arial"/>
              </a:rPr>
              <a:t>: API Gateway offers request validation, throttling, and authorization</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Service Separation</a:t>
            </a:r>
            <a:r>
              <a:rPr lang="en" sz="1100">
                <a:latin typeface="Arial"/>
                <a:ea typeface="Arial"/>
                <a:cs typeface="Arial"/>
                <a:sym typeface="Arial"/>
              </a:rPr>
              <a:t>: Clear service boundaries minimize the blast radius of potential breaches</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Event-Based Architecture</a:t>
            </a:r>
            <a:r>
              <a:rPr lang="en" sz="1100">
                <a:latin typeface="Arial"/>
                <a:ea typeface="Arial"/>
                <a:cs typeface="Arial"/>
                <a:sym typeface="Arial"/>
              </a:rPr>
              <a:t>: EventBridge enables secure communication between components</a:t>
            </a:r>
            <a:endParaRPr sz="1100">
              <a:latin typeface="Arial"/>
              <a:ea typeface="Arial"/>
              <a:cs typeface="Arial"/>
              <a:sym typeface="Arial"/>
            </a:endParaRPr>
          </a:p>
          <a:p>
            <a:pPr indent="0" lvl="0" marL="457200" rtl="0" algn="l">
              <a:lnSpc>
                <a:spcPct val="115000"/>
              </a:lnSpc>
              <a:spcBef>
                <a:spcPts val="1200"/>
              </a:spcBef>
              <a:spcAft>
                <a:spcPts val="1200"/>
              </a:spcAft>
              <a:buNone/>
            </a:pPr>
            <a:r>
              <a:t/>
            </a:r>
            <a:endParaRPr b="1" sz="1300">
              <a:latin typeface="Arial"/>
              <a:ea typeface="Arial"/>
              <a:cs typeface="Arial"/>
              <a:sym typeface="Arial"/>
            </a:endParaRPr>
          </a:p>
        </p:txBody>
      </p:sp>
      <p:grpSp>
        <p:nvGrpSpPr>
          <p:cNvPr id="510" name="Google Shape;510;p57"/>
          <p:cNvGrpSpPr/>
          <p:nvPr/>
        </p:nvGrpSpPr>
        <p:grpSpPr>
          <a:xfrm>
            <a:off x="405288" y="573675"/>
            <a:ext cx="171000" cy="1117350"/>
            <a:chOff x="5816800" y="2105775"/>
            <a:chExt cx="171000" cy="1117350"/>
          </a:xfrm>
        </p:grpSpPr>
        <p:sp>
          <p:nvSpPr>
            <p:cNvPr id="511" name="Google Shape;511;p57"/>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2" name="Google Shape;512;p57"/>
            <p:cNvCxnSpPr>
              <a:stCxn id="511" idx="2"/>
              <a:endCxn id="508" idx="1"/>
            </p:cNvCxnSpPr>
            <p:nvPr/>
          </p:nvCxnSpPr>
          <p:spPr>
            <a:xfrm flipH="1" rot="10800000">
              <a:off x="5816800" y="2105775"/>
              <a:ext cx="171000" cy="10824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513" name="Google Shape;513;p57"/>
          <p:cNvGrpSpPr/>
          <p:nvPr/>
        </p:nvGrpSpPr>
        <p:grpSpPr>
          <a:xfrm flipH="1">
            <a:off x="8567713" y="573675"/>
            <a:ext cx="171000" cy="3801750"/>
            <a:chOff x="5816800" y="-578625"/>
            <a:chExt cx="171000" cy="3801750"/>
          </a:xfrm>
        </p:grpSpPr>
        <p:sp>
          <p:nvSpPr>
            <p:cNvPr id="514" name="Google Shape;514;p57"/>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57"/>
            <p:cNvCxnSpPr>
              <a:stCxn id="514" idx="2"/>
              <a:endCxn id="508" idx="3"/>
            </p:cNvCxnSpPr>
            <p:nvPr/>
          </p:nvCxnSpPr>
          <p:spPr>
            <a:xfrm flipH="1" rot="10800000">
              <a:off x="5816800" y="-578625"/>
              <a:ext cx="171000" cy="37668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516" name="Google Shape;516;p57"/>
          <p:cNvSpPr txBox="1"/>
          <p:nvPr>
            <p:ph type="title"/>
          </p:nvPr>
        </p:nvSpPr>
        <p:spPr>
          <a:xfrm>
            <a:off x="720000" y="287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SECURITY ANALYSIS</a:t>
            </a:r>
            <a:endParaRPr sz="2600"/>
          </a:p>
          <a:p>
            <a:pPr indent="0" lvl="0" marL="0" rtl="0" algn="l">
              <a:spcBef>
                <a:spcPts val="0"/>
              </a:spcBef>
              <a:spcAft>
                <a:spcPts val="0"/>
              </a:spcAft>
              <a:buNone/>
            </a:pPr>
            <a:r>
              <a:t/>
            </a:r>
            <a:endParaRPr sz="2600"/>
          </a:p>
        </p:txBody>
      </p:sp>
      <p:cxnSp>
        <p:nvCxnSpPr>
          <p:cNvPr id="517" name="Google Shape;517;p57"/>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518" name="Google Shape;518;p57"/>
          <p:cNvSpPr txBox="1"/>
          <p:nvPr/>
        </p:nvSpPr>
        <p:spPr>
          <a:xfrm>
            <a:off x="4426325" y="842850"/>
            <a:ext cx="4060500" cy="3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lt1"/>
                </a:solidFill>
              </a:rPr>
              <a:t>Potential Concerns</a:t>
            </a:r>
            <a:endParaRPr b="1" sz="13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 sz="1100">
                <a:solidFill>
                  <a:schemeClr val="lt1"/>
                </a:solidFill>
              </a:rPr>
              <a:t>Secrets Management</a:t>
            </a:r>
            <a:r>
              <a:rPr lang="en" sz="1100">
                <a:solidFill>
                  <a:schemeClr val="lt1"/>
                </a:solidFill>
              </a:rPr>
              <a:t>: No visible secrets management solution (AWS Secrets Manager/Parameter Store)</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Container Security</a:t>
            </a:r>
            <a:r>
              <a:rPr lang="en" sz="1100">
                <a:solidFill>
                  <a:schemeClr val="lt1"/>
                </a:solidFill>
              </a:rPr>
              <a:t>: If containers are used, additional security measures would be needed</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Data Classification</a:t>
            </a:r>
            <a:r>
              <a:rPr lang="en" sz="1100">
                <a:solidFill>
                  <a:schemeClr val="lt1"/>
                </a:solidFill>
              </a:rPr>
              <a:t>: No indication of data classification or differential protection</a:t>
            </a:r>
            <a:endParaRPr sz="1100">
              <a:solidFill>
                <a:schemeClr val="lt1"/>
              </a:solidFill>
            </a:endParaRPr>
          </a:p>
          <a:p>
            <a:pPr indent="0" lvl="0" marL="457200" rtl="0" algn="l">
              <a:spcBef>
                <a:spcPts val="1200"/>
              </a:spcBef>
              <a:spcAft>
                <a:spcPts val="0"/>
              </a:spcAft>
              <a:buNone/>
            </a:pPr>
            <a:r>
              <a:t/>
            </a:r>
            <a:endParaRPr b="1" sz="13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8"/>
          <p:cNvSpPr/>
          <p:nvPr/>
        </p:nvSpPr>
        <p:spPr>
          <a:xfrm>
            <a:off x="576300" y="33142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8"/>
          <p:cNvSpPr txBox="1"/>
          <p:nvPr>
            <p:ph idx="1" type="body"/>
          </p:nvPr>
        </p:nvSpPr>
        <p:spPr>
          <a:xfrm>
            <a:off x="727300" y="573675"/>
            <a:ext cx="344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latin typeface="Arial"/>
                <a:ea typeface="Arial"/>
                <a:cs typeface="Arial"/>
                <a:sym typeface="Arial"/>
              </a:rPr>
              <a:t>Strong Points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Data Lake Structure</a:t>
            </a:r>
            <a:r>
              <a:rPr lang="en" sz="1100">
                <a:latin typeface="Arial"/>
                <a:ea typeface="Arial"/>
                <a:cs typeface="Arial"/>
                <a:sym typeface="Arial"/>
              </a:rPr>
              <a:t>: Organized data flow facilitates audit and compliance reporting</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Monitoring Framework</a:t>
            </a:r>
            <a:r>
              <a:rPr lang="en" sz="1100">
                <a:latin typeface="Arial"/>
                <a:ea typeface="Arial"/>
                <a:cs typeface="Arial"/>
                <a:sym typeface="Arial"/>
              </a:rPr>
              <a:t>: CloudWatch enables comprehensive logging for audit trails</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User Authentication</a:t>
            </a:r>
            <a:r>
              <a:rPr lang="en" sz="1100">
                <a:latin typeface="Arial"/>
                <a:ea typeface="Arial"/>
                <a:cs typeface="Arial"/>
                <a:sym typeface="Arial"/>
              </a:rPr>
              <a:t>: Cognito supports compliance requirements for user access</a:t>
            </a:r>
            <a:endParaRPr sz="1100">
              <a:latin typeface="Arial"/>
              <a:ea typeface="Arial"/>
              <a:cs typeface="Arial"/>
              <a:sym typeface="Arial"/>
            </a:endParaRPr>
          </a:p>
          <a:p>
            <a:pPr indent="0" lvl="0" marL="457200" rtl="0" algn="l">
              <a:lnSpc>
                <a:spcPct val="115000"/>
              </a:lnSpc>
              <a:spcBef>
                <a:spcPts val="1200"/>
              </a:spcBef>
              <a:spcAft>
                <a:spcPts val="1200"/>
              </a:spcAft>
              <a:buNone/>
            </a:pPr>
            <a:r>
              <a:t/>
            </a:r>
            <a:endParaRPr b="1" sz="1300">
              <a:latin typeface="Arial"/>
              <a:ea typeface="Arial"/>
              <a:cs typeface="Arial"/>
              <a:sym typeface="Arial"/>
            </a:endParaRPr>
          </a:p>
        </p:txBody>
      </p:sp>
      <p:grpSp>
        <p:nvGrpSpPr>
          <p:cNvPr id="525" name="Google Shape;525;p58"/>
          <p:cNvGrpSpPr/>
          <p:nvPr/>
        </p:nvGrpSpPr>
        <p:grpSpPr>
          <a:xfrm>
            <a:off x="405288" y="573675"/>
            <a:ext cx="171000" cy="1117350"/>
            <a:chOff x="5816800" y="2105775"/>
            <a:chExt cx="171000" cy="1117350"/>
          </a:xfrm>
        </p:grpSpPr>
        <p:sp>
          <p:nvSpPr>
            <p:cNvPr id="526" name="Google Shape;526;p58"/>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7" name="Google Shape;527;p58"/>
            <p:cNvCxnSpPr>
              <a:stCxn id="526" idx="2"/>
              <a:endCxn id="523" idx="1"/>
            </p:cNvCxnSpPr>
            <p:nvPr/>
          </p:nvCxnSpPr>
          <p:spPr>
            <a:xfrm flipH="1" rot="10800000">
              <a:off x="5816800" y="2105775"/>
              <a:ext cx="171000" cy="10824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528" name="Google Shape;528;p58"/>
          <p:cNvGrpSpPr/>
          <p:nvPr/>
        </p:nvGrpSpPr>
        <p:grpSpPr>
          <a:xfrm flipH="1">
            <a:off x="8567713" y="573675"/>
            <a:ext cx="171000" cy="3801750"/>
            <a:chOff x="5816800" y="-578625"/>
            <a:chExt cx="171000" cy="3801750"/>
          </a:xfrm>
        </p:grpSpPr>
        <p:sp>
          <p:nvSpPr>
            <p:cNvPr id="529" name="Google Shape;529;p58"/>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0" name="Google Shape;530;p58"/>
            <p:cNvCxnSpPr>
              <a:stCxn id="529" idx="2"/>
              <a:endCxn id="523" idx="3"/>
            </p:cNvCxnSpPr>
            <p:nvPr/>
          </p:nvCxnSpPr>
          <p:spPr>
            <a:xfrm flipH="1" rot="10800000">
              <a:off x="5816800" y="-578625"/>
              <a:ext cx="171000" cy="37668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531" name="Google Shape;531;p58"/>
          <p:cNvSpPr txBox="1"/>
          <p:nvPr>
            <p:ph type="title"/>
          </p:nvPr>
        </p:nvSpPr>
        <p:spPr>
          <a:xfrm>
            <a:off x="720000" y="287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COMPLIANCE AND GOVERNANCE</a:t>
            </a:r>
            <a:endParaRPr sz="2600"/>
          </a:p>
        </p:txBody>
      </p:sp>
      <p:cxnSp>
        <p:nvCxnSpPr>
          <p:cNvPr id="532" name="Google Shape;532;p58"/>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533" name="Google Shape;533;p58"/>
          <p:cNvSpPr txBox="1"/>
          <p:nvPr/>
        </p:nvSpPr>
        <p:spPr>
          <a:xfrm>
            <a:off x="4426325" y="842850"/>
            <a:ext cx="4060500" cy="3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lt1"/>
                </a:solidFill>
              </a:rPr>
              <a:t>Potential Concerns</a:t>
            </a:r>
            <a:endParaRPr b="1" sz="13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 sz="1100">
                <a:solidFill>
                  <a:schemeClr val="lt1"/>
                </a:solidFill>
              </a:rPr>
              <a:t>Regulatory Requirements</a:t>
            </a:r>
            <a:r>
              <a:rPr lang="en" sz="1100">
                <a:solidFill>
                  <a:schemeClr val="lt1"/>
                </a:solidFill>
              </a:rPr>
              <a:t>: No specific accommodations for industry regulations visible</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Data Residency</a:t>
            </a:r>
            <a:r>
              <a:rPr lang="en" sz="1100">
                <a:solidFill>
                  <a:schemeClr val="lt1"/>
                </a:solidFill>
              </a:rPr>
              <a:t>: No clear strategy for data sovereignty or multi-region requirements</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Retention Policies</a:t>
            </a:r>
            <a:r>
              <a:rPr lang="en" sz="1100">
                <a:solidFill>
                  <a:schemeClr val="lt1"/>
                </a:solidFill>
              </a:rPr>
              <a:t>: No explicit data retention and purging mechanisms shown</a:t>
            </a:r>
            <a:endParaRPr sz="1100">
              <a:solidFill>
                <a:schemeClr val="lt1"/>
              </a:solidFill>
            </a:endParaRPr>
          </a:p>
          <a:p>
            <a:pPr indent="0" lvl="0" marL="457200" rtl="0" algn="l">
              <a:spcBef>
                <a:spcPts val="1200"/>
              </a:spcBef>
              <a:spcAft>
                <a:spcPts val="0"/>
              </a:spcAft>
              <a:buNone/>
            </a:pPr>
            <a:r>
              <a:t/>
            </a:r>
            <a:endParaRPr b="1" sz="13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9"/>
          <p:cNvSpPr/>
          <p:nvPr/>
        </p:nvSpPr>
        <p:spPr>
          <a:xfrm>
            <a:off x="576300" y="331422"/>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9"/>
          <p:cNvSpPr txBox="1"/>
          <p:nvPr>
            <p:ph idx="1" type="body"/>
          </p:nvPr>
        </p:nvSpPr>
        <p:spPr>
          <a:xfrm>
            <a:off x="727300" y="573675"/>
            <a:ext cx="3449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latin typeface="Arial"/>
                <a:ea typeface="Arial"/>
                <a:cs typeface="Arial"/>
                <a:sym typeface="Arial"/>
              </a:rPr>
              <a:t>Strong Points</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Monitoring Dashboard</a:t>
            </a:r>
            <a:r>
              <a:rPr lang="en" sz="1100">
                <a:latin typeface="Arial"/>
                <a:ea typeface="Arial"/>
                <a:cs typeface="Arial"/>
                <a:sym typeface="Arial"/>
              </a:rPr>
              <a:t>: CloudWatch dashboards for operational visibility</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Managed Services</a:t>
            </a:r>
            <a:r>
              <a:rPr lang="en" sz="1100">
                <a:latin typeface="Arial"/>
                <a:ea typeface="Arial"/>
                <a:cs typeface="Arial"/>
                <a:sym typeface="Arial"/>
              </a:rPr>
              <a:t>: Reduced operational overhead through AWS managed services</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Real-time Processing</a:t>
            </a:r>
            <a:r>
              <a:rPr lang="en" sz="1100">
                <a:latin typeface="Arial"/>
                <a:ea typeface="Arial"/>
                <a:cs typeface="Arial"/>
                <a:sym typeface="Arial"/>
              </a:rPr>
              <a:t>: Ability to react quickly to system events</a:t>
            </a:r>
            <a:endParaRPr sz="1100">
              <a:latin typeface="Arial"/>
              <a:ea typeface="Arial"/>
              <a:cs typeface="Arial"/>
              <a:sym typeface="Arial"/>
            </a:endParaRPr>
          </a:p>
          <a:p>
            <a:pPr indent="0" lvl="0" marL="457200" rtl="0" algn="l">
              <a:lnSpc>
                <a:spcPct val="115000"/>
              </a:lnSpc>
              <a:spcBef>
                <a:spcPts val="1200"/>
              </a:spcBef>
              <a:spcAft>
                <a:spcPts val="1200"/>
              </a:spcAft>
              <a:buNone/>
            </a:pPr>
            <a:r>
              <a:t/>
            </a:r>
            <a:endParaRPr b="1" sz="1300">
              <a:latin typeface="Arial"/>
              <a:ea typeface="Arial"/>
              <a:cs typeface="Arial"/>
              <a:sym typeface="Arial"/>
            </a:endParaRPr>
          </a:p>
        </p:txBody>
      </p:sp>
      <p:grpSp>
        <p:nvGrpSpPr>
          <p:cNvPr id="540" name="Google Shape;540;p59"/>
          <p:cNvGrpSpPr/>
          <p:nvPr/>
        </p:nvGrpSpPr>
        <p:grpSpPr>
          <a:xfrm>
            <a:off x="405288" y="573675"/>
            <a:ext cx="171000" cy="1117350"/>
            <a:chOff x="5816800" y="2105775"/>
            <a:chExt cx="171000" cy="1117350"/>
          </a:xfrm>
        </p:grpSpPr>
        <p:sp>
          <p:nvSpPr>
            <p:cNvPr id="541" name="Google Shape;541;p59"/>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59"/>
            <p:cNvCxnSpPr>
              <a:stCxn id="541" idx="2"/>
              <a:endCxn id="538" idx="1"/>
            </p:cNvCxnSpPr>
            <p:nvPr/>
          </p:nvCxnSpPr>
          <p:spPr>
            <a:xfrm flipH="1" rot="10800000">
              <a:off x="5816800" y="2105775"/>
              <a:ext cx="171000" cy="10824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543" name="Google Shape;543;p59"/>
          <p:cNvGrpSpPr/>
          <p:nvPr/>
        </p:nvGrpSpPr>
        <p:grpSpPr>
          <a:xfrm flipH="1">
            <a:off x="8567713" y="573675"/>
            <a:ext cx="171000" cy="3801750"/>
            <a:chOff x="5816800" y="-578625"/>
            <a:chExt cx="171000" cy="3801750"/>
          </a:xfrm>
        </p:grpSpPr>
        <p:sp>
          <p:nvSpPr>
            <p:cNvPr id="544" name="Google Shape;544;p59"/>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5" name="Google Shape;545;p59"/>
            <p:cNvCxnSpPr>
              <a:stCxn id="544" idx="2"/>
              <a:endCxn id="538" idx="3"/>
            </p:cNvCxnSpPr>
            <p:nvPr/>
          </p:nvCxnSpPr>
          <p:spPr>
            <a:xfrm flipH="1" rot="10800000">
              <a:off x="5816800" y="-578625"/>
              <a:ext cx="171000" cy="37668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546" name="Google Shape;546;p59"/>
          <p:cNvSpPr txBox="1"/>
          <p:nvPr>
            <p:ph type="title"/>
          </p:nvPr>
        </p:nvSpPr>
        <p:spPr>
          <a:xfrm>
            <a:off x="720000" y="2874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OPERATIONAL EXCELLENCE</a:t>
            </a:r>
            <a:endParaRPr sz="2600"/>
          </a:p>
        </p:txBody>
      </p:sp>
      <p:cxnSp>
        <p:nvCxnSpPr>
          <p:cNvPr id="547" name="Google Shape;547;p59"/>
          <p:cNvCxnSpPr/>
          <p:nvPr/>
        </p:nvCxnSpPr>
        <p:spPr>
          <a:xfrm>
            <a:off x="4328025" y="1362950"/>
            <a:ext cx="17400" cy="3120600"/>
          </a:xfrm>
          <a:prstGeom prst="straightConnector1">
            <a:avLst/>
          </a:prstGeom>
          <a:noFill/>
          <a:ln cap="flat" cmpd="sng" w="9525">
            <a:solidFill>
              <a:schemeClr val="lt1"/>
            </a:solidFill>
            <a:prstDash val="solid"/>
            <a:round/>
            <a:headEnd len="med" w="med" type="none"/>
            <a:tailEnd len="med" w="med" type="none"/>
          </a:ln>
        </p:spPr>
      </p:cxnSp>
      <p:sp>
        <p:nvSpPr>
          <p:cNvPr id="548" name="Google Shape;548;p59"/>
          <p:cNvSpPr txBox="1"/>
          <p:nvPr/>
        </p:nvSpPr>
        <p:spPr>
          <a:xfrm>
            <a:off x="4426325" y="842850"/>
            <a:ext cx="4060500" cy="345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lt1"/>
                </a:solidFill>
              </a:rPr>
              <a:t>Potential Concerns</a:t>
            </a:r>
            <a:endParaRPr b="1" sz="13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 sz="1100">
                <a:solidFill>
                  <a:schemeClr val="lt1"/>
                </a:solidFill>
              </a:rPr>
              <a:t>Alerting Framework</a:t>
            </a:r>
            <a:r>
              <a:rPr lang="en" sz="1100">
                <a:solidFill>
                  <a:schemeClr val="lt1"/>
                </a:solidFill>
              </a:rPr>
              <a:t>: No explicit alerting strategy visible</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Runbook Integration</a:t>
            </a:r>
            <a:r>
              <a:rPr lang="en" sz="1100">
                <a:solidFill>
                  <a:schemeClr val="lt1"/>
                </a:solidFill>
              </a:rPr>
              <a:t>: No indication of operational procedures documentation</a:t>
            </a: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 sz="1100">
                <a:solidFill>
                  <a:schemeClr val="lt1"/>
                </a:solidFill>
              </a:rPr>
              <a:t>Chaos Engineering</a:t>
            </a:r>
            <a:r>
              <a:rPr lang="en" sz="1100">
                <a:solidFill>
                  <a:schemeClr val="lt1"/>
                </a:solidFill>
              </a:rPr>
              <a:t>: No visible approach to proactive resilience testing</a:t>
            </a:r>
            <a:endParaRPr sz="1100">
              <a:solidFill>
                <a:schemeClr val="lt1"/>
              </a:solidFill>
            </a:endParaRPr>
          </a:p>
          <a:p>
            <a:pPr indent="0" lvl="0" marL="457200" rtl="0" algn="l">
              <a:spcBef>
                <a:spcPts val="1200"/>
              </a:spcBef>
              <a:spcAft>
                <a:spcPts val="0"/>
              </a:spcAft>
              <a:buNone/>
            </a:pPr>
            <a:r>
              <a:t/>
            </a:r>
            <a:endParaRPr b="1" sz="13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0"/>
          <p:cNvSpPr/>
          <p:nvPr/>
        </p:nvSpPr>
        <p:spPr>
          <a:xfrm>
            <a:off x="5363772" y="1062050"/>
            <a:ext cx="4519500" cy="38385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0"/>
          <p:cNvSpPr/>
          <p:nvPr/>
        </p:nvSpPr>
        <p:spPr>
          <a:xfrm>
            <a:off x="322250" y="342487"/>
            <a:ext cx="46440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INSIGHT GAINED</a:t>
            </a:r>
            <a:endParaRPr b="1" sz="1800"/>
          </a:p>
        </p:txBody>
      </p:sp>
      <p:sp>
        <p:nvSpPr>
          <p:cNvPr id="555" name="Google Shape;555;p60"/>
          <p:cNvSpPr txBox="1"/>
          <p:nvPr>
            <p:ph idx="1" type="subTitle"/>
          </p:nvPr>
        </p:nvSpPr>
        <p:spPr>
          <a:xfrm>
            <a:off x="366825" y="1209275"/>
            <a:ext cx="4399200" cy="3576900"/>
          </a:xfrm>
          <a:prstGeom prst="rect">
            <a:avLst/>
          </a:prstGeom>
        </p:spPr>
        <p:txBody>
          <a:bodyPr anchorCtr="0" anchor="b" bIns="91425" lIns="91425" spcFirstLastPara="1" rIns="91425" wrap="square" tIns="91425">
            <a:noAutofit/>
          </a:bodyPr>
          <a:lstStyle/>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Ease of Use:</a:t>
            </a:r>
            <a:br>
              <a:rPr b="1" lang="en" sz="1100">
                <a:latin typeface="Arial"/>
                <a:ea typeface="Arial"/>
                <a:cs typeface="Arial"/>
                <a:sym typeface="Arial"/>
              </a:rPr>
            </a:br>
            <a:r>
              <a:rPr lang="en" sz="1100">
                <a:latin typeface="Arial"/>
                <a:ea typeface="Arial"/>
                <a:cs typeface="Arial"/>
                <a:sym typeface="Arial"/>
              </a:rPr>
              <a:t> No ML expertise required due to AutoML, built-in recipes, and schema-based setup.</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High Flexibility:</a:t>
            </a:r>
            <a:br>
              <a:rPr b="1" lang="en" sz="1100">
                <a:latin typeface="Arial"/>
                <a:ea typeface="Arial"/>
                <a:cs typeface="Arial"/>
                <a:sym typeface="Arial"/>
              </a:rPr>
            </a:br>
            <a:r>
              <a:rPr lang="en" sz="1100">
                <a:latin typeface="Arial"/>
                <a:ea typeface="Arial"/>
                <a:cs typeface="Arial"/>
                <a:sym typeface="Arial"/>
              </a:rPr>
              <a:t> Can switch between popularity-based, personalized, or similar item algorithms.</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Cost vs Performance Trade-off:</a:t>
            </a:r>
            <a:br>
              <a:rPr b="1" lang="en" sz="1100">
                <a:latin typeface="Arial"/>
                <a:ea typeface="Arial"/>
                <a:cs typeface="Arial"/>
                <a:sym typeface="Arial"/>
              </a:rPr>
            </a:br>
            <a:r>
              <a:rPr lang="en" sz="1100">
                <a:latin typeface="Arial"/>
                <a:ea typeface="Arial"/>
                <a:cs typeface="Arial"/>
                <a:sym typeface="Arial"/>
              </a:rPr>
              <a:t> Real-time recommendations are powerful but may incur high costs for large-scale deployments.</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Cold Start Mitigation:</a:t>
            </a:r>
            <a:br>
              <a:rPr b="1" lang="en" sz="1100">
                <a:latin typeface="Arial"/>
                <a:ea typeface="Arial"/>
                <a:cs typeface="Arial"/>
                <a:sym typeface="Arial"/>
              </a:rPr>
            </a:br>
            <a:r>
              <a:rPr lang="en" sz="1100">
                <a:latin typeface="Arial"/>
                <a:ea typeface="Arial"/>
                <a:cs typeface="Arial"/>
                <a:sym typeface="Arial"/>
              </a:rPr>
              <a:t> Popularity-count and metadata-based recommendations help handle new users/items.</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Continuous Improvement:</a:t>
            </a:r>
            <a:br>
              <a:rPr b="1" lang="en" sz="1100">
                <a:latin typeface="Arial"/>
                <a:ea typeface="Arial"/>
                <a:cs typeface="Arial"/>
                <a:sym typeface="Arial"/>
              </a:rPr>
            </a:br>
            <a:r>
              <a:rPr lang="en" sz="1100">
                <a:latin typeface="Arial"/>
                <a:ea typeface="Arial"/>
                <a:cs typeface="Arial"/>
                <a:sym typeface="Arial"/>
              </a:rPr>
              <a:t> Feedback loop ensures recommendation accuracy improves over time.</a:t>
            </a:r>
            <a:endParaRPr sz="1100">
              <a:latin typeface="Arial"/>
              <a:ea typeface="Arial"/>
              <a:cs typeface="Arial"/>
              <a:sym typeface="Arial"/>
            </a:endParaRPr>
          </a:p>
          <a:p>
            <a:pPr indent="0" lvl="0" marL="457200" rtl="0" algn="l">
              <a:spcBef>
                <a:spcPts val="0"/>
              </a:spcBef>
              <a:spcAft>
                <a:spcPts val="0"/>
              </a:spcAft>
              <a:buNone/>
            </a:pPr>
            <a:r>
              <a:t/>
            </a:r>
            <a:endParaRPr b="1" sz="1100">
              <a:latin typeface="Arial"/>
              <a:ea typeface="Arial"/>
              <a:cs typeface="Arial"/>
              <a:sym typeface="Arial"/>
            </a:endParaRPr>
          </a:p>
        </p:txBody>
      </p:sp>
      <p:pic>
        <p:nvPicPr>
          <p:cNvPr id="556" name="Google Shape;556;p60"/>
          <p:cNvPicPr preferRelativeResize="0"/>
          <p:nvPr/>
        </p:nvPicPr>
        <p:blipFill>
          <a:blip r:embed="rId3">
            <a:alphaModFix/>
          </a:blip>
          <a:stretch>
            <a:fillRect/>
          </a:stretch>
        </p:blipFill>
        <p:spPr>
          <a:xfrm>
            <a:off x="6555950" y="1736350"/>
            <a:ext cx="1875751" cy="1796800"/>
          </a:xfrm>
          <a:prstGeom prst="rect">
            <a:avLst/>
          </a:prstGeom>
          <a:noFill/>
          <a:ln>
            <a:noFill/>
          </a:ln>
        </p:spPr>
      </p:pic>
      <p:sp>
        <p:nvSpPr>
          <p:cNvPr id="557" name="Google Shape;557;p60"/>
          <p:cNvSpPr txBox="1"/>
          <p:nvPr>
            <p:ph type="title"/>
          </p:nvPr>
        </p:nvSpPr>
        <p:spPr>
          <a:xfrm>
            <a:off x="7032050" y="3360250"/>
            <a:ext cx="2309700" cy="72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AWS</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1"/>
          <p:cNvSpPr/>
          <p:nvPr/>
        </p:nvSpPr>
        <p:spPr>
          <a:xfrm>
            <a:off x="1915125" y="315400"/>
            <a:ext cx="5313600" cy="4512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3" name="Google Shape;563;p61"/>
          <p:cNvPicPr preferRelativeResize="0"/>
          <p:nvPr/>
        </p:nvPicPr>
        <p:blipFill>
          <a:blip r:embed="rId3">
            <a:alphaModFix/>
          </a:blip>
          <a:stretch>
            <a:fillRect/>
          </a:stretch>
        </p:blipFill>
        <p:spPr>
          <a:xfrm>
            <a:off x="3494506" y="315400"/>
            <a:ext cx="2154985" cy="2089151"/>
          </a:xfrm>
          <a:prstGeom prst="rect">
            <a:avLst/>
          </a:prstGeom>
          <a:noFill/>
          <a:ln>
            <a:noFill/>
          </a:ln>
        </p:spPr>
      </p:pic>
      <p:grpSp>
        <p:nvGrpSpPr>
          <p:cNvPr id="564" name="Google Shape;564;p61"/>
          <p:cNvGrpSpPr/>
          <p:nvPr/>
        </p:nvGrpSpPr>
        <p:grpSpPr>
          <a:xfrm flipH="1">
            <a:off x="2041400" y="1717225"/>
            <a:ext cx="898346" cy="1888600"/>
            <a:chOff x="6908048" y="1202225"/>
            <a:chExt cx="898346" cy="1888600"/>
          </a:xfrm>
        </p:grpSpPr>
        <p:cxnSp>
          <p:nvCxnSpPr>
            <p:cNvPr id="565" name="Google Shape;565;p61"/>
            <p:cNvCxnSpPr>
              <a:stCxn id="566" idx="1"/>
              <a:endCxn id="567" idx="2"/>
            </p:cNvCxnSpPr>
            <p:nvPr/>
          </p:nvCxnSpPr>
          <p:spPr>
            <a:xfrm rot="10800000">
              <a:off x="6978093" y="1237125"/>
              <a:ext cx="828300" cy="1853700"/>
            </a:xfrm>
            <a:prstGeom prst="bentConnector3">
              <a:avLst>
                <a:gd fmla="val -28749" name="adj1"/>
              </a:avLst>
            </a:prstGeom>
            <a:noFill/>
            <a:ln cap="flat" cmpd="sng" w="9525">
              <a:solidFill>
                <a:schemeClr val="lt1"/>
              </a:solidFill>
              <a:prstDash val="solid"/>
              <a:round/>
              <a:headEnd len="med" w="med" type="none"/>
              <a:tailEnd len="med" w="med" type="none"/>
            </a:ln>
          </p:spPr>
        </p:cxnSp>
        <p:sp>
          <p:nvSpPr>
            <p:cNvPr id="567" name="Google Shape;567;p61"/>
            <p:cNvSpPr/>
            <p:nvPr/>
          </p:nvSpPr>
          <p:spPr>
            <a:xfrm flipH="1">
              <a:off x="6908048" y="1202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61"/>
          <p:cNvGrpSpPr/>
          <p:nvPr/>
        </p:nvGrpSpPr>
        <p:grpSpPr>
          <a:xfrm>
            <a:off x="6204241" y="1717225"/>
            <a:ext cx="898159" cy="1888600"/>
            <a:chOff x="6908048" y="1202225"/>
            <a:chExt cx="898159" cy="1888600"/>
          </a:xfrm>
        </p:grpSpPr>
        <p:cxnSp>
          <p:nvCxnSpPr>
            <p:cNvPr id="569" name="Google Shape;569;p61"/>
            <p:cNvCxnSpPr>
              <a:stCxn id="566" idx="3"/>
              <a:endCxn id="570" idx="2"/>
            </p:cNvCxnSpPr>
            <p:nvPr/>
          </p:nvCxnSpPr>
          <p:spPr>
            <a:xfrm rot="10800000">
              <a:off x="6977907" y="1237125"/>
              <a:ext cx="828300" cy="1853700"/>
            </a:xfrm>
            <a:prstGeom prst="bentConnector3">
              <a:avLst>
                <a:gd fmla="val -28749" name="adj1"/>
              </a:avLst>
            </a:prstGeom>
            <a:noFill/>
            <a:ln cap="flat" cmpd="sng" w="9525">
              <a:solidFill>
                <a:schemeClr val="lt1"/>
              </a:solidFill>
              <a:prstDash val="solid"/>
              <a:round/>
              <a:headEnd len="med" w="med" type="none"/>
              <a:tailEnd len="med" w="med" type="none"/>
            </a:ln>
          </p:spPr>
        </p:cxnSp>
        <p:sp>
          <p:nvSpPr>
            <p:cNvPr id="570" name="Google Shape;570;p61"/>
            <p:cNvSpPr/>
            <p:nvPr/>
          </p:nvSpPr>
          <p:spPr>
            <a:xfrm flipH="1">
              <a:off x="6908048" y="1202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61"/>
          <p:cNvSpPr txBox="1"/>
          <p:nvPr>
            <p:ph type="title"/>
          </p:nvPr>
        </p:nvSpPr>
        <p:spPr>
          <a:xfrm>
            <a:off x="2041400" y="2607575"/>
            <a:ext cx="5061000" cy="199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CHALLENGES &amp; SOLUTIONS</a:t>
            </a:r>
            <a:endParaRPr sz="5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2"/>
          <p:cNvSpPr/>
          <p:nvPr/>
        </p:nvSpPr>
        <p:spPr>
          <a:xfrm>
            <a:off x="5363772" y="1062050"/>
            <a:ext cx="4519500" cy="38385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2"/>
          <p:cNvSpPr/>
          <p:nvPr/>
        </p:nvSpPr>
        <p:spPr>
          <a:xfrm>
            <a:off x="322250" y="342487"/>
            <a:ext cx="46440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ISSUES FACED DURING DEVELOPMENT</a:t>
            </a:r>
            <a:endParaRPr b="1" sz="1800"/>
          </a:p>
        </p:txBody>
      </p:sp>
      <p:sp>
        <p:nvSpPr>
          <p:cNvPr id="577" name="Google Shape;577;p62"/>
          <p:cNvSpPr txBox="1"/>
          <p:nvPr>
            <p:ph idx="1" type="subTitle"/>
          </p:nvPr>
        </p:nvSpPr>
        <p:spPr>
          <a:xfrm>
            <a:off x="366825" y="1209275"/>
            <a:ext cx="4399200" cy="3576900"/>
          </a:xfrm>
          <a:prstGeom prst="rect">
            <a:avLst/>
          </a:prstGeom>
        </p:spPr>
        <p:txBody>
          <a:bodyPr anchorCtr="0" anchor="b" bIns="91425" lIns="91425" spcFirstLastPara="1" rIns="91425" wrap="square" tIns="91425">
            <a:noAutofit/>
          </a:bodyPr>
          <a:lstStyle/>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Ensuring correct data format and schema</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Handling the cold start problem (new users/items)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Long model training times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Limited customization of algorithms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Managing costs with scaling and real-time usage</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AutoNum type="arabicPeriod"/>
            </a:pPr>
            <a:r>
              <a:rPr b="1" lang="en" sz="1100">
                <a:latin typeface="Arial"/>
                <a:ea typeface="Arial"/>
                <a:cs typeface="Arial"/>
                <a:sym typeface="Arial"/>
              </a:rPr>
              <a:t>Monitoring model performance and tuning</a:t>
            </a:r>
            <a:endParaRPr b="1" sz="1100">
              <a:latin typeface="Arial"/>
              <a:ea typeface="Arial"/>
              <a:cs typeface="Arial"/>
              <a:sym typeface="Arial"/>
            </a:endParaRPr>
          </a:p>
          <a:p>
            <a:pPr indent="0" lvl="0" marL="914400" rtl="0" algn="l">
              <a:spcBef>
                <a:spcPts val="0"/>
              </a:spcBef>
              <a:spcAft>
                <a:spcPts val="0"/>
              </a:spcAft>
              <a:buNone/>
            </a:pPr>
            <a:r>
              <a:t/>
            </a:r>
            <a:endParaRPr b="1" sz="1100">
              <a:latin typeface="Arial"/>
              <a:ea typeface="Arial"/>
              <a:cs typeface="Arial"/>
              <a:sym typeface="Arial"/>
            </a:endParaRPr>
          </a:p>
          <a:p>
            <a:pPr indent="0" lvl="0" marL="914400" rtl="0" algn="l">
              <a:spcBef>
                <a:spcPts val="0"/>
              </a:spcBef>
              <a:spcAft>
                <a:spcPts val="0"/>
              </a:spcAft>
              <a:buNone/>
            </a:pPr>
            <a:r>
              <a:t/>
            </a:r>
            <a:endParaRPr b="1" sz="1100">
              <a:latin typeface="Arial"/>
              <a:ea typeface="Arial"/>
              <a:cs typeface="Arial"/>
              <a:sym typeface="Arial"/>
            </a:endParaRPr>
          </a:p>
          <a:p>
            <a:pPr indent="0" lvl="0" marL="914400" rtl="0" algn="l">
              <a:spcBef>
                <a:spcPts val="0"/>
              </a:spcBef>
              <a:spcAft>
                <a:spcPts val="0"/>
              </a:spcAft>
              <a:buNone/>
            </a:pPr>
            <a:r>
              <a:t/>
            </a:r>
            <a:endParaRPr b="1" sz="1100">
              <a:latin typeface="Arial"/>
              <a:ea typeface="Arial"/>
              <a:cs typeface="Arial"/>
              <a:sym typeface="Arial"/>
            </a:endParaRPr>
          </a:p>
          <a:p>
            <a:pPr indent="0" lvl="0" marL="914400" rtl="0" algn="l">
              <a:spcBef>
                <a:spcPts val="0"/>
              </a:spcBef>
              <a:spcAft>
                <a:spcPts val="0"/>
              </a:spcAft>
              <a:buNone/>
            </a:pPr>
            <a:r>
              <a:t/>
            </a:r>
            <a:endParaRPr b="1" sz="1100">
              <a:latin typeface="Arial"/>
              <a:ea typeface="Arial"/>
              <a:cs typeface="Arial"/>
              <a:sym typeface="Arial"/>
            </a:endParaRPr>
          </a:p>
          <a:p>
            <a:pPr indent="0" lvl="0" marL="914400" rtl="0" algn="l">
              <a:spcBef>
                <a:spcPts val="0"/>
              </a:spcBef>
              <a:spcAft>
                <a:spcPts val="0"/>
              </a:spcAft>
              <a:buNone/>
            </a:pPr>
            <a:r>
              <a:t/>
            </a:r>
            <a:endParaRPr b="1" sz="1100">
              <a:latin typeface="Arial"/>
              <a:ea typeface="Arial"/>
              <a:cs typeface="Arial"/>
              <a:sym typeface="Arial"/>
            </a:endParaRPr>
          </a:p>
        </p:txBody>
      </p:sp>
      <p:pic>
        <p:nvPicPr>
          <p:cNvPr id="578" name="Google Shape;578;p62"/>
          <p:cNvPicPr preferRelativeResize="0"/>
          <p:nvPr/>
        </p:nvPicPr>
        <p:blipFill>
          <a:blip r:embed="rId3">
            <a:alphaModFix/>
          </a:blip>
          <a:stretch>
            <a:fillRect/>
          </a:stretch>
        </p:blipFill>
        <p:spPr>
          <a:xfrm>
            <a:off x="6555950" y="1736350"/>
            <a:ext cx="1875751" cy="1796800"/>
          </a:xfrm>
          <a:prstGeom prst="rect">
            <a:avLst/>
          </a:prstGeom>
          <a:noFill/>
          <a:ln>
            <a:noFill/>
          </a:ln>
        </p:spPr>
      </p:pic>
      <p:sp>
        <p:nvSpPr>
          <p:cNvPr id="579" name="Google Shape;579;p62"/>
          <p:cNvSpPr txBox="1"/>
          <p:nvPr>
            <p:ph type="title"/>
          </p:nvPr>
        </p:nvSpPr>
        <p:spPr>
          <a:xfrm>
            <a:off x="7032050" y="3360250"/>
            <a:ext cx="2309700" cy="72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AWS</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3"/>
          <p:cNvSpPr/>
          <p:nvPr/>
        </p:nvSpPr>
        <p:spPr>
          <a:xfrm>
            <a:off x="5363772" y="1062050"/>
            <a:ext cx="4519500" cy="38385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3"/>
          <p:cNvSpPr/>
          <p:nvPr/>
        </p:nvSpPr>
        <p:spPr>
          <a:xfrm>
            <a:off x="322250" y="342475"/>
            <a:ext cx="52332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STRATEGIES USED TO OVERCOME THEM</a:t>
            </a:r>
            <a:endParaRPr b="1" sz="1800"/>
          </a:p>
        </p:txBody>
      </p:sp>
      <p:sp>
        <p:nvSpPr>
          <p:cNvPr id="586" name="Google Shape;586;p63"/>
          <p:cNvSpPr txBox="1"/>
          <p:nvPr>
            <p:ph idx="1" type="subTitle"/>
          </p:nvPr>
        </p:nvSpPr>
        <p:spPr>
          <a:xfrm>
            <a:off x="366825" y="1243850"/>
            <a:ext cx="4399200" cy="3576900"/>
          </a:xfrm>
          <a:prstGeom prst="rect">
            <a:avLst/>
          </a:prstGeom>
        </p:spPr>
        <p:txBody>
          <a:bodyPr anchorCtr="0" anchor="b" bIns="91425" lIns="91425" spcFirstLastPara="1" rIns="91425" wrap="square" tIns="91425">
            <a:noAutofit/>
          </a:bodyPr>
          <a:lstStyle/>
          <a:p>
            <a:pPr indent="-298450" lvl="0" marL="457200" rtl="0" algn="l">
              <a:spcBef>
                <a:spcPts val="0"/>
              </a:spcBef>
              <a:spcAft>
                <a:spcPts val="0"/>
              </a:spcAft>
              <a:buSzPts val="1100"/>
              <a:buFont typeface="Arial"/>
              <a:buChar char="●"/>
            </a:pPr>
            <a:r>
              <a:rPr b="1" lang="en" sz="1100">
                <a:latin typeface="Arial"/>
                <a:ea typeface="Arial"/>
                <a:cs typeface="Arial"/>
                <a:sym typeface="Arial"/>
              </a:rPr>
              <a:t>Used AWS schema templates and validators for data formatting</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Applied popularity-based and item metadata for cold start issues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Performed testing with small datasets; trained during off-peak hours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Leveraged built-in AWS recipes (HRNN, SIMS) for different use cases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Monitored usage with AWS Cost Explorer and applied budget alerts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Continuously retrained with updated interaction data for better accuracy</a:t>
            </a:r>
            <a:endParaRPr b="1" sz="1100">
              <a:latin typeface="Arial"/>
              <a:ea typeface="Arial"/>
              <a:cs typeface="Arial"/>
              <a:sym typeface="Arial"/>
            </a:endParaRPr>
          </a:p>
          <a:p>
            <a:pPr indent="0" lvl="0" marL="1371600" rtl="0" algn="l">
              <a:spcBef>
                <a:spcPts val="0"/>
              </a:spcBef>
              <a:spcAft>
                <a:spcPts val="0"/>
              </a:spcAft>
              <a:buNone/>
            </a:pPr>
            <a:r>
              <a:t/>
            </a:r>
            <a:endParaRPr b="1" sz="1100">
              <a:latin typeface="Arial"/>
              <a:ea typeface="Arial"/>
              <a:cs typeface="Arial"/>
              <a:sym typeface="Arial"/>
            </a:endParaRPr>
          </a:p>
        </p:txBody>
      </p:sp>
      <p:pic>
        <p:nvPicPr>
          <p:cNvPr id="587" name="Google Shape;587;p63"/>
          <p:cNvPicPr preferRelativeResize="0"/>
          <p:nvPr/>
        </p:nvPicPr>
        <p:blipFill>
          <a:blip r:embed="rId3">
            <a:alphaModFix/>
          </a:blip>
          <a:stretch>
            <a:fillRect/>
          </a:stretch>
        </p:blipFill>
        <p:spPr>
          <a:xfrm>
            <a:off x="6555950" y="1736350"/>
            <a:ext cx="1875751" cy="1796800"/>
          </a:xfrm>
          <a:prstGeom prst="rect">
            <a:avLst/>
          </a:prstGeom>
          <a:noFill/>
          <a:ln>
            <a:noFill/>
          </a:ln>
        </p:spPr>
      </p:pic>
      <p:sp>
        <p:nvSpPr>
          <p:cNvPr id="588" name="Google Shape;588;p63"/>
          <p:cNvSpPr txBox="1"/>
          <p:nvPr>
            <p:ph type="title"/>
          </p:nvPr>
        </p:nvSpPr>
        <p:spPr>
          <a:xfrm>
            <a:off x="7032050" y="3360250"/>
            <a:ext cx="2309700" cy="72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AWS</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4"/>
          <p:cNvSpPr/>
          <p:nvPr/>
        </p:nvSpPr>
        <p:spPr>
          <a:xfrm>
            <a:off x="1915125" y="315400"/>
            <a:ext cx="5313600" cy="45126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4" name="Google Shape;594;p64"/>
          <p:cNvPicPr preferRelativeResize="0"/>
          <p:nvPr/>
        </p:nvPicPr>
        <p:blipFill>
          <a:blip r:embed="rId3">
            <a:alphaModFix/>
          </a:blip>
          <a:stretch>
            <a:fillRect/>
          </a:stretch>
        </p:blipFill>
        <p:spPr>
          <a:xfrm>
            <a:off x="3494506" y="315400"/>
            <a:ext cx="2154985" cy="2089151"/>
          </a:xfrm>
          <a:prstGeom prst="rect">
            <a:avLst/>
          </a:prstGeom>
          <a:noFill/>
          <a:ln>
            <a:noFill/>
          </a:ln>
        </p:spPr>
      </p:pic>
      <p:grpSp>
        <p:nvGrpSpPr>
          <p:cNvPr id="595" name="Google Shape;595;p64"/>
          <p:cNvGrpSpPr/>
          <p:nvPr/>
        </p:nvGrpSpPr>
        <p:grpSpPr>
          <a:xfrm flipH="1">
            <a:off x="2041400" y="1717225"/>
            <a:ext cx="898346" cy="1888600"/>
            <a:chOff x="6908048" y="1202225"/>
            <a:chExt cx="898346" cy="1888600"/>
          </a:xfrm>
        </p:grpSpPr>
        <p:cxnSp>
          <p:nvCxnSpPr>
            <p:cNvPr id="596" name="Google Shape;596;p64"/>
            <p:cNvCxnSpPr>
              <a:stCxn id="597" idx="1"/>
              <a:endCxn id="598" idx="2"/>
            </p:cNvCxnSpPr>
            <p:nvPr/>
          </p:nvCxnSpPr>
          <p:spPr>
            <a:xfrm rot="10800000">
              <a:off x="6978093" y="1237125"/>
              <a:ext cx="828300" cy="1853700"/>
            </a:xfrm>
            <a:prstGeom prst="bentConnector3">
              <a:avLst>
                <a:gd fmla="val -28749" name="adj1"/>
              </a:avLst>
            </a:prstGeom>
            <a:noFill/>
            <a:ln cap="flat" cmpd="sng" w="9525">
              <a:solidFill>
                <a:schemeClr val="lt1"/>
              </a:solidFill>
              <a:prstDash val="solid"/>
              <a:round/>
              <a:headEnd len="med" w="med" type="none"/>
              <a:tailEnd len="med" w="med" type="none"/>
            </a:ln>
          </p:spPr>
        </p:cxnSp>
        <p:sp>
          <p:nvSpPr>
            <p:cNvPr id="598" name="Google Shape;598;p64"/>
            <p:cNvSpPr/>
            <p:nvPr/>
          </p:nvSpPr>
          <p:spPr>
            <a:xfrm flipH="1">
              <a:off x="6908048" y="1202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64"/>
          <p:cNvGrpSpPr/>
          <p:nvPr/>
        </p:nvGrpSpPr>
        <p:grpSpPr>
          <a:xfrm>
            <a:off x="6204241" y="1717225"/>
            <a:ext cx="898159" cy="1888600"/>
            <a:chOff x="6908048" y="1202225"/>
            <a:chExt cx="898159" cy="1888600"/>
          </a:xfrm>
        </p:grpSpPr>
        <p:cxnSp>
          <p:nvCxnSpPr>
            <p:cNvPr id="600" name="Google Shape;600;p64"/>
            <p:cNvCxnSpPr>
              <a:stCxn id="597" idx="3"/>
              <a:endCxn id="601" idx="2"/>
            </p:cNvCxnSpPr>
            <p:nvPr/>
          </p:nvCxnSpPr>
          <p:spPr>
            <a:xfrm rot="10800000">
              <a:off x="6977907" y="1237125"/>
              <a:ext cx="828300" cy="1853700"/>
            </a:xfrm>
            <a:prstGeom prst="bentConnector3">
              <a:avLst>
                <a:gd fmla="val -28749" name="adj1"/>
              </a:avLst>
            </a:prstGeom>
            <a:noFill/>
            <a:ln cap="flat" cmpd="sng" w="9525">
              <a:solidFill>
                <a:schemeClr val="lt1"/>
              </a:solidFill>
              <a:prstDash val="solid"/>
              <a:round/>
              <a:headEnd len="med" w="med" type="none"/>
              <a:tailEnd len="med" w="med" type="none"/>
            </a:ln>
          </p:spPr>
        </p:cxnSp>
        <p:sp>
          <p:nvSpPr>
            <p:cNvPr id="601" name="Google Shape;601;p64"/>
            <p:cNvSpPr/>
            <p:nvPr/>
          </p:nvSpPr>
          <p:spPr>
            <a:xfrm flipH="1">
              <a:off x="6908048" y="1202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64"/>
          <p:cNvSpPr txBox="1"/>
          <p:nvPr>
            <p:ph type="title"/>
          </p:nvPr>
        </p:nvSpPr>
        <p:spPr>
          <a:xfrm>
            <a:off x="2041400" y="2607575"/>
            <a:ext cx="5061000" cy="199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FUTURE ENHANCEMENTS</a:t>
            </a:r>
            <a:endParaRPr sz="4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5"/>
          <p:cNvSpPr/>
          <p:nvPr/>
        </p:nvSpPr>
        <p:spPr>
          <a:xfrm>
            <a:off x="5363772" y="1062050"/>
            <a:ext cx="4519500" cy="38385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5"/>
          <p:cNvSpPr/>
          <p:nvPr/>
        </p:nvSpPr>
        <p:spPr>
          <a:xfrm>
            <a:off x="322250" y="230700"/>
            <a:ext cx="52332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IMPROVEMENTS</a:t>
            </a:r>
            <a:endParaRPr b="1" sz="1800"/>
          </a:p>
        </p:txBody>
      </p:sp>
      <p:sp>
        <p:nvSpPr>
          <p:cNvPr id="608" name="Google Shape;608;p65"/>
          <p:cNvSpPr txBox="1"/>
          <p:nvPr>
            <p:ph idx="1" type="subTitle"/>
          </p:nvPr>
        </p:nvSpPr>
        <p:spPr>
          <a:xfrm flipH="1" rot="10800000">
            <a:off x="-389950" y="5490895"/>
            <a:ext cx="4399200" cy="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sz="1100">
              <a:latin typeface="Arial"/>
              <a:ea typeface="Arial"/>
              <a:cs typeface="Arial"/>
              <a:sym typeface="Arial"/>
            </a:endParaRPr>
          </a:p>
        </p:txBody>
      </p:sp>
      <p:pic>
        <p:nvPicPr>
          <p:cNvPr id="609" name="Google Shape;609;p65"/>
          <p:cNvPicPr preferRelativeResize="0"/>
          <p:nvPr/>
        </p:nvPicPr>
        <p:blipFill>
          <a:blip r:embed="rId3">
            <a:alphaModFix/>
          </a:blip>
          <a:stretch>
            <a:fillRect/>
          </a:stretch>
        </p:blipFill>
        <p:spPr>
          <a:xfrm>
            <a:off x="6555950" y="1736350"/>
            <a:ext cx="1875751" cy="1796800"/>
          </a:xfrm>
          <a:prstGeom prst="rect">
            <a:avLst/>
          </a:prstGeom>
          <a:noFill/>
          <a:ln>
            <a:noFill/>
          </a:ln>
        </p:spPr>
      </p:pic>
      <p:sp>
        <p:nvSpPr>
          <p:cNvPr id="610" name="Google Shape;610;p65"/>
          <p:cNvSpPr txBox="1"/>
          <p:nvPr>
            <p:ph type="title"/>
          </p:nvPr>
        </p:nvSpPr>
        <p:spPr>
          <a:xfrm>
            <a:off x="7032050" y="3360250"/>
            <a:ext cx="2309700" cy="72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AWS</a:t>
            </a:r>
            <a:endParaRPr>
              <a:solidFill>
                <a:schemeClr val="dk1"/>
              </a:solidFill>
            </a:endParaRPr>
          </a:p>
        </p:txBody>
      </p:sp>
      <p:sp>
        <p:nvSpPr>
          <p:cNvPr id="611" name="Google Shape;611;p65"/>
          <p:cNvSpPr txBox="1"/>
          <p:nvPr/>
        </p:nvSpPr>
        <p:spPr>
          <a:xfrm>
            <a:off x="322250" y="715500"/>
            <a:ext cx="5349600" cy="38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Caching Strategy</a:t>
            </a:r>
            <a:r>
              <a:rPr lang="en">
                <a:solidFill>
                  <a:schemeClr val="lt1"/>
                </a:solidFill>
              </a:rPr>
              <a:t>: Implement DAX for DynamoDB and consider adding ElastiCache to reduce repeated database calls.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
                <a:solidFill>
                  <a:schemeClr val="lt1"/>
                </a:solidFill>
              </a:rPr>
              <a:t>Reserved Capacity</a:t>
            </a:r>
            <a:r>
              <a:rPr lang="en">
                <a:solidFill>
                  <a:schemeClr val="lt1"/>
                </a:solidFill>
              </a:rPr>
              <a:t>: For predictable workloads, consider reserved capacity for services like RDS and DynamoDB to reduce costs.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
                <a:solidFill>
                  <a:schemeClr val="lt1"/>
                </a:solidFill>
              </a:rPr>
              <a:t>Multi-AZ and Multi-Region</a:t>
            </a:r>
            <a:r>
              <a:rPr lang="en">
                <a:solidFill>
                  <a:schemeClr val="lt1"/>
                </a:solidFill>
              </a:rPr>
              <a:t>: Consider implementing Multi-AZ for critical components and potentially Multi-Region for disaster recovery.</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
                <a:solidFill>
                  <a:schemeClr val="lt1"/>
                </a:solidFill>
              </a:rPr>
              <a:t>Cost Monitoring</a:t>
            </a:r>
            <a:r>
              <a:rPr lang="en">
                <a:solidFill>
                  <a:schemeClr val="lt1"/>
                </a:solidFill>
              </a:rPr>
              <a:t>: Add AWS Cost Explorer and Budget alerts to proactively manage costs.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
                <a:solidFill>
                  <a:schemeClr val="lt1"/>
                </a:solidFill>
              </a:rPr>
              <a:t>Performance Monitoring</a:t>
            </a:r>
            <a:r>
              <a:rPr lang="en">
                <a:solidFill>
                  <a:schemeClr val="lt1"/>
                </a:solidFill>
              </a:rPr>
              <a:t>: Enhance CloudWatch monitoring with custom metrics and X-Ray for distributed tracing.</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
                <a:solidFill>
                  <a:schemeClr val="lt1"/>
                </a:solidFill>
              </a:rPr>
              <a:t>Auto-archiving</a:t>
            </a:r>
            <a:r>
              <a:rPr lang="en">
                <a:solidFill>
                  <a:schemeClr val="lt1"/>
                </a:solidFill>
              </a:rPr>
              <a:t>: Implement S3 Intelligent-Tiering or lifecycle policies to automatically move older data to cheaper storage tiers.</a:t>
            </a:r>
            <a:endParaRPr>
              <a:solidFill>
                <a:schemeClr val="lt1"/>
              </a:solidFill>
            </a:endParaRPr>
          </a:p>
          <a:p>
            <a:pPr indent="0" lvl="0" marL="0" rtl="0" algn="l">
              <a:spcBef>
                <a:spcPts val="0"/>
              </a:spcBef>
              <a:spcAft>
                <a:spcPts val="0"/>
              </a:spcAft>
              <a:buNone/>
            </a:pPr>
            <a:r>
              <a:t/>
            </a:r>
            <a:endParaRPr sz="1700">
              <a:solidFill>
                <a:schemeClr val="lt1"/>
              </a:solidFill>
              <a:latin typeface="Catamaran"/>
              <a:ea typeface="Catamaran"/>
              <a:cs typeface="Catamaran"/>
              <a:sym typeface="Catamar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6"/>
          <p:cNvSpPr/>
          <p:nvPr/>
        </p:nvSpPr>
        <p:spPr>
          <a:xfrm>
            <a:off x="5832890" y="386263"/>
            <a:ext cx="3311100" cy="28122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6"/>
          <p:cNvSpPr/>
          <p:nvPr/>
        </p:nvSpPr>
        <p:spPr>
          <a:xfrm>
            <a:off x="45803" y="386263"/>
            <a:ext cx="3311100" cy="28122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6"/>
          <p:cNvSpPr/>
          <p:nvPr/>
        </p:nvSpPr>
        <p:spPr>
          <a:xfrm>
            <a:off x="2312247" y="891725"/>
            <a:ext cx="4519500" cy="3838500"/>
          </a:xfrm>
          <a:prstGeom prst="ellipse">
            <a:avLst/>
          </a:prstGeom>
          <a:gradFill>
            <a:gsLst>
              <a:gs pos="0">
                <a:srgbClr val="170F8D"/>
              </a:gs>
              <a:gs pos="61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6"/>
          <p:cNvSpPr txBox="1"/>
          <p:nvPr>
            <p:ph idx="1" type="subTitle"/>
          </p:nvPr>
        </p:nvSpPr>
        <p:spPr>
          <a:xfrm>
            <a:off x="2516200" y="3015775"/>
            <a:ext cx="41118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Summary of key takeaways</a:t>
            </a:r>
            <a:endParaRPr/>
          </a:p>
          <a:p>
            <a:pPr indent="0" lvl="0" marL="0" rtl="0" algn="ctr">
              <a:spcBef>
                <a:spcPts val="0"/>
              </a:spcBef>
              <a:spcAft>
                <a:spcPts val="0"/>
              </a:spcAft>
              <a:buNone/>
            </a:pPr>
            <a:r>
              <a:t/>
            </a:r>
            <a:endParaRPr/>
          </a:p>
        </p:txBody>
      </p:sp>
      <p:pic>
        <p:nvPicPr>
          <p:cNvPr id="620" name="Google Shape;620;p66"/>
          <p:cNvPicPr preferRelativeResize="0"/>
          <p:nvPr/>
        </p:nvPicPr>
        <p:blipFill>
          <a:blip r:embed="rId3">
            <a:alphaModFix/>
          </a:blip>
          <a:stretch>
            <a:fillRect/>
          </a:stretch>
        </p:blipFill>
        <p:spPr>
          <a:xfrm>
            <a:off x="289125" y="1465955"/>
            <a:ext cx="1585361" cy="3122620"/>
          </a:xfrm>
          <a:prstGeom prst="rect">
            <a:avLst/>
          </a:prstGeom>
          <a:noFill/>
          <a:ln>
            <a:noFill/>
          </a:ln>
        </p:spPr>
      </p:pic>
      <p:pic>
        <p:nvPicPr>
          <p:cNvPr id="621" name="Google Shape;621;p66"/>
          <p:cNvPicPr preferRelativeResize="0"/>
          <p:nvPr/>
        </p:nvPicPr>
        <p:blipFill>
          <a:blip r:embed="rId4">
            <a:alphaModFix/>
          </a:blip>
          <a:stretch>
            <a:fillRect/>
          </a:stretch>
        </p:blipFill>
        <p:spPr>
          <a:xfrm>
            <a:off x="7334158" y="1243549"/>
            <a:ext cx="1520718" cy="3404125"/>
          </a:xfrm>
          <a:prstGeom prst="rect">
            <a:avLst/>
          </a:prstGeom>
          <a:noFill/>
          <a:ln>
            <a:noFill/>
          </a:ln>
        </p:spPr>
      </p:pic>
      <p:sp>
        <p:nvSpPr>
          <p:cNvPr id="622" name="Google Shape;622;p66"/>
          <p:cNvSpPr/>
          <p:nvPr/>
        </p:nvSpPr>
        <p:spPr>
          <a:xfrm>
            <a:off x="2312300" y="1664000"/>
            <a:ext cx="4519500" cy="11106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3" name="Google Shape;623;p66"/>
          <p:cNvCxnSpPr>
            <a:stCxn id="622" idx="1"/>
            <a:endCxn id="619" idx="1"/>
          </p:cNvCxnSpPr>
          <p:nvPr/>
        </p:nvCxnSpPr>
        <p:spPr>
          <a:xfrm>
            <a:off x="2312300" y="2219300"/>
            <a:ext cx="204000" cy="1044900"/>
          </a:xfrm>
          <a:prstGeom prst="bentConnector3">
            <a:avLst>
              <a:gd fmla="val -116728" name="adj1"/>
            </a:avLst>
          </a:prstGeom>
          <a:noFill/>
          <a:ln cap="flat" cmpd="sng" w="9525">
            <a:solidFill>
              <a:schemeClr val="lt1"/>
            </a:solidFill>
            <a:prstDash val="solid"/>
            <a:round/>
            <a:headEnd len="med" w="med" type="none"/>
            <a:tailEnd len="med" w="med" type="none"/>
          </a:ln>
        </p:spPr>
      </p:cxnSp>
      <p:cxnSp>
        <p:nvCxnSpPr>
          <p:cNvPr id="624" name="Google Shape;624;p66"/>
          <p:cNvCxnSpPr>
            <a:stCxn id="622" idx="3"/>
            <a:endCxn id="619" idx="3"/>
          </p:cNvCxnSpPr>
          <p:nvPr/>
        </p:nvCxnSpPr>
        <p:spPr>
          <a:xfrm flipH="1">
            <a:off x="6628100" y="2219300"/>
            <a:ext cx="203700" cy="1044900"/>
          </a:xfrm>
          <a:prstGeom prst="bentConnector3">
            <a:avLst>
              <a:gd fmla="val -116900" name="adj1"/>
            </a:avLst>
          </a:prstGeom>
          <a:noFill/>
          <a:ln cap="flat" cmpd="sng" w="9525">
            <a:solidFill>
              <a:schemeClr val="lt1"/>
            </a:solidFill>
            <a:prstDash val="solid"/>
            <a:round/>
            <a:headEnd len="med" w="med" type="none"/>
            <a:tailEnd len="med" w="med" type="none"/>
          </a:ln>
        </p:spPr>
      </p:cxnSp>
      <p:grpSp>
        <p:nvGrpSpPr>
          <p:cNvPr id="625" name="Google Shape;625;p66"/>
          <p:cNvGrpSpPr/>
          <p:nvPr/>
        </p:nvGrpSpPr>
        <p:grpSpPr>
          <a:xfrm>
            <a:off x="2370860" y="3512875"/>
            <a:ext cx="4402275" cy="629575"/>
            <a:chOff x="2370860" y="3360475"/>
            <a:chExt cx="4402275" cy="629575"/>
          </a:xfrm>
        </p:grpSpPr>
        <p:sp>
          <p:nvSpPr>
            <p:cNvPr id="626" name="Google Shape;626;p66"/>
            <p:cNvSpPr/>
            <p:nvPr/>
          </p:nvSpPr>
          <p:spPr>
            <a:xfrm flipH="1">
              <a:off x="6703235" y="3920150"/>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7" name="Google Shape;627;p66"/>
            <p:cNvCxnSpPr>
              <a:stCxn id="626" idx="6"/>
              <a:endCxn id="619" idx="2"/>
            </p:cNvCxnSpPr>
            <p:nvPr/>
          </p:nvCxnSpPr>
          <p:spPr>
            <a:xfrm rot="10800000">
              <a:off x="4572035" y="3360500"/>
              <a:ext cx="2131200" cy="594600"/>
            </a:xfrm>
            <a:prstGeom prst="bentConnector2">
              <a:avLst/>
            </a:prstGeom>
            <a:noFill/>
            <a:ln cap="flat" cmpd="sng" w="9525">
              <a:solidFill>
                <a:schemeClr val="lt1"/>
              </a:solidFill>
              <a:prstDash val="solid"/>
              <a:round/>
              <a:headEnd len="med" w="med" type="none"/>
              <a:tailEnd len="med" w="med" type="none"/>
            </a:ln>
          </p:spPr>
        </p:cxnSp>
        <p:sp>
          <p:nvSpPr>
            <p:cNvPr id="628" name="Google Shape;628;p66"/>
            <p:cNvSpPr/>
            <p:nvPr/>
          </p:nvSpPr>
          <p:spPr>
            <a:xfrm flipH="1">
              <a:off x="2370860" y="3920150"/>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9" name="Google Shape;629;p66"/>
            <p:cNvCxnSpPr>
              <a:stCxn id="619" idx="2"/>
              <a:endCxn id="628" idx="2"/>
            </p:cNvCxnSpPr>
            <p:nvPr/>
          </p:nvCxnSpPr>
          <p:spPr>
            <a:xfrm rot="5400000">
              <a:off x="3209200" y="2592175"/>
              <a:ext cx="594600" cy="2131200"/>
            </a:xfrm>
            <a:prstGeom prst="bentConnector2">
              <a:avLst/>
            </a:prstGeom>
            <a:noFill/>
            <a:ln cap="flat" cmpd="sng" w="9525">
              <a:solidFill>
                <a:schemeClr val="lt1"/>
              </a:solidFill>
              <a:prstDash val="solid"/>
              <a:round/>
              <a:headEnd len="med" w="med" type="none"/>
              <a:tailEnd len="med" w="med" type="none"/>
            </a:ln>
          </p:spPr>
        </p:cxnSp>
      </p:grpSp>
      <p:sp>
        <p:nvSpPr>
          <p:cNvPr id="630" name="Google Shape;630;p66"/>
          <p:cNvSpPr txBox="1"/>
          <p:nvPr>
            <p:ph type="title"/>
          </p:nvPr>
        </p:nvSpPr>
        <p:spPr>
          <a:xfrm>
            <a:off x="2516200" y="1664012"/>
            <a:ext cx="4111800" cy="111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500">
                <a:solidFill>
                  <a:schemeClr val="dk1"/>
                </a:solidFill>
              </a:rPr>
              <a:t>CONCLUSION</a:t>
            </a:r>
            <a:endParaRPr sz="4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p:nvPr/>
        </p:nvSpPr>
        <p:spPr>
          <a:xfrm>
            <a:off x="322250" y="342475"/>
            <a:ext cx="82659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Comparative Analysis of AWS Personalize &amp; Other Cloud Based Models</a:t>
            </a:r>
            <a:endParaRPr b="1" sz="1800"/>
          </a:p>
        </p:txBody>
      </p:sp>
      <p:sp>
        <p:nvSpPr>
          <p:cNvPr id="211" name="Google Shape;211;p31"/>
          <p:cNvSpPr txBox="1"/>
          <p:nvPr>
            <p:ph idx="1" type="subTitle"/>
          </p:nvPr>
        </p:nvSpPr>
        <p:spPr>
          <a:xfrm>
            <a:off x="366825" y="1209275"/>
            <a:ext cx="4399200" cy="357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Arial"/>
                <a:ea typeface="Arial"/>
                <a:cs typeface="Arial"/>
                <a:sym typeface="Arial"/>
              </a:rPr>
              <a:t>-</a:t>
            </a:r>
            <a:endParaRPr b="1" sz="1100">
              <a:solidFill>
                <a:schemeClr val="dk1"/>
              </a:solidFill>
              <a:latin typeface="Arial"/>
              <a:ea typeface="Arial"/>
              <a:cs typeface="Arial"/>
              <a:sym typeface="Arial"/>
            </a:endParaRPr>
          </a:p>
        </p:txBody>
      </p:sp>
      <p:pic>
        <p:nvPicPr>
          <p:cNvPr id="212" name="Google Shape;212;p31"/>
          <p:cNvPicPr preferRelativeResize="0"/>
          <p:nvPr/>
        </p:nvPicPr>
        <p:blipFill>
          <a:blip r:embed="rId3">
            <a:alphaModFix/>
          </a:blip>
          <a:stretch>
            <a:fillRect/>
          </a:stretch>
        </p:blipFill>
        <p:spPr>
          <a:xfrm>
            <a:off x="845288" y="1613425"/>
            <a:ext cx="7453425" cy="2213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7"/>
          <p:cNvSpPr/>
          <p:nvPr/>
        </p:nvSpPr>
        <p:spPr>
          <a:xfrm>
            <a:off x="2972700" y="377050"/>
            <a:ext cx="31986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457200" rtl="0" algn="ctr">
              <a:spcBef>
                <a:spcPts val="0"/>
              </a:spcBef>
              <a:spcAft>
                <a:spcPts val="0"/>
              </a:spcAft>
              <a:buNone/>
            </a:pPr>
            <a:r>
              <a:rPr b="1" lang="en" sz="1800">
                <a:solidFill>
                  <a:schemeClr val="lt1"/>
                </a:solidFill>
              </a:rPr>
              <a:t>KEY </a:t>
            </a:r>
            <a:r>
              <a:rPr b="1" lang="en" sz="1800">
                <a:solidFill>
                  <a:schemeClr val="lt1"/>
                </a:solidFill>
              </a:rPr>
              <a:t>TAKEAWAYS</a:t>
            </a:r>
            <a:endParaRPr b="1" sz="1800">
              <a:solidFill>
                <a:schemeClr val="lt1"/>
              </a:solidFill>
            </a:endParaRPr>
          </a:p>
        </p:txBody>
      </p:sp>
      <p:sp>
        <p:nvSpPr>
          <p:cNvPr id="636" name="Google Shape;636;p67"/>
          <p:cNvSpPr txBox="1"/>
          <p:nvPr/>
        </p:nvSpPr>
        <p:spPr>
          <a:xfrm>
            <a:off x="2458375" y="1465950"/>
            <a:ext cx="6094500" cy="3639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b="1" lang="en" sz="1100">
                <a:solidFill>
                  <a:schemeClr val="lt1"/>
                </a:solidFill>
              </a:rPr>
              <a:t>Real-Time &amp; Scalable Recommendations</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No ML Expertise Required</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Effective Cold Start Solutions</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Addressed Development Challenges</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Support for Multiple Algorithms (HRNN, SIMS)</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Continuous Model Improvement via Feedback Loops</a:t>
            </a:r>
            <a:br>
              <a:rPr b="1" lang="en" sz="1100">
                <a:solidFill>
                  <a:schemeClr val="lt1"/>
                </a:solidFill>
              </a:rPr>
            </a:b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Scope for Customization &amp; Multi-Platform Expansion</a:t>
            </a:r>
            <a:endParaRPr b="1" sz="1100">
              <a:solidFill>
                <a:schemeClr val="lt1"/>
              </a:solidFill>
            </a:endParaRPr>
          </a:p>
        </p:txBody>
      </p:sp>
      <p:pic>
        <p:nvPicPr>
          <p:cNvPr id="637" name="Google Shape;637;p67"/>
          <p:cNvPicPr preferRelativeResize="0"/>
          <p:nvPr/>
        </p:nvPicPr>
        <p:blipFill>
          <a:blip r:embed="rId3">
            <a:alphaModFix/>
          </a:blip>
          <a:stretch>
            <a:fillRect/>
          </a:stretch>
        </p:blipFill>
        <p:spPr>
          <a:xfrm>
            <a:off x="289125" y="1465955"/>
            <a:ext cx="1585361" cy="3122620"/>
          </a:xfrm>
          <a:prstGeom prst="rect">
            <a:avLst/>
          </a:prstGeom>
          <a:noFill/>
          <a:ln>
            <a:noFill/>
          </a:ln>
        </p:spPr>
      </p:pic>
      <p:pic>
        <p:nvPicPr>
          <p:cNvPr id="638" name="Google Shape;638;p67"/>
          <p:cNvPicPr preferRelativeResize="0"/>
          <p:nvPr/>
        </p:nvPicPr>
        <p:blipFill>
          <a:blip r:embed="rId4">
            <a:alphaModFix/>
          </a:blip>
          <a:stretch>
            <a:fillRect/>
          </a:stretch>
        </p:blipFill>
        <p:spPr>
          <a:xfrm>
            <a:off x="6571261" y="3174444"/>
            <a:ext cx="2445526" cy="18511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txBox="1"/>
          <p:nvPr>
            <p:ph idx="1" type="body"/>
          </p:nvPr>
        </p:nvSpPr>
        <p:spPr>
          <a:xfrm>
            <a:off x="720000" y="1215750"/>
            <a:ext cx="7847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Arial"/>
                <a:ea typeface="Arial"/>
                <a:cs typeface="Arial"/>
                <a:sym typeface="Arial"/>
              </a:rPr>
              <a:t>Amazon Personalize is a fully managed machine learning service that helps developers create personalized recommendations for users without requiring deep ML expertise. It is commonly used for:</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457200" rtl="0" algn="l">
              <a:spcBef>
                <a:spcPts val="0"/>
              </a:spcBef>
              <a:spcAft>
                <a:spcPts val="0"/>
              </a:spcAft>
              <a:buNone/>
            </a:pPr>
            <a:r>
              <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 E-commerce (product recommendations) </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 Media streaming (movie, music recommendations) </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 News and content platforms </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n" sz="1100">
                <a:latin typeface="Arial"/>
                <a:ea typeface="Arial"/>
                <a:cs typeface="Arial"/>
                <a:sym typeface="Arial"/>
              </a:rPr>
              <a:t> Marketing and advertising </a:t>
            </a:r>
            <a:endParaRPr b="1" sz="1100">
              <a:latin typeface="Arial"/>
              <a:ea typeface="Arial"/>
              <a:cs typeface="Arial"/>
              <a:sym typeface="Arial"/>
            </a:endParaRPr>
          </a:p>
          <a:p>
            <a:pPr indent="0" lvl="0" marL="914400" rtl="0" algn="l">
              <a:spcBef>
                <a:spcPts val="0"/>
              </a:spcBef>
              <a:spcAft>
                <a:spcPts val="0"/>
              </a:spcAft>
              <a:buNone/>
            </a:pPr>
            <a:r>
              <a:t/>
            </a:r>
            <a:endParaRPr b="1" sz="1100">
              <a:latin typeface="Arial"/>
              <a:ea typeface="Arial"/>
              <a:cs typeface="Arial"/>
              <a:sym typeface="Arial"/>
            </a:endParaRPr>
          </a:p>
          <a:p>
            <a:pPr indent="0" lvl="0" marL="45720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rPr b="1" lang="en" sz="1100">
                <a:latin typeface="Arial"/>
                <a:ea typeface="Arial"/>
                <a:cs typeface="Arial"/>
                <a:sym typeface="Arial"/>
              </a:rPr>
              <a:t>AWS Personalize is built on the same technology that powers Amazon’s recommendation engine, providing businesses with scalable and real-time recommendations.</a:t>
            </a:r>
            <a:endParaRPr b="1" sz="1100">
              <a:latin typeface="Arial"/>
              <a:ea typeface="Arial"/>
              <a:cs typeface="Arial"/>
              <a:sym typeface="Arial"/>
            </a:endParaRPr>
          </a:p>
        </p:txBody>
      </p:sp>
      <p:grpSp>
        <p:nvGrpSpPr>
          <p:cNvPr id="219" name="Google Shape;219;p32"/>
          <p:cNvGrpSpPr/>
          <p:nvPr/>
        </p:nvGrpSpPr>
        <p:grpSpPr>
          <a:xfrm>
            <a:off x="405288" y="860175"/>
            <a:ext cx="171000" cy="830850"/>
            <a:chOff x="5816800" y="2392275"/>
            <a:chExt cx="171000" cy="830850"/>
          </a:xfrm>
        </p:grpSpPr>
        <p:sp>
          <p:nvSpPr>
            <p:cNvPr id="220" name="Google Shape;220;p32"/>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32"/>
            <p:cNvCxnSpPr>
              <a:stCxn id="220" idx="2"/>
              <a:endCxn id="217" idx="1"/>
            </p:cNvCxnSpPr>
            <p:nvPr/>
          </p:nvCxnSpPr>
          <p:spPr>
            <a:xfrm flipH="1" rot="10800000">
              <a:off x="5816800" y="2392275"/>
              <a:ext cx="171000" cy="7959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222" name="Google Shape;222;p32"/>
          <p:cNvGrpSpPr/>
          <p:nvPr/>
        </p:nvGrpSpPr>
        <p:grpSpPr>
          <a:xfrm flipH="1">
            <a:off x="8567713" y="860175"/>
            <a:ext cx="171000" cy="3515250"/>
            <a:chOff x="5816800" y="-292125"/>
            <a:chExt cx="171000" cy="3515250"/>
          </a:xfrm>
        </p:grpSpPr>
        <p:sp>
          <p:nvSpPr>
            <p:cNvPr id="223" name="Google Shape;223;p32"/>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32"/>
            <p:cNvCxnSpPr>
              <a:stCxn id="223" idx="2"/>
              <a:endCxn id="217" idx="3"/>
            </p:cNvCxnSpPr>
            <p:nvPr/>
          </p:nvCxnSpPr>
          <p:spPr>
            <a:xfrm flipH="1" rot="10800000">
              <a:off x="5816800" y="-292125"/>
              <a:ext cx="171000" cy="34803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225" name="Google Shape;225;p32"/>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IN DEPTH ANALYSIS OF AWS PERSONALIZE:</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txBox="1"/>
          <p:nvPr>
            <p:ph idx="1" type="body"/>
          </p:nvPr>
        </p:nvSpPr>
        <p:spPr>
          <a:xfrm>
            <a:off x="720000" y="991175"/>
            <a:ext cx="8256900" cy="4296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Personalized Recommendations</a:t>
            </a:r>
            <a:br>
              <a:rPr b="1" lang="en" sz="1100">
                <a:latin typeface="Arial"/>
                <a:ea typeface="Arial"/>
                <a:cs typeface="Arial"/>
                <a:sym typeface="Arial"/>
              </a:rPr>
            </a:br>
            <a:r>
              <a:rPr lang="en" sz="1100">
                <a:latin typeface="Arial"/>
                <a:ea typeface="Arial"/>
                <a:cs typeface="Arial"/>
                <a:sym typeface="Arial"/>
              </a:rPr>
              <a:t> Leverages user behavior, item metadata, and context for tailored suggestions.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Real-Time Inference</a:t>
            </a:r>
            <a:br>
              <a:rPr b="1" lang="en" sz="1100">
                <a:latin typeface="Arial"/>
                <a:ea typeface="Arial"/>
                <a:cs typeface="Arial"/>
                <a:sym typeface="Arial"/>
              </a:rPr>
            </a:br>
            <a:r>
              <a:rPr lang="en" sz="1100">
                <a:latin typeface="Arial"/>
                <a:ea typeface="Arial"/>
                <a:cs typeface="Arial"/>
                <a:sym typeface="Arial"/>
              </a:rPr>
              <a:t> Delivers low-latency recommendations via APIs for seamless app integration.</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Automatic Model Optimization</a:t>
            </a:r>
            <a:br>
              <a:rPr b="1" lang="en" sz="1100">
                <a:latin typeface="Arial"/>
                <a:ea typeface="Arial"/>
                <a:cs typeface="Arial"/>
                <a:sym typeface="Arial"/>
              </a:rPr>
            </a:br>
            <a:r>
              <a:rPr lang="en" sz="1100">
                <a:latin typeface="Arial"/>
                <a:ea typeface="Arial"/>
                <a:cs typeface="Arial"/>
                <a:sym typeface="Arial"/>
              </a:rPr>
              <a:t> Selects the best ML model and tunes hyperparameters automatically.</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Scalable &amp; Managed Infrastructure</a:t>
            </a:r>
            <a:br>
              <a:rPr b="1" lang="en" sz="1100">
                <a:latin typeface="Arial"/>
                <a:ea typeface="Arial"/>
                <a:cs typeface="Arial"/>
                <a:sym typeface="Arial"/>
              </a:rPr>
            </a:br>
            <a:r>
              <a:rPr lang="en" sz="1100">
                <a:latin typeface="Arial"/>
                <a:ea typeface="Arial"/>
                <a:cs typeface="Arial"/>
                <a:sym typeface="Arial"/>
              </a:rPr>
              <a:t> Fully managed by AWS, auto-scales based on demand—no ML infra management needed.</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Easy AWS Integration</a:t>
            </a:r>
            <a:br>
              <a:rPr b="1" lang="en" sz="1100">
                <a:latin typeface="Arial"/>
                <a:ea typeface="Arial"/>
                <a:cs typeface="Arial"/>
                <a:sym typeface="Arial"/>
              </a:rPr>
            </a:br>
            <a:r>
              <a:rPr lang="en" sz="1100">
                <a:latin typeface="Arial"/>
                <a:ea typeface="Arial"/>
                <a:cs typeface="Arial"/>
                <a:sym typeface="Arial"/>
              </a:rPr>
              <a:t> Integrates with S3, Lambda, API Gateway, SageMaker, CloudWatch, and more.</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Multi-Modal Recommendations</a:t>
            </a:r>
            <a:br>
              <a:rPr b="1" lang="en" sz="1100">
                <a:latin typeface="Arial"/>
                <a:ea typeface="Arial"/>
                <a:cs typeface="Arial"/>
                <a:sym typeface="Arial"/>
              </a:rPr>
            </a:br>
            <a:r>
              <a:rPr lang="en" sz="1100">
                <a:latin typeface="Arial"/>
                <a:ea typeface="Arial"/>
                <a:cs typeface="Arial"/>
                <a:sym typeface="Arial"/>
              </a:rPr>
              <a:t> Offers personalized ranking, similar items, and user-item interactions.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Security &amp; Compliance</a:t>
            </a:r>
            <a:br>
              <a:rPr b="1" lang="en" sz="1100">
                <a:latin typeface="Arial"/>
                <a:ea typeface="Arial"/>
                <a:cs typeface="Arial"/>
                <a:sym typeface="Arial"/>
              </a:rPr>
            </a:br>
            <a:r>
              <a:rPr lang="en" sz="1100">
                <a:latin typeface="Arial"/>
                <a:ea typeface="Arial"/>
                <a:cs typeface="Arial"/>
                <a:sym typeface="Arial"/>
              </a:rPr>
              <a:t> Provides encryption (at rest &amp; in transit) and IAM-based access control.</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p:txBody>
      </p:sp>
      <p:grpSp>
        <p:nvGrpSpPr>
          <p:cNvPr id="232" name="Google Shape;232;p33"/>
          <p:cNvGrpSpPr/>
          <p:nvPr/>
        </p:nvGrpSpPr>
        <p:grpSpPr>
          <a:xfrm>
            <a:off x="405288" y="860175"/>
            <a:ext cx="171000" cy="830850"/>
            <a:chOff x="5816800" y="2392275"/>
            <a:chExt cx="171000" cy="830850"/>
          </a:xfrm>
        </p:grpSpPr>
        <p:sp>
          <p:nvSpPr>
            <p:cNvPr id="233" name="Google Shape;233;p33"/>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33"/>
            <p:cNvCxnSpPr>
              <a:stCxn id="233" idx="2"/>
              <a:endCxn id="230" idx="1"/>
            </p:cNvCxnSpPr>
            <p:nvPr/>
          </p:nvCxnSpPr>
          <p:spPr>
            <a:xfrm flipH="1" rot="10800000">
              <a:off x="5816800" y="2392275"/>
              <a:ext cx="171000" cy="7959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235" name="Google Shape;235;p33"/>
          <p:cNvGrpSpPr/>
          <p:nvPr/>
        </p:nvGrpSpPr>
        <p:grpSpPr>
          <a:xfrm flipH="1">
            <a:off x="8567713" y="860175"/>
            <a:ext cx="171000" cy="3515250"/>
            <a:chOff x="5816800" y="-292125"/>
            <a:chExt cx="171000" cy="3515250"/>
          </a:xfrm>
        </p:grpSpPr>
        <p:sp>
          <p:nvSpPr>
            <p:cNvPr id="236" name="Google Shape;236;p33"/>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33"/>
            <p:cNvCxnSpPr>
              <a:stCxn id="236" idx="2"/>
              <a:endCxn id="230" idx="3"/>
            </p:cNvCxnSpPr>
            <p:nvPr/>
          </p:nvCxnSpPr>
          <p:spPr>
            <a:xfrm flipH="1" rot="10800000">
              <a:off x="5816800" y="-292125"/>
              <a:ext cx="171000" cy="34803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238" name="Google Shape;238;p33"/>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FEATURES </a:t>
            </a:r>
            <a:r>
              <a:rPr lang="en" sz="2600"/>
              <a:t>OF AWS PERSONALIZE:</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5" name="Google Shape;245;p34"/>
          <p:cNvPicPr preferRelativeResize="0"/>
          <p:nvPr/>
        </p:nvPicPr>
        <p:blipFill>
          <a:blip r:embed="rId3">
            <a:alphaModFix/>
          </a:blip>
          <a:stretch>
            <a:fillRect/>
          </a:stretch>
        </p:blipFill>
        <p:spPr>
          <a:xfrm>
            <a:off x="0" y="602861"/>
            <a:ext cx="9143999" cy="39377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p:nvPr/>
        </p:nvSpPr>
        <p:spPr>
          <a:xfrm>
            <a:off x="576350" y="617847"/>
            <a:ext cx="7991400" cy="484800"/>
          </a:xfrm>
          <a:prstGeom prst="rect">
            <a:avLst/>
          </a:prstGeom>
          <a:gradFill>
            <a:gsLst>
              <a:gs pos="0">
                <a:srgbClr val="00BCC2"/>
              </a:gs>
              <a:gs pos="100000">
                <a:srgbClr val="B2E4C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5"/>
          <p:cNvSpPr txBox="1"/>
          <p:nvPr>
            <p:ph idx="1" type="body"/>
          </p:nvPr>
        </p:nvSpPr>
        <p:spPr>
          <a:xfrm>
            <a:off x="720000" y="991175"/>
            <a:ext cx="8256900" cy="4296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latin typeface="Arial"/>
                <a:ea typeface="Arial"/>
                <a:cs typeface="Arial"/>
                <a:sym typeface="Arial"/>
              </a:rPr>
              <a:t>Step 1: Data Collection &amp; Preprocessing</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b="1" lang="en" sz="1100">
                <a:latin typeface="Arial"/>
                <a:ea typeface="Arial"/>
                <a:cs typeface="Arial"/>
                <a:sym typeface="Arial"/>
              </a:rPr>
              <a:t>Required Datasets:</a:t>
            </a:r>
            <a:br>
              <a:rPr b="1" lang="en" sz="1100">
                <a:latin typeface="Arial"/>
                <a:ea typeface="Arial"/>
                <a:cs typeface="Arial"/>
                <a:sym typeface="Arial"/>
              </a:rPr>
            </a:br>
            <a:endParaRPr b="1" sz="1100">
              <a:latin typeface="Arial"/>
              <a:ea typeface="Arial"/>
              <a:cs typeface="Arial"/>
              <a:sym typeface="Arial"/>
            </a:endParaRPr>
          </a:p>
          <a:p>
            <a:pPr indent="-298450" lvl="1" marL="914400" rtl="0" algn="l">
              <a:spcBef>
                <a:spcPts val="0"/>
              </a:spcBef>
              <a:spcAft>
                <a:spcPts val="0"/>
              </a:spcAft>
              <a:buClr>
                <a:schemeClr val="lt1"/>
              </a:buClr>
              <a:buSzPts val="1100"/>
              <a:buFont typeface="Arial"/>
              <a:buAutoNum type="arabicPeriod"/>
            </a:pPr>
            <a:r>
              <a:rPr b="1" lang="en" sz="1100">
                <a:latin typeface="Arial"/>
                <a:ea typeface="Arial"/>
                <a:cs typeface="Arial"/>
                <a:sym typeface="Arial"/>
              </a:rPr>
              <a:t>Interactions Dataset</a:t>
            </a:r>
            <a:r>
              <a:rPr lang="en" sz="1100">
                <a:latin typeface="Arial"/>
                <a:ea typeface="Arial"/>
                <a:cs typeface="Arial"/>
                <a:sym typeface="Arial"/>
              </a:rPr>
              <a:t> – Logs user events (clicks, views, purchases).</a:t>
            </a: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AutoNum type="arabicPeriod"/>
            </a:pPr>
            <a:r>
              <a:rPr b="1" lang="en" sz="1100">
                <a:latin typeface="Arial"/>
                <a:ea typeface="Arial"/>
                <a:cs typeface="Arial"/>
                <a:sym typeface="Arial"/>
              </a:rPr>
              <a:t>Items Dataset</a:t>
            </a:r>
            <a:r>
              <a:rPr lang="en" sz="1100">
                <a:latin typeface="Arial"/>
                <a:ea typeface="Arial"/>
                <a:cs typeface="Arial"/>
                <a:sym typeface="Arial"/>
              </a:rPr>
              <a:t> – Includes metadata like category, price, and description.</a:t>
            </a: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AutoNum type="arabicPeriod"/>
            </a:pPr>
            <a:r>
              <a:rPr b="1" lang="en" sz="1100">
                <a:latin typeface="Arial"/>
                <a:ea typeface="Arial"/>
                <a:cs typeface="Arial"/>
                <a:sym typeface="Arial"/>
              </a:rPr>
              <a:t>Users Dataset</a:t>
            </a:r>
            <a:r>
              <a:rPr lang="en" sz="1100">
                <a:latin typeface="Arial"/>
                <a:ea typeface="Arial"/>
                <a:cs typeface="Arial"/>
                <a:sym typeface="Arial"/>
              </a:rPr>
              <a:t> </a:t>
            </a:r>
            <a:r>
              <a:rPr i="1" lang="en" sz="1100">
                <a:latin typeface="Arial"/>
                <a:ea typeface="Arial"/>
                <a:cs typeface="Arial"/>
                <a:sym typeface="Arial"/>
              </a:rPr>
              <a:t>(Optional)</a:t>
            </a:r>
            <a:r>
              <a:rPr lang="en" sz="1100">
                <a:latin typeface="Arial"/>
                <a:ea typeface="Arial"/>
                <a:cs typeface="Arial"/>
                <a:sym typeface="Arial"/>
              </a:rPr>
              <a:t> – Contains user attributes (age, location, preferences).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b="1" lang="en" sz="1100">
                <a:latin typeface="Arial"/>
                <a:ea typeface="Arial"/>
                <a:cs typeface="Arial"/>
                <a:sym typeface="Arial"/>
              </a:rPr>
              <a:t>Storage:</a:t>
            </a:r>
            <a:br>
              <a:rPr b="1" lang="en" sz="1100">
                <a:latin typeface="Arial"/>
                <a:ea typeface="Arial"/>
                <a:cs typeface="Arial"/>
                <a:sym typeface="Arial"/>
              </a:rPr>
            </a:br>
            <a:r>
              <a:rPr lang="en" sz="1100">
                <a:latin typeface="Arial"/>
                <a:ea typeface="Arial"/>
                <a:cs typeface="Arial"/>
                <a:sym typeface="Arial"/>
              </a:rPr>
              <a:t> Data is uploaded to </a:t>
            </a:r>
            <a:r>
              <a:rPr b="1" lang="en" sz="1100">
                <a:latin typeface="Arial"/>
                <a:ea typeface="Arial"/>
                <a:cs typeface="Arial"/>
                <a:sym typeface="Arial"/>
              </a:rPr>
              <a:t>Amazon S3</a:t>
            </a:r>
            <a:r>
              <a:rPr lang="en" sz="1100">
                <a:latin typeface="Arial"/>
                <a:ea typeface="Arial"/>
                <a:cs typeface="Arial"/>
                <a:sym typeface="Arial"/>
              </a:rPr>
              <a:t> and imported into AWS Personalize.</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Step 2: Data Schema Definition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Define a </a:t>
            </a:r>
            <a:r>
              <a:rPr b="1" lang="en" sz="1100">
                <a:latin typeface="Arial"/>
                <a:ea typeface="Arial"/>
                <a:cs typeface="Arial"/>
                <a:sym typeface="Arial"/>
              </a:rPr>
              <a:t>JSON-based schema</a:t>
            </a:r>
            <a:r>
              <a:rPr lang="en" sz="1100">
                <a:latin typeface="Arial"/>
                <a:ea typeface="Arial"/>
                <a:cs typeface="Arial"/>
                <a:sym typeface="Arial"/>
              </a:rPr>
              <a:t> to structure the datasets.</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Ensures AWS Personalize interprets the data correctly.</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Step 3: Model Training (Solution Creation)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AWS Personalize:</a:t>
            </a: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b="1" lang="en" sz="1100">
                <a:latin typeface="Arial"/>
                <a:ea typeface="Arial"/>
                <a:cs typeface="Arial"/>
                <a:sym typeface="Arial"/>
              </a:rPr>
              <a:t>Auto-selects</a:t>
            </a:r>
            <a:r>
              <a:rPr lang="en" sz="1100">
                <a:latin typeface="Arial"/>
                <a:ea typeface="Arial"/>
                <a:cs typeface="Arial"/>
                <a:sym typeface="Arial"/>
              </a:rPr>
              <a:t> the best ML algorithm.</a:t>
            </a: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sz="1100">
                <a:latin typeface="Arial"/>
                <a:ea typeface="Arial"/>
                <a:cs typeface="Arial"/>
                <a:sym typeface="Arial"/>
              </a:rPr>
              <a:t>Uses </a:t>
            </a:r>
            <a:r>
              <a:rPr b="1" lang="en" sz="1100">
                <a:latin typeface="Arial"/>
                <a:ea typeface="Arial"/>
                <a:cs typeface="Arial"/>
                <a:sym typeface="Arial"/>
              </a:rPr>
              <a:t>AutoML</a:t>
            </a:r>
            <a:r>
              <a:rPr lang="en" sz="1100">
                <a:latin typeface="Arial"/>
                <a:ea typeface="Arial"/>
                <a:cs typeface="Arial"/>
                <a:sym typeface="Arial"/>
              </a:rPr>
              <a:t> for hyperparameter optimization.</a:t>
            </a:r>
            <a:br>
              <a:rPr lang="en" sz="1100">
                <a:latin typeface="Arial"/>
                <a:ea typeface="Arial"/>
                <a:cs typeface="Arial"/>
                <a:sym typeface="Arial"/>
              </a:rPr>
            </a:b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b="1" sz="1100">
              <a:latin typeface="Arial"/>
              <a:ea typeface="Arial"/>
              <a:cs typeface="Arial"/>
              <a:sym typeface="Arial"/>
            </a:endParaRPr>
          </a:p>
        </p:txBody>
      </p:sp>
      <p:grpSp>
        <p:nvGrpSpPr>
          <p:cNvPr id="252" name="Google Shape;252;p35"/>
          <p:cNvGrpSpPr/>
          <p:nvPr/>
        </p:nvGrpSpPr>
        <p:grpSpPr>
          <a:xfrm>
            <a:off x="405288" y="860175"/>
            <a:ext cx="171000" cy="830850"/>
            <a:chOff x="5816800" y="2392275"/>
            <a:chExt cx="171000" cy="830850"/>
          </a:xfrm>
        </p:grpSpPr>
        <p:sp>
          <p:nvSpPr>
            <p:cNvPr id="253" name="Google Shape;253;p35"/>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35"/>
            <p:cNvCxnSpPr>
              <a:stCxn id="253" idx="2"/>
              <a:endCxn id="250" idx="1"/>
            </p:cNvCxnSpPr>
            <p:nvPr/>
          </p:nvCxnSpPr>
          <p:spPr>
            <a:xfrm flipH="1" rot="10800000">
              <a:off x="5816800" y="2392275"/>
              <a:ext cx="171000" cy="795900"/>
            </a:xfrm>
            <a:prstGeom prst="bentConnector3">
              <a:avLst>
                <a:gd fmla="val -139254" name="adj1"/>
              </a:avLst>
            </a:prstGeom>
            <a:noFill/>
            <a:ln cap="flat" cmpd="sng" w="9525">
              <a:solidFill>
                <a:schemeClr val="lt1"/>
              </a:solidFill>
              <a:prstDash val="solid"/>
              <a:round/>
              <a:headEnd len="med" w="med" type="none"/>
              <a:tailEnd len="med" w="med" type="none"/>
            </a:ln>
          </p:spPr>
        </p:cxnSp>
      </p:grpSp>
      <p:grpSp>
        <p:nvGrpSpPr>
          <p:cNvPr id="255" name="Google Shape;255;p35"/>
          <p:cNvGrpSpPr/>
          <p:nvPr/>
        </p:nvGrpSpPr>
        <p:grpSpPr>
          <a:xfrm flipH="1">
            <a:off x="8567713" y="860175"/>
            <a:ext cx="171000" cy="3515250"/>
            <a:chOff x="5816800" y="-292125"/>
            <a:chExt cx="171000" cy="3515250"/>
          </a:xfrm>
        </p:grpSpPr>
        <p:sp>
          <p:nvSpPr>
            <p:cNvPr id="256" name="Google Shape;256;p35"/>
            <p:cNvSpPr/>
            <p:nvPr/>
          </p:nvSpPr>
          <p:spPr>
            <a:xfrm>
              <a:off x="5816800" y="3153225"/>
              <a:ext cx="69900" cy="69900"/>
            </a:xfrm>
            <a:prstGeom prst="ellipse">
              <a:avLst/>
            </a:prstGeom>
            <a:gradFill>
              <a:gsLst>
                <a:gs pos="0">
                  <a:srgbClr val="82BCFE"/>
                </a:gs>
                <a:gs pos="100000">
                  <a:srgbClr val="0C77F1"/>
                </a:gs>
              </a:gsLst>
              <a:lin ang="5400012"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35"/>
            <p:cNvCxnSpPr>
              <a:stCxn id="256" idx="2"/>
              <a:endCxn id="250" idx="3"/>
            </p:cNvCxnSpPr>
            <p:nvPr/>
          </p:nvCxnSpPr>
          <p:spPr>
            <a:xfrm flipH="1" rot="10800000">
              <a:off x="5816800" y="-292125"/>
              <a:ext cx="171000" cy="3480300"/>
            </a:xfrm>
            <a:prstGeom prst="bentConnector3">
              <a:avLst>
                <a:gd fmla="val -139254" name="adj1"/>
              </a:avLst>
            </a:prstGeom>
            <a:noFill/>
            <a:ln cap="flat" cmpd="sng" w="9525">
              <a:solidFill>
                <a:schemeClr val="lt1"/>
              </a:solidFill>
              <a:prstDash val="solid"/>
              <a:round/>
              <a:headEnd len="med" w="med" type="none"/>
              <a:tailEnd len="med" w="med" type="none"/>
            </a:ln>
          </p:spPr>
        </p:cxnSp>
      </p:grpSp>
      <p:sp>
        <p:nvSpPr>
          <p:cNvPr id="258" name="Google Shape;258;p35"/>
          <p:cNvSpPr txBox="1"/>
          <p:nvPr>
            <p:ph type="title"/>
          </p:nvPr>
        </p:nvSpPr>
        <p:spPr>
          <a:xfrm>
            <a:off x="720000" y="539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PIPELINE ARCHITECTURE </a:t>
            </a:r>
            <a:r>
              <a:rPr lang="en" sz="2400"/>
              <a:t>OF AWS PERSONALIZE:</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720000" y="539400"/>
            <a:ext cx="7704000" cy="572700"/>
          </a:xfrm>
          <a:prstGeom prst="rect">
            <a:avLst/>
          </a:prstGeom>
          <a:gradFill>
            <a:gsLst>
              <a:gs pos="0">
                <a:srgbClr val="00BCC2"/>
              </a:gs>
              <a:gs pos="100000">
                <a:srgbClr val="B2E4C2"/>
              </a:gs>
            </a:gsLst>
            <a:lin ang="10801400" scaled="0"/>
          </a:gradFill>
        </p:spPr>
        <p:txBody>
          <a:bodyPr anchorCtr="0" anchor="t" bIns="91425" lIns="91425" spcFirstLastPara="1" rIns="91425" wrap="square" tIns="91425">
            <a:noAutofit/>
          </a:bodyPr>
          <a:lstStyle/>
          <a:p>
            <a:pPr indent="0" lvl="0" marL="0" rtl="0" algn="l">
              <a:spcBef>
                <a:spcPts val="0"/>
              </a:spcBef>
              <a:spcAft>
                <a:spcPts val="0"/>
              </a:spcAft>
              <a:buNone/>
            </a:pPr>
            <a:r>
              <a:rPr lang="en"/>
              <a:t>AWS SERVICES CATALOG GATASET</a:t>
            </a:r>
            <a:endParaRPr/>
          </a:p>
        </p:txBody>
      </p:sp>
      <p:sp>
        <p:nvSpPr>
          <p:cNvPr id="264" name="Google Shape;264;p36"/>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5" name="Google Shape;265;p36"/>
          <p:cNvPicPr preferRelativeResize="0"/>
          <p:nvPr/>
        </p:nvPicPr>
        <p:blipFill>
          <a:blip r:embed="rId3">
            <a:alphaModFix/>
          </a:blip>
          <a:stretch>
            <a:fillRect/>
          </a:stretch>
        </p:blipFill>
        <p:spPr>
          <a:xfrm>
            <a:off x="360000" y="1201075"/>
            <a:ext cx="8424002" cy="274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oud Engineer CV by Slidesgo">
  <a:themeElements>
    <a:clrScheme name="Simple Light">
      <a:dk1>
        <a:srgbClr val="00000D"/>
      </a:dk1>
      <a:lt1>
        <a:srgbClr val="FFFFFF"/>
      </a:lt1>
      <a:dk2>
        <a:srgbClr val="6EEDDA"/>
      </a:dk2>
      <a:lt2>
        <a:srgbClr val="4098FD"/>
      </a:lt2>
      <a:accent1>
        <a:srgbClr val="584EFD"/>
      </a:accent1>
      <a:accent2>
        <a:srgbClr val="251AC0"/>
      </a:accent2>
      <a:accent3>
        <a:srgbClr val="2A118E"/>
      </a:accent3>
      <a:accent4>
        <a:srgbClr val="150248"/>
      </a:accent4>
      <a:accent5>
        <a:srgbClr val="6EEDDA"/>
      </a:accent5>
      <a:accent6>
        <a:srgbClr val="4098FD"/>
      </a:accent6>
      <a:hlink>
        <a:srgbClr val="6EEDD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