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87"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1048588"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bwMode="auto">
          <a:xfrm rot="5400000">
            <a:off x="7764621" y="1174097"/>
            <a:ext cx="2286000" cy="381000"/>
          </a:xfrm>
        </p:spPr>
        <p:txBody>
          <a:bodyPr/>
          <a:lstStyle/>
          <a:p>
            <a:fld id="{E5A0D02D-D4B1-4B63-B81F-3EF2A6DA601B}" type="datetimeFigureOut">
              <a:rPr lang="en-IN" smtClean="0"/>
              <a:t>07-05-2021</a:t>
            </a:fld>
            <a:endParaRPr lang="en-IN"/>
          </a:p>
        </p:txBody>
      </p:sp>
      <p:sp>
        <p:nvSpPr>
          <p:cNvPr id="1048590"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48591"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3"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6"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7"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8"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2"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Slide Number Placeholder 28"/>
          <p:cNvSpPr>
            <a:spLocks noGrp="1"/>
          </p:cNvSpPr>
          <p:nvPr>
            <p:ph type="sldNum" sz="quarter" idx="12"/>
          </p:nvPr>
        </p:nvSpPr>
        <p:spPr bwMode="auto">
          <a:xfrm>
            <a:off x="1325544" y="4928702"/>
            <a:ext cx="609600" cy="517524"/>
          </a:xfrm>
        </p:spPr>
        <p:txBody>
          <a:bodyPr/>
          <a:lstStyle/>
          <a:p>
            <a:fld id="{EAA23991-D2D3-4272-9643-89DA9E5C94C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kumimoji="0" lang="en-US"/>
              <a:t>Click to edit Master title style</a:t>
            </a:r>
          </a:p>
        </p:txBody>
      </p:sp>
      <p:sp>
        <p:nvSpPr>
          <p:cNvPr id="1048670"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1" name="Date Placeholder 3"/>
          <p:cNvSpPr>
            <a:spLocks noGrp="1"/>
          </p:cNvSpPr>
          <p:nvPr>
            <p:ph type="dt" sz="half" idx="10"/>
          </p:nvPr>
        </p:nvSpPr>
        <p:spPr/>
        <p:txBody>
          <a:bodyPr/>
          <a:lstStyle/>
          <a:p>
            <a:fld id="{E5A0D02D-D4B1-4B63-B81F-3EF2A6DA601B}" type="datetimeFigureOut">
              <a:rPr lang="en-IN" smtClean="0"/>
              <a:t>07-05-2021</a:t>
            </a:fld>
            <a:endParaRPr lang="en-IN"/>
          </a:p>
        </p:txBody>
      </p:sp>
      <p:sp>
        <p:nvSpPr>
          <p:cNvPr id="1048672" name="Footer Placeholder 4"/>
          <p:cNvSpPr>
            <a:spLocks noGrp="1"/>
          </p:cNvSpPr>
          <p:nvPr>
            <p:ph type="ftr" sz="quarter" idx="11"/>
          </p:nvPr>
        </p:nvSpPr>
        <p:spPr/>
        <p:txBody>
          <a:bodyPr/>
          <a:lstStyle/>
          <a:p>
            <a:endParaRPr lang="en-IN"/>
          </a:p>
        </p:txBody>
      </p:sp>
      <p:sp>
        <p:nvSpPr>
          <p:cNvPr id="1048673" name="Slide Number Placeholder 5"/>
          <p:cNvSpPr>
            <a:spLocks noGrp="1"/>
          </p:cNvSpPr>
          <p:nvPr>
            <p:ph type="sldNum" sz="quarter" idx="12"/>
          </p:nvPr>
        </p:nvSpPr>
        <p:spPr/>
        <p:txBody>
          <a:bodyPr/>
          <a:lstStyle/>
          <a:p>
            <a:fld id="{EAA23991-D2D3-4272-9643-89DA9E5C94C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1"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1048652"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3" name="Date Placeholder 3"/>
          <p:cNvSpPr>
            <a:spLocks noGrp="1"/>
          </p:cNvSpPr>
          <p:nvPr>
            <p:ph type="dt" sz="half" idx="10"/>
          </p:nvPr>
        </p:nvSpPr>
        <p:spPr/>
        <p:txBody>
          <a:bodyPr/>
          <a:lstStyle/>
          <a:p>
            <a:fld id="{E5A0D02D-D4B1-4B63-B81F-3EF2A6DA601B}" type="datetimeFigureOut">
              <a:rPr lang="en-IN" smtClean="0"/>
              <a:t>07-05-2021</a:t>
            </a:fld>
            <a:endParaRPr lang="en-IN"/>
          </a:p>
        </p:txBody>
      </p:sp>
      <p:sp>
        <p:nvSpPr>
          <p:cNvPr id="1048654" name="Footer Placeholder 4"/>
          <p:cNvSpPr>
            <a:spLocks noGrp="1"/>
          </p:cNvSpPr>
          <p:nvPr>
            <p:ph type="ftr" sz="quarter" idx="11"/>
          </p:nvPr>
        </p:nvSpPr>
        <p:spPr/>
        <p:txBody>
          <a:bodyPr/>
          <a:lstStyle/>
          <a:p>
            <a:endParaRPr lang="en-IN"/>
          </a:p>
        </p:txBody>
      </p:sp>
      <p:sp>
        <p:nvSpPr>
          <p:cNvPr id="1048655" name="Slide Number Placeholder 5"/>
          <p:cNvSpPr>
            <a:spLocks noGrp="1"/>
          </p:cNvSpPr>
          <p:nvPr>
            <p:ph type="sldNum" sz="quarter" idx="12"/>
          </p:nvPr>
        </p:nvSpPr>
        <p:spPr/>
        <p:txBody>
          <a:bodyPr/>
          <a:lstStyle/>
          <a:p>
            <a:fld id="{EAA23991-D2D3-4272-9643-89DA9E5C94C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kumimoji="0" lang="en-US"/>
              <a:t>Click to edit Master title style</a:t>
            </a:r>
          </a:p>
        </p:txBody>
      </p:sp>
      <p:sp>
        <p:nvSpPr>
          <p:cNvPr id="1048611"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2" name="Date Placeholder 6"/>
          <p:cNvSpPr>
            <a:spLocks noGrp="1"/>
          </p:cNvSpPr>
          <p:nvPr>
            <p:ph type="dt" sz="half" idx="14"/>
          </p:nvPr>
        </p:nvSpPr>
        <p:spPr/>
        <p:txBody>
          <a:bodyPr rtlCol="0"/>
          <a:lstStyle/>
          <a:p>
            <a:fld id="{E5A0D02D-D4B1-4B63-B81F-3EF2A6DA601B}" type="datetimeFigureOut">
              <a:rPr lang="en-IN" smtClean="0"/>
              <a:t>07-05-2021</a:t>
            </a:fld>
            <a:endParaRPr lang="en-IN"/>
          </a:p>
        </p:txBody>
      </p:sp>
      <p:sp>
        <p:nvSpPr>
          <p:cNvPr id="1048613" name="Slide Number Placeholder 8"/>
          <p:cNvSpPr>
            <a:spLocks noGrp="1"/>
          </p:cNvSpPr>
          <p:nvPr>
            <p:ph type="sldNum" sz="quarter" idx="15"/>
          </p:nvPr>
        </p:nvSpPr>
        <p:spPr/>
        <p:txBody>
          <a:bodyPr rtlCol="0"/>
          <a:lstStyle/>
          <a:p>
            <a:fld id="{EAA23991-D2D3-4272-9643-89DA9E5C94C4}" type="slidenum">
              <a:rPr lang="en-IN" smtClean="0"/>
              <a:t>‹#›</a:t>
            </a:fld>
            <a:endParaRPr lang="en-IN"/>
          </a:p>
        </p:txBody>
      </p:sp>
      <p:sp>
        <p:nvSpPr>
          <p:cNvPr id="1048614"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74"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1048675"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6" name="Date Placeholder 3"/>
          <p:cNvSpPr>
            <a:spLocks noGrp="1"/>
          </p:cNvSpPr>
          <p:nvPr>
            <p:ph type="dt" sz="half" idx="10"/>
          </p:nvPr>
        </p:nvSpPr>
        <p:spPr bwMode="auto">
          <a:xfrm rot="5400000">
            <a:off x="7763256" y="1170432"/>
            <a:ext cx="2286000" cy="381000"/>
          </a:xfrm>
        </p:spPr>
        <p:txBody>
          <a:bodyPr/>
          <a:lstStyle/>
          <a:p>
            <a:fld id="{E5A0D02D-D4B1-4B63-B81F-3EF2A6DA601B}" type="datetimeFigureOut">
              <a:rPr lang="en-IN" smtClean="0"/>
              <a:t>07-05-2021</a:t>
            </a:fld>
            <a:endParaRPr lang="en-IN"/>
          </a:p>
        </p:txBody>
      </p:sp>
      <p:sp>
        <p:nvSpPr>
          <p:cNvPr id="1048677"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1048678"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9"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0"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2"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3"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4"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5"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6"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7"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8"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9"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0"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1"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2"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4" name="Slide Number Placeholder 5"/>
          <p:cNvSpPr>
            <a:spLocks noGrp="1"/>
          </p:cNvSpPr>
          <p:nvPr>
            <p:ph type="sldNum" sz="quarter" idx="12"/>
          </p:nvPr>
        </p:nvSpPr>
        <p:spPr bwMode="auto">
          <a:xfrm>
            <a:off x="1340616" y="4928702"/>
            <a:ext cx="609600" cy="517524"/>
          </a:xfrm>
        </p:spPr>
        <p:txBody>
          <a:bodyPr/>
          <a:lstStyle/>
          <a:p>
            <a:fld id="{EAA23991-D2D3-4272-9643-89DA9E5C94C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kumimoji="0" lang="en-US"/>
              <a:t>Click to edit Master title style</a:t>
            </a:r>
          </a:p>
        </p:txBody>
      </p:sp>
      <p:sp>
        <p:nvSpPr>
          <p:cNvPr id="1048696" name="Date Placeholder 4"/>
          <p:cNvSpPr>
            <a:spLocks noGrp="1"/>
          </p:cNvSpPr>
          <p:nvPr>
            <p:ph type="dt" sz="half" idx="10"/>
          </p:nvPr>
        </p:nvSpPr>
        <p:spPr/>
        <p:txBody>
          <a:bodyPr/>
          <a:lstStyle/>
          <a:p>
            <a:fld id="{E5A0D02D-D4B1-4B63-B81F-3EF2A6DA601B}" type="datetimeFigureOut">
              <a:rPr lang="en-IN" smtClean="0"/>
              <a:t>07-05-2021</a:t>
            </a:fld>
            <a:endParaRPr lang="en-IN"/>
          </a:p>
        </p:txBody>
      </p:sp>
      <p:sp>
        <p:nvSpPr>
          <p:cNvPr id="1048697" name="Footer Placeholder 5"/>
          <p:cNvSpPr>
            <a:spLocks noGrp="1"/>
          </p:cNvSpPr>
          <p:nvPr>
            <p:ph type="ftr" sz="quarter" idx="11"/>
          </p:nvPr>
        </p:nvSpPr>
        <p:spPr/>
        <p:txBody>
          <a:bodyPr/>
          <a:lstStyle/>
          <a:p>
            <a:endParaRPr lang="en-IN"/>
          </a:p>
        </p:txBody>
      </p:sp>
      <p:sp>
        <p:nvSpPr>
          <p:cNvPr id="1048698" name="Slide Number Placeholder 6"/>
          <p:cNvSpPr>
            <a:spLocks noGrp="1"/>
          </p:cNvSpPr>
          <p:nvPr>
            <p:ph type="sldNum" sz="quarter" idx="12"/>
          </p:nvPr>
        </p:nvSpPr>
        <p:spPr/>
        <p:txBody>
          <a:bodyPr/>
          <a:lstStyle/>
          <a:p>
            <a:fld id="{EAA23991-D2D3-4272-9643-89DA9E5C94C4}" type="slidenum">
              <a:rPr lang="en-IN" smtClean="0"/>
              <a:t>‹#›</a:t>
            </a:fld>
            <a:endParaRPr lang="en-IN"/>
          </a:p>
        </p:txBody>
      </p:sp>
      <p:sp>
        <p:nvSpPr>
          <p:cNvPr id="104869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0"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1" name="Title 1"/>
          <p:cNvSpPr>
            <a:spLocks noGrp="1"/>
          </p:cNvSpPr>
          <p:nvPr>
            <p:ph type="title"/>
          </p:nvPr>
        </p:nvSpPr>
        <p:spPr>
          <a:xfrm>
            <a:off x="457200" y="273050"/>
            <a:ext cx="7543800" cy="1143000"/>
          </a:xfrm>
        </p:spPr>
        <p:txBody>
          <a:bodyPr anchor="b"/>
          <a:lstStyle/>
          <a:p>
            <a:r>
              <a:rPr kumimoji="0" lang="en-US"/>
              <a:t>Click to edit Master title style</a:t>
            </a:r>
          </a:p>
        </p:txBody>
      </p:sp>
      <p:sp>
        <p:nvSpPr>
          <p:cNvPr id="1048702" name="Date Placeholder 6"/>
          <p:cNvSpPr>
            <a:spLocks noGrp="1"/>
          </p:cNvSpPr>
          <p:nvPr>
            <p:ph type="dt" sz="half" idx="10"/>
          </p:nvPr>
        </p:nvSpPr>
        <p:spPr/>
        <p:txBody>
          <a:bodyPr/>
          <a:lstStyle/>
          <a:p>
            <a:fld id="{E5A0D02D-D4B1-4B63-B81F-3EF2A6DA601B}" type="datetimeFigureOut">
              <a:rPr lang="en-IN" smtClean="0"/>
              <a:t>07-05-2021</a:t>
            </a:fld>
            <a:endParaRPr lang="en-IN"/>
          </a:p>
        </p:txBody>
      </p:sp>
      <p:sp>
        <p:nvSpPr>
          <p:cNvPr id="1048703" name="Footer Placeholder 7"/>
          <p:cNvSpPr>
            <a:spLocks noGrp="1"/>
          </p:cNvSpPr>
          <p:nvPr>
            <p:ph type="ftr" sz="quarter" idx="11"/>
          </p:nvPr>
        </p:nvSpPr>
        <p:spPr/>
        <p:txBody>
          <a:bodyPr/>
          <a:lstStyle/>
          <a:p>
            <a:endParaRPr lang="en-IN"/>
          </a:p>
        </p:txBody>
      </p:sp>
      <p:sp>
        <p:nvSpPr>
          <p:cNvPr id="1048704" name="Slide Number Placeholder 8"/>
          <p:cNvSpPr>
            <a:spLocks noGrp="1"/>
          </p:cNvSpPr>
          <p:nvPr>
            <p:ph type="sldNum" sz="quarter" idx="12"/>
          </p:nvPr>
        </p:nvSpPr>
        <p:spPr/>
        <p:txBody>
          <a:bodyPr/>
          <a:lstStyle/>
          <a:p>
            <a:fld id="{EAA23991-D2D3-4272-9643-89DA9E5C94C4}" type="slidenum">
              <a:rPr lang="en-IN" smtClean="0"/>
              <a:t>‹#›</a:t>
            </a:fld>
            <a:endParaRPr lang="en-IN"/>
          </a:p>
        </p:txBody>
      </p:sp>
      <p:sp>
        <p:nvSpPr>
          <p:cNvPr id="1048705"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6"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08"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kumimoji="0" lang="en-US"/>
              <a:t>Click to edit Master title style</a:t>
            </a:r>
          </a:p>
        </p:txBody>
      </p:sp>
      <p:sp>
        <p:nvSpPr>
          <p:cNvPr id="1048635" name="Date Placeholder 5"/>
          <p:cNvSpPr>
            <a:spLocks noGrp="1"/>
          </p:cNvSpPr>
          <p:nvPr>
            <p:ph type="dt" sz="half" idx="10"/>
          </p:nvPr>
        </p:nvSpPr>
        <p:spPr/>
        <p:txBody>
          <a:bodyPr rtlCol="0"/>
          <a:lstStyle/>
          <a:p>
            <a:fld id="{E5A0D02D-D4B1-4B63-B81F-3EF2A6DA601B}" type="datetimeFigureOut">
              <a:rPr lang="en-IN" smtClean="0"/>
              <a:t>07-05-2021</a:t>
            </a:fld>
            <a:endParaRPr lang="en-IN"/>
          </a:p>
        </p:txBody>
      </p:sp>
      <p:sp>
        <p:nvSpPr>
          <p:cNvPr id="1048636" name="Slide Number Placeholder 6"/>
          <p:cNvSpPr>
            <a:spLocks noGrp="1"/>
          </p:cNvSpPr>
          <p:nvPr>
            <p:ph type="sldNum" sz="quarter" idx="11"/>
          </p:nvPr>
        </p:nvSpPr>
        <p:spPr/>
        <p:txBody>
          <a:bodyPr rtlCol="0"/>
          <a:lstStyle/>
          <a:p>
            <a:fld id="{EAA23991-D2D3-4272-9643-89DA9E5C94C4}" type="slidenum">
              <a:rPr lang="en-IN" smtClean="0"/>
              <a:t>‹#›</a:t>
            </a:fld>
            <a:endParaRPr lang="en-IN"/>
          </a:p>
        </p:txBody>
      </p:sp>
      <p:sp>
        <p:nvSpPr>
          <p:cNvPr id="1048637"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0" name="Date Placeholder 1"/>
          <p:cNvSpPr>
            <a:spLocks noGrp="1"/>
          </p:cNvSpPr>
          <p:nvPr>
            <p:ph type="dt" sz="half" idx="10"/>
          </p:nvPr>
        </p:nvSpPr>
        <p:spPr/>
        <p:txBody>
          <a:bodyPr/>
          <a:lstStyle/>
          <a:p>
            <a:fld id="{E5A0D02D-D4B1-4B63-B81F-3EF2A6DA601B}" type="datetimeFigureOut">
              <a:rPr lang="en-IN" smtClean="0"/>
              <a:t>07-05-2021</a:t>
            </a:fld>
            <a:endParaRPr lang="en-IN"/>
          </a:p>
        </p:txBody>
      </p:sp>
      <p:sp>
        <p:nvSpPr>
          <p:cNvPr id="1048631" name="Footer Placeholder 2"/>
          <p:cNvSpPr>
            <a:spLocks noGrp="1"/>
          </p:cNvSpPr>
          <p:nvPr>
            <p:ph type="ftr" sz="quarter" idx="11"/>
          </p:nvPr>
        </p:nvSpPr>
        <p:spPr/>
        <p:txBody>
          <a:bodyPr/>
          <a:lstStyle/>
          <a:p>
            <a:endParaRPr lang="en-IN"/>
          </a:p>
        </p:txBody>
      </p:sp>
      <p:sp>
        <p:nvSpPr>
          <p:cNvPr id="1048632" name="Slide Number Placeholder 3"/>
          <p:cNvSpPr>
            <a:spLocks noGrp="1"/>
          </p:cNvSpPr>
          <p:nvPr>
            <p:ph type="sldNum" sz="quarter" idx="12"/>
          </p:nvPr>
        </p:nvSpPr>
        <p:spPr/>
        <p:txBody>
          <a:bodyPr/>
          <a:lstStyle/>
          <a:p>
            <a:fld id="{EAA23991-D2D3-4272-9643-89DA9E5C94C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09"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0"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1048711"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2"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3"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4"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15"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6"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17"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9" name="Date Placeholder 20"/>
          <p:cNvSpPr>
            <a:spLocks noGrp="1"/>
          </p:cNvSpPr>
          <p:nvPr>
            <p:ph type="dt" sz="half" idx="14"/>
          </p:nvPr>
        </p:nvSpPr>
        <p:spPr/>
        <p:txBody>
          <a:bodyPr rtlCol="0"/>
          <a:lstStyle/>
          <a:p>
            <a:fld id="{E5A0D02D-D4B1-4B63-B81F-3EF2A6DA601B}" type="datetimeFigureOut">
              <a:rPr lang="en-IN" smtClean="0"/>
              <a:t>07-05-2021</a:t>
            </a:fld>
            <a:endParaRPr lang="en-IN"/>
          </a:p>
        </p:txBody>
      </p:sp>
      <p:sp>
        <p:nvSpPr>
          <p:cNvPr id="1048720" name="Slide Number Placeholder 21"/>
          <p:cNvSpPr>
            <a:spLocks noGrp="1"/>
          </p:cNvSpPr>
          <p:nvPr>
            <p:ph type="sldNum" sz="quarter" idx="15"/>
          </p:nvPr>
        </p:nvSpPr>
        <p:spPr/>
        <p:txBody>
          <a:bodyPr rtlCol="0"/>
          <a:lstStyle/>
          <a:p>
            <a:fld id="{EAA23991-D2D3-4272-9643-89DA9E5C94C4}" type="slidenum">
              <a:rPr lang="en-IN" smtClean="0"/>
              <a:t>‹#›</a:t>
            </a:fld>
            <a:endParaRPr lang="en-IN"/>
          </a:p>
        </p:txBody>
      </p:sp>
      <p:sp>
        <p:nvSpPr>
          <p:cNvPr id="1048721"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6"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7"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8"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1048659"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660"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61"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2"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3"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4"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5"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6" name="Date Placeholder 16"/>
          <p:cNvSpPr>
            <a:spLocks noGrp="1"/>
          </p:cNvSpPr>
          <p:nvPr>
            <p:ph type="dt" sz="half" idx="10"/>
          </p:nvPr>
        </p:nvSpPr>
        <p:spPr/>
        <p:txBody>
          <a:bodyPr rtlCol="0"/>
          <a:lstStyle/>
          <a:p>
            <a:fld id="{E5A0D02D-D4B1-4B63-B81F-3EF2A6DA601B}" type="datetimeFigureOut">
              <a:rPr lang="en-IN" smtClean="0"/>
              <a:t>07-05-2021</a:t>
            </a:fld>
            <a:endParaRPr lang="en-IN"/>
          </a:p>
        </p:txBody>
      </p:sp>
      <p:sp>
        <p:nvSpPr>
          <p:cNvPr id="1048667" name="Slide Number Placeholder 17"/>
          <p:cNvSpPr>
            <a:spLocks noGrp="1"/>
          </p:cNvSpPr>
          <p:nvPr>
            <p:ph type="sldNum" sz="quarter" idx="11"/>
          </p:nvPr>
        </p:nvSpPr>
        <p:spPr/>
        <p:txBody>
          <a:bodyPr rtlCol="0"/>
          <a:lstStyle/>
          <a:p>
            <a:fld id="{EAA23991-D2D3-4272-9643-89DA9E5C94C4}" type="slidenum">
              <a:rPr lang="en-IN" smtClean="0"/>
              <a:t>‹#›</a:t>
            </a:fld>
            <a:endParaRPr lang="en-IN"/>
          </a:p>
        </p:txBody>
      </p:sp>
      <p:sp>
        <p:nvSpPr>
          <p:cNvPr id="1048668"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5A0D02D-D4B1-4B63-B81F-3EF2A6DA601B}" type="datetimeFigureOut">
              <a:rPr lang="en-IN" smtClean="0"/>
              <a:t>07-05-2021</a:t>
            </a:fld>
            <a:endParaRPr lang="en-IN"/>
          </a:p>
        </p:txBody>
      </p:sp>
      <p:sp>
        <p:nvSpPr>
          <p:cNvPr id="1048580"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1048581"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A23991-D2D3-4272-9643-89DA9E5C94C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lectronicshub.org/automatic-washroom-light-switc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1043608" y="1916832"/>
            <a:ext cx="7772400" cy="1470025"/>
          </a:xfrm>
        </p:spPr>
        <p:txBody>
          <a:bodyPr>
            <a:normAutofit/>
          </a:bodyPr>
          <a:lstStyle/>
          <a:p>
            <a:r>
              <a:rPr lang="en-US" sz="4000" dirty="0"/>
              <a:t>Project Topic</a:t>
            </a:r>
            <a:endParaRPr lang="en-IN" sz="4000" dirty="0"/>
          </a:p>
        </p:txBody>
      </p:sp>
      <p:sp>
        <p:nvSpPr>
          <p:cNvPr id="1048609" name="Subtitle 2"/>
          <p:cNvSpPr>
            <a:spLocks noGrp="1"/>
          </p:cNvSpPr>
          <p:nvPr>
            <p:ph type="subTitle" idx="1"/>
          </p:nvPr>
        </p:nvSpPr>
        <p:spPr/>
        <p:txBody>
          <a:bodyPr>
            <a:normAutofit fontScale="94444"/>
          </a:bodyPr>
          <a:lstStyle/>
          <a:p>
            <a:r>
              <a:rPr lang="en-US" sz="4400" dirty="0">
                <a:latin typeface="+mj-lt"/>
              </a:rPr>
              <a:t>Automatic </a:t>
            </a:r>
            <a:r>
              <a:rPr lang="en-US" altLang="zh-CN" sz="4400" dirty="0">
                <a:latin typeface="+mj-lt"/>
              </a:rPr>
              <a:t>Washr</a:t>
            </a:r>
            <a:r>
              <a:rPr lang="en-US" sz="4400" dirty="0">
                <a:latin typeface="+mj-lt"/>
              </a:rPr>
              <a:t>oom Light Switch</a:t>
            </a:r>
            <a:endParaRPr lang="zh-CN" altLang="en-US"/>
          </a:p>
          <a:p>
            <a:endParaRPr lang="en-US" sz="4400" dirty="0">
              <a:latin typeface="+mj-lt"/>
            </a:endParaRPr>
          </a:p>
          <a:p>
            <a:endParaRPr lang="en-IN" sz="48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normAutofit/>
          </a:bodyPr>
          <a:lstStyle/>
          <a:p>
            <a:r>
              <a:rPr lang="en-US" sz="4000" dirty="0">
                <a:solidFill>
                  <a:schemeClr val="accent3"/>
                </a:solidFill>
                <a:latin typeface="Algerian" pitchFamily="82" charset="0"/>
              </a:rPr>
              <a:t>IC LM741</a:t>
            </a:r>
            <a:endParaRPr lang="en-IN" sz="4000" dirty="0">
              <a:solidFill>
                <a:schemeClr val="accent3"/>
              </a:solidFill>
              <a:latin typeface="Algerian" pitchFamily="82" charset="0"/>
            </a:endParaRPr>
          </a:p>
        </p:txBody>
      </p:sp>
      <p:sp>
        <p:nvSpPr>
          <p:cNvPr id="1048629" name="Content Placeholder 2"/>
          <p:cNvSpPr>
            <a:spLocks noGrp="1"/>
          </p:cNvSpPr>
          <p:nvPr>
            <p:ph sz="quarter" idx="1"/>
          </p:nvPr>
        </p:nvSpPr>
        <p:spPr/>
        <p:txBody>
          <a:bodyPr/>
          <a:lstStyle/>
          <a:p>
            <a:pPr>
              <a:buFont typeface="Wingdings" pitchFamily="2" charset="2"/>
              <a:buChar char="Ø"/>
            </a:pPr>
            <a:r>
              <a:rPr lang="en-US" dirty="0"/>
              <a:t> The circuit uses IC741 op-amp as a comparator arranged such that its output is high by default when the door is closed.</a:t>
            </a:r>
          </a:p>
          <a:p>
            <a:pPr marL="0" indent="0">
              <a:buNone/>
            </a:pPr>
            <a:r>
              <a:rPr lang="en-US" dirty="0"/>
              <a:t>     </a:t>
            </a:r>
            <a:endParaRPr lang="en-IN" dirty="0"/>
          </a:p>
        </p:txBody>
      </p:sp>
      <p:pic>
        <p:nvPicPr>
          <p:cNvPr id="2097155" name="Picture 4" descr="Dark active Switch Circuit 741 Opamp - Electronics Projects Circuits"/>
          <p:cNvPicPr>
            <a:picLocks noChangeAspect="1" noChangeArrowheads="1"/>
          </p:cNvPicPr>
          <p:nvPr/>
        </p:nvPicPr>
        <p:blipFill>
          <a:blip r:embed="rId2"/>
          <a:srcRect/>
          <a:stretch>
            <a:fillRect/>
          </a:stretch>
        </p:blipFill>
        <p:spPr bwMode="auto">
          <a:xfrm>
            <a:off x="2921943" y="2996952"/>
            <a:ext cx="5284459" cy="30037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32"/>
          <p:cNvSpPr>
            <a:spLocks noGrp="1"/>
          </p:cNvSpPr>
          <p:nvPr>
            <p:ph type="title"/>
          </p:nvPr>
        </p:nvSpPr>
        <p:spPr/>
        <p:txBody>
          <a:bodyPr/>
          <a:lstStyle/>
          <a:p>
            <a:r>
              <a:rPr lang="en-US" altLang="zh-CN" sz="4800">
                <a:solidFill>
                  <a:srgbClr val="BF0000"/>
                </a:solidFill>
              </a:rPr>
              <a:t>Block Diagram</a:t>
            </a:r>
            <a:endParaRPr lang="en-US" sz="4800">
              <a:solidFill>
                <a:srgbClr val="BF0000"/>
              </a:solidFill>
            </a:endParaRPr>
          </a:p>
        </p:txBody>
      </p:sp>
      <p:pic>
        <p:nvPicPr>
          <p:cNvPr id="2097156" name="Picture 2097155"/>
          <p:cNvPicPr>
            <a:picLocks/>
          </p:cNvPicPr>
          <p:nvPr/>
        </p:nvPicPr>
        <p:blipFill>
          <a:blip r:embed="rId2"/>
          <a:stretch>
            <a:fillRect/>
          </a:stretch>
        </p:blipFill>
        <p:spPr>
          <a:xfrm>
            <a:off x="384039" y="2961408"/>
            <a:ext cx="8188463" cy="30146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3"/>
          <p:cNvSpPr>
            <a:spLocks noGrp="1"/>
          </p:cNvSpPr>
          <p:nvPr>
            <p:ph type="title"/>
          </p:nvPr>
        </p:nvSpPr>
        <p:spPr/>
        <p:txBody>
          <a:bodyPr>
            <a:normAutofit/>
          </a:bodyPr>
          <a:lstStyle/>
          <a:p>
            <a:r>
              <a:rPr lang="en-US" sz="4000" dirty="0">
                <a:solidFill>
                  <a:schemeClr val="accent3"/>
                </a:solidFill>
                <a:latin typeface="Algerian" pitchFamily="82" charset="0"/>
              </a:rPr>
              <a:t>Circuit Diagram</a:t>
            </a:r>
            <a:endParaRPr lang="en-IN" sz="4000" dirty="0">
              <a:solidFill>
                <a:schemeClr val="accent3"/>
              </a:solidFill>
              <a:latin typeface="Algerian" pitchFamily="82" charset="0"/>
            </a:endParaRPr>
          </a:p>
        </p:txBody>
      </p:sp>
      <p:pic>
        <p:nvPicPr>
          <p:cNvPr id="2097157" name="Picture 2" descr="Automatic Washroom Light Switch | Mindsforest"/>
          <p:cNvPicPr>
            <a:picLocks noChangeAspect="1" noChangeArrowheads="1"/>
          </p:cNvPicPr>
          <p:nvPr/>
        </p:nvPicPr>
        <p:blipFill>
          <a:blip r:embed="rId2"/>
          <a:srcRect/>
          <a:stretch>
            <a:fillRect/>
          </a:stretch>
        </p:blipFill>
        <p:spPr bwMode="auto">
          <a:xfrm>
            <a:off x="971599" y="1988840"/>
            <a:ext cx="6505575" cy="31527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ontent Placeholder 1048638"/>
          <p:cNvSpPr>
            <a:spLocks noGrp="1"/>
          </p:cNvSpPr>
          <p:nvPr>
            <p:ph sz="quarter" idx="1"/>
          </p:nvPr>
        </p:nvSpPr>
        <p:spPr>
          <a:xfrm>
            <a:off x="232571" y="2106935"/>
            <a:ext cx="7916858" cy="5828417"/>
          </a:xfrm>
        </p:spPr>
        <p:txBody>
          <a:bodyPr/>
          <a:lstStyle/>
          <a:p>
            <a:r>
              <a:rPr lang="en-US" altLang="zh-CN" dirty="0"/>
              <a:t>The reed switch is fixed to the wall near the door the door while the magnet is fixed to the door</a:t>
            </a:r>
            <a:endParaRPr lang="en-US" dirty="0"/>
          </a:p>
          <a:p>
            <a:r>
              <a:rPr lang="en-US" altLang="zh-CN" dirty="0"/>
              <a:t>This means that the reed switch will always be in closed state as the door is  closed, when the washroom is not in used (Which is assumed as starting point) And the magnet will be near the switch. </a:t>
            </a:r>
            <a:endParaRPr lang="en-US" dirty="0"/>
          </a:p>
          <a:p>
            <a:r>
              <a:rPr lang="en-US" altLang="zh-CN" dirty="0"/>
              <a:t>Assumed you opened the door an entered into the washroom and then closed the door behind you. This action will make the switch open (when the door is open first) and closed (when you closed the door). </a:t>
            </a:r>
            <a:endParaRPr lang="en-US" dirty="0"/>
          </a:p>
          <a:p>
            <a:r>
              <a:rPr lang="en-US" altLang="zh-CN" dirty="0"/>
              <a:t>    </a:t>
            </a:r>
            <a:endParaRPr lang="en-US" dirty="0"/>
          </a:p>
        </p:txBody>
      </p:sp>
      <p:sp>
        <p:nvSpPr>
          <p:cNvPr id="1048640" name="Title 1"/>
          <p:cNvSpPr>
            <a:spLocks noGrp="1"/>
          </p:cNvSpPr>
          <p:nvPr>
            <p:ph type="title"/>
          </p:nvPr>
        </p:nvSpPr>
        <p:spPr>
          <a:xfrm>
            <a:off x="457200" y="274638"/>
            <a:ext cx="7467600" cy="1357047"/>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4000" dirty="0">
                <a:solidFill>
                  <a:schemeClr val="accent3"/>
                </a:solidFill>
                <a:latin typeface="Algerian" pitchFamily="82" charset="0"/>
              </a:rPr>
              <a:t>Working of Automatic Washroom light Switch</a:t>
            </a:r>
            <a:endParaRPr lang="en-IN" sz="4000" dirty="0">
              <a:solidFill>
                <a:schemeClr val="accent3"/>
              </a:solidFill>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Content Placeholder 1048640"/>
          <p:cNvSpPr>
            <a:spLocks noGrp="1"/>
          </p:cNvSpPr>
          <p:nvPr>
            <p:ph sz="quarter" idx="1"/>
          </p:nvPr>
        </p:nvSpPr>
        <p:spPr>
          <a:xfrm>
            <a:off x="229899" y="268863"/>
            <a:ext cx="8168502" cy="8309967"/>
          </a:xfrm>
          <a:prstGeom prst="rect">
            <a:avLst/>
          </a:prstGeom>
        </p:spPr>
        <p:txBody>
          <a:bodyPr wrap="square" rtlCol="0">
            <a:spAutoFit/>
          </a:bodyPr>
          <a:lstStyle/>
          <a:p>
            <a:r>
              <a:rPr lang="en-US" altLang="zh-CN" sz="2800" dirty="0"/>
              <a:t>As a result, the output of the </a:t>
            </a:r>
            <a:r>
              <a:rPr lang="en-US" altLang="zh-CN" sz="2800" dirty="0" err="1"/>
              <a:t>opamp</a:t>
            </a:r>
            <a:r>
              <a:rPr lang="en-US" altLang="zh-CN" sz="2800" dirty="0"/>
              <a:t> goes high (when you open the door) and Then goes low. </a:t>
            </a:r>
            <a:endParaRPr lang="en-US" sz="2800" dirty="0"/>
          </a:p>
          <a:p>
            <a:r>
              <a:rPr lang="en-US" altLang="zh-CN" sz="2800" dirty="0"/>
              <a:t>this in turn will cause the counter to produce a high output at its pin 2. Since pin 2 of CD4017 is connected to the relay, the light will be turn on.</a:t>
            </a:r>
            <a:endParaRPr lang="en-US" sz="2800" dirty="0">
              <a:solidFill>
                <a:srgbClr val="000000"/>
              </a:solidFill>
            </a:endParaRPr>
          </a:p>
          <a:p>
            <a:r>
              <a:rPr lang="en-US" altLang="zh-CN" sz="2800" dirty="0">
                <a:solidFill>
                  <a:srgbClr val="000000"/>
                </a:solidFill>
              </a:rPr>
              <a:t>Now, when you are done with your business in the washroom, you will once again open the door, come out of the washroom and closed the door.</a:t>
            </a:r>
            <a:endParaRPr lang="en-US" sz="2800" dirty="0">
              <a:solidFill>
                <a:srgbClr val="000000"/>
              </a:solidFill>
            </a:endParaRPr>
          </a:p>
          <a:p>
            <a:r>
              <a:rPr lang="en-US" altLang="zh-CN" sz="2800" dirty="0">
                <a:solidFill>
                  <a:srgbClr val="000000"/>
                </a:solidFill>
              </a:rPr>
              <a:t>As a result output of op-amp goes high and then goes low.</a:t>
            </a:r>
            <a:endParaRPr lang="en-US" sz="2800" dirty="0">
              <a:solidFill>
                <a:srgbClr val="000000"/>
              </a:solidFill>
            </a:endParaRPr>
          </a:p>
          <a:p>
            <a:r>
              <a:rPr lang="en-US" altLang="zh-CN" sz="2800" dirty="0">
                <a:solidFill>
                  <a:srgbClr val="000000"/>
                </a:solidFill>
              </a:rPr>
              <a:t>But, since the pin4 Of CD4017 is connected to the reset pin, all the out puts will become low and hence the relay will be turned off, which in turn switches of the light.  </a:t>
            </a:r>
            <a:endParaRPr lang="en-US" sz="2800" dirty="0">
              <a:solidFill>
                <a:srgbClr val="000000"/>
              </a:solidFill>
            </a:endParaRPr>
          </a:p>
          <a:p>
            <a:pPr marL="0" indent="0">
              <a:buNone/>
            </a:pPr>
            <a:r>
              <a:rPr lang="en-US" altLang="zh-CN" sz="2800" dirty="0">
                <a:solidFill>
                  <a:srgbClr val="000000"/>
                </a:solidFill>
              </a:rPr>
              <a:t> </a:t>
            </a:r>
            <a:endParaRPr lang="en-US" sz="2800" dirty="0">
              <a:solidFill>
                <a:srgbClr val="000000"/>
              </a:solidFill>
            </a:endParaRPr>
          </a:p>
          <a:p>
            <a:endParaRPr lang="en-US" sz="28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Content Placeholder 2"/>
          <p:cNvSpPr>
            <a:spLocks noGrp="1"/>
          </p:cNvSpPr>
          <p:nvPr>
            <p:ph sz="quarter" idx="1"/>
          </p:nvPr>
        </p:nvSpPr>
        <p:spPr/>
        <p:txBody>
          <a:bodyPr/>
          <a:lstStyle/>
          <a:p>
            <a:pPr>
              <a:buFont typeface="Wingdings" pitchFamily="2" charset="2"/>
              <a:buChar char="Ø"/>
            </a:pPr>
            <a:r>
              <a:rPr lang="en-US" dirty="0"/>
              <a:t>Low Cost</a:t>
            </a:r>
          </a:p>
          <a:p>
            <a:pPr>
              <a:buFont typeface="Wingdings" pitchFamily="2" charset="2"/>
              <a:buChar char="Ø"/>
            </a:pPr>
            <a:r>
              <a:rPr lang="en-US" dirty="0"/>
              <a:t>Easy to use</a:t>
            </a:r>
          </a:p>
          <a:p>
            <a:pPr>
              <a:buFont typeface="Wingdings" pitchFamily="2" charset="2"/>
              <a:buChar char="Ø"/>
            </a:pPr>
            <a:r>
              <a:rPr lang="en-US" dirty="0"/>
              <a:t>Can be implemented in single door.</a:t>
            </a:r>
          </a:p>
          <a:p>
            <a:pPr>
              <a:buFont typeface="Wingdings" pitchFamily="2" charset="2"/>
              <a:buChar char="Ø"/>
            </a:pPr>
            <a:r>
              <a:rPr lang="en-US" dirty="0"/>
              <a:t>Can be used for automatic room light control.</a:t>
            </a:r>
            <a:endParaRPr lang="en-IN" dirty="0"/>
          </a:p>
        </p:txBody>
      </p:sp>
      <p:sp>
        <p:nvSpPr>
          <p:cNvPr id="1048643" name="Title 4"/>
          <p:cNvSpPr>
            <a:spLocks noGrp="1"/>
          </p:cNvSpPr>
          <p:nvPr>
            <p:ph type="title"/>
          </p:nvPr>
        </p:nvSpPr>
        <p:spPr/>
        <p:txBody>
          <a:bodyPr>
            <a:normAutofit/>
          </a:bodyPr>
          <a:lstStyle/>
          <a:p>
            <a:r>
              <a:rPr lang="en-US" sz="4000" dirty="0">
                <a:solidFill>
                  <a:schemeClr val="accent3"/>
                </a:solidFill>
                <a:latin typeface="Algerian" pitchFamily="82" charset="0"/>
              </a:rPr>
              <a:t>Advantages </a:t>
            </a:r>
            <a:endParaRPr lang="en-IN" sz="4000" dirty="0">
              <a:solidFill>
                <a:schemeClr val="accent3"/>
              </a:solidFill>
              <a:latin typeface="Algerian" pitchFamily="8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normAutofit/>
          </a:bodyPr>
          <a:lstStyle/>
          <a:p>
            <a:r>
              <a:rPr lang="en-US" sz="4000" dirty="0">
                <a:solidFill>
                  <a:schemeClr val="accent3"/>
                </a:solidFill>
                <a:latin typeface="Algerian" pitchFamily="82" charset="0"/>
              </a:rPr>
              <a:t>Disadvantages</a:t>
            </a:r>
            <a:endParaRPr lang="en-IN" sz="4000" dirty="0">
              <a:solidFill>
                <a:schemeClr val="accent3"/>
              </a:solidFill>
              <a:latin typeface="Algerian" pitchFamily="82" charset="0"/>
            </a:endParaRPr>
          </a:p>
        </p:txBody>
      </p:sp>
      <p:sp>
        <p:nvSpPr>
          <p:cNvPr id="1048645" name="Content Placeholder 2"/>
          <p:cNvSpPr>
            <a:spLocks noGrp="1"/>
          </p:cNvSpPr>
          <p:nvPr>
            <p:ph sz="quarter" idx="1"/>
          </p:nvPr>
        </p:nvSpPr>
        <p:spPr>
          <a:xfrm>
            <a:off x="457200" y="2348880"/>
            <a:ext cx="7355160" cy="4125072"/>
          </a:xfrm>
        </p:spPr>
        <p:txBody>
          <a:bodyPr/>
          <a:lstStyle/>
          <a:p>
            <a:pPr>
              <a:buFont typeface="Wingdings" pitchFamily="2" charset="2"/>
              <a:buChar char="Ø"/>
            </a:pPr>
            <a:r>
              <a:rPr lang="en-US" dirty="0"/>
              <a:t>Works regardless of day and night.</a:t>
            </a:r>
          </a:p>
          <a:p>
            <a:pPr>
              <a:buFont typeface="Wingdings" pitchFamily="2" charset="2"/>
              <a:buChar char="Ø"/>
            </a:pPr>
            <a:r>
              <a:rPr lang="en-US" dirty="0"/>
              <a:t>Can only be used for specified purposes.</a:t>
            </a:r>
          </a:p>
          <a:p>
            <a:pPr marL="0" indent="0">
              <a:buNone/>
            </a:pPr>
            <a:endParaRPr lang="en-US" dirty="0"/>
          </a:p>
          <a:p>
            <a:pPr>
              <a:buFont typeface="Wingdings" pitchFamily="2" charset="2"/>
              <a:buChar char="Ø"/>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048645"/>
          <p:cNvSpPr>
            <a:spLocks noGrp="1"/>
          </p:cNvSpPr>
          <p:nvPr>
            <p:ph type="title"/>
          </p:nvPr>
        </p:nvSpPr>
        <p:spPr/>
        <p:txBody>
          <a:bodyPr/>
          <a:lstStyle/>
          <a:p>
            <a:r>
              <a:rPr lang="en-US" altLang="zh-CN" sz="4800">
                <a:solidFill>
                  <a:srgbClr val="BF0000"/>
                </a:solidFill>
              </a:rPr>
              <a:t>Applications</a:t>
            </a:r>
            <a:endParaRPr lang="en-US" sz="4800">
              <a:solidFill>
                <a:srgbClr val="BF0000"/>
              </a:solidFill>
            </a:endParaRPr>
          </a:p>
        </p:txBody>
      </p:sp>
      <p:sp>
        <p:nvSpPr>
          <p:cNvPr id="1048647" name="Content Placeholder 1048646"/>
          <p:cNvSpPr>
            <a:spLocks noGrp="1"/>
          </p:cNvSpPr>
          <p:nvPr>
            <p:ph sz="quarter" idx="1"/>
          </p:nvPr>
        </p:nvSpPr>
        <p:spPr>
          <a:xfrm>
            <a:off x="279200" y="2585874"/>
            <a:ext cx="7467600" cy="4873752"/>
          </a:xfrm>
        </p:spPr>
        <p:txBody>
          <a:bodyPr/>
          <a:lstStyle/>
          <a:p>
            <a:r>
              <a:rPr lang="en-US" altLang="zh-CN" dirty="0"/>
              <a:t>Useful for automatic out door lighting for garden shed lighting  at home. </a:t>
            </a:r>
            <a:endParaRPr lang="en-US" dirty="0"/>
          </a:p>
          <a:p>
            <a:r>
              <a:rPr lang="en-US" altLang="zh-CN" dirty="0"/>
              <a:t>Useful  for  switching  simple lightboards on and off  automatically. </a:t>
            </a:r>
            <a:endParaRPr lang="en-US"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p:txBody>
          <a:bodyPr/>
          <a:lstStyle/>
          <a:p>
            <a:r>
              <a:rPr lang="en-US" altLang="zh-CN" sz="4800">
                <a:solidFill>
                  <a:srgbClr val="BF0000"/>
                </a:solidFill>
              </a:rPr>
              <a:t>Reference </a:t>
            </a:r>
            <a:endParaRPr lang="en-US"/>
          </a:p>
        </p:txBody>
      </p:sp>
      <p:sp>
        <p:nvSpPr>
          <p:cNvPr id="1048649" name="Content Placeholder 1048648"/>
          <p:cNvSpPr>
            <a:spLocks noGrp="1"/>
          </p:cNvSpPr>
          <p:nvPr>
            <p:ph sz="quarter" idx="1"/>
          </p:nvPr>
        </p:nvSpPr>
        <p:spPr/>
        <p:txBody>
          <a:bodyPr/>
          <a:lstStyle/>
          <a:p>
            <a:r>
              <a:rPr lang="en-US" altLang="zh-CN" dirty="0">
                <a:hlinkClick r:id="rId2"/>
              </a:rPr>
              <a:t>https://www.electronicshub.org/automatic-washroom-light-switch/</a:t>
            </a:r>
            <a:endParaRPr lang="en-US" altLang="zh-CN" dirty="0"/>
          </a:p>
          <a:p>
            <a:r>
              <a:rPr lang="en-US" dirty="0"/>
              <a:t>CD4017 datasheet</a:t>
            </a:r>
          </a:p>
          <a:p>
            <a:r>
              <a:rPr lang="en-US" dirty="0"/>
              <a:t>IC741 datasheet</a:t>
            </a:r>
          </a:p>
          <a:p>
            <a:r>
              <a:rPr lang="en-US" altLang="zh-CN" dirty="0"/>
              <a:t>Electronicshub.com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7"/>
          <p:cNvSpPr/>
          <p:nvPr/>
        </p:nvSpPr>
        <p:spPr>
          <a:xfrm>
            <a:off x="683568" y="2316801"/>
            <a:ext cx="7560840"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0" dirty="0">
                <a:latin typeface="Algerian" pitchFamily="82" charset="0"/>
              </a:rPr>
              <a:t>Thank you</a:t>
            </a:r>
            <a:endParaRPr lang="en-IN" sz="6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683568" y="404664"/>
            <a:ext cx="7344816" cy="1152128"/>
          </a:xfrm>
        </p:spPr>
        <p:style>
          <a:lnRef idx="1">
            <a:schemeClr val="accent1"/>
          </a:lnRef>
          <a:fillRef idx="2">
            <a:schemeClr val="accent1"/>
          </a:fillRef>
          <a:effectRef idx="1">
            <a:schemeClr val="accent1"/>
          </a:effectRef>
          <a:fontRef idx="minor">
            <a:schemeClr val="dk1"/>
          </a:fontRef>
        </p:style>
        <p:txBody>
          <a:bodyPr>
            <a:noAutofit/>
          </a:bodyPr>
          <a:lstStyle/>
          <a:p>
            <a:r>
              <a:rPr lang="en-US" sz="4000" dirty="0"/>
              <a:t>group members</a:t>
            </a:r>
            <a:br>
              <a:rPr lang="en-US" sz="4000" dirty="0"/>
            </a:br>
            <a:endParaRPr lang="en-US" sz="4000" dirty="0"/>
          </a:p>
        </p:txBody>
      </p:sp>
      <p:sp>
        <p:nvSpPr>
          <p:cNvPr id="1048616" name="Content Placeholder 2"/>
          <p:cNvSpPr>
            <a:spLocks noGrp="1"/>
          </p:cNvSpPr>
          <p:nvPr>
            <p:ph sz="quarter" idx="1"/>
          </p:nvPr>
        </p:nvSpPr>
        <p:spPr>
          <a:xfrm>
            <a:off x="457200" y="2060848"/>
            <a:ext cx="7571184" cy="4413104"/>
          </a:xfrm>
        </p:spPr>
        <p:txBody>
          <a:bodyPr>
            <a:normAutofit/>
          </a:bodyPr>
          <a:lstStyle/>
          <a:p>
            <a:pPr marL="0" indent="0">
              <a:buNone/>
            </a:pPr>
            <a:r>
              <a:rPr lang="en-US" sz="2800" dirty="0">
                <a:latin typeface="Arial" pitchFamily="34" charset="0"/>
                <a:cs typeface="Arial" pitchFamily="34" charset="0"/>
              </a:rPr>
              <a:t> </a:t>
            </a:r>
            <a:r>
              <a:rPr lang="en-US" sz="2800" dirty="0">
                <a:cs typeface="Arial" pitchFamily="34" charset="0"/>
              </a:rPr>
              <a:t>STUDENT NAME      ROLL NO</a:t>
            </a:r>
          </a:p>
          <a:p>
            <a:pPr marL="0" indent="0">
              <a:buNone/>
            </a:pPr>
            <a:r>
              <a:rPr lang="en-US" dirty="0">
                <a:cs typeface="Arial" pitchFamily="34" charset="0"/>
              </a:rPr>
              <a:t>     </a:t>
            </a:r>
          </a:p>
          <a:p>
            <a:pPr marL="0" indent="0">
              <a:buNone/>
            </a:pPr>
            <a:r>
              <a:rPr lang="en-US" dirty="0">
                <a:cs typeface="Arial" pitchFamily="34" charset="0"/>
              </a:rPr>
              <a:t>RITESH NEMADE             18161001</a:t>
            </a:r>
          </a:p>
          <a:p>
            <a:pPr marL="0" indent="0">
              <a:buNone/>
            </a:pPr>
            <a:r>
              <a:rPr lang="en-US" dirty="0">
                <a:cs typeface="Arial" pitchFamily="34" charset="0"/>
              </a:rPr>
              <a:t>MANJU SHINDE               18161015</a:t>
            </a:r>
          </a:p>
          <a:p>
            <a:pPr marL="0" indent="0">
              <a:buNone/>
            </a:pPr>
            <a:r>
              <a:rPr lang="en-US" dirty="0">
                <a:cs typeface="Arial" pitchFamily="34" charset="0"/>
              </a:rPr>
              <a:t>ATHARVA  KULKARNI     18161024</a:t>
            </a:r>
          </a:p>
          <a:p>
            <a:pPr marL="0" indent="0">
              <a:buNone/>
            </a:pPr>
            <a:endParaRPr lang="en-US" dirty="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p:txBody>
          <a:bodyPr/>
          <a:lstStyle/>
          <a:p>
            <a:r>
              <a:rPr lang="en-US" altLang="zh-CN" sz="6000">
                <a:solidFill>
                  <a:srgbClr val="BF0000"/>
                </a:solidFill>
              </a:rPr>
              <a:t>Contents</a:t>
            </a:r>
            <a:endParaRPr lang="en-US"/>
          </a:p>
        </p:txBody>
      </p:sp>
      <p:sp>
        <p:nvSpPr>
          <p:cNvPr id="1048618" name="Content Placeholder 1048617"/>
          <p:cNvSpPr>
            <a:spLocks noGrp="1"/>
          </p:cNvSpPr>
          <p:nvPr>
            <p:ph sz="quarter" idx="1"/>
          </p:nvPr>
        </p:nvSpPr>
        <p:spPr>
          <a:xfrm>
            <a:off x="457200" y="1600200"/>
            <a:ext cx="7467600" cy="5350261"/>
          </a:xfrm>
        </p:spPr>
        <p:txBody>
          <a:bodyPr>
            <a:normAutofit/>
          </a:bodyPr>
          <a:lstStyle/>
          <a:p>
            <a:r>
              <a:rPr lang="en-US" altLang="zh-CN" sz="3200"/>
              <a:t>Introduction </a:t>
            </a:r>
            <a:endParaRPr lang="en-US"/>
          </a:p>
          <a:p>
            <a:r>
              <a:rPr lang="en-US" altLang="zh-CN" sz="3200"/>
              <a:t>Components </a:t>
            </a:r>
            <a:endParaRPr lang="en-US"/>
          </a:p>
          <a:p>
            <a:r>
              <a:rPr lang="en-US" altLang="zh-CN" sz="3200"/>
              <a:t>Block diagram </a:t>
            </a:r>
            <a:endParaRPr lang="en-US"/>
          </a:p>
          <a:p>
            <a:r>
              <a:rPr lang="en-US" altLang="zh-CN" sz="3200"/>
              <a:t>Circuit Diagram</a:t>
            </a:r>
            <a:endParaRPr lang="en-US"/>
          </a:p>
          <a:p>
            <a:r>
              <a:rPr lang="en-US" altLang="zh-CN" sz="3200"/>
              <a:t>Working</a:t>
            </a:r>
            <a:endParaRPr lang="en-US"/>
          </a:p>
          <a:p>
            <a:r>
              <a:rPr lang="en-US" altLang="zh-CN" sz="3200"/>
              <a:t>Advantages </a:t>
            </a:r>
            <a:endParaRPr lang="en-US"/>
          </a:p>
          <a:p>
            <a:r>
              <a:rPr lang="en-US" altLang="zh-CN" sz="3200"/>
              <a:t>Disadvantages</a:t>
            </a:r>
            <a:endParaRPr lang="en-US"/>
          </a:p>
          <a:p>
            <a:r>
              <a:rPr lang="en-US" altLang="zh-CN" sz="3200"/>
              <a:t>Applications </a:t>
            </a:r>
            <a:endParaRPr lang="en-US"/>
          </a:p>
          <a:p>
            <a:r>
              <a:rPr lang="en-US" altLang="zh-CN" sz="3200"/>
              <a:t>Reference </a:t>
            </a:r>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67544" y="188640"/>
            <a:ext cx="7467600" cy="1143000"/>
          </a:xfrm>
        </p:spPr>
        <p:txBody>
          <a:bodyPr>
            <a:normAutofit/>
          </a:bodyPr>
          <a:lstStyle/>
          <a:p>
            <a:r>
              <a:rPr lang="en-US" sz="4000" dirty="0">
                <a:latin typeface="Algerian" pitchFamily="82" charset="0"/>
              </a:rPr>
              <a:t>INTRODUCTION</a:t>
            </a:r>
            <a:endParaRPr lang="en-IN" sz="4000" dirty="0">
              <a:latin typeface="Algerian" pitchFamily="82" charset="0"/>
            </a:endParaRPr>
          </a:p>
        </p:txBody>
      </p:sp>
      <p:sp>
        <p:nvSpPr>
          <p:cNvPr id="1048620" name="Content Placeholder 2"/>
          <p:cNvSpPr>
            <a:spLocks noGrp="1"/>
          </p:cNvSpPr>
          <p:nvPr>
            <p:ph sz="quarter" idx="1"/>
          </p:nvPr>
        </p:nvSpPr>
        <p:spPr/>
        <p:txBody>
          <a:bodyPr>
            <a:normAutofit/>
          </a:bodyPr>
          <a:lstStyle/>
          <a:p>
            <a:pPr>
              <a:buFont typeface="Wingdings" pitchFamily="2" charset="2"/>
              <a:buChar char="Ø"/>
            </a:pPr>
            <a:r>
              <a:rPr lang="en-US" dirty="0"/>
              <a:t>The operation of the project is Automatic switching On and Off of the washroom light.</a:t>
            </a:r>
          </a:p>
          <a:p>
            <a:pPr>
              <a:buFont typeface="Wingdings" pitchFamily="2" charset="2"/>
              <a:buChar char="Ø"/>
            </a:pPr>
            <a:r>
              <a:rPr lang="en-US" dirty="0"/>
              <a:t>When the door of the rooms are opened and closed , the circuit turns on the switches of the room using relay.</a:t>
            </a:r>
          </a:p>
          <a:p>
            <a:pPr>
              <a:buFont typeface="Wingdings" pitchFamily="2" charset="2"/>
              <a:buChar char="Ø"/>
            </a:pPr>
            <a:r>
              <a:rPr lang="en-US" dirty="0"/>
              <a:t>When the door opens and closes for the second time , the circuit turns off the light by turning off the relay. </a:t>
            </a:r>
          </a:p>
          <a:p>
            <a:pPr marL="0" indent="0">
              <a:buNone/>
            </a:pPr>
            <a:endParaRPr lang="en-US" dirty="0"/>
          </a:p>
          <a:p>
            <a:pPr>
              <a:buFont typeface="Wingdings" pitchFamily="2" charset="2"/>
              <a:buChar char="Ø"/>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sz="quarter" idx="1"/>
          </p:nvPr>
        </p:nvSpPr>
        <p:spPr/>
        <p:txBody>
          <a:bodyPr>
            <a:normAutofit fontScale="43333" lnSpcReduction="20000"/>
          </a:bodyPr>
          <a:lstStyle/>
          <a:p>
            <a:pPr>
              <a:buFont typeface="Wingdings" pitchFamily="2" charset="2"/>
              <a:buChar char="Ø"/>
            </a:pPr>
            <a:r>
              <a:rPr lang="en-US" sz="4400" dirty="0"/>
              <a:t>Reed Switch with Magnet</a:t>
            </a:r>
          </a:p>
          <a:p>
            <a:pPr>
              <a:buFont typeface="Wingdings" pitchFamily="2" charset="2"/>
              <a:buChar char="Ø"/>
            </a:pPr>
            <a:r>
              <a:rPr lang="en-US" sz="4400" dirty="0"/>
              <a:t>LM741 Op-Amp IC</a:t>
            </a:r>
          </a:p>
          <a:p>
            <a:pPr>
              <a:buFont typeface="Wingdings" pitchFamily="2" charset="2"/>
              <a:buChar char="Ø"/>
            </a:pPr>
            <a:r>
              <a:rPr lang="en-US" sz="4400" dirty="0"/>
              <a:t>IC CD4017 Decade counter</a:t>
            </a:r>
          </a:p>
          <a:p>
            <a:pPr>
              <a:buFont typeface="Wingdings" pitchFamily="2" charset="2"/>
              <a:buChar char="Ø"/>
            </a:pPr>
            <a:r>
              <a:rPr lang="en-US" sz="4400" dirty="0"/>
              <a:t>5V Relay Module</a:t>
            </a:r>
          </a:p>
          <a:p>
            <a:pPr>
              <a:buFont typeface="Wingdings" pitchFamily="2" charset="2"/>
              <a:buChar char="Ø"/>
            </a:pPr>
            <a:r>
              <a:rPr lang="en-US" sz="4400" dirty="0"/>
              <a:t>BC558 PNP Transistor</a:t>
            </a:r>
          </a:p>
          <a:p>
            <a:pPr>
              <a:buFont typeface="Wingdings" pitchFamily="2" charset="2"/>
              <a:buChar char="Ø"/>
            </a:pPr>
            <a:r>
              <a:rPr lang="en-US" sz="4400" dirty="0"/>
              <a:t>Lamp</a:t>
            </a:r>
          </a:p>
          <a:p>
            <a:pPr>
              <a:buFont typeface="Wingdings" pitchFamily="2" charset="2"/>
              <a:buChar char="Ø"/>
            </a:pPr>
            <a:r>
              <a:rPr lang="en-US" sz="4400" dirty="0"/>
              <a:t>2 resistors(10k ohm)</a:t>
            </a:r>
          </a:p>
          <a:p>
            <a:pPr marL="0" indent="0">
              <a:buNone/>
            </a:pPr>
            <a:r>
              <a:rPr lang="en-US" sz="4400" dirty="0"/>
              <a:t>   100 and 820 ohm</a:t>
            </a:r>
          </a:p>
          <a:p>
            <a:pPr>
              <a:buFont typeface="Wingdings" pitchFamily="2" charset="2"/>
              <a:buChar char="Ø"/>
            </a:pPr>
            <a:r>
              <a:rPr lang="en-US" sz="4400" dirty="0"/>
              <a:t>Connecting Wires</a:t>
            </a:r>
          </a:p>
          <a:p>
            <a:pPr>
              <a:buFont typeface="Wingdings" pitchFamily="2" charset="2"/>
              <a:buChar char="Ø"/>
            </a:pPr>
            <a:r>
              <a:rPr lang="en-US" sz="4400" dirty="0"/>
              <a:t>Breadboard</a:t>
            </a:r>
          </a:p>
          <a:p>
            <a:pPr>
              <a:buFont typeface="Wingdings" pitchFamily="2" charset="2"/>
              <a:buChar char="Ø"/>
            </a:pPr>
            <a:r>
              <a:rPr lang="en-US" sz="4400" dirty="0"/>
              <a:t>5V Power supply</a:t>
            </a:r>
          </a:p>
          <a:p>
            <a:pPr>
              <a:buFont typeface="Wingdings" pitchFamily="2" charset="2"/>
              <a:buChar char="Ø"/>
            </a:pPr>
            <a:endParaRPr lang="en-US" dirty="0"/>
          </a:p>
          <a:p>
            <a:pPr>
              <a:buFont typeface="Wingdings" pitchFamily="2" charset="2"/>
              <a:buChar char="Ø"/>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1048622" name="Title 3"/>
          <p:cNvSpPr>
            <a:spLocks noGrp="1"/>
          </p:cNvSpPr>
          <p:nvPr>
            <p:ph type="title"/>
          </p:nvPr>
        </p:nvSpPr>
        <p:spPr/>
        <p:txBody>
          <a:bodyPr>
            <a:normAutofit/>
          </a:bodyPr>
          <a:lstStyle/>
          <a:p>
            <a:r>
              <a:rPr lang="en-US" sz="4000" dirty="0">
                <a:solidFill>
                  <a:schemeClr val="accent3"/>
                </a:solidFill>
                <a:latin typeface="Algerian" pitchFamily="82" charset="0"/>
              </a:rPr>
              <a:t>Components Required</a:t>
            </a:r>
            <a:r>
              <a:rPr lang="en-US" sz="4000" dirty="0">
                <a:latin typeface="Algerian" pitchFamily="82" charset="0"/>
              </a:rPr>
              <a:t> </a:t>
            </a:r>
            <a:endParaRPr lang="en-IN" sz="4000" dirty="0">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normAutofit/>
          </a:bodyPr>
          <a:lstStyle/>
          <a:p>
            <a:r>
              <a:rPr lang="en-US" sz="4000" dirty="0">
                <a:solidFill>
                  <a:schemeClr val="accent3"/>
                </a:solidFill>
                <a:latin typeface="Algerian" pitchFamily="82" charset="0"/>
              </a:rPr>
              <a:t>Reed switch</a:t>
            </a:r>
            <a:endParaRPr lang="en-IN" sz="4000" dirty="0">
              <a:solidFill>
                <a:schemeClr val="accent3"/>
              </a:solidFill>
              <a:latin typeface="Algerian" pitchFamily="82" charset="0"/>
            </a:endParaRPr>
          </a:p>
        </p:txBody>
      </p:sp>
      <p:sp>
        <p:nvSpPr>
          <p:cNvPr id="1048624" name="Content Placeholder 2"/>
          <p:cNvSpPr>
            <a:spLocks noGrp="1"/>
          </p:cNvSpPr>
          <p:nvPr>
            <p:ph sz="quarter" idx="1"/>
          </p:nvPr>
        </p:nvSpPr>
        <p:spPr/>
        <p:txBody>
          <a:bodyPr/>
          <a:lstStyle/>
          <a:p>
            <a:pPr>
              <a:buFont typeface="Wingdings" pitchFamily="2" charset="2"/>
              <a:buChar char="Ø"/>
            </a:pPr>
            <a:r>
              <a:rPr lang="en-US" dirty="0"/>
              <a:t>A Reed switch is a magnetically operated switch.</a:t>
            </a:r>
          </a:p>
          <a:p>
            <a:pPr>
              <a:buFont typeface="Wingdings" pitchFamily="2" charset="2"/>
              <a:buChar char="Ø"/>
            </a:pPr>
            <a:r>
              <a:rPr lang="en-US" dirty="0"/>
              <a:t>It Contains a magnetic sensitive switch , which when subjected to a small magnetic force , will either close or open the door.</a:t>
            </a:r>
          </a:p>
          <a:p>
            <a:pPr>
              <a:buFont typeface="Wingdings" pitchFamily="2" charset="2"/>
              <a:buChar char="Ø"/>
            </a:pPr>
            <a:r>
              <a:rPr lang="en-US" dirty="0"/>
              <a:t>The element which is used to detect the opening and closing of the door in this project is reed switch. </a:t>
            </a:r>
          </a:p>
          <a:p>
            <a:pPr>
              <a:buFont typeface="Wingdings" pitchFamily="2" charset="2"/>
              <a:buChar char="Ø"/>
            </a:pPr>
            <a:endParaRPr lang="en-IN" dirty="0"/>
          </a:p>
        </p:txBody>
      </p:sp>
      <p:pic>
        <p:nvPicPr>
          <p:cNvPr id="2097152" name="Picture 2" descr="Koleksi Skema Rangkaian|Artikel Elektronika: Rangkaian Magnetic proximity  sensors"/>
          <p:cNvPicPr>
            <a:picLocks noChangeAspect="1" noChangeArrowheads="1"/>
          </p:cNvPicPr>
          <p:nvPr/>
        </p:nvPicPr>
        <p:blipFill>
          <a:blip r:embed="rId2"/>
          <a:srcRect/>
          <a:stretch>
            <a:fillRect/>
          </a:stretch>
        </p:blipFill>
        <p:spPr bwMode="auto">
          <a:xfrm>
            <a:off x="3491880" y="4153364"/>
            <a:ext cx="2717335" cy="26959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67544" y="260648"/>
            <a:ext cx="7467600" cy="1143000"/>
          </a:xfrm>
        </p:spPr>
        <p:txBody>
          <a:bodyPr/>
          <a:lstStyle/>
          <a:p>
            <a:r>
              <a:rPr lang="en-US" sz="4000" dirty="0">
                <a:solidFill>
                  <a:schemeClr val="accent3"/>
                </a:solidFill>
                <a:latin typeface="Algerian" pitchFamily="82" charset="0"/>
              </a:rPr>
              <a:t>CD4017</a:t>
            </a:r>
            <a:r>
              <a:rPr lang="en-US" dirty="0">
                <a:solidFill>
                  <a:schemeClr val="accent3"/>
                </a:solidFill>
              </a:rPr>
              <a:t> </a:t>
            </a:r>
            <a:r>
              <a:rPr lang="en-US" sz="4000" dirty="0">
                <a:solidFill>
                  <a:schemeClr val="accent3"/>
                </a:solidFill>
                <a:latin typeface="Algerian" pitchFamily="82" charset="0"/>
              </a:rPr>
              <a:t>Decade Counter IC</a:t>
            </a:r>
            <a:endParaRPr lang="en-IN" sz="4000" dirty="0">
              <a:solidFill>
                <a:schemeClr val="accent3"/>
              </a:solidFill>
              <a:latin typeface="Algerian" pitchFamily="82" charset="0"/>
            </a:endParaRPr>
          </a:p>
        </p:txBody>
      </p:sp>
      <p:sp>
        <p:nvSpPr>
          <p:cNvPr id="1048626" name="Content Placeholder 2"/>
          <p:cNvSpPr>
            <a:spLocks noGrp="1"/>
          </p:cNvSpPr>
          <p:nvPr>
            <p:ph sz="quarter" idx="1"/>
          </p:nvPr>
        </p:nvSpPr>
        <p:spPr/>
        <p:txBody>
          <a:bodyPr/>
          <a:lstStyle/>
          <a:p>
            <a:pPr>
              <a:buFont typeface="Wingdings" pitchFamily="2" charset="2"/>
              <a:buChar char="Ø"/>
            </a:pPr>
            <a:r>
              <a:rPr lang="en-US" dirty="0"/>
              <a:t>CD4017 IC is a CMOS decade counter and it is used in the applications of low range counting.</a:t>
            </a:r>
          </a:p>
          <a:p>
            <a:pPr>
              <a:buFont typeface="Wingdings" pitchFamily="2" charset="2"/>
              <a:buChar char="Ø"/>
            </a:pPr>
            <a:r>
              <a:rPr lang="en-US" dirty="0"/>
              <a:t>It is 16 pin  and has 10 outputs.</a:t>
            </a:r>
          </a:p>
          <a:p>
            <a:pPr>
              <a:buFont typeface="Wingdings" pitchFamily="2" charset="2"/>
              <a:buChar char="Ø"/>
            </a:pPr>
            <a:r>
              <a:rPr lang="en-US" dirty="0"/>
              <a:t>Supply voltage- 3V to 15V.</a:t>
            </a:r>
          </a:p>
          <a:p>
            <a:pPr>
              <a:buFont typeface="Wingdings" pitchFamily="2" charset="2"/>
              <a:buChar char="Ø"/>
            </a:pPr>
            <a:r>
              <a:rPr lang="en-US" dirty="0"/>
              <a:t>The clock speed or operational speed of CD4017 IC is 5MHz.</a:t>
            </a:r>
          </a:p>
          <a:p>
            <a:pPr>
              <a:buFont typeface="Wingdings" pitchFamily="2" charset="2"/>
              <a:buChar char="Ø"/>
            </a:pPr>
            <a:r>
              <a:rPr lang="en-US" dirty="0"/>
              <a:t> It is compatible with TTL(Transistor-Transistor Logic).</a:t>
            </a:r>
          </a:p>
          <a:p>
            <a:pPr>
              <a:buFont typeface="Wingdings" pitchFamily="2" charset="2"/>
              <a:buChar char="Ø"/>
            </a:pPr>
            <a:r>
              <a:rPr lang="en-US" dirty="0"/>
              <a:t>Applications: Binary counter , decoder ,decade counter , frequency division , etc.</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US" sz="4000" dirty="0" err="1">
                <a:solidFill>
                  <a:schemeClr val="accent3"/>
                </a:solidFill>
                <a:latin typeface="Algerian" pitchFamily="82" charset="0"/>
              </a:rPr>
              <a:t>Pinout</a:t>
            </a:r>
            <a:r>
              <a:rPr lang="en-US" sz="4000" dirty="0">
                <a:solidFill>
                  <a:schemeClr val="accent3"/>
                </a:solidFill>
                <a:latin typeface="Algerian" pitchFamily="82" charset="0"/>
              </a:rPr>
              <a:t> of cd4017 counter</a:t>
            </a:r>
            <a:endParaRPr lang="en-IN" sz="4000" dirty="0">
              <a:solidFill>
                <a:schemeClr val="accent3"/>
              </a:solidFill>
              <a:latin typeface="Algerian" pitchFamily="82" charset="0"/>
            </a:endParaRPr>
          </a:p>
        </p:txBody>
      </p:sp>
      <p:pic>
        <p:nvPicPr>
          <p:cNvPr id="2097153" name="Picture 2" descr="CD 4017 IC-Decade Counter"/>
          <p:cNvPicPr>
            <a:picLocks noGrp="1" noChangeAspect="1" noChangeArrowheads="1"/>
          </p:cNvPicPr>
          <p:nvPr>
            <p:ph sz="quarter" idx="1"/>
          </p:nvPr>
        </p:nvPicPr>
        <p:blipFill>
          <a:blip r:embed="rId2"/>
          <a:srcRect/>
          <a:stretch>
            <a:fillRect/>
          </a:stretch>
        </p:blipFill>
        <p:spPr bwMode="auto">
          <a:xfrm>
            <a:off x="395535" y="1916832"/>
            <a:ext cx="3671015" cy="3757786"/>
          </a:xfrm>
          <a:prstGeom prst="rect">
            <a:avLst/>
          </a:prstGeom>
          <a:noFill/>
        </p:spPr>
      </p:pic>
      <p:pic>
        <p:nvPicPr>
          <p:cNvPr id="2097154" name="Picture 4" descr="CD4017 IC Decade Counter: Amazon.in: Industrial &amp; Scientific"/>
          <p:cNvPicPr>
            <a:picLocks noChangeAspect="1" noChangeArrowheads="1"/>
          </p:cNvPicPr>
          <p:nvPr/>
        </p:nvPicPr>
        <p:blipFill>
          <a:blip r:embed="rId3"/>
          <a:srcRect/>
          <a:stretch>
            <a:fillRect/>
          </a:stretch>
        </p:blipFill>
        <p:spPr bwMode="auto">
          <a:xfrm>
            <a:off x="3707904" y="2564904"/>
            <a:ext cx="5210944" cy="33337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nvGraphicFramePr>
        <p:xfrm>
          <a:off x="755576" y="908720"/>
          <a:ext cx="6858000" cy="4663440"/>
        </p:xfrm>
        <a:graphic>
          <a:graphicData uri="http://schemas.openxmlformats.org/drawingml/2006/table">
            <a:tbl>
              <a:tblPr/>
              <a:tblGrid>
                <a:gridCol w="751562">
                  <a:extLst>
                    <a:ext uri="{9D8B030D-6E8A-4147-A177-3AD203B41FA5}">
                      <a16:colId xmlns:a16="http://schemas.microsoft.com/office/drawing/2014/main" val="20000"/>
                    </a:ext>
                  </a:extLst>
                </a:gridCol>
                <a:gridCol w="1443340">
                  <a:extLst>
                    <a:ext uri="{9D8B030D-6E8A-4147-A177-3AD203B41FA5}">
                      <a16:colId xmlns:a16="http://schemas.microsoft.com/office/drawing/2014/main" val="20001"/>
                    </a:ext>
                  </a:extLst>
                </a:gridCol>
                <a:gridCol w="4663098">
                  <a:extLst>
                    <a:ext uri="{9D8B030D-6E8A-4147-A177-3AD203B41FA5}">
                      <a16:colId xmlns:a16="http://schemas.microsoft.com/office/drawing/2014/main" val="20002"/>
                    </a:ext>
                  </a:extLst>
                </a:gridCol>
              </a:tblGrid>
              <a:tr h="0">
                <a:tc>
                  <a:txBody>
                    <a:bodyPr/>
                    <a:lstStyle/>
                    <a:p>
                      <a:pPr algn="ctr"/>
                      <a:r>
                        <a:rPr lang="en-IN" b="1" dirty="0">
                          <a:solidFill>
                            <a:srgbClr val="FFFFFF"/>
                          </a:solidFill>
                          <a:effectLst/>
                          <a:latin typeface="arial"/>
                        </a:rPr>
                        <a:t>PIN No.</a:t>
                      </a:r>
                      <a:endParaRPr lang="en-IN" dirty="0">
                        <a:effectLst/>
                      </a:endParaRPr>
                    </a:p>
                  </a:txBody>
                  <a:tcPr anchor="ctr">
                    <a:lnL>
                      <a:noFill/>
                    </a:lnL>
                    <a:lnR>
                      <a:noFill/>
                    </a:lnR>
                    <a:lnT>
                      <a:noFill/>
                    </a:lnT>
                    <a:lnB>
                      <a:noFill/>
                    </a:lnB>
                    <a:solidFill>
                      <a:srgbClr val="0000FF"/>
                    </a:solidFill>
                  </a:tcPr>
                </a:tc>
                <a:tc>
                  <a:txBody>
                    <a:bodyPr/>
                    <a:lstStyle/>
                    <a:p>
                      <a:pPr algn="ctr"/>
                      <a:r>
                        <a:rPr lang="en-IN" b="1" dirty="0">
                          <a:solidFill>
                            <a:srgbClr val="FFFFFF"/>
                          </a:solidFill>
                          <a:effectLst/>
                          <a:latin typeface="arial"/>
                        </a:rPr>
                        <a:t>NAME</a:t>
                      </a:r>
                      <a:endParaRPr lang="en-IN" dirty="0">
                        <a:effectLst/>
                      </a:endParaRPr>
                    </a:p>
                  </a:txBody>
                  <a:tcPr anchor="ctr">
                    <a:lnL>
                      <a:noFill/>
                    </a:lnL>
                    <a:lnR>
                      <a:noFill/>
                    </a:lnR>
                    <a:lnT>
                      <a:noFill/>
                    </a:lnT>
                    <a:lnB>
                      <a:noFill/>
                    </a:lnB>
                    <a:solidFill>
                      <a:srgbClr val="0000FF"/>
                    </a:solidFill>
                  </a:tcPr>
                </a:tc>
                <a:tc>
                  <a:txBody>
                    <a:bodyPr/>
                    <a:lstStyle/>
                    <a:p>
                      <a:pPr algn="ctr"/>
                      <a:r>
                        <a:rPr lang="en-IN" b="1" dirty="0">
                          <a:solidFill>
                            <a:srgbClr val="FFFFFF"/>
                          </a:solidFill>
                          <a:effectLst/>
                          <a:latin typeface="arial"/>
                        </a:rPr>
                        <a:t>DESCRIPTION</a:t>
                      </a:r>
                      <a:endParaRPr lang="en-IN" dirty="0">
                        <a:effectLst/>
                      </a:endParaRPr>
                    </a:p>
                  </a:txBody>
                  <a:tcPr anchor="ctr">
                    <a:lnL>
                      <a:noFill/>
                    </a:lnL>
                    <a:lnR>
                      <a:noFill/>
                    </a:lnR>
                    <a:lnT>
                      <a:noFill/>
                    </a:lnT>
                    <a:lnB>
                      <a:noFill/>
                    </a:lnB>
                    <a:solidFill>
                      <a:srgbClr val="0000FF"/>
                    </a:solidFill>
                  </a:tcPr>
                </a:tc>
                <a:extLst>
                  <a:ext uri="{0D108BD9-81ED-4DB2-BD59-A6C34878D82A}">
                    <a16:rowId xmlns:a16="http://schemas.microsoft.com/office/drawing/2014/main" val="10000"/>
                  </a:ext>
                </a:extLst>
              </a:tr>
              <a:tr h="0">
                <a:tc>
                  <a:txBody>
                    <a:bodyPr/>
                    <a:lstStyle/>
                    <a:p>
                      <a:pPr algn="l"/>
                      <a:r>
                        <a:rPr lang="en-IN">
                          <a:effectLst/>
                          <a:latin typeface="arial"/>
                        </a:rPr>
                        <a:t>1 to 7</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Output pins</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Output pins 5, 1, 0, 2, 6, 7 and 3 respectively </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l"/>
                      <a:r>
                        <a:rPr lang="en-IN">
                          <a:effectLst/>
                          <a:latin typeface="arial"/>
                        </a:rPr>
                        <a:t>8</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GND</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Ground pin</a:t>
                      </a:r>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a:r>
                        <a:rPr lang="en-IN">
                          <a:effectLst/>
                          <a:latin typeface="arial"/>
                        </a:rPr>
                        <a:t>9 to 11</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Output pins</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Output pins 8, 4 and 9 respectively</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l"/>
                      <a:r>
                        <a:rPr lang="en-IN">
                          <a:effectLst/>
                          <a:latin typeface="arial"/>
                        </a:rPr>
                        <a:t>12</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Carry-OUT</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It completes one full cycle for every 10 clock cycles</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l"/>
                      <a:r>
                        <a:rPr lang="en-IN">
                          <a:effectLst/>
                          <a:latin typeface="arial"/>
                        </a:rPr>
                        <a:t>13</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Clock Enable</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Enable pin enables the CD4017 IC</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5"/>
                  </a:ext>
                </a:extLst>
              </a:tr>
              <a:tr h="0">
                <a:tc>
                  <a:txBody>
                    <a:bodyPr/>
                    <a:lstStyle/>
                    <a:p>
                      <a:pPr algn="l"/>
                      <a:r>
                        <a:rPr lang="en-IN">
                          <a:effectLst/>
                          <a:latin typeface="arial"/>
                        </a:rPr>
                        <a:t>14</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Clock</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Clock signal is provided at this pin</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6"/>
                  </a:ext>
                </a:extLst>
              </a:tr>
              <a:tr h="0">
                <a:tc>
                  <a:txBody>
                    <a:bodyPr/>
                    <a:lstStyle/>
                    <a:p>
                      <a:pPr algn="l"/>
                      <a:r>
                        <a:rPr lang="en-IN">
                          <a:effectLst/>
                          <a:latin typeface="arial"/>
                        </a:rPr>
                        <a:t>15</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Reset</a:t>
                      </a:r>
                      <a:endParaRPr lang="en-IN">
                        <a:effectLst/>
                      </a:endParaRPr>
                    </a:p>
                  </a:txBody>
                  <a:tcPr anchor="ctr">
                    <a:lnL>
                      <a:noFill/>
                    </a:lnL>
                    <a:lnR>
                      <a:noFill/>
                    </a:lnR>
                    <a:lnT>
                      <a:noFill/>
                    </a:lnT>
                    <a:lnB>
                      <a:noFill/>
                    </a:lnB>
                    <a:solidFill>
                      <a:srgbClr val="FFFFFF"/>
                    </a:solidFill>
                  </a:tcPr>
                </a:tc>
                <a:tc>
                  <a:txBody>
                    <a:bodyPr/>
                    <a:lstStyle/>
                    <a:p>
                      <a:pPr algn="l"/>
                      <a:r>
                        <a:rPr lang="en-US">
                          <a:effectLst/>
                          <a:latin typeface="arial"/>
                        </a:rPr>
                        <a:t>Pin to reset the counter to 0</a:t>
                      </a:r>
                      <a:endParaRPr lang="en-US">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7"/>
                  </a:ext>
                </a:extLst>
              </a:tr>
              <a:tr h="0">
                <a:tc>
                  <a:txBody>
                    <a:bodyPr/>
                    <a:lstStyle/>
                    <a:p>
                      <a:pPr algn="l"/>
                      <a:r>
                        <a:rPr lang="en-IN">
                          <a:effectLst/>
                          <a:latin typeface="arial"/>
                        </a:rPr>
                        <a:t>16</a:t>
                      </a:r>
                      <a:endParaRPr lang="en-IN">
                        <a:effectLst/>
                      </a:endParaRPr>
                    </a:p>
                  </a:txBody>
                  <a:tcPr anchor="ctr">
                    <a:lnL>
                      <a:noFill/>
                    </a:lnL>
                    <a:lnR>
                      <a:noFill/>
                    </a:lnR>
                    <a:lnT>
                      <a:noFill/>
                    </a:lnT>
                    <a:lnB>
                      <a:noFill/>
                    </a:lnB>
                    <a:solidFill>
                      <a:srgbClr val="FFFFFF"/>
                    </a:solidFill>
                  </a:tcPr>
                </a:tc>
                <a:tc>
                  <a:txBody>
                    <a:bodyPr/>
                    <a:lstStyle/>
                    <a:p>
                      <a:pPr algn="l"/>
                      <a:r>
                        <a:rPr lang="en-IN">
                          <a:effectLst/>
                          <a:latin typeface="arial"/>
                        </a:rPr>
                        <a:t>VDD</a:t>
                      </a:r>
                      <a:endParaRPr lang="en-IN">
                        <a:effectLst/>
                      </a:endParaRPr>
                    </a:p>
                  </a:txBody>
                  <a:tcPr anchor="ctr">
                    <a:lnL>
                      <a:noFill/>
                    </a:lnL>
                    <a:lnR>
                      <a:noFill/>
                    </a:lnR>
                    <a:lnT>
                      <a:noFill/>
                    </a:lnT>
                    <a:lnB>
                      <a:noFill/>
                    </a:lnB>
                    <a:solidFill>
                      <a:srgbClr val="FFFFFF"/>
                    </a:solidFill>
                  </a:tcPr>
                </a:tc>
                <a:tc>
                  <a:txBody>
                    <a:bodyPr/>
                    <a:lstStyle/>
                    <a:p>
                      <a:pPr algn="l"/>
                      <a:r>
                        <a:rPr lang="en-US" dirty="0">
                          <a:effectLst/>
                          <a:latin typeface="arial"/>
                        </a:rPr>
                        <a:t>3 volts to 15 volts</a:t>
                      </a:r>
                      <a:endParaRPr lang="en-US"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On-screen Show (4:3)</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arial</vt:lpstr>
      <vt:lpstr>Calibri</vt:lpstr>
      <vt:lpstr>Century Schoolbook</vt:lpstr>
      <vt:lpstr>Wingdings</vt:lpstr>
      <vt:lpstr>Wingdings 2</vt:lpstr>
      <vt:lpstr>Oriel</vt:lpstr>
      <vt:lpstr>Project Topic</vt:lpstr>
      <vt:lpstr>group members </vt:lpstr>
      <vt:lpstr>Contents</vt:lpstr>
      <vt:lpstr>INTRODUCTION</vt:lpstr>
      <vt:lpstr>Components Required </vt:lpstr>
      <vt:lpstr>Reed switch</vt:lpstr>
      <vt:lpstr>CD4017 Decade Counter IC</vt:lpstr>
      <vt:lpstr>Pinout of cd4017 counter</vt:lpstr>
      <vt:lpstr>PowerPoint Presentation</vt:lpstr>
      <vt:lpstr>IC LM741</vt:lpstr>
      <vt:lpstr>Block Diagram</vt:lpstr>
      <vt:lpstr>Circuit Diagram</vt:lpstr>
      <vt:lpstr>Working of Automatic Washroom light Switch</vt:lpstr>
      <vt:lpstr>PowerPoint Presentation</vt:lpstr>
      <vt:lpstr>Advantages </vt:lpstr>
      <vt:lpstr>Disadvantages</vt:lpstr>
      <vt:lpstr>Applications</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dc:title>
  <dc:creator>HP</dc:creator>
  <cp:lastModifiedBy>Snehal</cp:lastModifiedBy>
  <cp:revision>1</cp:revision>
  <dcterms:created xsi:type="dcterms:W3CDTF">2021-05-01T13:40:32Z</dcterms:created>
  <dcterms:modified xsi:type="dcterms:W3CDTF">2021-05-07T06:22:56Z</dcterms:modified>
</cp:coreProperties>
</file>