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Arial Bold" panose="020B0704020202020204" pitchFamily="34" charset="0"/>
      <p:regular r:id="rId8"/>
      <p:bold r:id="rId9"/>
    </p:embeddedFont>
    <p:embeddedFont>
      <p:font typeface="Neo Tech Bold" panose="020B0604020202020204" charset="0"/>
      <p:regular r:id="rId10"/>
    </p:embeddedFont>
    <p:embeddedFont>
      <p:font typeface="Poppins" panose="00000500000000000000" pitchFamily="2" charset="0"/>
      <p:regular r:id="rId11"/>
    </p:embeddedFont>
    <p:embeddedFont>
      <p:font typeface="Poppins Bold" panose="00000800000000000000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1301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7.svg"/><Relationship Id="rId4" Type="http://schemas.openxmlformats.org/officeDocument/2006/relationships/image" Target="../media/image3.sv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iq.com/principles/boy-scout-rule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s://www.psychologytoday.com/us/basics/broken-windows-theor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5916" y="0"/>
            <a:ext cx="9519916" cy="10287000"/>
          </a:xfrm>
          <a:custGeom>
            <a:avLst/>
            <a:gdLst/>
            <a:ahLst/>
            <a:cxnLst/>
            <a:rect l="l" t="t" r="r" b="b"/>
            <a:pathLst>
              <a:path w="9519916" h="10287000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b="-91098"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3" name="Freeform 3"/>
          <p:cNvSpPr/>
          <p:nvPr/>
        </p:nvSpPr>
        <p:spPr>
          <a:xfrm>
            <a:off x="9144000" y="0"/>
            <a:ext cx="9621861" cy="10287000"/>
          </a:xfrm>
          <a:custGeom>
            <a:avLst/>
            <a:gdLst/>
            <a:ahLst/>
            <a:cxnLst/>
            <a:rect l="l" t="t" r="r" b="b"/>
            <a:pathLst>
              <a:path w="9621861" h="10287000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r="-52975" b="-91098"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4" name="Freeform 4"/>
          <p:cNvSpPr/>
          <p:nvPr/>
        </p:nvSpPr>
        <p:spPr>
          <a:xfrm rot="-6954155">
            <a:off x="11475847" y="-1670126"/>
            <a:ext cx="10212044" cy="7389806"/>
          </a:xfrm>
          <a:custGeom>
            <a:avLst/>
            <a:gdLst/>
            <a:ahLst/>
            <a:cxnLst/>
            <a:rect l="l" t="t" r="r" b="b"/>
            <a:pathLst>
              <a:path w="10212044" h="7389806">
                <a:moveTo>
                  <a:pt x="0" y="0"/>
                </a:moveTo>
                <a:lnTo>
                  <a:pt x="10212044" y="0"/>
                </a:lnTo>
                <a:lnTo>
                  <a:pt x="10212044" y="7389807"/>
                </a:lnTo>
                <a:lnTo>
                  <a:pt x="0" y="73898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5" name="Freeform 5"/>
          <p:cNvSpPr/>
          <p:nvPr/>
        </p:nvSpPr>
        <p:spPr>
          <a:xfrm rot="3351545">
            <a:off x="-3478707" y="4537026"/>
            <a:ext cx="10212044" cy="7389806"/>
          </a:xfrm>
          <a:custGeom>
            <a:avLst/>
            <a:gdLst/>
            <a:ahLst/>
            <a:cxnLst/>
            <a:rect l="l" t="t" r="r" b="b"/>
            <a:pathLst>
              <a:path w="10212044" h="7389806">
                <a:moveTo>
                  <a:pt x="0" y="0"/>
                </a:moveTo>
                <a:lnTo>
                  <a:pt x="10212044" y="0"/>
                </a:lnTo>
                <a:lnTo>
                  <a:pt x="10212044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6" name="Group 6"/>
          <p:cNvGrpSpPr/>
          <p:nvPr/>
        </p:nvGrpSpPr>
        <p:grpSpPr>
          <a:xfrm>
            <a:off x="16333348" y="8447529"/>
            <a:ext cx="925952" cy="919347"/>
            <a:chOff x="0" y="0"/>
            <a:chExt cx="289003" cy="28694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9003" cy="286941"/>
            </a:xfrm>
            <a:custGeom>
              <a:avLst/>
              <a:gdLst/>
              <a:ahLst/>
              <a:cxnLst/>
              <a:rect l="l" t="t" r="r" b="b"/>
              <a:pathLst>
                <a:path w="289003" h="286941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-5400000">
            <a:off x="16650402" y="8694263"/>
            <a:ext cx="315151" cy="425879"/>
          </a:xfrm>
          <a:custGeom>
            <a:avLst/>
            <a:gdLst/>
            <a:ahLst/>
            <a:cxnLst/>
            <a:rect l="l" t="t" r="r" b="b"/>
            <a:pathLst>
              <a:path w="315151" h="425879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0" name="Freeform 10"/>
          <p:cNvSpPr/>
          <p:nvPr/>
        </p:nvSpPr>
        <p:spPr>
          <a:xfrm>
            <a:off x="944385" y="894704"/>
            <a:ext cx="430901" cy="430901"/>
          </a:xfrm>
          <a:custGeom>
            <a:avLst/>
            <a:gdLst/>
            <a:ahLst/>
            <a:cxnLst/>
            <a:rect l="l" t="t" r="r" b="b"/>
            <a:pathLst>
              <a:path w="430901" h="430901">
                <a:moveTo>
                  <a:pt x="0" y="0"/>
                </a:moveTo>
                <a:lnTo>
                  <a:pt x="430902" y="0"/>
                </a:lnTo>
                <a:lnTo>
                  <a:pt x="430902" y="430901"/>
                </a:lnTo>
                <a:lnTo>
                  <a:pt x="0" y="4309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11" name="Group 11"/>
          <p:cNvGrpSpPr/>
          <p:nvPr/>
        </p:nvGrpSpPr>
        <p:grpSpPr>
          <a:xfrm>
            <a:off x="1159836" y="4352925"/>
            <a:ext cx="1392979" cy="1392979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vi-V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3227591" y="1805702"/>
            <a:ext cx="12222732" cy="3602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1000" b="1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THE BROKEN WINDOW THEORY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04270" y="5507779"/>
            <a:ext cx="16879460" cy="2074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 b="1">
                <a:solidFill>
                  <a:srgbClr val="65FFE8"/>
                </a:solidFill>
                <a:latin typeface="Neo Tech Bold"/>
                <a:ea typeface="Neo Tech Bold"/>
                <a:cs typeface="Neo Tech Bold"/>
                <a:sym typeface="Neo Tech Bold"/>
              </a:rPr>
              <a:t> THE BOY SCOUT RULE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4753834" y="2055071"/>
            <a:ext cx="1392979" cy="1392979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vi-V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5916" y="0"/>
            <a:ext cx="9519916" cy="10287000"/>
          </a:xfrm>
          <a:custGeom>
            <a:avLst/>
            <a:gdLst/>
            <a:ahLst/>
            <a:cxnLst/>
            <a:rect l="l" t="t" r="r" b="b"/>
            <a:pathLst>
              <a:path w="9519916" h="10287000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b="-91098"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3" name="Freeform 3"/>
          <p:cNvSpPr/>
          <p:nvPr/>
        </p:nvSpPr>
        <p:spPr>
          <a:xfrm>
            <a:off x="9144000" y="0"/>
            <a:ext cx="9621861" cy="10287000"/>
          </a:xfrm>
          <a:custGeom>
            <a:avLst/>
            <a:gdLst/>
            <a:ahLst/>
            <a:cxnLst/>
            <a:rect l="l" t="t" r="r" b="b"/>
            <a:pathLst>
              <a:path w="9621861" h="10287000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r="-52975" b="-91098"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4" name="Freeform 4"/>
          <p:cNvSpPr/>
          <p:nvPr/>
        </p:nvSpPr>
        <p:spPr>
          <a:xfrm rot="-6954155">
            <a:off x="11475847" y="-1670126"/>
            <a:ext cx="10212044" cy="7389806"/>
          </a:xfrm>
          <a:custGeom>
            <a:avLst/>
            <a:gdLst/>
            <a:ahLst/>
            <a:cxnLst/>
            <a:rect l="l" t="t" r="r" b="b"/>
            <a:pathLst>
              <a:path w="10212044" h="7389806">
                <a:moveTo>
                  <a:pt x="0" y="0"/>
                </a:moveTo>
                <a:lnTo>
                  <a:pt x="10212044" y="0"/>
                </a:lnTo>
                <a:lnTo>
                  <a:pt x="10212044" y="7389807"/>
                </a:lnTo>
                <a:lnTo>
                  <a:pt x="0" y="73898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5" name="Freeform 5"/>
          <p:cNvSpPr/>
          <p:nvPr/>
        </p:nvSpPr>
        <p:spPr>
          <a:xfrm rot="3351545">
            <a:off x="-3478707" y="4537026"/>
            <a:ext cx="10212044" cy="7389806"/>
          </a:xfrm>
          <a:custGeom>
            <a:avLst/>
            <a:gdLst/>
            <a:ahLst/>
            <a:cxnLst/>
            <a:rect l="l" t="t" r="r" b="b"/>
            <a:pathLst>
              <a:path w="10212044" h="7389806">
                <a:moveTo>
                  <a:pt x="0" y="0"/>
                </a:moveTo>
                <a:lnTo>
                  <a:pt x="10212044" y="0"/>
                </a:lnTo>
                <a:lnTo>
                  <a:pt x="10212044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6" name="Group 6"/>
          <p:cNvGrpSpPr/>
          <p:nvPr/>
        </p:nvGrpSpPr>
        <p:grpSpPr>
          <a:xfrm>
            <a:off x="16333348" y="8447529"/>
            <a:ext cx="925952" cy="919347"/>
            <a:chOff x="0" y="0"/>
            <a:chExt cx="289003" cy="28694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9003" cy="286941"/>
            </a:xfrm>
            <a:custGeom>
              <a:avLst/>
              <a:gdLst/>
              <a:ahLst/>
              <a:cxnLst/>
              <a:rect l="l" t="t" r="r" b="b"/>
              <a:pathLst>
                <a:path w="289003" h="286941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-5400000">
            <a:off x="16650402" y="8694263"/>
            <a:ext cx="315151" cy="425879"/>
          </a:xfrm>
          <a:custGeom>
            <a:avLst/>
            <a:gdLst/>
            <a:ahLst/>
            <a:cxnLst/>
            <a:rect l="l" t="t" r="r" b="b"/>
            <a:pathLst>
              <a:path w="315151" h="425879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0" name="Freeform 10"/>
          <p:cNvSpPr/>
          <p:nvPr/>
        </p:nvSpPr>
        <p:spPr>
          <a:xfrm>
            <a:off x="944385" y="894704"/>
            <a:ext cx="430901" cy="430901"/>
          </a:xfrm>
          <a:custGeom>
            <a:avLst/>
            <a:gdLst/>
            <a:ahLst/>
            <a:cxnLst/>
            <a:rect l="l" t="t" r="r" b="b"/>
            <a:pathLst>
              <a:path w="430901" h="430901">
                <a:moveTo>
                  <a:pt x="0" y="0"/>
                </a:moveTo>
                <a:lnTo>
                  <a:pt x="430902" y="0"/>
                </a:lnTo>
                <a:lnTo>
                  <a:pt x="430902" y="430901"/>
                </a:lnTo>
                <a:lnTo>
                  <a:pt x="0" y="4309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11" name="Group 11"/>
          <p:cNvGrpSpPr/>
          <p:nvPr/>
        </p:nvGrpSpPr>
        <p:grpSpPr>
          <a:xfrm>
            <a:off x="1159836" y="4352925"/>
            <a:ext cx="1392979" cy="1392979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vi-V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531102" y="1751214"/>
            <a:ext cx="12222732" cy="156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b="1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GRUOP 12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389426" y="4146214"/>
            <a:ext cx="19910702" cy="3781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200"/>
              </a:lnSpc>
            </a:pPr>
            <a:r>
              <a:rPr lang="en-US" sz="6000" b="1">
                <a:solidFill>
                  <a:srgbClr val="65FFE8"/>
                </a:solidFill>
                <a:latin typeface="Arial Bold"/>
                <a:ea typeface="Arial Bold"/>
                <a:cs typeface="Arial Bold"/>
                <a:sym typeface="Arial Bold"/>
              </a:rPr>
              <a:t>22120026 - PHAM MINH GIA BẢO</a:t>
            </a:r>
          </a:p>
          <a:p>
            <a:pPr algn="just">
              <a:lnSpc>
                <a:spcPts val="7200"/>
              </a:lnSpc>
            </a:pPr>
            <a:r>
              <a:rPr lang="en-US" sz="6000" b="1">
                <a:solidFill>
                  <a:srgbClr val="65FFE8"/>
                </a:solidFill>
                <a:latin typeface="Arial Bold"/>
                <a:ea typeface="Arial Bold"/>
                <a:cs typeface="Arial Bold"/>
                <a:sym typeface="Arial Bold"/>
              </a:rPr>
              <a:t>22120035 - DƯƠNG THIỆN CHÍ</a:t>
            </a:r>
          </a:p>
          <a:p>
            <a:pPr algn="just">
              <a:lnSpc>
                <a:spcPts val="7200"/>
              </a:lnSpc>
            </a:pPr>
            <a:r>
              <a:rPr lang="en-US" sz="6000" b="1">
                <a:solidFill>
                  <a:srgbClr val="65FFE8"/>
                </a:solidFill>
                <a:latin typeface="Arial Bold"/>
                <a:ea typeface="Arial Bold"/>
                <a:cs typeface="Arial Bold"/>
                <a:sym typeface="Arial Bold"/>
              </a:rPr>
              <a:t>22120047- TRẦN XUÂN ĐĂNG</a:t>
            </a:r>
          </a:p>
          <a:p>
            <a:pPr algn="just">
              <a:lnSpc>
                <a:spcPts val="7200"/>
              </a:lnSpc>
            </a:pPr>
            <a:endParaRPr lang="en-US" sz="6000" b="1">
              <a:solidFill>
                <a:srgbClr val="65FFE8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14753834" y="2055071"/>
            <a:ext cx="1392979" cy="1392979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vi-V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5916" y="0"/>
            <a:ext cx="9519916" cy="10287000"/>
          </a:xfrm>
          <a:custGeom>
            <a:avLst/>
            <a:gdLst/>
            <a:ahLst/>
            <a:cxnLst/>
            <a:rect l="l" t="t" r="r" b="b"/>
            <a:pathLst>
              <a:path w="9519916" h="10287000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b="-91098"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3" name="Freeform 3"/>
          <p:cNvSpPr/>
          <p:nvPr/>
        </p:nvSpPr>
        <p:spPr>
          <a:xfrm>
            <a:off x="9144000" y="0"/>
            <a:ext cx="9621861" cy="10287000"/>
          </a:xfrm>
          <a:custGeom>
            <a:avLst/>
            <a:gdLst/>
            <a:ahLst/>
            <a:cxnLst/>
            <a:rect l="l" t="t" r="r" b="b"/>
            <a:pathLst>
              <a:path w="9621861" h="10287000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r="-52975" b="-91098"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4" name="Freeform 4"/>
          <p:cNvSpPr/>
          <p:nvPr/>
        </p:nvSpPr>
        <p:spPr>
          <a:xfrm rot="622067" flipH="1">
            <a:off x="-1799682" y="5182569"/>
            <a:ext cx="13398293" cy="9695492"/>
          </a:xfrm>
          <a:custGeom>
            <a:avLst/>
            <a:gdLst/>
            <a:ahLst/>
            <a:cxnLst/>
            <a:rect l="l" t="t" r="r" b="b"/>
            <a:pathLst>
              <a:path w="13398293" h="9695492">
                <a:moveTo>
                  <a:pt x="13398293" y="0"/>
                </a:moveTo>
                <a:lnTo>
                  <a:pt x="0" y="0"/>
                </a:lnTo>
                <a:lnTo>
                  <a:pt x="0" y="9695493"/>
                </a:lnTo>
                <a:lnTo>
                  <a:pt x="13398293" y="9695493"/>
                </a:lnTo>
                <a:lnTo>
                  <a:pt x="1339829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5" name="Freeform 5"/>
          <p:cNvSpPr/>
          <p:nvPr/>
        </p:nvSpPr>
        <p:spPr>
          <a:xfrm>
            <a:off x="944385" y="894704"/>
            <a:ext cx="430901" cy="430901"/>
          </a:xfrm>
          <a:custGeom>
            <a:avLst/>
            <a:gdLst/>
            <a:ahLst/>
            <a:cxnLst/>
            <a:rect l="l" t="t" r="r" b="b"/>
            <a:pathLst>
              <a:path w="430901" h="430901">
                <a:moveTo>
                  <a:pt x="0" y="0"/>
                </a:moveTo>
                <a:lnTo>
                  <a:pt x="430902" y="0"/>
                </a:lnTo>
                <a:lnTo>
                  <a:pt x="430902" y="430901"/>
                </a:lnTo>
                <a:lnTo>
                  <a:pt x="0" y="43090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6" name="Group 6"/>
          <p:cNvGrpSpPr/>
          <p:nvPr/>
        </p:nvGrpSpPr>
        <p:grpSpPr>
          <a:xfrm>
            <a:off x="9353550" y="1110155"/>
            <a:ext cx="8668414" cy="7596046"/>
            <a:chOff x="0" y="0"/>
            <a:chExt cx="2283039" cy="200060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83039" cy="2000605"/>
            </a:xfrm>
            <a:custGeom>
              <a:avLst/>
              <a:gdLst/>
              <a:ahLst/>
              <a:cxnLst/>
              <a:rect l="l" t="t" r="r" b="b"/>
              <a:pathLst>
                <a:path w="2283039" h="2000605">
                  <a:moveTo>
                    <a:pt x="89312" y="0"/>
                  </a:moveTo>
                  <a:lnTo>
                    <a:pt x="2193727" y="0"/>
                  </a:lnTo>
                  <a:cubicBezTo>
                    <a:pt x="2243053" y="0"/>
                    <a:pt x="2283039" y="39986"/>
                    <a:pt x="2283039" y="89312"/>
                  </a:cubicBezTo>
                  <a:lnTo>
                    <a:pt x="2283039" y="1911293"/>
                  </a:lnTo>
                  <a:cubicBezTo>
                    <a:pt x="2283039" y="1960618"/>
                    <a:pt x="2243053" y="2000605"/>
                    <a:pt x="2193727" y="2000605"/>
                  </a:cubicBezTo>
                  <a:lnTo>
                    <a:pt x="89312" y="2000605"/>
                  </a:lnTo>
                  <a:cubicBezTo>
                    <a:pt x="39986" y="2000605"/>
                    <a:pt x="0" y="1960618"/>
                    <a:pt x="0" y="1911293"/>
                  </a:cubicBezTo>
                  <a:lnTo>
                    <a:pt x="0" y="89312"/>
                  </a:lnTo>
                  <a:cubicBezTo>
                    <a:pt x="0" y="39986"/>
                    <a:pt x="39986" y="0"/>
                    <a:pt x="89312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2283039" cy="2067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3720470">
            <a:off x="-3516807" y="4537026"/>
            <a:ext cx="10212044" cy="7389806"/>
          </a:xfrm>
          <a:custGeom>
            <a:avLst/>
            <a:gdLst/>
            <a:ahLst/>
            <a:cxnLst/>
            <a:rect l="l" t="t" r="r" b="b"/>
            <a:pathLst>
              <a:path w="10212044" h="7389806">
                <a:moveTo>
                  <a:pt x="0" y="0"/>
                </a:moveTo>
                <a:lnTo>
                  <a:pt x="10212044" y="0"/>
                </a:lnTo>
                <a:lnTo>
                  <a:pt x="10212044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0" name="TextBox 10"/>
          <p:cNvSpPr txBox="1"/>
          <p:nvPr/>
        </p:nvSpPr>
        <p:spPr>
          <a:xfrm>
            <a:off x="761079" y="2669858"/>
            <a:ext cx="8417276" cy="4756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 b="1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THE BROKEN WINDOW THEORY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353550" y="1679699"/>
            <a:ext cx="8113256" cy="6767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just">
              <a:lnSpc>
                <a:spcPts val="3919"/>
              </a:lnSpc>
              <a:buAutoNum type="arabicPeriod"/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Khái niệm: Lý thuyết này cho rằng sự thiếu quan tâm đến những vấn đề nhỏ có thể dẫn đến các vấn đề lớn hơn trong tương lai.</a:t>
            </a:r>
          </a:p>
          <a:p>
            <a:pPr marL="604519" lvl="1" indent="-302260" algn="just">
              <a:lnSpc>
                <a:spcPts val="3919"/>
              </a:lnSpc>
              <a:buAutoNum type="arabicPeriod"/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Áp dụng trong lập trình:</a:t>
            </a: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Bỏ qua những lỗi nhỏ trong mã nguồn có thể tạo ra hệ quả nghiêm trọng, làm giảm chất lượng phần mềm.</a:t>
            </a: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Cần duy trì sự kiểm tra và sửa lỗi kịp thời.</a:t>
            </a:r>
          </a:p>
          <a:p>
            <a:pPr marL="604519" lvl="1" indent="-302260" algn="just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Phát hiện và khắc phục lỗi ngay từ đầu giúp ngăn ngừa các lỗi nghiêm trọng sau này.</a:t>
            </a:r>
          </a:p>
          <a:p>
            <a:pPr marL="0" lvl="0" indent="0" algn="just">
              <a:lnSpc>
                <a:spcPts val="3919"/>
              </a:lnSpc>
              <a:spcBef>
                <a:spcPct val="0"/>
              </a:spcBef>
            </a:pPr>
            <a:endParaRPr lang="en-US" sz="2799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16333348" y="8447529"/>
            <a:ext cx="925952" cy="919347"/>
            <a:chOff x="0" y="0"/>
            <a:chExt cx="289003" cy="28694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9003" cy="286941"/>
            </a:xfrm>
            <a:custGeom>
              <a:avLst/>
              <a:gdLst/>
              <a:ahLst/>
              <a:cxnLst/>
              <a:rect l="l" t="t" r="r" b="b"/>
              <a:pathLst>
                <a:path w="289003" h="286941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 rot="-5400000">
            <a:off x="16650402" y="8694263"/>
            <a:ext cx="315151" cy="425879"/>
          </a:xfrm>
          <a:custGeom>
            <a:avLst/>
            <a:gdLst/>
            <a:ahLst/>
            <a:cxnLst/>
            <a:rect l="l" t="t" r="r" b="b"/>
            <a:pathLst>
              <a:path w="315151" h="425879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16" name="Group 16"/>
          <p:cNvGrpSpPr/>
          <p:nvPr/>
        </p:nvGrpSpPr>
        <p:grpSpPr>
          <a:xfrm>
            <a:off x="17764125" y="1877489"/>
            <a:ext cx="1664529" cy="1664529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vi-V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589215" y="933810"/>
            <a:ext cx="3380502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HOOK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5916" y="0"/>
            <a:ext cx="9519916" cy="10287000"/>
          </a:xfrm>
          <a:custGeom>
            <a:avLst/>
            <a:gdLst/>
            <a:ahLst/>
            <a:cxnLst/>
            <a:rect l="l" t="t" r="r" b="b"/>
            <a:pathLst>
              <a:path w="9519916" h="10287000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b="-91098"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3" name="Freeform 3"/>
          <p:cNvSpPr/>
          <p:nvPr/>
        </p:nvSpPr>
        <p:spPr>
          <a:xfrm>
            <a:off x="9144000" y="0"/>
            <a:ext cx="9621861" cy="10287000"/>
          </a:xfrm>
          <a:custGeom>
            <a:avLst/>
            <a:gdLst/>
            <a:ahLst/>
            <a:cxnLst/>
            <a:rect l="l" t="t" r="r" b="b"/>
            <a:pathLst>
              <a:path w="9621861" h="10287000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r="-52975" b="-91098"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4" name="Freeform 4"/>
          <p:cNvSpPr/>
          <p:nvPr/>
        </p:nvSpPr>
        <p:spPr>
          <a:xfrm rot="622067" flipH="1">
            <a:off x="-1754495" y="6572465"/>
            <a:ext cx="12178944" cy="8813127"/>
          </a:xfrm>
          <a:custGeom>
            <a:avLst/>
            <a:gdLst/>
            <a:ahLst/>
            <a:cxnLst/>
            <a:rect l="l" t="t" r="r" b="b"/>
            <a:pathLst>
              <a:path w="12178944" h="8813127">
                <a:moveTo>
                  <a:pt x="12178944" y="0"/>
                </a:moveTo>
                <a:lnTo>
                  <a:pt x="0" y="0"/>
                </a:lnTo>
                <a:lnTo>
                  <a:pt x="0" y="8813127"/>
                </a:lnTo>
                <a:lnTo>
                  <a:pt x="12178944" y="8813127"/>
                </a:lnTo>
                <a:lnTo>
                  <a:pt x="1217894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5" name="Freeform 5"/>
          <p:cNvSpPr/>
          <p:nvPr/>
        </p:nvSpPr>
        <p:spPr>
          <a:xfrm rot="-7187646">
            <a:off x="12050913" y="-2660948"/>
            <a:ext cx="10212044" cy="7389806"/>
          </a:xfrm>
          <a:custGeom>
            <a:avLst/>
            <a:gdLst/>
            <a:ahLst/>
            <a:cxnLst/>
            <a:rect l="l" t="t" r="r" b="b"/>
            <a:pathLst>
              <a:path w="10212044" h="7389806">
                <a:moveTo>
                  <a:pt x="0" y="0"/>
                </a:moveTo>
                <a:lnTo>
                  <a:pt x="10212044" y="0"/>
                </a:lnTo>
                <a:lnTo>
                  <a:pt x="10212044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6" name="Group 6"/>
          <p:cNvGrpSpPr/>
          <p:nvPr/>
        </p:nvGrpSpPr>
        <p:grpSpPr>
          <a:xfrm>
            <a:off x="2620323" y="4539137"/>
            <a:ext cx="14176001" cy="4525642"/>
            <a:chOff x="0" y="0"/>
            <a:chExt cx="3733597" cy="119193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733597" cy="1191939"/>
            </a:xfrm>
            <a:custGeom>
              <a:avLst/>
              <a:gdLst/>
              <a:ahLst/>
              <a:cxnLst/>
              <a:rect l="l" t="t" r="r" b="b"/>
              <a:pathLst>
                <a:path w="3733597" h="1191939">
                  <a:moveTo>
                    <a:pt x="36044" y="0"/>
                  </a:moveTo>
                  <a:lnTo>
                    <a:pt x="3697553" y="0"/>
                  </a:lnTo>
                  <a:cubicBezTo>
                    <a:pt x="3717459" y="0"/>
                    <a:pt x="3733597" y="16138"/>
                    <a:pt x="3733597" y="36044"/>
                  </a:cubicBezTo>
                  <a:lnTo>
                    <a:pt x="3733597" y="1155894"/>
                  </a:lnTo>
                  <a:cubicBezTo>
                    <a:pt x="3733597" y="1175801"/>
                    <a:pt x="3717459" y="1191939"/>
                    <a:pt x="3697553" y="1191939"/>
                  </a:cubicBezTo>
                  <a:lnTo>
                    <a:pt x="36044" y="1191939"/>
                  </a:lnTo>
                  <a:cubicBezTo>
                    <a:pt x="26485" y="1191939"/>
                    <a:pt x="17317" y="1188141"/>
                    <a:pt x="10557" y="1181381"/>
                  </a:cubicBezTo>
                  <a:cubicBezTo>
                    <a:pt x="3798" y="1174622"/>
                    <a:pt x="0" y="1165454"/>
                    <a:pt x="0" y="1155894"/>
                  </a:cubicBezTo>
                  <a:lnTo>
                    <a:pt x="0" y="36044"/>
                  </a:lnTo>
                  <a:cubicBezTo>
                    <a:pt x="0" y="16138"/>
                    <a:pt x="16138" y="0"/>
                    <a:pt x="36044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3733597" cy="12586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333348" y="8447529"/>
            <a:ext cx="925952" cy="919347"/>
            <a:chOff x="0" y="0"/>
            <a:chExt cx="289003" cy="2869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89003" cy="286941"/>
            </a:xfrm>
            <a:custGeom>
              <a:avLst/>
              <a:gdLst/>
              <a:ahLst/>
              <a:cxnLst/>
              <a:rect l="l" t="t" r="r" b="b"/>
              <a:pathLst>
                <a:path w="289003" h="286941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 rot="-5400000">
            <a:off x="16650402" y="8694263"/>
            <a:ext cx="315151" cy="425879"/>
          </a:xfrm>
          <a:custGeom>
            <a:avLst/>
            <a:gdLst/>
            <a:ahLst/>
            <a:cxnLst/>
            <a:rect l="l" t="t" r="r" b="b"/>
            <a:pathLst>
              <a:path w="315151" h="425879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3" name="TextBox 13"/>
          <p:cNvSpPr txBox="1"/>
          <p:nvPr/>
        </p:nvSpPr>
        <p:spPr>
          <a:xfrm>
            <a:off x="3988248" y="1342819"/>
            <a:ext cx="10311504" cy="2777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08"/>
              </a:lnSpc>
            </a:pPr>
            <a:r>
              <a:rPr lang="en-US" sz="8507" b="1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 THE BOY SCOUT RULE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801899" y="4655067"/>
            <a:ext cx="13531449" cy="4784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4759"/>
              </a:lnSpc>
              <a:buAutoNum type="arabicPeriod"/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Khái niệm: Nguyên tắc này khuyến khích mỗi người để lại một nơi tốt hơn so với khi họ đến.</a:t>
            </a:r>
          </a:p>
          <a:p>
            <a:pPr marL="604519" lvl="1" indent="-302260" algn="l">
              <a:lnSpc>
                <a:spcPts val="4759"/>
              </a:lnSpc>
              <a:buAutoNum type="arabicPeriod"/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Áp dụng trong lập trình:</a:t>
            </a:r>
          </a:p>
          <a:p>
            <a:pPr marL="604519" lvl="1" indent="-302260" algn="l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Viết mã sạch, dễ hiểu, và dễ bảo trì.</a:t>
            </a:r>
          </a:p>
          <a:p>
            <a:pPr marL="604519" lvl="1" indent="-302260" algn="l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Dọn dẹp mã, tối ưu hóa và cải thiện chất lượng mã nguồn.</a:t>
            </a:r>
          </a:p>
          <a:p>
            <a:pPr marL="604519" lvl="1" indent="-302260" algn="l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Đảm bảo mã không chỉ hoạt động mà còn dễ dàng duy trì và phát triển trong tương lai.</a:t>
            </a:r>
          </a:p>
          <a:p>
            <a:pPr marL="0" lvl="0" indent="0" algn="l">
              <a:lnSpc>
                <a:spcPts val="4759"/>
              </a:lnSpc>
            </a:pPr>
            <a:endParaRPr lang="en-US" sz="2799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15474390" y="2120800"/>
            <a:ext cx="1392979" cy="1392979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vi-VN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724142" y="3114995"/>
            <a:ext cx="1392979" cy="1392979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vi-V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5916" y="0"/>
            <a:ext cx="9519916" cy="10287000"/>
          </a:xfrm>
          <a:custGeom>
            <a:avLst/>
            <a:gdLst/>
            <a:ahLst/>
            <a:cxnLst/>
            <a:rect l="l" t="t" r="r" b="b"/>
            <a:pathLst>
              <a:path w="9519916" h="10287000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b="-91098"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3" name="Freeform 3"/>
          <p:cNvSpPr/>
          <p:nvPr/>
        </p:nvSpPr>
        <p:spPr>
          <a:xfrm rot="-7076780">
            <a:off x="11120447" y="-921645"/>
            <a:ext cx="10739973" cy="7771835"/>
          </a:xfrm>
          <a:custGeom>
            <a:avLst/>
            <a:gdLst/>
            <a:ahLst/>
            <a:cxnLst/>
            <a:rect l="l" t="t" r="r" b="b"/>
            <a:pathLst>
              <a:path w="10739973" h="7771835">
                <a:moveTo>
                  <a:pt x="0" y="0"/>
                </a:moveTo>
                <a:lnTo>
                  <a:pt x="10739974" y="0"/>
                </a:lnTo>
                <a:lnTo>
                  <a:pt x="10739974" y="7771835"/>
                </a:lnTo>
                <a:lnTo>
                  <a:pt x="0" y="77718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4" name="Freeform 4"/>
          <p:cNvSpPr/>
          <p:nvPr/>
        </p:nvSpPr>
        <p:spPr>
          <a:xfrm>
            <a:off x="9144000" y="0"/>
            <a:ext cx="9621861" cy="10287000"/>
          </a:xfrm>
          <a:custGeom>
            <a:avLst/>
            <a:gdLst/>
            <a:ahLst/>
            <a:cxnLst/>
            <a:rect l="l" t="t" r="r" b="b"/>
            <a:pathLst>
              <a:path w="9621861" h="10287000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r="-52975" b="-91098"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5" name="Group 5"/>
          <p:cNvGrpSpPr/>
          <p:nvPr/>
        </p:nvGrpSpPr>
        <p:grpSpPr>
          <a:xfrm>
            <a:off x="13790506" y="6364851"/>
            <a:ext cx="5399855" cy="5399855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vi-V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333348" y="8447529"/>
            <a:ext cx="925952" cy="919347"/>
            <a:chOff x="0" y="0"/>
            <a:chExt cx="289003" cy="28694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9003" cy="286941"/>
            </a:xfrm>
            <a:custGeom>
              <a:avLst/>
              <a:gdLst/>
              <a:ahLst/>
              <a:cxnLst/>
              <a:rect l="l" t="t" r="r" b="b"/>
              <a:pathLst>
                <a:path w="289003" h="286941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5400000">
            <a:off x="16650402" y="8694263"/>
            <a:ext cx="315151" cy="425879"/>
          </a:xfrm>
          <a:custGeom>
            <a:avLst/>
            <a:gdLst/>
            <a:ahLst/>
            <a:cxnLst/>
            <a:rect l="l" t="t" r="r" b="b"/>
            <a:pathLst>
              <a:path w="315151" h="425879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2" name="Freeform 12"/>
          <p:cNvSpPr/>
          <p:nvPr/>
        </p:nvSpPr>
        <p:spPr>
          <a:xfrm rot="3154411">
            <a:off x="-4445856" y="5671974"/>
            <a:ext cx="10212044" cy="7389806"/>
          </a:xfrm>
          <a:custGeom>
            <a:avLst/>
            <a:gdLst/>
            <a:ahLst/>
            <a:cxnLst/>
            <a:rect l="l" t="t" r="r" b="b"/>
            <a:pathLst>
              <a:path w="10212044" h="7389806">
                <a:moveTo>
                  <a:pt x="0" y="0"/>
                </a:moveTo>
                <a:lnTo>
                  <a:pt x="10212043" y="0"/>
                </a:lnTo>
                <a:lnTo>
                  <a:pt x="10212043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13" name="Group 13"/>
          <p:cNvGrpSpPr/>
          <p:nvPr/>
        </p:nvGrpSpPr>
        <p:grpSpPr>
          <a:xfrm>
            <a:off x="-448594" y="2267783"/>
            <a:ext cx="1560782" cy="1560782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vi-V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3988248" y="1939521"/>
            <a:ext cx="10311504" cy="1466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08"/>
              </a:lnSpc>
            </a:pPr>
            <a:r>
              <a:rPr lang="en-US" sz="8507" b="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TỔNG KẾT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2157346" y="3921888"/>
            <a:ext cx="14176001" cy="4525642"/>
            <a:chOff x="0" y="0"/>
            <a:chExt cx="3733597" cy="119193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3733597" cy="1191939"/>
            </a:xfrm>
            <a:custGeom>
              <a:avLst/>
              <a:gdLst/>
              <a:ahLst/>
              <a:cxnLst/>
              <a:rect l="l" t="t" r="r" b="b"/>
              <a:pathLst>
                <a:path w="3733597" h="1191939">
                  <a:moveTo>
                    <a:pt x="36044" y="0"/>
                  </a:moveTo>
                  <a:lnTo>
                    <a:pt x="3697553" y="0"/>
                  </a:lnTo>
                  <a:cubicBezTo>
                    <a:pt x="3717459" y="0"/>
                    <a:pt x="3733597" y="16138"/>
                    <a:pt x="3733597" y="36044"/>
                  </a:cubicBezTo>
                  <a:lnTo>
                    <a:pt x="3733597" y="1155894"/>
                  </a:lnTo>
                  <a:cubicBezTo>
                    <a:pt x="3733597" y="1175801"/>
                    <a:pt x="3717459" y="1191939"/>
                    <a:pt x="3697553" y="1191939"/>
                  </a:cubicBezTo>
                  <a:lnTo>
                    <a:pt x="36044" y="1191939"/>
                  </a:lnTo>
                  <a:cubicBezTo>
                    <a:pt x="26485" y="1191939"/>
                    <a:pt x="17317" y="1188141"/>
                    <a:pt x="10557" y="1181381"/>
                  </a:cubicBezTo>
                  <a:cubicBezTo>
                    <a:pt x="3798" y="1174622"/>
                    <a:pt x="0" y="1165454"/>
                    <a:pt x="0" y="1155894"/>
                  </a:cubicBezTo>
                  <a:lnTo>
                    <a:pt x="0" y="36044"/>
                  </a:lnTo>
                  <a:cubicBezTo>
                    <a:pt x="0" y="16138"/>
                    <a:pt x="16138" y="0"/>
                    <a:pt x="36044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66675"/>
              <a:ext cx="3733597" cy="12586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2498653" y="4581136"/>
            <a:ext cx="13290693" cy="3481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Cả hai nguyên tắc giúp nâng cao chất lượng phần mềm và hiệu quả phát triển.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Lợi ích: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Giảm thiểu lỗi phần mềm và các sự cố không mong muốn.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Tạo ra môi trường làm việc tích cực, khuyến khích việc phát triển bền vững.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Cải thiện khả năng bảo trì mã nguồn và tiết kiệm thời gian lâu dài.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5916" y="15977"/>
            <a:ext cx="9519916" cy="10287000"/>
          </a:xfrm>
          <a:custGeom>
            <a:avLst/>
            <a:gdLst/>
            <a:ahLst/>
            <a:cxnLst/>
            <a:rect l="l" t="t" r="r" b="b"/>
            <a:pathLst>
              <a:path w="9519916" h="10287000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b="-91098"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3" name="Freeform 3"/>
          <p:cNvSpPr/>
          <p:nvPr/>
        </p:nvSpPr>
        <p:spPr>
          <a:xfrm>
            <a:off x="9144000" y="0"/>
            <a:ext cx="9621861" cy="10287000"/>
          </a:xfrm>
          <a:custGeom>
            <a:avLst/>
            <a:gdLst/>
            <a:ahLst/>
            <a:cxnLst/>
            <a:rect l="l" t="t" r="r" b="b"/>
            <a:pathLst>
              <a:path w="9621861" h="10287000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r="-52975" b="-91098"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4" name="Freeform 4"/>
          <p:cNvSpPr/>
          <p:nvPr/>
        </p:nvSpPr>
        <p:spPr>
          <a:xfrm>
            <a:off x="944385" y="894704"/>
            <a:ext cx="430901" cy="430901"/>
          </a:xfrm>
          <a:custGeom>
            <a:avLst/>
            <a:gdLst/>
            <a:ahLst/>
            <a:cxnLst/>
            <a:rect l="l" t="t" r="r" b="b"/>
            <a:pathLst>
              <a:path w="430901" h="430901">
                <a:moveTo>
                  <a:pt x="0" y="0"/>
                </a:moveTo>
                <a:lnTo>
                  <a:pt x="430902" y="0"/>
                </a:lnTo>
                <a:lnTo>
                  <a:pt x="430902" y="430901"/>
                </a:lnTo>
                <a:lnTo>
                  <a:pt x="0" y="4309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5" name="Freeform 5"/>
          <p:cNvSpPr/>
          <p:nvPr/>
        </p:nvSpPr>
        <p:spPr>
          <a:xfrm rot="290217" flipH="1">
            <a:off x="-1753729" y="4662937"/>
            <a:ext cx="15979830" cy="11563586"/>
          </a:xfrm>
          <a:custGeom>
            <a:avLst/>
            <a:gdLst/>
            <a:ahLst/>
            <a:cxnLst/>
            <a:rect l="l" t="t" r="r" b="b"/>
            <a:pathLst>
              <a:path w="15979830" h="11563586">
                <a:moveTo>
                  <a:pt x="15979829" y="0"/>
                </a:moveTo>
                <a:lnTo>
                  <a:pt x="0" y="0"/>
                </a:lnTo>
                <a:lnTo>
                  <a:pt x="0" y="11563586"/>
                </a:lnTo>
                <a:lnTo>
                  <a:pt x="15979829" y="11563586"/>
                </a:lnTo>
                <a:lnTo>
                  <a:pt x="1597982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6" name="Group 6"/>
          <p:cNvGrpSpPr/>
          <p:nvPr/>
        </p:nvGrpSpPr>
        <p:grpSpPr>
          <a:xfrm>
            <a:off x="13315205" y="6558372"/>
            <a:ext cx="5399855" cy="539985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vi-V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722677" y="7190589"/>
            <a:ext cx="2595217" cy="2595217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vi-V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988248" y="1939521"/>
            <a:ext cx="10311504" cy="1466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08"/>
              </a:lnSpc>
            </a:pPr>
            <a:r>
              <a:rPr lang="en-US" sz="8507" b="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THAM KHẢO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371179" y="4025941"/>
            <a:ext cx="11020545" cy="682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u="sng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  <a:hlinkClick r:id="rId7" tooltip="https://www.psychologytoday.com/us/basics/broken-windows-theor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Broken Windows Theory | Psychology Today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241949" y="5004805"/>
            <a:ext cx="5612368" cy="682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vi-VN" sz="4000" dirty="0" err="1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Boy</a:t>
            </a:r>
            <a:r>
              <a:rPr lang="vi-VN" sz="4000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vi-VN" sz="4000" dirty="0" err="1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Scout</a:t>
            </a:r>
            <a:r>
              <a:rPr lang="vi-VN" sz="4000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vi-VN" sz="4000" dirty="0" err="1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Rule</a:t>
            </a:r>
            <a:r>
              <a:rPr lang="vi-VN" sz="4000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| </a:t>
            </a:r>
            <a:r>
              <a:rPr lang="vi-VN" sz="4000" dirty="0" err="1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DevIQ</a:t>
            </a:r>
            <a:endParaRPr lang="en-US" sz="3999" u="sng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283</Words>
  <Application>Microsoft Office PowerPoint</Application>
  <PresentationFormat>Tùy chỉnh</PresentationFormat>
  <Paragraphs>28</Paragraphs>
  <Slides>6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6</vt:i4>
      </vt:variant>
    </vt:vector>
  </HeadingPairs>
  <TitlesOfParts>
    <vt:vector size="13" baseType="lpstr">
      <vt:lpstr>Neo Tech Bold</vt:lpstr>
      <vt:lpstr>Poppins Bold</vt:lpstr>
      <vt:lpstr>Arial</vt:lpstr>
      <vt:lpstr>Calibri</vt:lpstr>
      <vt:lpstr>Arial Bold</vt:lpstr>
      <vt:lpstr>Poppins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Modern Gradient IT Solutions &amp; Technology Presentation</dc:title>
  <dc:creator>ADMIN</dc:creator>
  <cp:lastModifiedBy>DƯƠNG THIỆN CHÍ</cp:lastModifiedBy>
  <cp:revision>2</cp:revision>
  <dcterms:created xsi:type="dcterms:W3CDTF">2006-08-16T00:00:00Z</dcterms:created>
  <dcterms:modified xsi:type="dcterms:W3CDTF">2025-03-26T13:37:39Z</dcterms:modified>
  <dc:identifier>DAGbxRBgxYk</dc:identifier>
</cp:coreProperties>
</file>