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340" r:id="rId5"/>
    <p:sldId id="469" r:id="rId6"/>
    <p:sldId id="490" r:id="rId7"/>
    <p:sldId id="517" r:id="rId8"/>
    <p:sldId id="443" r:id="rId9"/>
    <p:sldId id="471" r:id="rId10"/>
    <p:sldId id="506" r:id="rId11"/>
    <p:sldId id="479" r:id="rId12"/>
    <p:sldId id="496" r:id="rId13"/>
    <p:sldId id="489" r:id="rId14"/>
    <p:sldId id="477" r:id="rId15"/>
    <p:sldId id="516" r:id="rId16"/>
    <p:sldId id="480" r:id="rId17"/>
    <p:sldId id="493" r:id="rId18"/>
    <p:sldId id="515" r:id="rId19"/>
    <p:sldId id="512" r:id="rId20"/>
    <p:sldId id="502" r:id="rId21"/>
    <p:sldId id="483" r:id="rId22"/>
    <p:sldId id="495" r:id="rId23"/>
    <p:sldId id="507" r:id="rId24"/>
    <p:sldId id="482" r:id="rId25"/>
    <p:sldId id="504" r:id="rId26"/>
    <p:sldId id="508" r:id="rId27"/>
    <p:sldId id="472" r:id="rId28"/>
    <p:sldId id="513" r:id="rId29"/>
    <p:sldId id="505" r:id="rId30"/>
    <p:sldId id="485" r:id="rId31"/>
    <p:sldId id="509" r:id="rId32"/>
    <p:sldId id="510" r:id="rId33"/>
    <p:sldId id="473" r:id="rId34"/>
    <p:sldId id="514" r:id="rId35"/>
    <p:sldId id="501" r:id="rId36"/>
    <p:sldId id="499" r:id="rId37"/>
    <p:sldId id="500" r:id="rId38"/>
    <p:sldId id="481" r:id="rId39"/>
    <p:sldId id="491" r:id="rId40"/>
    <p:sldId id="494" r:id="rId41"/>
    <p:sldId id="484" r:id="rId42"/>
    <p:sldId id="498" r:id="rId43"/>
    <p:sldId id="486" r:id="rId44"/>
    <p:sldId id="487" r:id="rId45"/>
  </p:sldIdLst>
  <p:sldSz cx="9144000" cy="5143500" type="screen16x9"/>
  <p:notesSz cx="7077075" cy="9051925"/>
  <p:custDataLst>
    <p:tags r:id="rId4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1">
          <p15:clr>
            <a:srgbClr val="A4A3A4"/>
          </p15:clr>
        </p15:guide>
        <p15:guide id="2" pos="2229">
          <p15:clr>
            <a:srgbClr val="A4A3A4"/>
          </p15:clr>
        </p15:guide>
        <p15:guide id="3" pos="179">
          <p15:clr>
            <a:srgbClr val="A4A3A4"/>
          </p15:clr>
        </p15:guide>
        <p15:guide id="4" pos="428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008EAA"/>
    <a:srgbClr val="2C4B80"/>
    <a:srgbClr val="F78E1E"/>
    <a:srgbClr val="000000"/>
    <a:srgbClr val="011E2D"/>
    <a:srgbClr val="135295"/>
    <a:srgbClr val="032F46"/>
    <a:srgbClr val="06252F"/>
    <a:srgbClr val="0B3F4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2272" autoAdjust="0"/>
  </p:normalViewPr>
  <p:slideViewPr>
    <p:cSldViewPr snapToGrid="0" showGuides="1">
      <p:cViewPr varScale="1">
        <p:scale>
          <a:sx n="139" d="100"/>
          <a:sy n="139" d="100"/>
        </p:scale>
        <p:origin x="1020" y="114"/>
      </p:cViewPr>
      <p:guideLst>
        <p:guide orient="horz" pos="60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1356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851"/>
        <p:guide pos="2229"/>
        <p:guide pos="179"/>
        <p:guide pos="428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gs" Target="tags/tag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47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44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16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17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76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0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819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1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16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73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55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685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43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16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859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671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365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784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535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201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666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70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430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225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56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505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657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75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1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92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03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49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36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01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2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3736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7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1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2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3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4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5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6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7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8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9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0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1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2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3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6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98" name="Group 97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99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0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1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2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3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4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5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6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7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8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9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0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1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2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3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4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5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6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20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  <p:extLst>
      <p:ext uri="{BB962C8B-B14F-4D97-AF65-F5344CB8AC3E}">
        <p14:creationId xmlns:p14="http://schemas.microsoft.com/office/powerpoint/2010/main" val="2550432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1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2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3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4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5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6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7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8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9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0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1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2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3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6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101" name="Group 100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02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5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6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7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9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0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50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5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6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7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8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9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0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1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6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7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89" name="Group 88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90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1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2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3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6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7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8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9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0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1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2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3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4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5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6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7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954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7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1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2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3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4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5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6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7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8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9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0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1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2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3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6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98" name="Group 97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99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0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1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2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3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4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5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6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7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8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9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0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1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2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3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4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5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6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33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1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5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0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1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6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7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8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9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141" name="Group 140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42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3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4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5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6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7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8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9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0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1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66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grpSp>
        <p:nvGrpSpPr>
          <p:cNvPr id="30" name="Group 29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587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7661372" y="276622"/>
            <a:ext cx="1200300" cy="343060"/>
            <a:chOff x="7661372" y="276622"/>
            <a:chExt cx="1200300" cy="343060"/>
          </a:xfrm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8543525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8004023" y="279889"/>
              <a:ext cx="174389" cy="16254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8140839" y="279889"/>
              <a:ext cx="205019" cy="16254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8750586" y="279889"/>
              <a:ext cx="42883" cy="16254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7738152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7945213" y="279889"/>
              <a:ext cx="43291" cy="16254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8338506" y="276622"/>
              <a:ext cx="184190" cy="170713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7661372" y="487767"/>
              <a:ext cx="39615" cy="102510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7721816" y="517581"/>
              <a:ext cx="81272" cy="72696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7824734" y="517989"/>
              <a:ext cx="54726" cy="74330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7888853" y="517581"/>
              <a:ext cx="83723" cy="102101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7986053" y="517581"/>
              <a:ext cx="31856" cy="72696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7997080" y="488176"/>
              <a:ext cx="24096" cy="21237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8037104" y="517989"/>
              <a:ext cx="62894" cy="722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8107758" y="517989"/>
              <a:ext cx="68612" cy="73921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8293990" y="484908"/>
              <a:ext cx="80864" cy="105368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8392824" y="517989"/>
              <a:ext cx="68612" cy="73921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8230688" y="497569"/>
              <a:ext cx="54726" cy="94342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8510036" y="488992"/>
              <a:ext cx="115987" cy="101693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8644809" y="517989"/>
              <a:ext cx="68612" cy="73921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8806946" y="497569"/>
              <a:ext cx="54726" cy="94342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8715872" y="519623"/>
              <a:ext cx="85356" cy="70654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8799595" y="468981"/>
              <a:ext cx="45333" cy="28588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grpSp>
        <p:nvGrpSpPr>
          <p:cNvPr id="30" name="Group 29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195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grpSp>
        <p:nvGrpSpPr>
          <p:cNvPr id="30" name="Group 29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399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3" name="Group 82"/>
          <p:cNvGrpSpPr/>
          <p:nvPr userDrawn="1"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TextBox 39"/>
          <p:cNvSpPr txBox="1"/>
          <p:nvPr userDrawn="1"/>
        </p:nvSpPr>
        <p:spPr>
          <a:xfrm>
            <a:off x="6265088" y="4911221"/>
            <a:ext cx="28392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Consulting </a:t>
            </a:r>
            <a:r>
              <a:rPr lang="en-US" sz="800" kern="120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Corporation 2017. </a:t>
            </a:r>
            <a:r>
              <a:rPr lang="en-US" sz="800" kern="1200" dirty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5" r:id="rId2"/>
    <p:sldLayoutId id="2147483829" r:id="rId3"/>
    <p:sldLayoutId id="2147483830" r:id="rId4"/>
    <p:sldLayoutId id="2147483728" r:id="rId5"/>
    <p:sldLayoutId id="2147483743" r:id="rId6"/>
    <p:sldLayoutId id="2147483744" r:id="rId7"/>
    <p:sldLayoutId id="2147483650" r:id="rId8"/>
    <p:sldLayoutId id="2147483654" r:id="rId9"/>
    <p:sldLayoutId id="2147483822" r:id="rId10"/>
    <p:sldLayoutId id="2147483823" r:id="rId11"/>
    <p:sldLayoutId id="2147483816" r:id="rId12"/>
    <p:sldLayoutId id="2147483669" r:id="rId13"/>
    <p:sldLayoutId id="2147483780" r:id="rId14"/>
    <p:sldLayoutId id="2147483828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image" Target="../media/image17.png"/><Relationship Id="rId9" Type="http://schemas.openxmlformats.org/officeDocument/2006/relationships/hyperlink" Target="https://docs.microsoft.com/en-us/azure/stream-analytics/stream-analytics-window-function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3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10" Type="http://schemas.openxmlformats.org/officeDocument/2006/relationships/image" Target="../media/image28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9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21.png"/><Relationship Id="rId10" Type="http://schemas.openxmlformats.org/officeDocument/2006/relationships/image" Target="../media/image30.png"/><Relationship Id="rId4" Type="http://schemas.openxmlformats.org/officeDocument/2006/relationships/image" Target="../media/image9.png"/><Relationship Id="rId9" Type="http://schemas.openxmlformats.org/officeDocument/2006/relationships/image" Target="../media/image11.png"/><Relationship Id="rId1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microsoft.com/en-us/azure/sql-data-warehouse/sql-data-warehouse-develop-concurrency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service-premium-faq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ehmet-bakkaloglu-0a328010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Architect Azure for Insights &amp; Analytics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Mehmet Bakkaloglu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500137"/>
          </a:xfrm>
        </p:spPr>
        <p:txBody>
          <a:bodyPr/>
          <a:lstStyle/>
          <a:p>
            <a:r>
              <a:rPr lang="en-US" dirty="0"/>
              <a:t>Business Insights &amp; Analytics, Hitachi Consulting</a:t>
            </a:r>
          </a:p>
          <a:p>
            <a:r>
              <a:rPr lang="en-US" dirty="0"/>
              <a:t>SQLBits Conference, London, Feb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66213-2BA5-45FB-8219-C4422095A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008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Azure Data Warehouse vs Azure Database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3C49E43-71BB-4DCC-B134-6BF51B49A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709918"/>
              </p:ext>
            </p:extLst>
          </p:nvPr>
        </p:nvGraphicFramePr>
        <p:xfrm>
          <a:off x="1065613" y="965868"/>
          <a:ext cx="7134990" cy="4059506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567495">
                  <a:extLst>
                    <a:ext uri="{9D8B030D-6E8A-4147-A177-3AD203B41FA5}">
                      <a16:colId xmlns:a16="http://schemas.microsoft.com/office/drawing/2014/main" val="600431688"/>
                    </a:ext>
                  </a:extLst>
                </a:gridCol>
                <a:gridCol w="3567495">
                  <a:extLst>
                    <a:ext uri="{9D8B030D-6E8A-4147-A177-3AD203B41FA5}">
                      <a16:colId xmlns:a16="http://schemas.microsoft.com/office/drawing/2014/main" val="1446632386"/>
                    </a:ext>
                  </a:extLst>
                </a:gridCol>
              </a:tblGrid>
              <a:tr h="39174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Azure Data Warehouse</a:t>
                      </a:r>
                    </a:p>
                  </a:txBody>
                  <a:tcPr>
                    <a:solidFill>
                      <a:srgbClr val="008E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Azure Database</a:t>
                      </a:r>
                    </a:p>
                  </a:txBody>
                  <a:tcPr>
                    <a:solidFill>
                      <a:srgbClr val="008E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9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highlight>
                            <a:srgbClr val="FFFF00"/>
                          </a:highlight>
                        </a:rPr>
                        <a:t>MPP System, for processing very large amounts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Typical SQL Server, SMP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990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Can be scaled up/down, can be 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It can be scaled up as well (though less flexible) but can’t be paused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311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High price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with Dev/Test/Prod environments price easily goes up</a:t>
                      </a:r>
                    </a:p>
                    <a:p>
                      <a:pPr lvl="1" algn="l"/>
                      <a:r>
                        <a:rPr lang="en-GB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 100 DWU, 1TB:	£857/month</a:t>
                      </a:r>
                    </a:p>
                    <a:p>
                      <a:pPr lvl="1" algn="l"/>
                      <a:r>
                        <a:rPr lang="en-GB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400 DWU, 10 TB:	£4,035/month</a:t>
                      </a:r>
                    </a:p>
                    <a:p>
                      <a:pPr lvl="1" algn="l"/>
                      <a:r>
                        <a:rPr lang="en-GB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6000 DWU, 240TB:	£69,593/month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highlight>
                            <a:srgbClr val="FFFF00"/>
                          </a:highlight>
                        </a:rPr>
                        <a:t>Low price</a:t>
                      </a:r>
                    </a:p>
                    <a:p>
                      <a:pPr lvl="1" algn="l"/>
                      <a:r>
                        <a:rPr lang="en-GB" sz="1000" dirty="0"/>
                        <a:t>Basic 5 DTU, 2GB:	£3.6/month</a:t>
                      </a:r>
                    </a:p>
                    <a:p>
                      <a:pPr lvl="1" algn="l"/>
                      <a:r>
                        <a:rPr lang="en-GB" sz="1000" dirty="0"/>
                        <a:t>S2 50 DTU, 250GB:	£55/month</a:t>
                      </a:r>
                    </a:p>
                    <a:p>
                      <a:pPr lvl="1" algn="l"/>
                      <a:r>
                        <a:rPr lang="en-GB" sz="1000" dirty="0"/>
                        <a:t>S12 3000 DTU, 1TB:	£1,700/month</a:t>
                      </a:r>
                    </a:p>
                    <a:p>
                      <a:pPr lvl="1" algn="l"/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97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Max 240TB (Permanent database tables)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Max 4TB (some regions 1TB)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94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32 concurrent queries, 1024 concurrent sessions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highlight>
                            <a:srgbClr val="FFFF00"/>
                          </a:highlight>
                        </a:rPr>
                        <a:t>Max concurrent queries (6400) and concurrent sessions (30000)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21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Should not be accessed by web apps -- Only for OLAP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Can be accessed by web apps / websites -- can be used for OLTP or OLAP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222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sz="1200" dirty="0"/>
                        <a:t>Polybase for loading data 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No Polybase, but there is Bulk 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639751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EE968AB7-9D4E-4F90-9534-215754E86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83" y="1469663"/>
            <a:ext cx="740602" cy="6594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6A7CD7-E702-42D9-A967-F38E0382C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131" y="1490075"/>
            <a:ext cx="620268" cy="6390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D853B2E-F3AD-4BAC-99D0-044592CF5116}"/>
              </a:ext>
            </a:extLst>
          </p:cNvPr>
          <p:cNvSpPr/>
          <p:nvPr/>
        </p:nvSpPr>
        <p:spPr>
          <a:xfrm>
            <a:off x="8331131" y="4208014"/>
            <a:ext cx="701208" cy="70788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800" dirty="0"/>
              <a:t>Prices are North Europe region on 11/02/2018</a:t>
            </a:r>
          </a:p>
        </p:txBody>
      </p:sp>
    </p:spTree>
    <p:extLst>
      <p:ext uri="{BB962C8B-B14F-4D97-AF65-F5344CB8AC3E}">
        <p14:creationId xmlns:p14="http://schemas.microsoft.com/office/powerpoint/2010/main" val="221249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105563D-E5C5-4E61-A825-51E28272893C}"/>
              </a:ext>
            </a:extLst>
          </p:cNvPr>
          <p:cNvSpPr/>
          <p:nvPr/>
        </p:nvSpPr>
        <p:spPr>
          <a:xfrm>
            <a:off x="752340" y="2891138"/>
            <a:ext cx="4083915" cy="5518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latin typeface="+mj-lt"/>
            </a:endParaRPr>
          </a:p>
          <a:p>
            <a:pPr algn="ctr"/>
            <a:endParaRPr lang="en-US" sz="1200" dirty="0">
              <a:latin typeface="+mj-lt"/>
            </a:endParaRPr>
          </a:p>
          <a:p>
            <a:pPr algn="ctr"/>
            <a:r>
              <a:rPr lang="en-US" sz="1000" dirty="0">
                <a:latin typeface="+mj-lt"/>
              </a:rPr>
              <a:t>Azure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946" y="1004736"/>
            <a:ext cx="8120024" cy="93871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Data Warehouse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C2FCB9-9113-4B30-BB29-142A518B7F55}"/>
              </a:ext>
            </a:extLst>
          </p:cNvPr>
          <p:cNvSpPr/>
          <p:nvPr/>
        </p:nvSpPr>
        <p:spPr>
          <a:xfrm>
            <a:off x="2446870" y="1504633"/>
            <a:ext cx="646727" cy="320260"/>
          </a:xfrm>
          <a:prstGeom prst="rect">
            <a:avLst/>
          </a:prstGeom>
          <a:solidFill>
            <a:srgbClr val="F78E1E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latin typeface="+mj-lt"/>
              </a:rPr>
              <a:t>Control Node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7D65AF-FAD0-454E-8C2E-05CDA08C0BC8}"/>
              </a:ext>
            </a:extLst>
          </p:cNvPr>
          <p:cNvSpPr/>
          <p:nvPr/>
        </p:nvSpPr>
        <p:spPr>
          <a:xfrm>
            <a:off x="836933" y="2227067"/>
            <a:ext cx="612000" cy="3517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latin typeface="+mj-lt"/>
              </a:rPr>
              <a:t>Compute Node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4BD856-37C4-4EE5-8AAA-7D5D97DCD8E1}"/>
              </a:ext>
            </a:extLst>
          </p:cNvPr>
          <p:cNvSpPr/>
          <p:nvPr/>
        </p:nvSpPr>
        <p:spPr>
          <a:xfrm>
            <a:off x="1928946" y="2228710"/>
            <a:ext cx="612000" cy="3517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latin typeface="+mj-lt"/>
              </a:rPr>
              <a:t>Compute Node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E81C979-484F-453C-84B4-F9ECAC779512}"/>
              </a:ext>
            </a:extLst>
          </p:cNvPr>
          <p:cNvSpPr/>
          <p:nvPr/>
        </p:nvSpPr>
        <p:spPr>
          <a:xfrm>
            <a:off x="3064109" y="2227068"/>
            <a:ext cx="612000" cy="3517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latin typeface="+mj-lt"/>
              </a:rPr>
              <a:t>Compute Node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9E6FD5-B4FC-4FE5-8872-25A68517B695}"/>
              </a:ext>
            </a:extLst>
          </p:cNvPr>
          <p:cNvSpPr/>
          <p:nvPr/>
        </p:nvSpPr>
        <p:spPr>
          <a:xfrm>
            <a:off x="4221801" y="2227068"/>
            <a:ext cx="612000" cy="3517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latin typeface="+mj-lt"/>
              </a:rPr>
              <a:t>Compute Node</a:t>
            </a:r>
          </a:p>
        </p:txBody>
      </p:sp>
      <p:sp>
        <p:nvSpPr>
          <p:cNvPr id="41" name="Scroll: Vertical 40">
            <a:extLst>
              <a:ext uri="{FF2B5EF4-FFF2-40B4-BE49-F238E27FC236}">
                <a16:creationId xmlns:a16="http://schemas.microsoft.com/office/drawing/2014/main" id="{4EEB21F2-ED9F-4D47-B3C4-BE277F51B75E}"/>
              </a:ext>
            </a:extLst>
          </p:cNvPr>
          <p:cNvSpPr/>
          <p:nvPr/>
        </p:nvSpPr>
        <p:spPr>
          <a:xfrm>
            <a:off x="985892" y="2950476"/>
            <a:ext cx="263247" cy="243282"/>
          </a:xfrm>
          <a:prstGeom prst="verticalScrol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+mj-lt"/>
            </a:endParaRPr>
          </a:p>
        </p:txBody>
      </p:sp>
      <p:sp>
        <p:nvSpPr>
          <p:cNvPr id="42" name="Scroll: Vertical 41">
            <a:extLst>
              <a:ext uri="{FF2B5EF4-FFF2-40B4-BE49-F238E27FC236}">
                <a16:creationId xmlns:a16="http://schemas.microsoft.com/office/drawing/2014/main" id="{2D9C8118-067E-44A1-A6B4-00F5C8C02F08}"/>
              </a:ext>
            </a:extLst>
          </p:cNvPr>
          <p:cNvSpPr/>
          <p:nvPr/>
        </p:nvSpPr>
        <p:spPr>
          <a:xfrm>
            <a:off x="1583170" y="2950476"/>
            <a:ext cx="263247" cy="243282"/>
          </a:xfrm>
          <a:prstGeom prst="verticalScrol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+mj-lt"/>
            </a:endParaRPr>
          </a:p>
        </p:txBody>
      </p:sp>
      <p:sp>
        <p:nvSpPr>
          <p:cNvPr id="44" name="Scroll: Vertical 43">
            <a:extLst>
              <a:ext uri="{FF2B5EF4-FFF2-40B4-BE49-F238E27FC236}">
                <a16:creationId xmlns:a16="http://schemas.microsoft.com/office/drawing/2014/main" id="{F69A3981-24DE-4651-BC61-45FCFB1643F4}"/>
              </a:ext>
            </a:extLst>
          </p:cNvPr>
          <p:cNvSpPr/>
          <p:nvPr/>
        </p:nvSpPr>
        <p:spPr>
          <a:xfrm>
            <a:off x="2304205" y="2950476"/>
            <a:ext cx="263247" cy="243282"/>
          </a:xfrm>
          <a:prstGeom prst="verticalScrol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+mj-lt"/>
            </a:endParaRPr>
          </a:p>
        </p:txBody>
      </p:sp>
      <p:sp>
        <p:nvSpPr>
          <p:cNvPr id="45" name="Scroll: Vertical 44">
            <a:extLst>
              <a:ext uri="{FF2B5EF4-FFF2-40B4-BE49-F238E27FC236}">
                <a16:creationId xmlns:a16="http://schemas.microsoft.com/office/drawing/2014/main" id="{995C3600-267C-4D5D-9A16-3BD727DC2B24}"/>
              </a:ext>
            </a:extLst>
          </p:cNvPr>
          <p:cNvSpPr/>
          <p:nvPr/>
        </p:nvSpPr>
        <p:spPr>
          <a:xfrm>
            <a:off x="2944458" y="2950476"/>
            <a:ext cx="263247" cy="243282"/>
          </a:xfrm>
          <a:prstGeom prst="verticalScrol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+mj-lt"/>
            </a:endParaRPr>
          </a:p>
        </p:txBody>
      </p:sp>
      <p:sp>
        <p:nvSpPr>
          <p:cNvPr id="46" name="Scroll: Vertical 45">
            <a:extLst>
              <a:ext uri="{FF2B5EF4-FFF2-40B4-BE49-F238E27FC236}">
                <a16:creationId xmlns:a16="http://schemas.microsoft.com/office/drawing/2014/main" id="{F84B8AA8-ABBF-4C0F-8E83-356BC9D172C1}"/>
              </a:ext>
            </a:extLst>
          </p:cNvPr>
          <p:cNvSpPr/>
          <p:nvPr/>
        </p:nvSpPr>
        <p:spPr>
          <a:xfrm>
            <a:off x="3665492" y="2950476"/>
            <a:ext cx="263247" cy="243282"/>
          </a:xfrm>
          <a:prstGeom prst="verticalScrol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+mj-lt"/>
            </a:endParaRPr>
          </a:p>
        </p:txBody>
      </p:sp>
      <p:sp>
        <p:nvSpPr>
          <p:cNvPr id="47" name="Scroll: Vertical 46">
            <a:extLst>
              <a:ext uri="{FF2B5EF4-FFF2-40B4-BE49-F238E27FC236}">
                <a16:creationId xmlns:a16="http://schemas.microsoft.com/office/drawing/2014/main" id="{B7EE18D2-7A2F-41CA-8930-40874A8E85D2}"/>
              </a:ext>
            </a:extLst>
          </p:cNvPr>
          <p:cNvSpPr/>
          <p:nvPr/>
        </p:nvSpPr>
        <p:spPr>
          <a:xfrm>
            <a:off x="4418359" y="2950476"/>
            <a:ext cx="263247" cy="243282"/>
          </a:xfrm>
          <a:prstGeom prst="verticalScrol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+mj-lt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38DEF14-14A2-4FD8-8552-836978CF25F0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142933" y="1824893"/>
            <a:ext cx="1627301" cy="40217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9EAFF50-B9EC-4B99-9769-63DDBBD149A9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 flipH="1">
            <a:off x="2234946" y="1824893"/>
            <a:ext cx="535288" cy="40381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C0F3BD1-9293-46DB-B9AE-99DA9260DF1E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>
            <a:off x="2770234" y="1824893"/>
            <a:ext cx="599875" cy="40217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EBD001A-A68D-421F-A3B0-14D29D8DCCE9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>
            <a:off x="2770234" y="1824893"/>
            <a:ext cx="1757567" cy="40217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DC72C07-C003-43C0-8784-B14A812252E9}"/>
              </a:ext>
            </a:extLst>
          </p:cNvPr>
          <p:cNvCxnSpPr>
            <a:cxnSpLocks/>
            <a:stCxn id="34" idx="2"/>
            <a:endCxn id="41" idx="0"/>
          </p:cNvCxnSpPr>
          <p:nvPr/>
        </p:nvCxnSpPr>
        <p:spPr>
          <a:xfrm flipH="1">
            <a:off x="1117516" y="2578798"/>
            <a:ext cx="25417" cy="37167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35F47D8-986E-4D24-8FCB-CD82E0F27154}"/>
              </a:ext>
            </a:extLst>
          </p:cNvPr>
          <p:cNvCxnSpPr>
            <a:cxnSpLocks/>
            <a:stCxn id="34" idx="2"/>
            <a:endCxn id="42" idx="0"/>
          </p:cNvCxnSpPr>
          <p:nvPr/>
        </p:nvCxnSpPr>
        <p:spPr>
          <a:xfrm>
            <a:off x="1142933" y="2578798"/>
            <a:ext cx="571861" cy="37167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3F9C1C2-41AA-428D-8A66-497754C41B6D}"/>
              </a:ext>
            </a:extLst>
          </p:cNvPr>
          <p:cNvCxnSpPr>
            <a:cxnSpLocks/>
            <a:stCxn id="34" idx="2"/>
            <a:endCxn id="44" idx="0"/>
          </p:cNvCxnSpPr>
          <p:nvPr/>
        </p:nvCxnSpPr>
        <p:spPr>
          <a:xfrm>
            <a:off x="1142933" y="2578798"/>
            <a:ext cx="1292896" cy="37167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6E4D0D9-535F-44BA-8C2E-96A2EFB2FA02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337950" y="2578799"/>
            <a:ext cx="1738132" cy="37167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7BEAC0A-48D0-4ED3-A82E-00A5D8C30DEF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1142933" y="2578798"/>
            <a:ext cx="1605917" cy="30047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6DEDECB-1375-42B6-98B5-74D1C1A9A212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>
            <a:off x="1142933" y="2578798"/>
            <a:ext cx="3407050" cy="37167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1B3A5AC-EDAF-4ED7-ADEC-5CB165F15B9C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flipH="1">
            <a:off x="1117516" y="2580441"/>
            <a:ext cx="1117430" cy="37003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3D795E6-5328-4673-B9A0-2BA4A8661CE5}"/>
              </a:ext>
            </a:extLst>
          </p:cNvPr>
          <p:cNvCxnSpPr>
            <a:cxnSpLocks/>
            <a:stCxn id="35" idx="2"/>
            <a:endCxn id="42" idx="0"/>
          </p:cNvCxnSpPr>
          <p:nvPr/>
        </p:nvCxnSpPr>
        <p:spPr>
          <a:xfrm flipH="1">
            <a:off x="1714794" y="2580441"/>
            <a:ext cx="520152" cy="37003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E94EC6F-9913-4A94-9521-AB7FBD3C0B30}"/>
              </a:ext>
            </a:extLst>
          </p:cNvPr>
          <p:cNvCxnSpPr>
            <a:cxnSpLocks/>
            <a:stCxn id="35" idx="2"/>
            <a:endCxn id="44" idx="0"/>
          </p:cNvCxnSpPr>
          <p:nvPr/>
        </p:nvCxnSpPr>
        <p:spPr>
          <a:xfrm>
            <a:off x="2234946" y="2580441"/>
            <a:ext cx="200883" cy="37003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5F37125-E14F-4497-9897-C29C89F14686}"/>
              </a:ext>
            </a:extLst>
          </p:cNvPr>
          <p:cNvCxnSpPr>
            <a:cxnSpLocks/>
            <a:stCxn id="35" idx="2"/>
            <a:endCxn id="45" idx="0"/>
          </p:cNvCxnSpPr>
          <p:nvPr/>
        </p:nvCxnSpPr>
        <p:spPr>
          <a:xfrm>
            <a:off x="2234946" y="2580441"/>
            <a:ext cx="841136" cy="37003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F380C76-8BE0-41F1-9B6B-8E6D380C7FB1}"/>
              </a:ext>
            </a:extLst>
          </p:cNvPr>
          <p:cNvCxnSpPr>
            <a:cxnSpLocks/>
            <a:stCxn id="35" idx="2"/>
            <a:endCxn id="46" idx="0"/>
          </p:cNvCxnSpPr>
          <p:nvPr/>
        </p:nvCxnSpPr>
        <p:spPr>
          <a:xfrm>
            <a:off x="2234946" y="2580441"/>
            <a:ext cx="1562170" cy="37003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242D0D-459B-4FD2-A28E-D97BFBDD9DA8}"/>
              </a:ext>
            </a:extLst>
          </p:cNvPr>
          <p:cNvCxnSpPr>
            <a:cxnSpLocks/>
            <a:stCxn id="35" idx="2"/>
            <a:endCxn id="47" idx="0"/>
          </p:cNvCxnSpPr>
          <p:nvPr/>
        </p:nvCxnSpPr>
        <p:spPr>
          <a:xfrm>
            <a:off x="2234946" y="2580441"/>
            <a:ext cx="2315037" cy="37003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9039521-7DDD-4B9B-9D96-E8E69DFF31D5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1839410" y="2578799"/>
            <a:ext cx="1530699" cy="371676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7D2C2B-718A-436E-B3F9-48D444DF0F64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 flipH="1">
            <a:off x="1714794" y="2578799"/>
            <a:ext cx="1655315" cy="371677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820BB7D-BEC1-4E4A-9A93-299A7E8BE759}"/>
              </a:ext>
            </a:extLst>
          </p:cNvPr>
          <p:cNvCxnSpPr>
            <a:cxnSpLocks/>
            <a:stCxn id="37" idx="2"/>
            <a:endCxn id="44" idx="0"/>
          </p:cNvCxnSpPr>
          <p:nvPr/>
        </p:nvCxnSpPr>
        <p:spPr>
          <a:xfrm flipH="1">
            <a:off x="2435829" y="2578799"/>
            <a:ext cx="934280" cy="371677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2BF4446-5EA5-466E-B8F3-93B5342A5964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 flipH="1">
            <a:off x="3076082" y="2578799"/>
            <a:ext cx="294027" cy="371677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6DE0E2E-D99F-457A-8FD5-85FAF80149DC}"/>
              </a:ext>
            </a:extLst>
          </p:cNvPr>
          <p:cNvCxnSpPr>
            <a:cxnSpLocks/>
            <a:stCxn id="37" idx="2"/>
            <a:endCxn id="46" idx="0"/>
          </p:cNvCxnSpPr>
          <p:nvPr/>
        </p:nvCxnSpPr>
        <p:spPr>
          <a:xfrm>
            <a:off x="3370109" y="2578799"/>
            <a:ext cx="427007" cy="371677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4145C18-396F-4C94-ABD9-D3FC1A407C8E}"/>
              </a:ext>
            </a:extLst>
          </p:cNvPr>
          <p:cNvCxnSpPr>
            <a:cxnSpLocks/>
            <a:stCxn id="37" idx="2"/>
            <a:endCxn id="47" idx="0"/>
          </p:cNvCxnSpPr>
          <p:nvPr/>
        </p:nvCxnSpPr>
        <p:spPr>
          <a:xfrm>
            <a:off x="3370109" y="2578799"/>
            <a:ext cx="1179874" cy="371677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BC9A40A-BA1B-4757-8221-E9CAB0D71108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2203794" y="2578799"/>
            <a:ext cx="2324007" cy="371676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3313942-D5FE-4D86-BFE2-A2C50BBE5314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 flipH="1">
            <a:off x="1714794" y="2578799"/>
            <a:ext cx="2813007" cy="371677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66C124D-CF76-4B72-A86B-E7E920CDAE66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 flipH="1">
            <a:off x="2435829" y="2578799"/>
            <a:ext cx="2091972" cy="371677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5373E01-421A-478B-B65E-1471AFAA96B2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 flipH="1">
            <a:off x="3076082" y="2578799"/>
            <a:ext cx="1451719" cy="371677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5A45817-361C-4775-963A-0F7E1C04A317}"/>
              </a:ext>
            </a:extLst>
          </p:cNvPr>
          <p:cNvCxnSpPr>
            <a:cxnSpLocks/>
            <a:stCxn id="38" idx="2"/>
            <a:endCxn id="46" idx="0"/>
          </p:cNvCxnSpPr>
          <p:nvPr/>
        </p:nvCxnSpPr>
        <p:spPr>
          <a:xfrm flipH="1">
            <a:off x="3797116" y="2578799"/>
            <a:ext cx="730685" cy="371677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DE30CB-F21D-4848-BCBD-B357C98D72C1}"/>
              </a:ext>
            </a:extLst>
          </p:cNvPr>
          <p:cNvCxnSpPr>
            <a:cxnSpLocks/>
            <a:stCxn id="38" idx="2"/>
            <a:endCxn id="47" idx="0"/>
          </p:cNvCxnSpPr>
          <p:nvPr/>
        </p:nvCxnSpPr>
        <p:spPr>
          <a:xfrm>
            <a:off x="4527801" y="2578799"/>
            <a:ext cx="22182" cy="371677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448A5D58-438A-4520-888F-3C4B57F976BD}"/>
              </a:ext>
            </a:extLst>
          </p:cNvPr>
          <p:cNvSpPr txBox="1">
            <a:spLocks/>
          </p:cNvSpPr>
          <p:nvPr/>
        </p:nvSpPr>
        <p:spPr>
          <a:xfrm>
            <a:off x="5338106" y="1664763"/>
            <a:ext cx="3190270" cy="20313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80988" indent="-2809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3688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2809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613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2863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MPP System</a:t>
            </a:r>
          </a:p>
          <a:p>
            <a:r>
              <a:rPr lang="en-GB" sz="1600" dirty="0"/>
              <a:t>Control Node distributes work to the Compute Nodes</a:t>
            </a:r>
          </a:p>
          <a:p>
            <a:r>
              <a:rPr lang="en-GB" sz="1600" dirty="0"/>
              <a:t>Data Movement Service: Movement of data required between Compute Nodes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91A03EE-893C-463F-8D07-5B85A81CD9BA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1448933" y="2402933"/>
            <a:ext cx="480013" cy="1643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8F61371-AF29-4067-AB79-23F5636AB25A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2540946" y="2402934"/>
            <a:ext cx="523163" cy="1642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24E85BB-3A03-4F48-BAA9-3FE9BC241650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3676109" y="2402934"/>
            <a:ext cx="545692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25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946" y="1004736"/>
            <a:ext cx="8120024" cy="93871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Data Warehouse vs Azure Database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971654-79B5-49C3-B51B-AF40D5C9C802}"/>
              </a:ext>
            </a:extLst>
          </p:cNvPr>
          <p:cNvSpPr/>
          <p:nvPr/>
        </p:nvSpPr>
        <p:spPr>
          <a:xfrm>
            <a:off x="282950" y="3088994"/>
            <a:ext cx="32576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Note:</a:t>
            </a:r>
            <a:r>
              <a:rPr lang="en-US" sz="1200" dirty="0"/>
              <a:t> Ideally need to decide upfront whether Azure Data Warehouse is needed, as can’t easily migrate between the two, lots of differences in functionality – CTAS, Primary Keys / Foreign Keys, PolyBase etc.</a:t>
            </a:r>
            <a:endParaRPr lang="en-GB" sz="1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2CBE69-4CDB-4FE7-947A-C410B8AD6B62}"/>
              </a:ext>
            </a:extLst>
          </p:cNvPr>
          <p:cNvGrpSpPr/>
          <p:nvPr/>
        </p:nvGrpSpPr>
        <p:grpSpPr>
          <a:xfrm>
            <a:off x="327097" y="1681649"/>
            <a:ext cx="3146866" cy="865589"/>
            <a:chOff x="264160" y="1506350"/>
            <a:chExt cx="3146866" cy="86558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3C6788-6EA3-4F7A-90D5-2C8E454F202B}"/>
                </a:ext>
              </a:extLst>
            </p:cNvPr>
            <p:cNvSpPr/>
            <p:nvPr/>
          </p:nvSpPr>
          <p:spPr>
            <a:xfrm>
              <a:off x="264160" y="1506350"/>
              <a:ext cx="3139058" cy="86558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400" dirty="0">
                <a:solidFill>
                  <a:schemeClr val="lt1"/>
                </a:solidFill>
                <a:latin typeface="+mj-l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AC718FB-ADA4-4E44-86CD-A1CA6C7A1E86}"/>
                </a:ext>
              </a:extLst>
            </p:cNvPr>
            <p:cNvSpPr/>
            <p:nvPr/>
          </p:nvSpPr>
          <p:spPr>
            <a:xfrm>
              <a:off x="637599" y="1556459"/>
              <a:ext cx="277342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Only go for Azure Data Warehouse if there is a large amount of data to be processed</a:t>
              </a:r>
            </a:p>
          </p:txBody>
        </p:sp>
        <p:sp>
          <p:nvSpPr>
            <p:cNvPr id="53" name="Explosion: 8 Points 52">
              <a:extLst>
                <a:ext uri="{FF2B5EF4-FFF2-40B4-BE49-F238E27FC236}">
                  <a16:creationId xmlns:a16="http://schemas.microsoft.com/office/drawing/2014/main" id="{EC1B084C-4D9B-434C-A03F-B94A7D0EB794}"/>
                </a:ext>
              </a:extLst>
            </p:cNvPr>
            <p:cNvSpPr/>
            <p:nvPr/>
          </p:nvSpPr>
          <p:spPr>
            <a:xfrm>
              <a:off x="356138" y="1628621"/>
              <a:ext cx="253085" cy="280984"/>
            </a:xfrm>
            <a:prstGeom prst="irregularSeal1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latin typeface="+mj-lt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D6FDE-0ADE-4237-BE0D-CDBF9149ABBF}"/>
              </a:ext>
            </a:extLst>
          </p:cNvPr>
          <p:cNvGrpSpPr/>
          <p:nvPr/>
        </p:nvGrpSpPr>
        <p:grpSpPr>
          <a:xfrm>
            <a:off x="3719476" y="1086276"/>
            <a:ext cx="4821300" cy="3657600"/>
            <a:chOff x="3685101" y="983150"/>
            <a:chExt cx="4821300" cy="36576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3F986F-6CCA-4084-88D5-0A7F93A7B88E}"/>
                </a:ext>
              </a:extLst>
            </p:cNvPr>
            <p:cNvSpPr/>
            <p:nvPr/>
          </p:nvSpPr>
          <p:spPr>
            <a:xfrm>
              <a:off x="3685101" y="983150"/>
              <a:ext cx="4821300" cy="36576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+mj-lt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4733AF-9A88-4F9B-B353-9A652CE8250C}"/>
                </a:ext>
              </a:extLst>
            </p:cNvPr>
            <p:cNvGrpSpPr/>
            <p:nvPr/>
          </p:nvGrpSpPr>
          <p:grpSpPr>
            <a:xfrm>
              <a:off x="4087263" y="3088396"/>
              <a:ext cx="832853" cy="1094991"/>
              <a:chOff x="5649407" y="1637880"/>
              <a:chExt cx="1110470" cy="145998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694A95B-B87F-4CD5-86D5-81E769DC68E8}"/>
                  </a:ext>
                </a:extLst>
              </p:cNvPr>
              <p:cNvSpPr/>
              <p:nvPr/>
            </p:nvSpPr>
            <p:spPr>
              <a:xfrm>
                <a:off x="5649407" y="1637880"/>
                <a:ext cx="1110470" cy="145998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/>
                <a:endParaRPr lang="en-GB" sz="1350" kern="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algn="ctr" defTabSz="685800"/>
                <a:endParaRPr lang="en-GB" sz="1350" kern="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algn="ctr" defTabSz="685800"/>
                <a:r>
                  <a:rPr lang="en-GB" sz="750" kern="0" dirty="0">
                    <a:solidFill>
                      <a:prstClr val="black"/>
                    </a:solidFill>
                    <a:latin typeface="Calibri Light" panose="020F0302020204030204"/>
                  </a:rPr>
                  <a:t>Azure SQL Data Warehouse</a:t>
                </a:r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6EF5AC5-1431-4B7A-9E74-7FD8030C05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01149" y="1709338"/>
                <a:ext cx="785813" cy="699747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BE8D33D-EA36-4F00-8D74-1FCF89A5A5C4}"/>
                </a:ext>
              </a:extLst>
            </p:cNvPr>
            <p:cNvGrpSpPr/>
            <p:nvPr/>
          </p:nvGrpSpPr>
          <p:grpSpPr>
            <a:xfrm>
              <a:off x="5939690" y="1939761"/>
              <a:ext cx="782140" cy="913138"/>
              <a:chOff x="6585957" y="1004736"/>
              <a:chExt cx="782140" cy="91313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CD29AE7-2A6D-48F2-A42F-216D922CE6A2}"/>
                  </a:ext>
                </a:extLst>
              </p:cNvPr>
              <p:cNvSpPr/>
              <p:nvPr/>
            </p:nvSpPr>
            <p:spPr>
              <a:xfrm>
                <a:off x="6585957" y="1004736"/>
                <a:ext cx="782140" cy="91313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/>
                <a:endParaRPr lang="en-GB" sz="1350" kern="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algn="ctr" defTabSz="685800"/>
                <a:endParaRPr lang="en-GB" sz="1350" kern="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algn="ctr" defTabSz="685800"/>
                <a:endParaRPr lang="en-GB" sz="1350" kern="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algn="ctr" defTabSz="685800"/>
                <a:r>
                  <a:rPr lang="en-GB" sz="800" kern="0" dirty="0">
                    <a:solidFill>
                      <a:prstClr val="black"/>
                    </a:solidFill>
                    <a:latin typeface="Calibri Light" panose="020F0302020204030204"/>
                  </a:rPr>
                  <a:t>Azure Database</a:t>
                </a:r>
              </a:p>
              <a:p>
                <a:pPr algn="ctr" defTabSz="685800"/>
                <a:endParaRPr lang="en-GB" sz="1350" kern="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97934F6-29AD-4958-80FA-48556CB1E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35009" y="1156547"/>
                <a:ext cx="284033" cy="29264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8DB78DF-038F-4C4F-8119-E567404AB433}"/>
                </a:ext>
              </a:extLst>
            </p:cNvPr>
            <p:cNvGrpSpPr/>
            <p:nvPr/>
          </p:nvGrpSpPr>
          <p:grpSpPr>
            <a:xfrm>
              <a:off x="5939690" y="2994597"/>
              <a:ext cx="782140" cy="929713"/>
              <a:chOff x="4870964" y="1600501"/>
              <a:chExt cx="782140" cy="92971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78F33D4-F1A1-4EEF-912B-9BC495D730A0}"/>
                  </a:ext>
                </a:extLst>
              </p:cNvPr>
              <p:cNvSpPr/>
              <p:nvPr/>
            </p:nvSpPr>
            <p:spPr>
              <a:xfrm>
                <a:off x="4870964" y="1600501"/>
                <a:ext cx="782140" cy="92971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783"/>
                <a:endParaRPr lang="en-GB" sz="1350" kern="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algn="ctr" defTabSz="685783"/>
                <a:endParaRPr lang="en-GB" sz="1350" kern="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algn="ctr" defTabSz="685783"/>
                <a:endParaRPr lang="en-GB" sz="800" kern="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algn="ctr" defTabSz="685783"/>
                <a:r>
                  <a:rPr lang="en-GB" sz="800" kern="0" dirty="0">
                    <a:solidFill>
                      <a:prstClr val="black"/>
                    </a:solidFill>
                    <a:latin typeface="Calibri Light" panose="020F0302020204030204"/>
                  </a:rPr>
                  <a:t>Azure Analysis Services</a:t>
                </a: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6C73B563-82C7-4A46-818C-9BB9C287CC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90738" y="1686895"/>
                <a:ext cx="542591" cy="514212"/>
              </a:xfrm>
              <a:prstGeom prst="rect">
                <a:avLst/>
              </a:prstGeom>
            </p:spPr>
          </p:pic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2281CEA-745E-4365-BC74-16E39606B5D1}"/>
                </a:ext>
              </a:extLst>
            </p:cNvPr>
            <p:cNvCxnSpPr>
              <a:cxnSpLocks/>
            </p:cNvCxnSpPr>
            <p:nvPr/>
          </p:nvCxnSpPr>
          <p:spPr>
            <a:xfrm>
              <a:off x="4995270" y="3338097"/>
              <a:ext cx="86926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  <a:headEnd type="none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F0E8761-8E93-4521-865A-1DE06F3A9B4D}"/>
                </a:ext>
              </a:extLst>
            </p:cNvPr>
            <p:cNvCxnSpPr>
              <a:cxnSpLocks/>
            </p:cNvCxnSpPr>
            <p:nvPr/>
          </p:nvCxnSpPr>
          <p:spPr>
            <a:xfrm>
              <a:off x="5030631" y="4092817"/>
              <a:ext cx="2316221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  <a:headEnd type="none"/>
              <a:tailEnd type="triangle"/>
            </a:ln>
            <a:effectLst/>
          </p:spPr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186D3B3-673E-4F16-A741-6EC526C043FD}"/>
                </a:ext>
              </a:extLst>
            </p:cNvPr>
            <p:cNvSpPr/>
            <p:nvPr/>
          </p:nvSpPr>
          <p:spPr>
            <a:xfrm>
              <a:off x="5473668" y="4139140"/>
              <a:ext cx="144791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/>
                <a:t>Only if there is a PowerBI model – do not use direct query!</a:t>
              </a:r>
              <a:endParaRPr lang="en-GB" sz="800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B756BB8-8059-47D1-ABA3-5C781B89D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70088" y="3829750"/>
              <a:ext cx="861950" cy="370103"/>
            </a:xfrm>
            <a:prstGeom prst="rect">
              <a:avLst/>
            </a:prstGeom>
          </p:spPr>
        </p:pic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7F65B10-A876-4DAB-B4F1-D788E1D35C88}"/>
                </a:ext>
              </a:extLst>
            </p:cNvPr>
            <p:cNvCxnSpPr>
              <a:cxnSpLocks/>
            </p:cNvCxnSpPr>
            <p:nvPr/>
          </p:nvCxnSpPr>
          <p:spPr>
            <a:xfrm>
              <a:off x="6815082" y="2694826"/>
              <a:ext cx="531770" cy="1096820"/>
            </a:xfrm>
            <a:prstGeom prst="straightConnector1">
              <a:avLst/>
            </a:prstGeom>
            <a:noFill/>
            <a:ln w="28575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  <a:headEnd type="none"/>
              <a:tailEnd type="triangle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699AA4C-6953-4C6C-A2B9-2A3764EF87DF}"/>
                </a:ext>
              </a:extLst>
            </p:cNvPr>
            <p:cNvCxnSpPr>
              <a:cxnSpLocks/>
            </p:cNvCxnSpPr>
            <p:nvPr/>
          </p:nvCxnSpPr>
          <p:spPr>
            <a:xfrm>
              <a:off x="6796984" y="3315128"/>
              <a:ext cx="549868" cy="669629"/>
            </a:xfrm>
            <a:prstGeom prst="straightConnector1">
              <a:avLst/>
            </a:prstGeom>
            <a:noFill/>
            <a:ln w="28575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  <a:headEnd type="none"/>
              <a:tailEnd type="triangle"/>
            </a:ln>
            <a:effectLst/>
          </p:spPr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857A63C-B887-4A67-BC1D-EF821D0B35C9}"/>
                </a:ext>
              </a:extLst>
            </p:cNvPr>
            <p:cNvSpPr/>
            <p:nvPr/>
          </p:nvSpPr>
          <p:spPr>
            <a:xfrm>
              <a:off x="3789680" y="1049940"/>
              <a:ext cx="459117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If we go with Azure Data Warehouse, it is quite likely Azure Database will be required for certain operations later: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7D334A4-0687-467B-9CB8-839B6E88B251}"/>
                </a:ext>
              </a:extLst>
            </p:cNvPr>
            <p:cNvCxnSpPr>
              <a:cxnSpLocks/>
            </p:cNvCxnSpPr>
            <p:nvPr/>
          </p:nvCxnSpPr>
          <p:spPr>
            <a:xfrm>
              <a:off x="6796984" y="2589909"/>
              <a:ext cx="549868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D55F147-6785-4F2C-97C0-A1AD5BAF0D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7154" y="2617951"/>
              <a:ext cx="849284" cy="618012"/>
            </a:xfrm>
            <a:prstGeom prst="straightConnector1">
              <a:avLst/>
            </a:prstGeom>
            <a:noFill/>
            <a:ln w="28575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2E39E0A-7D2C-4E02-8A84-E38E184E9845}"/>
                </a:ext>
              </a:extLst>
            </p:cNvPr>
            <p:cNvGrpSpPr/>
            <p:nvPr/>
          </p:nvGrpSpPr>
          <p:grpSpPr>
            <a:xfrm>
              <a:off x="7470088" y="2224761"/>
              <a:ext cx="691819" cy="671766"/>
              <a:chOff x="7280270" y="4027361"/>
              <a:chExt cx="691819" cy="671766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0AF052F-7ECE-42C2-938F-1786F509F565}"/>
                  </a:ext>
                </a:extLst>
              </p:cNvPr>
              <p:cNvSpPr/>
              <p:nvPr/>
            </p:nvSpPr>
            <p:spPr>
              <a:xfrm>
                <a:off x="7280270" y="4027361"/>
                <a:ext cx="691819" cy="67176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783"/>
                <a:endParaRPr lang="en-GB" sz="1350" kern="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algn="ctr" defTabSz="685783"/>
                <a:endParaRPr lang="en-GB" sz="800" kern="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algn="ctr" defTabSz="685783"/>
                <a:r>
                  <a:rPr lang="en-GB" sz="800" kern="0" dirty="0">
                    <a:solidFill>
                      <a:prstClr val="black"/>
                    </a:solidFill>
                    <a:latin typeface="Calibri Light" panose="020F0302020204030204"/>
                  </a:rPr>
                  <a:t>Azure Web App</a:t>
                </a:r>
              </a:p>
            </p:txBody>
          </p:sp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84B826EE-B7E6-4C59-83B1-F147915C6A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2519" y="4103616"/>
                <a:ext cx="267319" cy="26731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8931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91" y="1411432"/>
            <a:ext cx="3526161" cy="1160318"/>
          </a:xfrm>
        </p:spPr>
        <p:txBody>
          <a:bodyPr/>
          <a:lstStyle/>
          <a:p>
            <a:r>
              <a:rPr lang="en-GB" sz="1400" dirty="0"/>
              <a:t>PolyBase is the fastest method! </a:t>
            </a:r>
          </a:p>
          <a:p>
            <a:pPr lvl="1">
              <a:spcAft>
                <a:spcPts val="0"/>
              </a:spcAft>
            </a:pPr>
            <a:r>
              <a:rPr lang="en-GB" sz="1200" dirty="0"/>
              <a:t>With PolyBase throughput increases when DWU is increased</a:t>
            </a:r>
          </a:p>
          <a:p>
            <a:pPr lvl="1">
              <a:spcAft>
                <a:spcPts val="0"/>
              </a:spcAft>
            </a:pPr>
            <a:r>
              <a:rPr lang="en-GB" sz="1200" dirty="0"/>
              <a:t>This is not the case for other methods such as BCP, ADF, SSIS, Custom C#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How to upload data to Azure DW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07CF52-551F-4BCC-96A0-ABE4CAA2FA9C}"/>
              </a:ext>
            </a:extLst>
          </p:cNvPr>
          <p:cNvSpPr txBox="1">
            <a:spLocks/>
          </p:cNvSpPr>
          <p:nvPr/>
        </p:nvSpPr>
        <p:spPr>
          <a:xfrm>
            <a:off x="3697852" y="1154726"/>
            <a:ext cx="5307787" cy="348505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80988" indent="-2809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3688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2809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613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2863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u="sng" dirty="0"/>
              <a:t>But:</a:t>
            </a:r>
          </a:p>
          <a:p>
            <a:pPr marL="623887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GB" sz="1400" dirty="0"/>
              <a:t>Beware of number of files when using PolyBase</a:t>
            </a:r>
          </a:p>
          <a:p>
            <a:pPr lvl="2"/>
            <a:r>
              <a:rPr lang="en-GB" sz="1200" dirty="0"/>
              <a:t>If there is a huge file, performance slow, so split into small files</a:t>
            </a:r>
          </a:p>
          <a:p>
            <a:pPr lvl="2"/>
            <a:r>
              <a:rPr lang="en-GB" sz="1200" dirty="0"/>
              <a:t>If 100,000s files (e.g. IoT devices producing files at short intervals with only a few lines), performance suffers. So:</a:t>
            </a:r>
          </a:p>
          <a:p>
            <a:pPr lvl="4">
              <a:spcAft>
                <a:spcPts val="400"/>
              </a:spcAft>
              <a:buFont typeface="+mj-lt"/>
              <a:buAutoNum type="alphaLcParenR"/>
            </a:pPr>
            <a:r>
              <a:rPr lang="en-GB" sz="1200" dirty="0"/>
              <a:t>Merge small files before loading</a:t>
            </a:r>
          </a:p>
          <a:p>
            <a:pPr lvl="4">
              <a:spcAft>
                <a:spcPts val="400"/>
              </a:spcAft>
              <a:buFont typeface="+mj-lt"/>
              <a:buAutoNum type="alphaLcParenR"/>
            </a:pPr>
            <a:r>
              <a:rPr lang="en-GB" sz="1200" dirty="0"/>
              <a:t>Archive files</a:t>
            </a:r>
          </a:p>
          <a:p>
            <a:pPr lvl="2"/>
            <a:r>
              <a:rPr lang="en-GB" sz="1200" dirty="0"/>
              <a:t>If number of files reasonable, PolyBase performance is super!</a:t>
            </a:r>
          </a:p>
          <a:p>
            <a:pPr marL="623887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GB" sz="1400" dirty="0"/>
              <a:t>Can’t do row-level error logging with PolyBase – can only specify what number / percentage of rows to ignore</a:t>
            </a:r>
          </a:p>
          <a:p>
            <a:pPr lvl="2"/>
            <a:r>
              <a:rPr lang="en-GB" sz="1200" dirty="0"/>
              <a:t>So you may either use a different method or split out the error rows before loading</a:t>
            </a:r>
          </a:p>
          <a:p>
            <a:pPr marL="623887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GB" sz="1400" dirty="0"/>
              <a:t>Can only load UTF-8 &amp; UTF-16 files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ED974B6-48B9-4639-9A22-5CFBF9831B66}"/>
              </a:ext>
            </a:extLst>
          </p:cNvPr>
          <p:cNvCxnSpPr>
            <a:cxnSpLocks/>
          </p:cNvCxnSpPr>
          <p:nvPr/>
        </p:nvCxnSpPr>
        <p:spPr>
          <a:xfrm>
            <a:off x="3568712" y="961657"/>
            <a:ext cx="0" cy="400910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8965A41-BA3E-4D6F-8ECC-D6FEC4B3F4FC}"/>
              </a:ext>
            </a:extLst>
          </p:cNvPr>
          <p:cNvSpPr/>
          <p:nvPr/>
        </p:nvSpPr>
        <p:spPr>
          <a:xfrm>
            <a:off x="761897" y="3021525"/>
            <a:ext cx="2345747" cy="1077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CREATE EXTERNAL TABLE [stg].[Product] ([</a:t>
            </a:r>
            <a:r>
              <a:rPr lang="en-GB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ProductKey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GB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] NOT NULL, </a:t>
            </a:r>
          </a:p>
          <a:p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[ProductName] </a:t>
            </a:r>
            <a:r>
              <a:rPr lang="en-GB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(100) NULL ) </a:t>
            </a:r>
          </a:p>
          <a:p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WITH (LOCATION='/Product/’, </a:t>
            </a:r>
          </a:p>
          <a:p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DATA_SOURCE = </a:t>
            </a:r>
            <a:r>
              <a:rPr lang="en-GB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AzureBlob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FILE_FORMAT = </a:t>
            </a:r>
            <a:r>
              <a:rPr lang="en-GB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TextFileFormat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GB" sz="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REJECT_TYPE = VALUE (Or PERCENTAGE), </a:t>
            </a:r>
          </a:p>
          <a:p>
            <a:r>
              <a:rPr lang="en-GB" sz="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REJECT_VALUE = 10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48425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823" y="1265515"/>
            <a:ext cx="4730565" cy="370870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From Blob:</a:t>
            </a:r>
            <a:endParaRPr lang="en-GB" sz="1600" dirty="0"/>
          </a:p>
          <a:p>
            <a:r>
              <a:rPr lang="en-GB" sz="1600" dirty="0"/>
              <a:t>Azure Data Factory</a:t>
            </a:r>
          </a:p>
          <a:p>
            <a:r>
              <a:rPr lang="en-GB" sz="1600" dirty="0"/>
              <a:t>Custom C# </a:t>
            </a:r>
            <a:endParaRPr lang="en-GB" sz="1200" dirty="0"/>
          </a:p>
          <a:p>
            <a:r>
              <a:rPr lang="en-GB" sz="1600" dirty="0"/>
              <a:t>BULK INSERT T-SQL</a:t>
            </a:r>
          </a:p>
          <a:p>
            <a:pPr marL="561975" lvl="2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/>
              <a:t>BULK INSERT </a:t>
            </a:r>
            <a:r>
              <a:rPr lang="en-GB" sz="1000" dirty="0" err="1"/>
              <a:t>TableName</a:t>
            </a:r>
            <a:endParaRPr lang="en-GB" sz="1000" dirty="0"/>
          </a:p>
          <a:p>
            <a:pPr marL="561975" lvl="2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/>
              <a:t>FROM 'data/filename.dat'</a:t>
            </a:r>
          </a:p>
          <a:p>
            <a:pPr marL="561975" lvl="2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000" dirty="0"/>
              <a:t>WITH ( DATA_SOURCE = '</a:t>
            </a:r>
            <a:r>
              <a:rPr lang="en-GB" sz="1000" dirty="0" err="1"/>
              <a:t>AzureBlobStorageAccountName</a:t>
            </a:r>
            <a:r>
              <a:rPr lang="en-GB" sz="1000" dirty="0"/>
              <a:t>');</a:t>
            </a:r>
          </a:p>
          <a:p>
            <a:r>
              <a:rPr lang="en-GB" sz="1600" dirty="0"/>
              <a:t>OPENROWSET table-value function</a:t>
            </a:r>
          </a:p>
          <a:p>
            <a:pPr marL="561975" lvl="2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000" dirty="0"/>
              <a:t>SELECT Field1, Field2</a:t>
            </a:r>
          </a:p>
          <a:p>
            <a:pPr marL="561975" lvl="2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000" dirty="0"/>
              <a:t>FROM OPENROWSET(BULK 'data/</a:t>
            </a:r>
            <a:r>
              <a:rPr lang="en-GB" sz="1000" dirty="0"/>
              <a:t> filename.dat</a:t>
            </a:r>
            <a:r>
              <a:rPr lang="en-US" sz="1000" dirty="0"/>
              <a:t>', DATA_SOURCE = '</a:t>
            </a:r>
            <a:r>
              <a:rPr lang="en-GB" sz="1000" dirty="0" err="1"/>
              <a:t>AzureBlobStorageAccountName</a:t>
            </a:r>
            <a:r>
              <a:rPr lang="en-US" sz="1000" dirty="0"/>
              <a:t>',                	FORMATFILE='data/</a:t>
            </a:r>
            <a:r>
              <a:rPr lang="en-US" sz="1000" dirty="0" err="1"/>
              <a:t>filename.fmt</a:t>
            </a:r>
            <a:r>
              <a:rPr lang="en-US" sz="1000" dirty="0"/>
              <a:t>’, 		FORMATFILE_DATA_SOURCE = '</a:t>
            </a:r>
            <a:r>
              <a:rPr lang="en-GB" sz="1000" dirty="0"/>
              <a:t> </a:t>
            </a:r>
            <a:r>
              <a:rPr lang="en-GB" sz="1000" dirty="0" err="1"/>
              <a:t>AzureBlobStorageAccountName</a:t>
            </a:r>
            <a:r>
              <a:rPr lang="en-US" sz="1000" dirty="0"/>
              <a:t>') as </a:t>
            </a:r>
            <a:r>
              <a:rPr lang="en-US" sz="1000" dirty="0" err="1"/>
              <a:t>TableName</a:t>
            </a:r>
            <a:r>
              <a:rPr lang="en-US" sz="1000" dirty="0"/>
              <a:t>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59" y="53113"/>
            <a:ext cx="7358065" cy="732441"/>
          </a:xfrm>
        </p:spPr>
        <p:txBody>
          <a:bodyPr>
            <a:normAutofit/>
          </a:bodyPr>
          <a:lstStyle/>
          <a:p>
            <a:r>
              <a:rPr lang="en-US" dirty="0"/>
              <a:t>4. How to upload data to Azure Database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A6273B0-2B14-45D0-AEDE-8595299CB37E}"/>
              </a:ext>
            </a:extLst>
          </p:cNvPr>
          <p:cNvSpPr txBox="1">
            <a:spLocks/>
          </p:cNvSpPr>
          <p:nvPr/>
        </p:nvSpPr>
        <p:spPr>
          <a:xfrm>
            <a:off x="5369522" y="1265515"/>
            <a:ext cx="3080083" cy="129266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80988" indent="-2809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3688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2809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613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2863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GB" sz="1600" dirty="0"/>
              <a:t>From Data Lake:</a:t>
            </a:r>
          </a:p>
          <a:p>
            <a:r>
              <a:rPr lang="en-GB" sz="1600" dirty="0"/>
              <a:t>Azure Data Factory</a:t>
            </a:r>
          </a:p>
          <a:p>
            <a:r>
              <a:rPr lang="en-GB" sz="1600" dirty="0"/>
              <a:t>Custom C# </a:t>
            </a:r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64957-8DCA-475F-AB2A-B9ECABC5C932}"/>
              </a:ext>
            </a:extLst>
          </p:cNvPr>
          <p:cNvSpPr/>
          <p:nvPr/>
        </p:nvSpPr>
        <p:spPr>
          <a:xfrm>
            <a:off x="438138" y="896183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There is no Polybase – so: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9DAFA2-D260-4F11-9896-F5215E2C621D}"/>
              </a:ext>
            </a:extLst>
          </p:cNvPr>
          <p:cNvCxnSpPr>
            <a:cxnSpLocks/>
          </p:cNvCxnSpPr>
          <p:nvPr/>
        </p:nvCxnSpPr>
        <p:spPr>
          <a:xfrm>
            <a:off x="5204291" y="1515080"/>
            <a:ext cx="0" cy="33255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62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59" y="53113"/>
            <a:ext cx="7358065" cy="732441"/>
          </a:xfrm>
        </p:spPr>
        <p:txBody>
          <a:bodyPr>
            <a:normAutofit/>
          </a:bodyPr>
          <a:lstStyle/>
          <a:p>
            <a:r>
              <a:rPr lang="en-US" dirty="0"/>
              <a:t>5. Which orchestration tool to use?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CF781E-F6F9-4097-B4CE-3D0E870D5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042" y="1063828"/>
            <a:ext cx="2410290" cy="40011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F21D8DC9-F03F-4DAF-9B19-D2D9757FB3F2}"/>
              </a:ext>
            </a:extLst>
          </p:cNvPr>
          <p:cNvSpPr/>
          <p:nvPr/>
        </p:nvSpPr>
        <p:spPr>
          <a:xfrm>
            <a:off x="264159" y="1063828"/>
            <a:ext cx="8515456" cy="730119"/>
          </a:xfrm>
          <a:prstGeom prst="left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1400"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3853EE-C3CE-46C4-BA4A-A8B15F33DFE1}"/>
              </a:ext>
            </a:extLst>
          </p:cNvPr>
          <p:cNvSpPr/>
          <p:nvPr/>
        </p:nvSpPr>
        <p:spPr>
          <a:xfrm>
            <a:off x="229783" y="1952591"/>
            <a:ext cx="2182677" cy="28931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400" b="1" dirty="0"/>
              <a:t>Azure Data Factory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Out-of-the-box connectors, parallelisation, logging, ability to run stored procedures etc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Can use custom .NET components if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Visual Studio need to code in JSON</a:t>
            </a:r>
            <a:r>
              <a:rPr lang="en-GB" sz="1400" dirty="0"/>
              <a:t> or can use UI through Azure Portal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2D87B8-2585-46CC-86C3-D469AEB9DA9A}"/>
              </a:ext>
            </a:extLst>
          </p:cNvPr>
          <p:cNvSpPr/>
          <p:nvPr/>
        </p:nvSpPr>
        <p:spPr>
          <a:xfrm>
            <a:off x="4840125" y="1952591"/>
            <a:ext cx="2076153" cy="181588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1400" b="1" dirty="0"/>
              <a:t>.NET with Web Job</a:t>
            </a:r>
            <a:endParaRPr lang="en-GB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Flexibility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But need to do everything yourself, connectors, parallelisation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Dependent on .NET Framework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5B3B97-D047-4884-95C5-7579BC8B9742}"/>
              </a:ext>
            </a:extLst>
          </p:cNvPr>
          <p:cNvSpPr/>
          <p:nvPr/>
        </p:nvSpPr>
        <p:spPr>
          <a:xfrm>
            <a:off x="2528643" y="1954381"/>
            <a:ext cx="2220517" cy="31085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1400" b="1" dirty="0"/>
              <a:t>SSIS with Azure Data Factory v2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Out-of-the-box connectors in SSIS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Can use custom.NET components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Useful if SSIS packages need to be migrated to cloud (packages automatically upgraded to latest version when deployed to Azure)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AC2B0B-16D1-435A-82DA-95BA9B81D972}"/>
              </a:ext>
            </a:extLst>
          </p:cNvPr>
          <p:cNvSpPr/>
          <p:nvPr/>
        </p:nvSpPr>
        <p:spPr>
          <a:xfrm>
            <a:off x="7007243" y="1952591"/>
            <a:ext cx="1986211" cy="246221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1400" b="1" dirty="0"/>
              <a:t>SSIS on Azure VM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GB" sz="1400" dirty="0"/>
              <a:t>IaaS (need to maintain software)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GB" sz="1400" dirty="0"/>
              <a:t>Out-of-the-box connectors in SSIS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GB" sz="1400" dirty="0"/>
              <a:t>UI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GB" sz="1400" dirty="0"/>
              <a:t>Can use custom components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GB" sz="1400" dirty="0"/>
              <a:t>Useful if SSIS packages need to be migrated to cloud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392C50-DDE5-4986-87B8-C5C05E551242}"/>
              </a:ext>
            </a:extLst>
          </p:cNvPr>
          <p:cNvSpPr txBox="1"/>
          <p:nvPr/>
        </p:nvSpPr>
        <p:spPr>
          <a:xfrm>
            <a:off x="857046" y="1244221"/>
            <a:ext cx="99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PaaS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C2A4CE-86AF-48BC-90B3-DF3FE2E8A7CC}"/>
              </a:ext>
            </a:extLst>
          </p:cNvPr>
          <p:cNvSpPr txBox="1"/>
          <p:nvPr/>
        </p:nvSpPr>
        <p:spPr>
          <a:xfrm>
            <a:off x="7614739" y="1250908"/>
            <a:ext cx="76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IaaS</a:t>
            </a:r>
          </a:p>
        </p:txBody>
      </p:sp>
    </p:spTree>
    <p:extLst>
      <p:ext uri="{BB962C8B-B14F-4D97-AF65-F5344CB8AC3E}">
        <p14:creationId xmlns:p14="http://schemas.microsoft.com/office/powerpoint/2010/main" val="145183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Phase 2 (Aug 2016 – Feb 2017)</a:t>
            </a:r>
          </a:p>
        </p:txBody>
      </p:sp>
    </p:spTree>
    <p:extLst>
      <p:ext uri="{BB962C8B-B14F-4D97-AF65-F5344CB8AC3E}">
        <p14:creationId xmlns:p14="http://schemas.microsoft.com/office/powerpoint/2010/main" val="230183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033" y="1946634"/>
            <a:ext cx="6778936" cy="1559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to do near real-time analytics on IoT data in Azure?</a:t>
            </a:r>
          </a:p>
          <a:p>
            <a:pPr marL="1362075" lvl="4" indent="-342900">
              <a:buFont typeface="+mj-lt"/>
              <a:buAutoNum type="alphaLcParenR"/>
            </a:pPr>
            <a:r>
              <a:rPr lang="en-US" sz="2000" dirty="0"/>
              <a:t>Stream Analytics</a:t>
            </a:r>
          </a:p>
          <a:p>
            <a:pPr marL="1362075" lvl="4" indent="-342900">
              <a:buFont typeface="+mj-lt"/>
              <a:buAutoNum type="alphaLcParenR"/>
            </a:pPr>
            <a:r>
              <a:rPr lang="en-GB" sz="2000" dirty="0"/>
              <a:t>Apache Storm on Azure HDInsight</a:t>
            </a:r>
            <a:endParaRPr lang="en-US" sz="2000" dirty="0"/>
          </a:p>
          <a:p>
            <a:pPr marL="1362075" lvl="4" indent="-342900">
              <a:buFont typeface="+mj-lt"/>
              <a:buAutoNum type="alphaLcParenR"/>
            </a:pPr>
            <a:r>
              <a:rPr lang="en-US" sz="2000" dirty="0"/>
              <a:t>Another option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#1</a:t>
            </a:r>
          </a:p>
        </p:txBody>
      </p:sp>
    </p:spTree>
    <p:extLst>
      <p:ext uri="{BB962C8B-B14F-4D97-AF65-F5344CB8AC3E}">
        <p14:creationId xmlns:p14="http://schemas.microsoft.com/office/powerpoint/2010/main" val="185801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1772" y="987914"/>
            <a:ext cx="4758610" cy="3991862"/>
          </a:xfrm>
        </p:spPr>
        <p:txBody>
          <a:bodyPr/>
          <a:lstStyle/>
          <a:p>
            <a:r>
              <a:rPr lang="en-US" sz="1800" dirty="0"/>
              <a:t>Issues to consider:</a:t>
            </a:r>
          </a:p>
          <a:p>
            <a:pPr lvl="1"/>
            <a:r>
              <a:rPr lang="en-US" sz="1600" b="1" dirty="0"/>
              <a:t>I</a:t>
            </a:r>
            <a:r>
              <a:rPr lang="en-US" sz="1600" dirty="0"/>
              <a:t>t provides window functions and can connect to Azure Machine Learning but </a:t>
            </a:r>
            <a:r>
              <a:rPr lang="en-US" sz="1600" b="1" dirty="0"/>
              <a:t>for complex analytics data has to be dumped into database / data warehouse</a:t>
            </a:r>
          </a:p>
          <a:p>
            <a:pPr lvl="1"/>
            <a:r>
              <a:rPr lang="en-US" sz="1600" b="1" dirty="0"/>
              <a:t>In real world often we cannot connect to IoT devices </a:t>
            </a:r>
            <a:r>
              <a:rPr lang="en-US" sz="1600" dirty="0"/>
              <a:t>– because service is provided by third parties or devices are hidden behind a demilitarized zone (e.g. national infrastructure) – </a:t>
            </a:r>
            <a:r>
              <a:rPr lang="en-US" sz="1600" b="1" dirty="0"/>
              <a:t>so all we get is regular batch files</a:t>
            </a:r>
          </a:p>
          <a:p>
            <a:pPr marL="280987" lvl="1" indent="0">
              <a:buNone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Therefore stream analytics may not always be the best option…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 Analytics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03FC1D-647F-41ED-AAB0-71DADED4139A}"/>
              </a:ext>
            </a:extLst>
          </p:cNvPr>
          <p:cNvGrpSpPr/>
          <p:nvPr/>
        </p:nvGrpSpPr>
        <p:grpSpPr>
          <a:xfrm>
            <a:off x="1505437" y="1342341"/>
            <a:ext cx="552027" cy="771360"/>
            <a:chOff x="1387001" y="1184256"/>
            <a:chExt cx="552027" cy="7713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0D00A7-0454-4F6D-B776-0CA046A150B5}"/>
                </a:ext>
              </a:extLst>
            </p:cNvPr>
            <p:cNvSpPr/>
            <p:nvPr/>
          </p:nvSpPr>
          <p:spPr>
            <a:xfrm>
              <a:off x="1387001" y="1184256"/>
              <a:ext cx="552027" cy="77136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80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r>
                <a:rPr lang="en-GB" sz="800" kern="0" dirty="0">
                  <a:solidFill>
                    <a:prstClr val="black"/>
                  </a:solidFill>
                  <a:latin typeface="Calibri Light" panose="020F0302020204030204"/>
                </a:rPr>
                <a:t>Stream Analytics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F0E7F8C-5A3C-4E52-A4B7-3C14B91A9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5558" y="1184256"/>
              <a:ext cx="389939" cy="389939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46AAD5-AF75-485C-8AC8-A3371CA82535}"/>
              </a:ext>
            </a:extLst>
          </p:cNvPr>
          <p:cNvGrpSpPr/>
          <p:nvPr/>
        </p:nvGrpSpPr>
        <p:grpSpPr>
          <a:xfrm>
            <a:off x="789538" y="1334703"/>
            <a:ext cx="520608" cy="771360"/>
            <a:chOff x="607375" y="1184256"/>
            <a:chExt cx="520608" cy="7713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8E9EC94-83F5-4A55-B0E5-D9677235A42F}"/>
                </a:ext>
              </a:extLst>
            </p:cNvPr>
            <p:cNvSpPr/>
            <p:nvPr/>
          </p:nvSpPr>
          <p:spPr>
            <a:xfrm>
              <a:off x="607375" y="1184256"/>
              <a:ext cx="520608" cy="77136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80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r>
                <a:rPr lang="en-GB" sz="800" kern="0" dirty="0">
                  <a:solidFill>
                    <a:prstClr val="black"/>
                  </a:solidFill>
                  <a:latin typeface="Calibri Light" panose="020F0302020204030204"/>
                </a:rPr>
                <a:t>Azure IoT Hub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E528097-CA63-4947-8276-5AE2BBA4F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033" y="1268644"/>
              <a:ext cx="301292" cy="301292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DAD91945-B523-4819-8669-95ECF6F2B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0780" y="1467389"/>
            <a:ext cx="861950" cy="3701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D566C52-4E60-448C-9DD7-F6E957C0FB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455" y="1529672"/>
            <a:ext cx="311194" cy="324724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9622E5-D4BF-48E3-BD4E-E780914D4450}"/>
              </a:ext>
            </a:extLst>
          </p:cNvPr>
          <p:cNvCxnSpPr>
            <a:cxnSpLocks/>
          </p:cNvCxnSpPr>
          <p:nvPr/>
        </p:nvCxnSpPr>
        <p:spPr>
          <a:xfrm>
            <a:off x="618649" y="1727531"/>
            <a:ext cx="144732" cy="0"/>
          </a:xfrm>
          <a:prstGeom prst="straightConnector1">
            <a:avLst/>
          </a:prstGeom>
          <a:noFill/>
          <a:ln w="158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DF036A-6536-4D20-94C4-34329653ECA8}"/>
              </a:ext>
            </a:extLst>
          </p:cNvPr>
          <p:cNvCxnSpPr>
            <a:cxnSpLocks/>
          </p:cNvCxnSpPr>
          <p:nvPr/>
        </p:nvCxnSpPr>
        <p:spPr>
          <a:xfrm>
            <a:off x="1323594" y="1731309"/>
            <a:ext cx="144732" cy="0"/>
          </a:xfrm>
          <a:prstGeom prst="straightConnector1">
            <a:avLst/>
          </a:prstGeom>
          <a:noFill/>
          <a:ln w="158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CA9D99-D08D-4049-AF2B-EC65411106D8}"/>
              </a:ext>
            </a:extLst>
          </p:cNvPr>
          <p:cNvCxnSpPr>
            <a:cxnSpLocks/>
          </p:cNvCxnSpPr>
          <p:nvPr/>
        </p:nvCxnSpPr>
        <p:spPr>
          <a:xfrm>
            <a:off x="2121452" y="1720383"/>
            <a:ext cx="355207" cy="0"/>
          </a:xfrm>
          <a:prstGeom prst="straightConnector1">
            <a:avLst/>
          </a:prstGeom>
          <a:noFill/>
          <a:ln w="158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66BDEC5-9574-49BE-A2B7-5881584D659A}"/>
              </a:ext>
            </a:extLst>
          </p:cNvPr>
          <p:cNvCxnSpPr>
            <a:cxnSpLocks/>
          </p:cNvCxnSpPr>
          <p:nvPr/>
        </p:nvCxnSpPr>
        <p:spPr>
          <a:xfrm>
            <a:off x="2121452" y="1769358"/>
            <a:ext cx="247631" cy="391156"/>
          </a:xfrm>
          <a:prstGeom prst="straightConnector1">
            <a:avLst/>
          </a:prstGeom>
          <a:noFill/>
          <a:ln w="158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6C4FFE-B32D-4414-8B31-623BDFDF039A}"/>
              </a:ext>
            </a:extLst>
          </p:cNvPr>
          <p:cNvCxnSpPr>
            <a:cxnSpLocks/>
          </p:cNvCxnSpPr>
          <p:nvPr/>
        </p:nvCxnSpPr>
        <p:spPr>
          <a:xfrm flipV="1">
            <a:off x="2797149" y="1859335"/>
            <a:ext cx="0" cy="233280"/>
          </a:xfrm>
          <a:prstGeom prst="straightConnector1">
            <a:avLst/>
          </a:prstGeom>
          <a:noFill/>
          <a:ln w="158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2E730B5-66B5-4DCA-85CF-BE678D445031}"/>
              </a:ext>
            </a:extLst>
          </p:cNvPr>
          <p:cNvSpPr txBox="1"/>
          <p:nvPr/>
        </p:nvSpPr>
        <p:spPr>
          <a:xfrm>
            <a:off x="264160" y="987914"/>
            <a:ext cx="1981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Typical architecture: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E8C5B2F-7943-45B7-9DB5-9CDDB00ACA47}"/>
              </a:ext>
            </a:extLst>
          </p:cNvPr>
          <p:cNvGrpSpPr/>
          <p:nvPr/>
        </p:nvGrpSpPr>
        <p:grpSpPr>
          <a:xfrm>
            <a:off x="1505437" y="2347032"/>
            <a:ext cx="552027" cy="667564"/>
            <a:chOff x="1768343" y="3917785"/>
            <a:chExt cx="552027" cy="66756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719DDCA-4B91-4F36-9562-C0D10D5F1AF4}"/>
                </a:ext>
              </a:extLst>
            </p:cNvPr>
            <p:cNvSpPr/>
            <p:nvPr/>
          </p:nvSpPr>
          <p:spPr>
            <a:xfrm>
              <a:off x="1768343" y="3917785"/>
              <a:ext cx="552027" cy="66756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80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r>
                <a:rPr lang="en-GB" sz="800" kern="0" dirty="0">
                  <a:solidFill>
                    <a:prstClr val="black"/>
                  </a:solidFill>
                  <a:latin typeface="Calibri Light" panose="020F0302020204030204"/>
                </a:rPr>
                <a:t>Machine Learning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9AFA8BA-0565-4C3D-957C-E19863E8F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733" y="3964598"/>
              <a:ext cx="261245" cy="261245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0A02161-E477-47F8-99DE-CA9285D4DAE3}"/>
              </a:ext>
            </a:extLst>
          </p:cNvPr>
          <p:cNvCxnSpPr>
            <a:cxnSpLocks/>
          </p:cNvCxnSpPr>
          <p:nvPr/>
        </p:nvCxnSpPr>
        <p:spPr>
          <a:xfrm>
            <a:off x="1786687" y="2129857"/>
            <a:ext cx="0" cy="189751"/>
          </a:xfrm>
          <a:prstGeom prst="straightConnector1">
            <a:avLst/>
          </a:prstGeom>
          <a:noFill/>
          <a:ln w="158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4D8B7A4-DDF2-478C-84F4-9E70970D08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5437" y="3406830"/>
            <a:ext cx="2151571" cy="122680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1D38E75-5361-484B-B265-A148DF53FE3D}"/>
              </a:ext>
            </a:extLst>
          </p:cNvPr>
          <p:cNvSpPr/>
          <p:nvPr/>
        </p:nvSpPr>
        <p:spPr>
          <a:xfrm>
            <a:off x="257943" y="4633636"/>
            <a:ext cx="351979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hlinkClick r:id="rId9"/>
              </a:rPr>
              <a:t>https://docs.microsoft.com/en-us/azure/stream-analytics/stream-analytics-window-functions</a:t>
            </a:r>
            <a:endParaRPr lang="en-GB" sz="800" dirty="0"/>
          </a:p>
          <a:p>
            <a:endParaRPr lang="en-GB" sz="1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79A8B4-574B-49D1-B516-86D277AFB629}"/>
              </a:ext>
            </a:extLst>
          </p:cNvPr>
          <p:cNvSpPr/>
          <p:nvPr/>
        </p:nvSpPr>
        <p:spPr>
          <a:xfrm>
            <a:off x="426930" y="3408844"/>
            <a:ext cx="95053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/>
              <a:t>Window </a:t>
            </a:r>
          </a:p>
          <a:p>
            <a:r>
              <a:rPr lang="en-GB" sz="1000" b="1" dirty="0"/>
              <a:t>functions: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Hopping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Tumbling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Sliding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877CDD-7116-4F39-8960-1FE04FA7872B}"/>
              </a:ext>
            </a:extLst>
          </p:cNvPr>
          <p:cNvCxnSpPr/>
          <p:nvPr/>
        </p:nvCxnSpPr>
        <p:spPr>
          <a:xfrm>
            <a:off x="406422" y="3224463"/>
            <a:ext cx="316180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E0C9DF8-CA51-499A-A280-EF982809ED36}"/>
              </a:ext>
            </a:extLst>
          </p:cNvPr>
          <p:cNvCxnSpPr>
            <a:cxnSpLocks/>
          </p:cNvCxnSpPr>
          <p:nvPr/>
        </p:nvCxnSpPr>
        <p:spPr>
          <a:xfrm>
            <a:off x="3856757" y="987914"/>
            <a:ext cx="0" cy="392097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9D83635-183D-4F49-A658-DE417DF69C64}"/>
              </a:ext>
            </a:extLst>
          </p:cNvPr>
          <p:cNvGrpSpPr/>
          <p:nvPr/>
        </p:nvGrpSpPr>
        <p:grpSpPr>
          <a:xfrm>
            <a:off x="2433071" y="2127451"/>
            <a:ext cx="729243" cy="913138"/>
            <a:chOff x="3303925" y="1609083"/>
            <a:chExt cx="729243" cy="91313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7906D84-E66B-44C6-B854-7CA5C9C55D64}"/>
                </a:ext>
              </a:extLst>
            </p:cNvPr>
            <p:cNvSpPr/>
            <p:nvPr/>
          </p:nvSpPr>
          <p:spPr>
            <a:xfrm>
              <a:off x="3303925" y="1609083"/>
              <a:ext cx="729243" cy="91313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800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800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800"/>
              <a:r>
                <a:rPr lang="en-GB" sz="800" kern="0" dirty="0">
                  <a:solidFill>
                    <a:prstClr val="black"/>
                  </a:solidFill>
                  <a:latin typeface="Calibri Light" panose="020F0302020204030204"/>
                </a:rPr>
                <a:t>Azure Database</a:t>
              </a:r>
            </a:p>
            <a:p>
              <a:pPr algn="ctr" defTabSz="685800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0E3404A-2F0B-4F07-A7FC-99C470B42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10411" y="1747221"/>
              <a:ext cx="284033" cy="2926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95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Right 5">
            <a:extLst>
              <a:ext uri="{FF2B5EF4-FFF2-40B4-BE49-F238E27FC236}">
                <a16:creationId xmlns:a16="http://schemas.microsoft.com/office/drawing/2014/main" id="{9C4D2B64-5959-4815-BFD1-BC5C4BFE1FB5}"/>
              </a:ext>
            </a:extLst>
          </p:cNvPr>
          <p:cNvSpPr/>
          <p:nvPr/>
        </p:nvSpPr>
        <p:spPr>
          <a:xfrm>
            <a:off x="845648" y="3745143"/>
            <a:ext cx="4603944" cy="538097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7740" y="1004734"/>
            <a:ext cx="5098128" cy="33855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  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Alternative solution for near real-time analytics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FCF7A26-C5B6-406A-8AC0-4DCD69697900}"/>
              </a:ext>
            </a:extLst>
          </p:cNvPr>
          <p:cNvSpPr txBox="1">
            <a:spLocks/>
          </p:cNvSpPr>
          <p:nvPr/>
        </p:nvSpPr>
        <p:spPr>
          <a:xfrm>
            <a:off x="6079297" y="1004734"/>
            <a:ext cx="2796571" cy="386259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80988" indent="-2809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3688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2809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613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2863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3 key points to achieve near real-time:</a:t>
            </a:r>
          </a:p>
          <a:p>
            <a:pPr lvl="1"/>
            <a:r>
              <a:rPr lang="en-GB" sz="1200" dirty="0"/>
              <a:t>Partitioned Tabular Model – process only current day partition during the day</a:t>
            </a:r>
          </a:p>
          <a:p>
            <a:pPr lvl="1"/>
            <a:r>
              <a:rPr lang="en-GB" sz="1200" dirty="0"/>
              <a:t>Archive historical blobs (if files are small and many, may also need to merge files before uploading to Blob)</a:t>
            </a:r>
          </a:p>
          <a:p>
            <a:pPr lvl="1"/>
            <a:r>
              <a:rPr lang="en-GB" sz="1200" dirty="0"/>
              <a:t>Handshake between SSIS and ADF</a:t>
            </a:r>
          </a:p>
          <a:p>
            <a:r>
              <a:rPr lang="en-GB" sz="1400" dirty="0"/>
              <a:t>Added benefit of doing historical analytics alongside near real-time</a:t>
            </a:r>
          </a:p>
          <a:p>
            <a:pPr marL="280987" lvl="1" indent="0">
              <a:buNone/>
            </a:pPr>
            <a:r>
              <a:rPr lang="en-GB" sz="1200" dirty="0"/>
              <a:t>(More details on this in my SQLBits 2017 presentation)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B4F006-EFBD-4E86-8868-5380B3AF7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75" y="1043244"/>
            <a:ext cx="5646061" cy="25549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208A5C-4AC6-404A-915F-ED43C2610944}"/>
              </a:ext>
            </a:extLst>
          </p:cNvPr>
          <p:cNvSpPr/>
          <p:nvPr/>
        </p:nvSpPr>
        <p:spPr>
          <a:xfrm>
            <a:off x="845647" y="3860303"/>
            <a:ext cx="37882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Process only a stream of data every 15 min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991BD2E-836F-47DA-A1AB-9DBD798BA8DF}"/>
              </a:ext>
            </a:extLst>
          </p:cNvPr>
          <p:cNvSpPr/>
          <p:nvPr/>
        </p:nvSpPr>
        <p:spPr>
          <a:xfrm>
            <a:off x="3203847" y="4193865"/>
            <a:ext cx="2296312" cy="949635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At midnight process monthly / historical partition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8ECD9D-5DC7-4E74-A366-312482FDF352}"/>
              </a:ext>
            </a:extLst>
          </p:cNvPr>
          <p:cNvCxnSpPr>
            <a:cxnSpLocks/>
          </p:cNvCxnSpPr>
          <p:nvPr/>
        </p:nvCxnSpPr>
        <p:spPr>
          <a:xfrm>
            <a:off x="6043067" y="1004734"/>
            <a:ext cx="222" cy="407603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61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946" y="1004734"/>
            <a:ext cx="8120024" cy="39305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59" y="53113"/>
            <a:ext cx="7216045" cy="732441"/>
          </a:xfrm>
        </p:spPr>
        <p:txBody>
          <a:bodyPr>
            <a:normAutofit/>
          </a:bodyPr>
          <a:lstStyle/>
          <a:p>
            <a:r>
              <a:rPr lang="en-US" dirty="0"/>
              <a:t>Vast array of Platform-as-a-Service components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7317BFE-B938-4821-B193-FE93867F0E17}"/>
              </a:ext>
            </a:extLst>
          </p:cNvPr>
          <p:cNvGrpSpPr/>
          <p:nvPr/>
        </p:nvGrpSpPr>
        <p:grpSpPr>
          <a:xfrm>
            <a:off x="2352155" y="1127827"/>
            <a:ext cx="832853" cy="913139"/>
            <a:chOff x="2317780" y="1609083"/>
            <a:chExt cx="832853" cy="9131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7E8FFB-295C-4F26-B1F8-56D77C3B4600}"/>
                </a:ext>
              </a:extLst>
            </p:cNvPr>
            <p:cNvSpPr/>
            <p:nvPr/>
          </p:nvSpPr>
          <p:spPr>
            <a:xfrm>
              <a:off x="2317780" y="1609083"/>
              <a:ext cx="832853" cy="91313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800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800"/>
              <a:endParaRPr lang="en-GB" sz="80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800"/>
              <a:r>
                <a:rPr lang="en-GB" sz="800" kern="0" dirty="0">
                  <a:solidFill>
                    <a:prstClr val="black"/>
                  </a:solidFill>
                  <a:latin typeface="Calibri Light" panose="020F0302020204030204"/>
                </a:rPr>
                <a:t>Azure SQL Data Warehouse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F107D6E-5184-4231-A0B5-F7EB5AF3A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1587" y="1663977"/>
              <a:ext cx="589360" cy="524810"/>
            </a:xfrm>
            <a:prstGeom prst="rect">
              <a:avLst/>
            </a:prstGeom>
          </p:spPr>
        </p:pic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16C4C85-7856-4231-B1C9-C584B58E49BB}"/>
              </a:ext>
            </a:extLst>
          </p:cNvPr>
          <p:cNvGrpSpPr/>
          <p:nvPr/>
        </p:nvGrpSpPr>
        <p:grpSpPr>
          <a:xfrm>
            <a:off x="3338300" y="1127827"/>
            <a:ext cx="729243" cy="913138"/>
            <a:chOff x="3303925" y="1609083"/>
            <a:chExt cx="729243" cy="91313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4B4CE8F-6080-41AF-8E60-7A82300BB592}"/>
                </a:ext>
              </a:extLst>
            </p:cNvPr>
            <p:cNvSpPr/>
            <p:nvPr/>
          </p:nvSpPr>
          <p:spPr>
            <a:xfrm>
              <a:off x="3303925" y="1609083"/>
              <a:ext cx="729243" cy="91313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800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800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800"/>
              <a:r>
                <a:rPr lang="en-GB" sz="800" kern="0" dirty="0">
                  <a:solidFill>
                    <a:prstClr val="black"/>
                  </a:solidFill>
                  <a:latin typeface="Calibri Light" panose="020F0302020204030204"/>
                </a:rPr>
                <a:t>Azure Database</a:t>
              </a:r>
            </a:p>
            <a:p>
              <a:pPr algn="ctr" defTabSz="685800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22F81381-E0CC-458F-B833-95FEA2FCD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0411" y="1747221"/>
              <a:ext cx="284033" cy="292645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5157BB0-F5AB-4BC6-8AAE-421D3C6FD867}"/>
              </a:ext>
            </a:extLst>
          </p:cNvPr>
          <p:cNvGrpSpPr/>
          <p:nvPr/>
        </p:nvGrpSpPr>
        <p:grpSpPr>
          <a:xfrm>
            <a:off x="561795" y="1119834"/>
            <a:ext cx="626363" cy="921131"/>
            <a:chOff x="790008" y="1138322"/>
            <a:chExt cx="626363" cy="92113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38CAFF2-96EF-4B07-8B78-CAE392742B55}"/>
                </a:ext>
              </a:extLst>
            </p:cNvPr>
            <p:cNvSpPr/>
            <p:nvPr/>
          </p:nvSpPr>
          <p:spPr>
            <a:xfrm>
              <a:off x="790008" y="1138322"/>
              <a:ext cx="626363" cy="92113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800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800"/>
              <a:r>
                <a:rPr lang="en-GB" sz="800" kern="0" dirty="0">
                  <a:solidFill>
                    <a:prstClr val="black"/>
                  </a:solidFill>
                  <a:latin typeface="Calibri Light" panose="020F0302020204030204"/>
                </a:rPr>
                <a:t>Azure Blob Storage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B5D7B4F-587E-460B-8D25-41E0F5A47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5508" y="1247870"/>
              <a:ext cx="263213" cy="30489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1CFA0F4-D8B2-4C08-8E1E-C3BF4733E876}"/>
              </a:ext>
            </a:extLst>
          </p:cNvPr>
          <p:cNvGrpSpPr/>
          <p:nvPr/>
        </p:nvGrpSpPr>
        <p:grpSpPr>
          <a:xfrm>
            <a:off x="1974051" y="3137175"/>
            <a:ext cx="552027" cy="771360"/>
            <a:chOff x="1505437" y="1342341"/>
            <a:chExt cx="552027" cy="77136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5DED598-9E03-4910-AD21-F639CA1E26A6}"/>
                </a:ext>
              </a:extLst>
            </p:cNvPr>
            <p:cNvSpPr/>
            <p:nvPr/>
          </p:nvSpPr>
          <p:spPr>
            <a:xfrm>
              <a:off x="1505437" y="1342341"/>
              <a:ext cx="552027" cy="77136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80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r>
                <a:rPr lang="en-GB" sz="800" kern="0" dirty="0">
                  <a:solidFill>
                    <a:prstClr val="black"/>
                  </a:solidFill>
                  <a:latin typeface="Calibri Light" panose="020F0302020204030204"/>
                </a:rPr>
                <a:t>Stream Analytics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DE74A488-CD91-4AFA-A0E6-88C6CC42C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994" y="1342341"/>
              <a:ext cx="389939" cy="389939"/>
            </a:xfrm>
            <a:prstGeom prst="rect">
              <a:avLst/>
            </a:prstGeom>
          </p:spPr>
        </p:pic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2C43220-5BD9-4D35-A02A-E1DBBA135A4D}"/>
              </a:ext>
            </a:extLst>
          </p:cNvPr>
          <p:cNvGrpSpPr/>
          <p:nvPr/>
        </p:nvGrpSpPr>
        <p:grpSpPr>
          <a:xfrm>
            <a:off x="5807253" y="1119245"/>
            <a:ext cx="646084" cy="921720"/>
            <a:chOff x="5772878" y="1600501"/>
            <a:chExt cx="646084" cy="92172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1D6D292-1985-47D3-ADEA-04F04FACA370}"/>
                </a:ext>
              </a:extLst>
            </p:cNvPr>
            <p:cNvSpPr/>
            <p:nvPr/>
          </p:nvSpPr>
          <p:spPr>
            <a:xfrm>
              <a:off x="5772878" y="1600501"/>
              <a:ext cx="646084" cy="92172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80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80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r>
                <a:rPr lang="en-GB" sz="800" kern="0" dirty="0">
                  <a:solidFill>
                    <a:prstClr val="black"/>
                  </a:solidFill>
                  <a:latin typeface="Calibri Light" panose="020F0302020204030204"/>
                </a:rPr>
                <a:t>Machine Learning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4E4FDCF-15B0-4F6C-A1A1-D154BF871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3511" y="1822054"/>
              <a:ext cx="261245" cy="261245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5D64840-FADD-4C10-9A2E-29C7AC7704AF}"/>
              </a:ext>
            </a:extLst>
          </p:cNvPr>
          <p:cNvGrpSpPr/>
          <p:nvPr/>
        </p:nvGrpSpPr>
        <p:grpSpPr>
          <a:xfrm>
            <a:off x="4905339" y="1119245"/>
            <a:ext cx="782140" cy="929713"/>
            <a:chOff x="4870964" y="1600501"/>
            <a:chExt cx="782140" cy="92971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F252CB-BC4F-4E30-8773-98D1383244B2}"/>
                </a:ext>
              </a:extLst>
            </p:cNvPr>
            <p:cNvSpPr/>
            <p:nvPr/>
          </p:nvSpPr>
          <p:spPr>
            <a:xfrm>
              <a:off x="4870964" y="1600501"/>
              <a:ext cx="782140" cy="92971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80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r>
                <a:rPr lang="en-GB" sz="800" kern="0" dirty="0">
                  <a:solidFill>
                    <a:prstClr val="black"/>
                  </a:solidFill>
                  <a:latin typeface="Calibri Light" panose="020F0302020204030204"/>
                </a:rPr>
                <a:t>Azure Analysis Services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730146A-9A63-4231-B228-F567D2463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90738" y="1686895"/>
              <a:ext cx="542591" cy="514212"/>
            </a:xfrm>
            <a:prstGeom prst="rect">
              <a:avLst/>
            </a:prstGeom>
          </p:spPr>
        </p:pic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FD4708A2-D1BE-460F-B194-7613969B3F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8922" y="1089814"/>
            <a:ext cx="861950" cy="370103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F4165771-3978-4750-9A93-64451AFE3594}"/>
              </a:ext>
            </a:extLst>
          </p:cNvPr>
          <p:cNvGrpSpPr/>
          <p:nvPr/>
        </p:nvGrpSpPr>
        <p:grpSpPr>
          <a:xfrm>
            <a:off x="7104642" y="1646310"/>
            <a:ext cx="691819" cy="671766"/>
            <a:chOff x="7255897" y="2100066"/>
            <a:chExt cx="691819" cy="67176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B6C9EA3-8072-4B56-8CB1-4E07932BD918}"/>
                </a:ext>
              </a:extLst>
            </p:cNvPr>
            <p:cNvSpPr/>
            <p:nvPr/>
          </p:nvSpPr>
          <p:spPr>
            <a:xfrm>
              <a:off x="7255897" y="2100066"/>
              <a:ext cx="691819" cy="67176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/>
              <a:endParaRPr lang="en-GB" sz="1350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algn="ctr" defTabSz="685783"/>
              <a:endParaRPr lang="en-GB" sz="80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r>
                <a:rPr lang="en-GB" sz="800" kern="0" dirty="0">
                  <a:solidFill>
                    <a:prstClr val="black"/>
                  </a:solidFill>
                  <a:latin typeface="Calibri Light" panose="020F0302020204030204"/>
                </a:rPr>
                <a:t>PowerApps</a:t>
              </a: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65C739EE-EBF9-4DB7-83FD-FF7608BD3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418926" y="2151464"/>
              <a:ext cx="303587" cy="271181"/>
            </a:xfrm>
            <a:prstGeom prst="rect">
              <a:avLst/>
            </a:prstGeom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0916106-D082-426D-B33B-C1219E63E0F6}"/>
              </a:ext>
            </a:extLst>
          </p:cNvPr>
          <p:cNvGrpSpPr/>
          <p:nvPr/>
        </p:nvGrpSpPr>
        <p:grpSpPr>
          <a:xfrm>
            <a:off x="4116372" y="3137175"/>
            <a:ext cx="615172" cy="771360"/>
            <a:chOff x="4128737" y="3487806"/>
            <a:chExt cx="615172" cy="77136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9AD6DAE-C784-4AB0-B7AB-378EF50AC1B1}"/>
                </a:ext>
              </a:extLst>
            </p:cNvPr>
            <p:cNvSpPr/>
            <p:nvPr/>
          </p:nvSpPr>
          <p:spPr>
            <a:xfrm>
              <a:off x="4128737" y="3487806"/>
              <a:ext cx="615172" cy="77136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800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800"/>
              <a:r>
                <a:rPr lang="en-GB" sz="800" kern="0" dirty="0">
                  <a:solidFill>
                    <a:prstClr val="black"/>
                  </a:solidFill>
                  <a:latin typeface="Calibri Light" panose="020F0302020204030204"/>
                </a:rPr>
                <a:t>Flow</a:t>
              </a: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C6B71165-F76F-4BFE-B3ED-7CFA7EC75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270730" y="3642395"/>
              <a:ext cx="310052" cy="235494"/>
            </a:xfrm>
            <a:prstGeom prst="rect">
              <a:avLst/>
            </a:prstGeom>
          </p:spPr>
        </p:pic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D4BD1BF-5613-4771-B76E-6A0B428FC5DE}"/>
              </a:ext>
            </a:extLst>
          </p:cNvPr>
          <p:cNvSpPr/>
          <p:nvPr/>
        </p:nvSpPr>
        <p:spPr>
          <a:xfrm>
            <a:off x="3468024" y="4038649"/>
            <a:ext cx="802706" cy="430229"/>
          </a:xfrm>
          <a:prstGeom prst="rect">
            <a:avLst/>
          </a:prstGeom>
          <a:solidFill>
            <a:sysClr val="windowText" lastClr="000000">
              <a:lumMod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800" kern="0" dirty="0">
                <a:solidFill>
                  <a:prstClr val="white"/>
                </a:solidFill>
                <a:latin typeface="Calibri Light" panose="020F0302020204030204"/>
              </a:rPr>
              <a:t>Custom .NET Components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A2C93807-2AF9-47A1-A1E7-07F00886C9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19756" y="4032569"/>
            <a:ext cx="740540" cy="433649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DB59F0D4-C8DA-4B31-9A48-897ACE9E41AC}"/>
              </a:ext>
            </a:extLst>
          </p:cNvPr>
          <p:cNvGrpSpPr/>
          <p:nvPr/>
        </p:nvGrpSpPr>
        <p:grpSpPr>
          <a:xfrm>
            <a:off x="1335475" y="1127827"/>
            <a:ext cx="626363" cy="921131"/>
            <a:chOff x="1569353" y="1138322"/>
            <a:chExt cx="626363" cy="921131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4DEF5EC-698A-4887-91F8-D727B6982C39}"/>
                </a:ext>
              </a:extLst>
            </p:cNvPr>
            <p:cNvSpPr/>
            <p:nvPr/>
          </p:nvSpPr>
          <p:spPr>
            <a:xfrm>
              <a:off x="1569353" y="1138322"/>
              <a:ext cx="626363" cy="92113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800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800"/>
              <a:r>
                <a:rPr lang="en-GB" sz="800" kern="0" dirty="0">
                  <a:solidFill>
                    <a:prstClr val="black"/>
                  </a:solidFill>
                  <a:latin typeface="Calibri Light" panose="020F0302020204030204"/>
                </a:rPr>
                <a:t>Azure Data Lake Store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A462A559-D96D-43CA-98BA-AA6263726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7476" y="1227328"/>
              <a:ext cx="340923" cy="340923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B1F4E90-46E5-4405-A4EA-F02F951B2A7A}"/>
              </a:ext>
            </a:extLst>
          </p:cNvPr>
          <p:cNvGrpSpPr/>
          <p:nvPr/>
        </p:nvGrpSpPr>
        <p:grpSpPr>
          <a:xfrm>
            <a:off x="5464598" y="2152091"/>
            <a:ext cx="626363" cy="921131"/>
            <a:chOff x="5867264" y="3337545"/>
            <a:chExt cx="626363" cy="92113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97AB36C-0BD1-4C9C-90A9-8920AF772AE8}"/>
                </a:ext>
              </a:extLst>
            </p:cNvPr>
            <p:cNvSpPr/>
            <p:nvPr/>
          </p:nvSpPr>
          <p:spPr>
            <a:xfrm>
              <a:off x="5867264" y="3337545"/>
              <a:ext cx="626363" cy="92113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800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800"/>
              <a:r>
                <a:rPr lang="en-GB" sz="800" kern="0" dirty="0">
                  <a:solidFill>
                    <a:prstClr val="black"/>
                  </a:solidFill>
                  <a:latin typeface="Calibri Light" panose="020F0302020204030204"/>
                </a:rPr>
                <a:t>Azure Data Lake Analytics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1588EE12-EF6F-4451-8463-34170E58D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5307" y="3450396"/>
              <a:ext cx="310276" cy="310276"/>
            </a:xfrm>
            <a:prstGeom prst="rect">
              <a:avLst/>
            </a:prstGeom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20BA807-4201-489F-B323-74C3C5580E9E}"/>
              </a:ext>
            </a:extLst>
          </p:cNvPr>
          <p:cNvGrpSpPr/>
          <p:nvPr/>
        </p:nvGrpSpPr>
        <p:grpSpPr>
          <a:xfrm>
            <a:off x="3368619" y="3137175"/>
            <a:ext cx="626363" cy="771360"/>
            <a:chOff x="3368619" y="3487806"/>
            <a:chExt cx="626363" cy="77136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DBEEDD5-2052-427D-9663-345A2D92DEF2}"/>
                </a:ext>
              </a:extLst>
            </p:cNvPr>
            <p:cNvSpPr/>
            <p:nvPr/>
          </p:nvSpPr>
          <p:spPr>
            <a:xfrm>
              <a:off x="3368619" y="3487806"/>
              <a:ext cx="626363" cy="77136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800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800"/>
              <a:r>
                <a:rPr lang="en-GB" sz="800" kern="0" dirty="0">
                  <a:solidFill>
                    <a:prstClr val="black"/>
                  </a:solidFill>
                  <a:latin typeface="Calibri Light" panose="020F0302020204030204"/>
                </a:rPr>
                <a:t>Azure Runbook</a:t>
              </a: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A9BF877A-98E5-464D-97EB-86B4CE12C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2958" y="3571360"/>
              <a:ext cx="277683" cy="277683"/>
            </a:xfrm>
            <a:prstGeom prst="rect">
              <a:avLst/>
            </a:prstGeom>
          </p:spPr>
        </p:pic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6DB1769-BBE3-42D6-9D20-891E4A92EC4E}"/>
              </a:ext>
            </a:extLst>
          </p:cNvPr>
          <p:cNvGrpSpPr/>
          <p:nvPr/>
        </p:nvGrpSpPr>
        <p:grpSpPr>
          <a:xfrm>
            <a:off x="618217" y="3137175"/>
            <a:ext cx="615524" cy="771360"/>
            <a:chOff x="618217" y="3487806"/>
            <a:chExt cx="615524" cy="77136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589DED-4F88-4FDB-A269-6FC2375AFC34}"/>
                </a:ext>
              </a:extLst>
            </p:cNvPr>
            <p:cNvSpPr/>
            <p:nvPr/>
          </p:nvSpPr>
          <p:spPr>
            <a:xfrm>
              <a:off x="618217" y="3487806"/>
              <a:ext cx="615524" cy="77136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80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r>
                <a:rPr lang="en-GB" sz="800" kern="0" dirty="0">
                  <a:solidFill>
                    <a:prstClr val="black"/>
                  </a:solidFill>
                  <a:latin typeface="Calibri Light" panose="020F0302020204030204"/>
                </a:rPr>
                <a:t>Azure Event Hub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7CC19EA7-1AC9-4E26-A78E-635CB8ABB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507" y="3596254"/>
              <a:ext cx="254344" cy="254344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3C5B7AE-C39D-4E92-8F37-CC2673064DFE}"/>
              </a:ext>
            </a:extLst>
          </p:cNvPr>
          <p:cNvGrpSpPr/>
          <p:nvPr/>
        </p:nvGrpSpPr>
        <p:grpSpPr>
          <a:xfrm>
            <a:off x="1347955" y="3137175"/>
            <a:ext cx="520608" cy="771360"/>
            <a:chOff x="789538" y="1334703"/>
            <a:chExt cx="520608" cy="77136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1D79884-1603-4AC9-A437-02F39BED9933}"/>
                </a:ext>
              </a:extLst>
            </p:cNvPr>
            <p:cNvSpPr/>
            <p:nvPr/>
          </p:nvSpPr>
          <p:spPr>
            <a:xfrm>
              <a:off x="789538" y="1334703"/>
              <a:ext cx="520608" cy="77136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80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r>
                <a:rPr lang="en-GB" sz="800" kern="0" dirty="0">
                  <a:solidFill>
                    <a:prstClr val="black"/>
                  </a:solidFill>
                  <a:latin typeface="Calibri Light" panose="020F0302020204030204"/>
                </a:rPr>
                <a:t>Azure IoT Hub</a:t>
              </a:r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56BA9146-271A-4D93-B56D-D47CD8F73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196" y="1419091"/>
              <a:ext cx="301292" cy="301292"/>
            </a:xfrm>
            <a:prstGeom prst="rect">
              <a:avLst/>
            </a:prstGeom>
          </p:spPr>
        </p:pic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D554D1C-6EB5-4071-A4BE-142226FD3C58}"/>
              </a:ext>
            </a:extLst>
          </p:cNvPr>
          <p:cNvGrpSpPr/>
          <p:nvPr/>
        </p:nvGrpSpPr>
        <p:grpSpPr>
          <a:xfrm>
            <a:off x="3395580" y="2262253"/>
            <a:ext cx="626363" cy="746917"/>
            <a:chOff x="3395580" y="2647259"/>
            <a:chExt cx="626363" cy="746917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E4DA813-4B99-4752-A704-24E07ED993F0}"/>
                </a:ext>
              </a:extLst>
            </p:cNvPr>
            <p:cNvSpPr/>
            <p:nvPr/>
          </p:nvSpPr>
          <p:spPr>
            <a:xfrm>
              <a:off x="3395580" y="2647259"/>
              <a:ext cx="626363" cy="74691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800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800"/>
              <a:r>
                <a:rPr lang="en-GB" sz="800" kern="0" dirty="0">
                  <a:solidFill>
                    <a:prstClr val="black"/>
                  </a:solidFill>
                  <a:latin typeface="Calibri Light" panose="020F0302020204030204"/>
                </a:rPr>
                <a:t>Azure Logic Apps</a:t>
              </a:r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F86FD9B1-3D14-478D-9AF9-5FE239076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5717" y="2731299"/>
              <a:ext cx="306088" cy="306088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C054965-9A07-4D0B-9358-41D0A60A6280}"/>
              </a:ext>
            </a:extLst>
          </p:cNvPr>
          <p:cNvGrpSpPr/>
          <p:nvPr/>
        </p:nvGrpSpPr>
        <p:grpSpPr>
          <a:xfrm>
            <a:off x="2620483" y="3137175"/>
            <a:ext cx="626363" cy="771360"/>
            <a:chOff x="2620483" y="3487806"/>
            <a:chExt cx="626363" cy="77136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4B39A34-4907-47D5-B019-89108CFA8130}"/>
                </a:ext>
              </a:extLst>
            </p:cNvPr>
            <p:cNvSpPr/>
            <p:nvPr/>
          </p:nvSpPr>
          <p:spPr>
            <a:xfrm>
              <a:off x="2620483" y="3487806"/>
              <a:ext cx="626363" cy="77136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800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800"/>
              <a:r>
                <a:rPr lang="en-GB" sz="800" kern="0" dirty="0">
                  <a:solidFill>
                    <a:prstClr val="black"/>
                  </a:solidFill>
                  <a:latin typeface="Calibri Light" panose="020F0302020204030204"/>
                </a:rPr>
                <a:t>Azure Functions</a:t>
              </a: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A98DAFEC-AC51-4BA3-AF0D-43739C3FF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4237" y="3563208"/>
              <a:ext cx="358854" cy="358854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92B043B-6DB7-4CCB-BC55-7826818BF1B5}"/>
              </a:ext>
            </a:extLst>
          </p:cNvPr>
          <p:cNvGrpSpPr/>
          <p:nvPr/>
        </p:nvGrpSpPr>
        <p:grpSpPr>
          <a:xfrm>
            <a:off x="7102490" y="2481279"/>
            <a:ext cx="691819" cy="921131"/>
            <a:chOff x="7102490" y="2481279"/>
            <a:chExt cx="691819" cy="921131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45E0FEB-672C-42B8-9C91-FEDD0DC05F92}"/>
                </a:ext>
              </a:extLst>
            </p:cNvPr>
            <p:cNvSpPr/>
            <p:nvPr/>
          </p:nvSpPr>
          <p:spPr>
            <a:xfrm>
              <a:off x="7102490" y="2481279"/>
              <a:ext cx="691819" cy="92113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/>
              <a:endParaRPr lang="en-GB" sz="1350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algn="ctr" defTabSz="685783"/>
              <a:endParaRPr lang="en-GB" sz="80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r>
                <a:rPr lang="en-GB" sz="800" kern="0" dirty="0">
                  <a:solidFill>
                    <a:prstClr val="black"/>
                  </a:solidFill>
                  <a:latin typeface="Calibri Light" panose="020F0302020204030204"/>
                </a:rPr>
                <a:t>Azure Web App – Web Job</a:t>
              </a: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53D70B37-E58B-4E93-910D-9B8A23011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4739" y="2557535"/>
              <a:ext cx="267319" cy="267319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B314DE8-436C-4028-9FAC-0A9883D05A52}"/>
              </a:ext>
            </a:extLst>
          </p:cNvPr>
          <p:cNvGrpSpPr/>
          <p:nvPr/>
        </p:nvGrpSpPr>
        <p:grpSpPr>
          <a:xfrm>
            <a:off x="2563374" y="2259737"/>
            <a:ext cx="709772" cy="746917"/>
            <a:chOff x="2504191" y="2761310"/>
            <a:chExt cx="709772" cy="746917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189AC7D-42A8-44F8-BB02-18D0873612EE}"/>
                </a:ext>
              </a:extLst>
            </p:cNvPr>
            <p:cNvSpPr/>
            <p:nvPr/>
          </p:nvSpPr>
          <p:spPr>
            <a:xfrm>
              <a:off x="2504191" y="2761310"/>
              <a:ext cx="709772" cy="74691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800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800"/>
              <a:r>
                <a:rPr lang="en-GB" sz="800" kern="0" dirty="0">
                  <a:solidFill>
                    <a:prstClr val="black"/>
                  </a:solidFill>
                  <a:latin typeface="Calibri Light" panose="020F0302020204030204"/>
                </a:rPr>
                <a:t>Azure Data Factory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AA8B53A-ADA1-487D-9D86-2D1DED869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734395" y="2782835"/>
              <a:ext cx="212249" cy="39213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1F6AE0F-7BE1-424B-A305-D705CCB7A7DE}"/>
              </a:ext>
            </a:extLst>
          </p:cNvPr>
          <p:cNvGrpSpPr/>
          <p:nvPr/>
        </p:nvGrpSpPr>
        <p:grpSpPr>
          <a:xfrm>
            <a:off x="4159201" y="1119246"/>
            <a:ext cx="626363" cy="921720"/>
            <a:chOff x="4159201" y="1469877"/>
            <a:chExt cx="626363" cy="92172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3D959B8-E31B-4DBA-AD38-951271F1EB01}"/>
                </a:ext>
              </a:extLst>
            </p:cNvPr>
            <p:cNvSpPr/>
            <p:nvPr/>
          </p:nvSpPr>
          <p:spPr>
            <a:xfrm>
              <a:off x="4159201" y="1469877"/>
              <a:ext cx="626363" cy="92172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800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800"/>
              <a:r>
                <a:rPr lang="en-GB" sz="800" kern="0" dirty="0">
                  <a:solidFill>
                    <a:prstClr val="black"/>
                  </a:solidFill>
                  <a:latin typeface="Calibri Light" panose="020F0302020204030204"/>
                </a:rPr>
                <a:t>Cosmos DB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8A6838-C0AE-43D9-9A5A-8180562F9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5664" y="1577002"/>
              <a:ext cx="552353" cy="290431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75A8664-EC6C-44A1-A4CC-50857A15EBB2}"/>
              </a:ext>
            </a:extLst>
          </p:cNvPr>
          <p:cNvSpPr/>
          <p:nvPr/>
        </p:nvSpPr>
        <p:spPr>
          <a:xfrm>
            <a:off x="5464597" y="3581515"/>
            <a:ext cx="3418145" cy="116926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1400" dirty="0">
              <a:latin typeface="+mj-lt"/>
            </a:endParaRPr>
          </a:p>
        </p:txBody>
      </p:sp>
      <p:sp>
        <p:nvSpPr>
          <p:cNvPr id="65" name="Explosion: 8 Points 64">
            <a:extLst>
              <a:ext uri="{FF2B5EF4-FFF2-40B4-BE49-F238E27FC236}">
                <a16:creationId xmlns:a16="http://schemas.microsoft.com/office/drawing/2014/main" id="{AD637FB1-F6C4-4317-B95C-AF230A5D335E}"/>
              </a:ext>
            </a:extLst>
          </p:cNvPr>
          <p:cNvSpPr/>
          <p:nvPr/>
        </p:nvSpPr>
        <p:spPr>
          <a:xfrm>
            <a:off x="5537389" y="3687031"/>
            <a:ext cx="253085" cy="280984"/>
          </a:xfrm>
          <a:prstGeom prst="irregularSeal1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2CDF0F-DFD8-4EF3-9F87-3BA129D064DF}"/>
              </a:ext>
            </a:extLst>
          </p:cNvPr>
          <p:cNvSpPr/>
          <p:nvPr/>
        </p:nvSpPr>
        <p:spPr>
          <a:xfrm>
            <a:off x="5766793" y="3573356"/>
            <a:ext cx="311594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lt1"/>
                </a:solidFill>
              </a:rPr>
              <a:t>Given the differences in functionality, cost, practicality, how to choose the right components, bearing in mind the needs of the business now and in the future?</a:t>
            </a:r>
          </a:p>
        </p:txBody>
      </p:sp>
    </p:spTree>
    <p:extLst>
      <p:ext uri="{BB962C8B-B14F-4D97-AF65-F5344CB8AC3E}">
        <p14:creationId xmlns:p14="http://schemas.microsoft.com/office/powerpoint/2010/main" val="23086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293" y="2194142"/>
            <a:ext cx="6173918" cy="10156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we were starting fresh, when would we use Azure Tabular Model, when we would use just PowerBI?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 Question</a:t>
            </a:r>
          </a:p>
        </p:txBody>
      </p:sp>
    </p:spTree>
    <p:extLst>
      <p:ext uri="{BB962C8B-B14F-4D97-AF65-F5344CB8AC3E}">
        <p14:creationId xmlns:p14="http://schemas.microsoft.com/office/powerpoint/2010/main" val="333894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250420" cy="732441"/>
          </a:xfrm>
        </p:spPr>
        <p:txBody>
          <a:bodyPr>
            <a:normAutofit/>
          </a:bodyPr>
          <a:lstStyle/>
          <a:p>
            <a:r>
              <a:rPr lang="en-US" dirty="0"/>
              <a:t>PowerBI Model vs Azure Tabular Model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994A46-09FA-4D26-8DE4-A635E2951D8E}"/>
              </a:ext>
            </a:extLst>
          </p:cNvPr>
          <p:cNvGrpSpPr/>
          <p:nvPr/>
        </p:nvGrpSpPr>
        <p:grpSpPr>
          <a:xfrm>
            <a:off x="376017" y="967575"/>
            <a:ext cx="3351173" cy="1995657"/>
            <a:chOff x="272892" y="967575"/>
            <a:chExt cx="3351173" cy="199565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457FF4A-3973-4636-A462-08D306042948}"/>
                </a:ext>
              </a:extLst>
            </p:cNvPr>
            <p:cNvSpPr/>
            <p:nvPr/>
          </p:nvSpPr>
          <p:spPr>
            <a:xfrm>
              <a:off x="272893" y="967575"/>
              <a:ext cx="750862" cy="99077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/>
              <a:endParaRPr lang="en-GB" sz="7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7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7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r>
                <a:rPr lang="en-GB" sz="900" kern="0" dirty="0">
                  <a:solidFill>
                    <a:prstClr val="black"/>
                  </a:solidFill>
                  <a:latin typeface="Calibri Light" panose="020F0302020204030204"/>
                </a:rPr>
                <a:t>Azure SQL Data Warehouse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B3C6AED-40D3-4563-88BE-898DFE79D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779" y="1044081"/>
              <a:ext cx="386141" cy="34384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28E5EED-8332-433D-A541-62846BF7D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2115" y="1819799"/>
              <a:ext cx="861950" cy="370103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39C1A7-E172-48D3-B7D8-E2BA4DF8E290}"/>
                </a:ext>
              </a:extLst>
            </p:cNvPr>
            <p:cNvGrpSpPr/>
            <p:nvPr/>
          </p:nvGrpSpPr>
          <p:grpSpPr>
            <a:xfrm>
              <a:off x="1269258" y="1535200"/>
              <a:ext cx="575773" cy="970357"/>
              <a:chOff x="1269258" y="1535200"/>
              <a:chExt cx="575773" cy="97035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A61B436-D965-4C41-8AD0-E03D967CBBF9}"/>
                  </a:ext>
                </a:extLst>
              </p:cNvPr>
              <p:cNvSpPr/>
              <p:nvPr/>
            </p:nvSpPr>
            <p:spPr>
              <a:xfrm>
                <a:off x="1269258" y="1535200"/>
                <a:ext cx="575773" cy="970357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783"/>
                <a:endParaRPr lang="en-GB" sz="1350" kern="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algn="ctr" defTabSz="685783"/>
                <a:endParaRPr lang="en-GB" sz="1350" kern="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algn="ctr" defTabSz="685783"/>
                <a:r>
                  <a:rPr lang="en-GB" sz="900" kern="0" dirty="0">
                    <a:solidFill>
                      <a:prstClr val="black"/>
                    </a:solidFill>
                    <a:latin typeface="Calibri Light" panose="020F0302020204030204"/>
                  </a:rPr>
                  <a:t>Azure Analysis Services</a:t>
                </a: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F7689AA2-64F0-49E0-A4DC-9F6EF25215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4768" y="1553194"/>
                <a:ext cx="444752" cy="421490"/>
              </a:xfrm>
              <a:prstGeom prst="rect">
                <a:avLst/>
              </a:prstGeom>
            </p:spPr>
          </p:pic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19AFA41-753A-463D-85D4-AC27D4E5BA5E}"/>
                </a:ext>
              </a:extLst>
            </p:cNvPr>
            <p:cNvCxnSpPr>
              <a:cxnSpLocks/>
            </p:cNvCxnSpPr>
            <p:nvPr/>
          </p:nvCxnSpPr>
          <p:spPr>
            <a:xfrm>
              <a:off x="1082271" y="2208671"/>
              <a:ext cx="145798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ED7D31">
                  <a:lumMod val="75000"/>
                </a:srgbClr>
              </a:solidFill>
              <a:prstDash val="sysDot"/>
              <a:miter lim="800000"/>
              <a:headEnd type="none"/>
              <a:tailEnd type="triangle"/>
            </a:ln>
            <a:effectLst/>
          </p:spPr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4CEF357-CB13-4380-B32F-0998E76A2792}"/>
                </a:ext>
              </a:extLst>
            </p:cNvPr>
            <p:cNvSpPr/>
            <p:nvPr/>
          </p:nvSpPr>
          <p:spPr>
            <a:xfrm>
              <a:off x="272892" y="2157183"/>
              <a:ext cx="750863" cy="80604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/>
              <a:endParaRPr lang="en-GB" sz="7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7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7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r>
                <a:rPr lang="en-GB" sz="900" kern="0" dirty="0">
                  <a:solidFill>
                    <a:prstClr val="black"/>
                  </a:solidFill>
                  <a:latin typeface="Calibri Light" panose="020F0302020204030204"/>
                </a:rPr>
                <a:t>Azure Database</a:t>
              </a:r>
              <a:endParaRPr lang="en-GB" sz="900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defTabSz="685783"/>
              <a:endParaRPr lang="en-GB" sz="600" kern="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9C6024D-3A9F-43D7-B112-89F6AF8F8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8040" y="2212912"/>
              <a:ext cx="284033" cy="292645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8092107-65F1-4F50-98A5-0A934994B302}"/>
                </a:ext>
              </a:extLst>
            </p:cNvPr>
            <p:cNvCxnSpPr>
              <a:cxnSpLocks/>
            </p:cNvCxnSpPr>
            <p:nvPr/>
          </p:nvCxnSpPr>
          <p:spPr>
            <a:xfrm>
              <a:off x="1901140" y="2002990"/>
              <a:ext cx="80760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triangle"/>
            </a:ln>
            <a:effectLst/>
          </p:spPr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30C91F4C-E23E-4798-8BAE-679C0CAEA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4148" y="2122256"/>
              <a:ext cx="1574600" cy="533955"/>
            </a:xfrm>
            <a:prstGeom prst="bentConnector3">
              <a:avLst>
                <a:gd name="adj1" fmla="val 89842"/>
              </a:avLst>
            </a:prstGeom>
            <a:noFill/>
            <a:ln w="12700" cap="flat" cmpd="sng" algn="ctr">
              <a:solidFill>
                <a:srgbClr val="C00000"/>
              </a:solidFill>
              <a:prstDash val="sysDot"/>
              <a:miter lim="800000"/>
              <a:headEnd type="none"/>
              <a:tailEnd type="triangle"/>
            </a:ln>
            <a:effectLst/>
          </p:spPr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F85CCE3F-CADB-4EFA-BF79-82E1A391BC0B}"/>
                </a:ext>
              </a:extLst>
            </p:cNvPr>
            <p:cNvCxnSpPr>
              <a:cxnSpLocks/>
            </p:cNvCxnSpPr>
            <p:nvPr/>
          </p:nvCxnSpPr>
          <p:spPr>
            <a:xfrm>
              <a:off x="1134148" y="1323970"/>
              <a:ext cx="1574600" cy="570110"/>
            </a:xfrm>
            <a:prstGeom prst="bentConnector3">
              <a:avLst>
                <a:gd name="adj1" fmla="val 89711"/>
              </a:avLst>
            </a:prstGeom>
            <a:noFill/>
            <a:ln w="12700" cap="flat" cmpd="sng" algn="ctr">
              <a:solidFill>
                <a:srgbClr val="C00000"/>
              </a:solidFill>
              <a:prstDash val="sysDot"/>
              <a:miter lim="800000"/>
              <a:headEnd type="none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531BD57-0796-497C-9C70-68BC6BB0C689}"/>
                </a:ext>
              </a:extLst>
            </p:cNvPr>
            <p:cNvCxnSpPr>
              <a:cxnSpLocks/>
            </p:cNvCxnSpPr>
            <p:nvPr/>
          </p:nvCxnSpPr>
          <p:spPr>
            <a:xfrm>
              <a:off x="1082270" y="1802698"/>
              <a:ext cx="145799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ED7D31">
                  <a:lumMod val="75000"/>
                </a:srgbClr>
              </a:solidFill>
              <a:prstDash val="sysDot"/>
              <a:miter lim="800000"/>
              <a:headEnd type="none"/>
              <a:tailEnd type="triangle"/>
            </a:ln>
            <a:effectLst/>
          </p:spPr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55CFB63-3738-46D9-8954-D926098D19A5}"/>
                </a:ext>
              </a:extLst>
            </p:cNvPr>
            <p:cNvSpPr txBox="1"/>
            <p:nvPr/>
          </p:nvSpPr>
          <p:spPr>
            <a:xfrm>
              <a:off x="1228070" y="1044081"/>
              <a:ext cx="12797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C00000"/>
                  </a:solidFill>
                </a:rPr>
                <a:t>Import / </a:t>
              </a:r>
              <a:r>
                <a:rPr lang="en-GB" sz="900" dirty="0">
                  <a:solidFill>
                    <a:srgbClr val="F78E1E"/>
                  </a:solidFill>
                </a:rPr>
                <a:t>Direct Query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1B146FD-4C78-4861-B8E7-F9B194DE3CD4}"/>
                </a:ext>
              </a:extLst>
            </p:cNvPr>
            <p:cNvSpPr txBox="1"/>
            <p:nvPr/>
          </p:nvSpPr>
          <p:spPr>
            <a:xfrm>
              <a:off x="1228069" y="2680697"/>
              <a:ext cx="12797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900">
                  <a:solidFill>
                    <a:srgbClr val="C00000"/>
                  </a:solidFill>
                </a:defRPr>
              </a:lvl1pPr>
            </a:lstStyle>
            <a:p>
              <a:r>
                <a:rPr lang="en-GB" dirty="0"/>
                <a:t>Import / </a:t>
              </a:r>
              <a:r>
                <a:rPr lang="en-GB" dirty="0">
                  <a:solidFill>
                    <a:srgbClr val="F78E1E"/>
                  </a:solidFill>
                </a:rPr>
                <a:t>Direct Query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72E5B8C-3B4B-4C38-BF8A-2709E2807384}"/>
                </a:ext>
              </a:extLst>
            </p:cNvPr>
            <p:cNvSpPr txBox="1"/>
            <p:nvPr/>
          </p:nvSpPr>
          <p:spPr>
            <a:xfrm>
              <a:off x="1808673" y="1681824"/>
              <a:ext cx="77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solidFill>
                    <a:schemeClr val="tx2"/>
                  </a:solidFill>
                </a:rPr>
                <a:t>Live Connection</a:t>
              </a:r>
            </a:p>
          </p:txBody>
        </p:sp>
      </p:grp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95B1FABF-5BDD-4F2F-8BDA-505C84942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905402"/>
              </p:ext>
            </p:extLst>
          </p:nvPr>
        </p:nvGraphicFramePr>
        <p:xfrm>
          <a:off x="4061294" y="1082626"/>
          <a:ext cx="4879002" cy="374904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600083">
                  <a:extLst>
                    <a:ext uri="{9D8B030D-6E8A-4147-A177-3AD203B41FA5}">
                      <a16:colId xmlns:a16="http://schemas.microsoft.com/office/drawing/2014/main" val="962932760"/>
                    </a:ext>
                  </a:extLst>
                </a:gridCol>
                <a:gridCol w="2120310">
                  <a:extLst>
                    <a:ext uri="{9D8B030D-6E8A-4147-A177-3AD203B41FA5}">
                      <a16:colId xmlns:a16="http://schemas.microsoft.com/office/drawing/2014/main" val="600431688"/>
                    </a:ext>
                  </a:extLst>
                </a:gridCol>
                <a:gridCol w="2158609">
                  <a:extLst>
                    <a:ext uri="{9D8B030D-6E8A-4147-A177-3AD203B41FA5}">
                      <a16:colId xmlns:a16="http://schemas.microsoft.com/office/drawing/2014/main" val="1446632386"/>
                    </a:ext>
                  </a:extLst>
                </a:gridCol>
              </a:tblGrid>
              <a:tr h="429814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PowerBI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Azure Analysis Services Tabular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8E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99406"/>
                  </a:ext>
                </a:extLst>
              </a:tr>
              <a:tr h="773666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1200" b="1" dirty="0"/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highlight>
                            <a:srgbClr val="FFFF00"/>
                          </a:highlight>
                        </a:rPr>
                        <a:t>Low Cost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/>
                        <a:t>With Import mode modelling functionality similar to Analysis Services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/>
                        <a:t>No size limit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/>
                        <a:t>Can implement near real-time refreshes by partitioning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/>
                        <a:t>Can scale up /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990150"/>
                  </a:ext>
                </a:extLst>
              </a:tr>
              <a:tr h="1805220">
                <a:tc>
                  <a:txBody>
                    <a:bodyPr/>
                    <a:lstStyle/>
                    <a:p>
                      <a:pPr algn="l"/>
                      <a:r>
                        <a:rPr lang="en-GB" sz="1200" b="1" dirty="0"/>
                        <a:t>Cons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 Query is slow so can’t be used in practice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used in Import mode, can only be refreshed 8 times per day </a:t>
                      </a:r>
                      <a:r>
                        <a:rPr lang="en-US" sz="12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(With PowerBI Premium this is unlimited, but there is additional cost to that)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size limit 1GB </a:t>
                      </a:r>
                      <a:r>
                        <a:rPr lang="en-US" sz="12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(With PowerBI Premium it is 10GB)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Cannot be partitioned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Cost is high – use it only when it’s really required! </a:t>
                      </a:r>
                      <a:r>
                        <a:rPr lang="en-US" sz="1200" dirty="0"/>
                        <a:t>B1: ~£234/month, S1: ~£1,104/month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Additional development time and management of Azure Analysis Services</a:t>
                      </a:r>
                    </a:p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311895"/>
                  </a:ext>
                </a:extLst>
              </a:tr>
            </a:tbl>
          </a:graphicData>
        </a:graphic>
      </p:graphicFrame>
      <p:sp>
        <p:nvSpPr>
          <p:cNvPr id="67" name="Content Placeholder 66">
            <a:extLst>
              <a:ext uri="{FF2B5EF4-FFF2-40B4-BE49-F238E27FC236}">
                <a16:creationId xmlns:a16="http://schemas.microsoft.com/office/drawing/2014/main" id="{64B20C89-409D-49CF-B98A-F4B42CA31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4130040" cy="40011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    </a:t>
            </a:r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6448BD1C-0F66-4EDB-A129-4BB7AD9F481B}"/>
              </a:ext>
            </a:extLst>
          </p:cNvPr>
          <p:cNvSpPr txBox="1">
            <a:spLocks/>
          </p:cNvSpPr>
          <p:nvPr/>
        </p:nvSpPr>
        <p:spPr>
          <a:xfrm>
            <a:off x="272892" y="3049647"/>
            <a:ext cx="3584088" cy="204486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latin typeface="+mj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b="1" u="sng" dirty="0">
                <a:solidFill>
                  <a:srgbClr val="FFC000"/>
                </a:solidFill>
              </a:rPr>
              <a:t>PowerBI Connection Options</a:t>
            </a:r>
          </a:p>
          <a:p>
            <a:pPr algn="l"/>
            <a:endParaRPr lang="en-GB" sz="1000" dirty="0">
              <a:solidFill>
                <a:srgbClr val="C00000"/>
              </a:solidFill>
            </a:endParaRPr>
          </a:p>
          <a:p>
            <a:pPr algn="l"/>
            <a:r>
              <a:rPr lang="en-GB" sz="1000" dirty="0">
                <a:solidFill>
                  <a:srgbClr val="C00000"/>
                </a:solidFill>
              </a:rPr>
              <a:t>Import Mode: </a:t>
            </a:r>
            <a:r>
              <a:rPr lang="en-GB" sz="1000" dirty="0"/>
              <a:t>Data is imported into PowerBI – can be refreshed up to 8 times per day – has data volume and performance restrictions</a:t>
            </a:r>
          </a:p>
          <a:p>
            <a:pPr algn="l"/>
            <a:endParaRPr lang="en-GB" sz="1000" dirty="0"/>
          </a:p>
          <a:p>
            <a:pPr algn="l"/>
            <a:r>
              <a:rPr lang="en-GB" sz="1000" dirty="0">
                <a:solidFill>
                  <a:srgbClr val="F78E1E"/>
                </a:solidFill>
              </a:rPr>
              <a:t>Direct Query:</a:t>
            </a:r>
            <a:r>
              <a:rPr lang="en-GB" sz="1000" dirty="0">
                <a:solidFill>
                  <a:srgbClr val="C00000"/>
                </a:solidFill>
              </a:rPr>
              <a:t> </a:t>
            </a:r>
            <a:r>
              <a:rPr lang="en-GB" sz="1000" dirty="0"/>
              <a:t>No data is imported into PowerBI – refresh not required – has performance restrictions</a:t>
            </a:r>
          </a:p>
          <a:p>
            <a:pPr algn="l"/>
            <a:endParaRPr lang="en-GB" sz="1000" dirty="0"/>
          </a:p>
          <a:p>
            <a:pPr algn="l"/>
            <a:r>
              <a:rPr lang="en-GB" sz="1000" dirty="0">
                <a:solidFill>
                  <a:srgbClr val="002060"/>
                </a:solidFill>
              </a:rPr>
              <a:t>Live Connection: </a:t>
            </a:r>
            <a:r>
              <a:rPr lang="en-GB" sz="1000" dirty="0"/>
              <a:t>Connect to Analysis Services where modelling and calculations are done – provides near real-time reporting – best for large amounts of data and high performance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F57223-E47D-4BAD-B698-CFB083020D76}"/>
              </a:ext>
            </a:extLst>
          </p:cNvPr>
          <p:cNvSpPr/>
          <p:nvPr/>
        </p:nvSpPr>
        <p:spPr>
          <a:xfrm>
            <a:off x="7121097" y="3994883"/>
            <a:ext cx="1569140" cy="33855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800" dirty="0"/>
              <a:t>Prices are North Europe region on 11/02/2018</a:t>
            </a:r>
          </a:p>
        </p:txBody>
      </p:sp>
    </p:spTree>
    <p:extLst>
      <p:ext uri="{BB962C8B-B14F-4D97-AF65-F5344CB8AC3E}">
        <p14:creationId xmlns:p14="http://schemas.microsoft.com/office/powerpoint/2010/main" val="287792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8367" y="2118514"/>
            <a:ext cx="4902448" cy="10156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to build a reporting system where users enter / view data using a complex Web App?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#2</a:t>
            </a:r>
          </a:p>
        </p:txBody>
      </p:sp>
    </p:spTree>
    <p:extLst>
      <p:ext uri="{BB962C8B-B14F-4D97-AF65-F5344CB8AC3E}">
        <p14:creationId xmlns:p14="http://schemas.microsoft.com/office/powerpoint/2010/main" val="291379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946" y="1004734"/>
            <a:ext cx="8120024" cy="815608"/>
          </a:xfrm>
        </p:spPr>
        <p:txBody>
          <a:bodyPr/>
          <a:lstStyle/>
          <a:p>
            <a:r>
              <a:rPr lang="en-US" sz="1600" dirty="0"/>
              <a:t>Web App should only interact with Azure Database</a:t>
            </a:r>
          </a:p>
          <a:p>
            <a:r>
              <a:rPr lang="en-US" sz="1600" dirty="0" err="1"/>
              <a:t>Summarised</a:t>
            </a:r>
            <a:r>
              <a:rPr lang="en-US" sz="1600" dirty="0"/>
              <a:t> data from Azure Data Warehouse may be dumped into Azure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Interaction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E1747A-24B9-4F7A-92A4-8B6E6FD7FB22}"/>
              </a:ext>
            </a:extLst>
          </p:cNvPr>
          <p:cNvSpPr txBox="1"/>
          <p:nvPr/>
        </p:nvSpPr>
        <p:spPr>
          <a:xfrm>
            <a:off x="5834706" y="2773320"/>
            <a:ext cx="1079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00B050"/>
                </a:solidFill>
              </a:rPr>
              <a:t>May also embed PowerBI into Web App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6AE33F-1EF7-44AC-A9B5-A484C2375884}"/>
              </a:ext>
            </a:extLst>
          </p:cNvPr>
          <p:cNvGrpSpPr/>
          <p:nvPr/>
        </p:nvGrpSpPr>
        <p:grpSpPr>
          <a:xfrm>
            <a:off x="1709886" y="2266525"/>
            <a:ext cx="4247893" cy="2157807"/>
            <a:chOff x="1709886" y="2266525"/>
            <a:chExt cx="4247893" cy="21578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FB7540-75FC-4B08-B634-21C8785FF9BB}"/>
                </a:ext>
              </a:extLst>
            </p:cNvPr>
            <p:cNvGrpSpPr/>
            <p:nvPr/>
          </p:nvGrpSpPr>
          <p:grpSpPr>
            <a:xfrm>
              <a:off x="3224527" y="2753717"/>
              <a:ext cx="729243" cy="913138"/>
              <a:chOff x="3303925" y="1609083"/>
              <a:chExt cx="729243" cy="91313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7CD29BB-B92A-4068-BABA-A144D38ABC12}"/>
                  </a:ext>
                </a:extLst>
              </p:cNvPr>
              <p:cNvSpPr/>
              <p:nvPr/>
            </p:nvSpPr>
            <p:spPr>
              <a:xfrm>
                <a:off x="3303925" y="1609083"/>
                <a:ext cx="729243" cy="91313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/>
                <a:endParaRPr lang="en-GB" sz="1350" kern="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algn="ctr" defTabSz="685800"/>
                <a:endParaRPr lang="en-GB" sz="1350" kern="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algn="ctr" defTabSz="685800"/>
                <a:endParaRPr lang="en-GB" sz="1350" kern="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algn="ctr" defTabSz="685800"/>
                <a:r>
                  <a:rPr lang="en-GB" sz="800" kern="0" dirty="0">
                    <a:solidFill>
                      <a:prstClr val="black"/>
                    </a:solidFill>
                    <a:latin typeface="Calibri Light" panose="020F0302020204030204"/>
                  </a:rPr>
                  <a:t>Azure Database</a:t>
                </a:r>
              </a:p>
              <a:p>
                <a:pPr algn="ctr" defTabSz="685800"/>
                <a:endParaRPr lang="en-GB" sz="1350" kern="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196B4BB-D4A6-4095-AC13-5FEABCFEE7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0411" y="1747221"/>
                <a:ext cx="284033" cy="292645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51A56CA-11A3-4162-8FF3-11EC8BA312E8}"/>
                </a:ext>
              </a:extLst>
            </p:cNvPr>
            <p:cNvGrpSpPr/>
            <p:nvPr/>
          </p:nvGrpSpPr>
          <p:grpSpPr>
            <a:xfrm>
              <a:off x="4583018" y="3323281"/>
              <a:ext cx="691819" cy="671766"/>
              <a:chOff x="7280270" y="4027361"/>
              <a:chExt cx="691819" cy="67176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BB62C8C-12E6-4C11-95C7-CFE79B7BEFD5}"/>
                  </a:ext>
                </a:extLst>
              </p:cNvPr>
              <p:cNvSpPr/>
              <p:nvPr/>
            </p:nvSpPr>
            <p:spPr>
              <a:xfrm>
                <a:off x="7280270" y="4027361"/>
                <a:ext cx="691819" cy="67176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783"/>
                <a:endParaRPr lang="en-GB" sz="1350" kern="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algn="ctr" defTabSz="685783"/>
                <a:endParaRPr lang="en-GB" sz="800" kern="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algn="ctr" defTabSz="685783"/>
                <a:r>
                  <a:rPr lang="en-GB" sz="800" kern="0" dirty="0">
                    <a:solidFill>
                      <a:prstClr val="black"/>
                    </a:solidFill>
                    <a:latin typeface="Calibri Light" panose="020F0302020204030204"/>
                  </a:rPr>
                  <a:t>Azure Web App</a:t>
                </a: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F3B0180B-3FE2-49D0-AFBC-74D4C6CB6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2519" y="4103616"/>
                <a:ext cx="267319" cy="267319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61FA6CE-9381-4FB4-86D4-8E1582A1F28D}"/>
                </a:ext>
              </a:extLst>
            </p:cNvPr>
            <p:cNvGrpSpPr/>
            <p:nvPr/>
          </p:nvGrpSpPr>
          <p:grpSpPr>
            <a:xfrm>
              <a:off x="1709886" y="2655099"/>
              <a:ext cx="832853" cy="1094991"/>
              <a:chOff x="5649407" y="1637880"/>
              <a:chExt cx="1110470" cy="145998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36F6D89-2931-4CF3-A384-64A3C29DD41E}"/>
                  </a:ext>
                </a:extLst>
              </p:cNvPr>
              <p:cNvSpPr/>
              <p:nvPr/>
            </p:nvSpPr>
            <p:spPr>
              <a:xfrm>
                <a:off x="5649407" y="1637880"/>
                <a:ext cx="1110470" cy="145998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/>
                <a:endParaRPr lang="en-GB" sz="1350" kern="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algn="ctr" defTabSz="685800"/>
                <a:endParaRPr lang="en-GB" sz="1350" kern="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algn="ctr" defTabSz="685800"/>
                <a:r>
                  <a:rPr lang="en-GB" sz="750" kern="0" dirty="0">
                    <a:solidFill>
                      <a:prstClr val="black"/>
                    </a:solidFill>
                    <a:latin typeface="Calibri Light" panose="020F0302020204030204"/>
                  </a:rPr>
                  <a:t>Azure SQL Data Warehouse</a:t>
                </a: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83C6600-5EA7-443E-85A9-EB12C231AF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01149" y="1709338"/>
                <a:ext cx="785813" cy="699747"/>
              </a:xfrm>
              <a:prstGeom prst="rect">
                <a:avLst/>
              </a:prstGeom>
            </p:spPr>
          </p:pic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0403FFB-28CF-471C-8F47-6FE87BE77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62586" y="2266525"/>
              <a:ext cx="861950" cy="37010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A998457-BCCD-4157-A4D5-9DB84EB8B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4438" y="4070991"/>
              <a:ext cx="353341" cy="353341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C50495F-D25E-4F04-8B8F-E185C885AE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43373" y="3855222"/>
              <a:ext cx="232404" cy="228639"/>
            </a:xfrm>
            <a:prstGeom prst="straightConnector1">
              <a:avLst/>
            </a:prstGeom>
            <a:noFill/>
            <a:ln w="28575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  <a:headEnd type="none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A431962-36DD-47FC-8AC8-1BECA60765F8}"/>
                </a:ext>
              </a:extLst>
            </p:cNvPr>
            <p:cNvCxnSpPr>
              <a:cxnSpLocks/>
            </p:cNvCxnSpPr>
            <p:nvPr/>
          </p:nvCxnSpPr>
          <p:spPr>
            <a:xfrm>
              <a:off x="4028860" y="3399536"/>
              <a:ext cx="474778" cy="120439"/>
            </a:xfrm>
            <a:prstGeom prst="straightConnector1">
              <a:avLst/>
            </a:prstGeom>
            <a:noFill/>
            <a:ln w="28575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5C98BDA-EC77-4AA8-A697-F3F45B52DB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6244" y="2506995"/>
              <a:ext cx="938267" cy="587379"/>
            </a:xfrm>
            <a:prstGeom prst="straightConnector1">
              <a:avLst/>
            </a:prstGeom>
            <a:noFill/>
            <a:ln w="28575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  <a:headEnd type="none"/>
              <a:tailEnd type="triangle"/>
            </a:ln>
            <a:effectLst/>
          </p:spPr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B472D93E-4F7F-4528-8C01-84277D2168A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119118" y="2943792"/>
              <a:ext cx="871307" cy="401108"/>
            </a:xfrm>
            <a:prstGeom prst="bentConnector3">
              <a:avLst>
                <a:gd name="adj1" fmla="val 98922"/>
              </a:avLst>
            </a:prstGeom>
            <a:noFill/>
            <a:ln w="28575" cap="flat" cmpd="sng" algn="ctr">
              <a:solidFill>
                <a:srgbClr val="ED7D31">
                  <a:lumMod val="75000"/>
                </a:srgbClr>
              </a:solidFill>
              <a:prstDash val="sysDot"/>
              <a:miter lim="800000"/>
              <a:headEnd type="none"/>
              <a:tailEnd type="triangle"/>
            </a:ln>
            <a:effectLst/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2E53162-179C-46D4-BCE4-F748F50FA4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8941" y="3258665"/>
              <a:ext cx="486206" cy="1"/>
            </a:xfrm>
            <a:prstGeom prst="straightConnector1">
              <a:avLst/>
            </a:prstGeom>
            <a:noFill/>
            <a:ln w="28575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  <a:headEnd type="none"/>
              <a:tailEnd type="triangle"/>
            </a:ln>
            <a:effectLst/>
          </p:spPr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7953D67-23E2-4A06-B67D-5001241A80F8}"/>
              </a:ext>
            </a:extLst>
          </p:cNvPr>
          <p:cNvGrpSpPr/>
          <p:nvPr/>
        </p:nvGrpSpPr>
        <p:grpSpPr>
          <a:xfrm>
            <a:off x="1438104" y="4095015"/>
            <a:ext cx="1949897" cy="305291"/>
            <a:chOff x="1709886" y="4095015"/>
            <a:chExt cx="1949897" cy="3052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8A9234B-DACB-4AE9-BC44-6A990070DAFC}"/>
                </a:ext>
              </a:extLst>
            </p:cNvPr>
            <p:cNvSpPr/>
            <p:nvPr/>
          </p:nvSpPr>
          <p:spPr>
            <a:xfrm>
              <a:off x="1709886" y="4095015"/>
              <a:ext cx="1949897" cy="30529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/>
              <a:r>
                <a:rPr lang="en-GB" sz="750" kern="0" dirty="0">
                  <a:solidFill>
                    <a:prstClr val="black"/>
                  </a:solidFill>
                  <a:latin typeface="Calibri Light" panose="020F0302020204030204"/>
                </a:rPr>
                <a:t>Azure Data Factory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C0E1E5D-B95F-45FA-A098-6B37A83E2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38237" y="4101887"/>
              <a:ext cx="148665" cy="274665"/>
            </a:xfrm>
            <a:prstGeom prst="rect">
              <a:avLst/>
            </a:prstGeom>
          </p:spPr>
        </p:pic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CE9687-5A96-4028-A3B8-4470381229BF}"/>
              </a:ext>
            </a:extLst>
          </p:cNvPr>
          <p:cNvCxnSpPr>
            <a:cxnSpLocks/>
          </p:cNvCxnSpPr>
          <p:nvPr/>
        </p:nvCxnSpPr>
        <p:spPr>
          <a:xfrm>
            <a:off x="2211698" y="3787953"/>
            <a:ext cx="0" cy="207094"/>
          </a:xfrm>
          <a:prstGeom prst="straightConnector1">
            <a:avLst/>
          </a:prstGeom>
          <a:noFill/>
          <a:ln w="158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9073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946" y="1004738"/>
            <a:ext cx="8120024" cy="9169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 Phase </a:t>
            </a:r>
            <a:br>
              <a:rPr lang="en-US" dirty="0"/>
            </a:br>
            <a:r>
              <a:rPr lang="en-US" sz="1600" b="0" dirty="0">
                <a:solidFill>
                  <a:srgbClr val="C00000"/>
                </a:solidFill>
              </a:rPr>
              <a:t>Aug 2016 – Feb 2017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0D5DEAFD-4F62-4A84-9139-214B06C56EFE}"/>
              </a:ext>
            </a:extLst>
          </p:cNvPr>
          <p:cNvSpPr txBox="1">
            <a:spLocks/>
          </p:cNvSpPr>
          <p:nvPr/>
        </p:nvSpPr>
        <p:spPr>
          <a:xfrm>
            <a:off x="508200" y="1070914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783">
              <a:buNone/>
            </a:pPr>
            <a:r>
              <a:rPr lang="en-GB" sz="210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endParaRPr lang="en-GB" sz="210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FE53540-DF35-4EB6-9940-52602684C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363" y="3148112"/>
            <a:ext cx="861950" cy="370103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257988DE-3D45-4D01-84A4-ACFB2F37EBC0}"/>
              </a:ext>
            </a:extLst>
          </p:cNvPr>
          <p:cNvGrpSpPr/>
          <p:nvPr/>
        </p:nvGrpSpPr>
        <p:grpSpPr>
          <a:xfrm>
            <a:off x="3081176" y="3188589"/>
            <a:ext cx="1316718" cy="305291"/>
            <a:chOff x="4425080" y="4342845"/>
            <a:chExt cx="1755624" cy="40705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88E7013-5BB1-4F2B-89D4-4D668273DF38}"/>
                </a:ext>
              </a:extLst>
            </p:cNvPr>
            <p:cNvSpPr/>
            <p:nvPr/>
          </p:nvSpPr>
          <p:spPr>
            <a:xfrm>
              <a:off x="4425080" y="4342845"/>
              <a:ext cx="1755624" cy="40705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/>
              <a:r>
                <a:rPr lang="en-GB" sz="1050" kern="0" dirty="0">
                  <a:solidFill>
                    <a:prstClr val="black"/>
                  </a:solidFill>
                  <a:latin typeface="Calibri Light" panose="020F0302020204030204"/>
                </a:rPr>
                <a:t>  </a:t>
              </a:r>
              <a:r>
                <a:rPr lang="en-GB" sz="900" kern="0" dirty="0">
                  <a:solidFill>
                    <a:prstClr val="black"/>
                  </a:solidFill>
                  <a:latin typeface="Calibri Light" panose="020F0302020204030204"/>
                </a:rPr>
                <a:t>   </a:t>
              </a:r>
              <a:r>
                <a:rPr lang="en-GB" sz="750" kern="0" dirty="0">
                  <a:solidFill>
                    <a:prstClr val="black"/>
                  </a:solidFill>
                  <a:latin typeface="Calibri Light" panose="020F0302020204030204"/>
                </a:rPr>
                <a:t>Azure Data Factories</a:t>
              </a: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3C890DB8-8239-4B41-8CD6-0539B6D14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1211" y="4363262"/>
              <a:ext cx="198220" cy="36622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1763430-1DD0-4E4D-ACAE-E28D45B1EBCC}"/>
              </a:ext>
            </a:extLst>
          </p:cNvPr>
          <p:cNvGrpSpPr/>
          <p:nvPr/>
        </p:nvGrpSpPr>
        <p:grpSpPr>
          <a:xfrm>
            <a:off x="3031590" y="1485032"/>
            <a:ext cx="502996" cy="921131"/>
            <a:chOff x="2744470" y="1823756"/>
            <a:chExt cx="670661" cy="122817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D712509-E28E-4C58-B1C6-8BF6FFC608F2}"/>
                </a:ext>
              </a:extLst>
            </p:cNvPr>
            <p:cNvSpPr/>
            <p:nvPr/>
          </p:nvSpPr>
          <p:spPr>
            <a:xfrm>
              <a:off x="2744470" y="1823756"/>
              <a:ext cx="670661" cy="122817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r>
                <a:rPr lang="en-GB" sz="750" kern="0" dirty="0">
                  <a:solidFill>
                    <a:prstClr val="black"/>
                  </a:solidFill>
                  <a:latin typeface="Calibri Light" panose="020F0302020204030204"/>
                </a:rPr>
                <a:t>Azure Blob Storage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151FB8C1-08DD-4B9A-889D-6DCD4502C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05595" y="1961524"/>
              <a:ext cx="350950" cy="406521"/>
            </a:xfrm>
            <a:prstGeom prst="rect">
              <a:avLst/>
            </a:prstGeom>
          </p:spPr>
        </p:pic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7E18201-1437-4548-9068-BF0C2AEE930F}"/>
              </a:ext>
            </a:extLst>
          </p:cNvPr>
          <p:cNvCxnSpPr/>
          <p:nvPr/>
        </p:nvCxnSpPr>
        <p:spPr>
          <a:xfrm>
            <a:off x="4240600" y="2569602"/>
            <a:ext cx="0" cy="521100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A437557-4C47-4D93-9AEC-940EE481DE24}"/>
              </a:ext>
            </a:extLst>
          </p:cNvPr>
          <p:cNvCxnSpPr/>
          <p:nvPr/>
        </p:nvCxnSpPr>
        <p:spPr>
          <a:xfrm>
            <a:off x="3612419" y="2066535"/>
            <a:ext cx="405000" cy="2418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F00CC57-997E-47A5-94A1-A82C26E5F7B2}"/>
              </a:ext>
            </a:extLst>
          </p:cNvPr>
          <p:cNvCxnSpPr>
            <a:cxnSpLocks/>
          </p:cNvCxnSpPr>
          <p:nvPr/>
        </p:nvCxnSpPr>
        <p:spPr>
          <a:xfrm>
            <a:off x="4969481" y="2094604"/>
            <a:ext cx="1360039" cy="1222094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D2A5271-F2FF-4A92-B555-8CFABC024B14}"/>
              </a:ext>
            </a:extLst>
          </p:cNvPr>
          <p:cNvCxnSpPr>
            <a:cxnSpLocks/>
          </p:cNvCxnSpPr>
          <p:nvPr/>
        </p:nvCxnSpPr>
        <p:spPr>
          <a:xfrm>
            <a:off x="1150259" y="1780784"/>
            <a:ext cx="450433" cy="233297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AFBD0BA-55A5-435B-9944-4BA486F2DB94}"/>
              </a:ext>
            </a:extLst>
          </p:cNvPr>
          <p:cNvCxnSpPr/>
          <p:nvPr/>
        </p:nvCxnSpPr>
        <p:spPr>
          <a:xfrm>
            <a:off x="2825677" y="904798"/>
            <a:ext cx="0" cy="418500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75BB8093-1F4E-43FC-80F9-9E1FDF03A0EE}"/>
              </a:ext>
            </a:extLst>
          </p:cNvPr>
          <p:cNvSpPr/>
          <p:nvPr/>
        </p:nvSpPr>
        <p:spPr>
          <a:xfrm>
            <a:off x="1848024" y="877786"/>
            <a:ext cx="82907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83"/>
            <a:r>
              <a:rPr lang="en-GB" sz="1050" dirty="0">
                <a:solidFill>
                  <a:srgbClr val="00B050"/>
                </a:solidFill>
                <a:latin typeface="Calibri" panose="020F0502020204030204"/>
              </a:rPr>
              <a:t>On-premise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971CBC1-C6B9-4AC4-A8A4-7B2BA55C8245}"/>
              </a:ext>
            </a:extLst>
          </p:cNvPr>
          <p:cNvSpPr/>
          <p:nvPr/>
        </p:nvSpPr>
        <p:spPr>
          <a:xfrm>
            <a:off x="3122864" y="877786"/>
            <a:ext cx="49885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83"/>
            <a:r>
              <a:rPr lang="en-GB" sz="1050" dirty="0">
                <a:solidFill>
                  <a:srgbClr val="00B050"/>
                </a:solidFill>
                <a:latin typeface="Calibri" panose="020F0502020204030204"/>
              </a:rPr>
              <a:t>Cloud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A36F218-74B5-4832-B19D-B163764BA158}"/>
              </a:ext>
            </a:extLst>
          </p:cNvPr>
          <p:cNvCxnSpPr>
            <a:cxnSpLocks/>
          </p:cNvCxnSpPr>
          <p:nvPr/>
        </p:nvCxnSpPr>
        <p:spPr>
          <a:xfrm>
            <a:off x="1161077" y="1973443"/>
            <a:ext cx="451857" cy="124712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3E4EC8F-7196-4FBF-B9F1-91770A0F2EB4}"/>
              </a:ext>
            </a:extLst>
          </p:cNvPr>
          <p:cNvCxnSpPr>
            <a:cxnSpLocks/>
          </p:cNvCxnSpPr>
          <p:nvPr/>
        </p:nvCxnSpPr>
        <p:spPr>
          <a:xfrm>
            <a:off x="1150259" y="2163905"/>
            <a:ext cx="474443" cy="0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EF3B288-C06D-4408-9043-3067CC3794EB}"/>
              </a:ext>
            </a:extLst>
          </p:cNvPr>
          <p:cNvCxnSpPr>
            <a:cxnSpLocks/>
          </p:cNvCxnSpPr>
          <p:nvPr/>
        </p:nvCxnSpPr>
        <p:spPr>
          <a:xfrm flipV="1">
            <a:off x="1145748" y="2234202"/>
            <a:ext cx="484841" cy="145514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955A83-02D3-40C9-986A-0403C42C66B7}"/>
              </a:ext>
            </a:extLst>
          </p:cNvPr>
          <p:cNvCxnSpPr>
            <a:cxnSpLocks/>
          </p:cNvCxnSpPr>
          <p:nvPr/>
        </p:nvCxnSpPr>
        <p:spPr>
          <a:xfrm flipV="1">
            <a:off x="1146600" y="2318241"/>
            <a:ext cx="482706" cy="256916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FEDE40E-0842-4BBE-A328-B02CAD4AB353}"/>
              </a:ext>
            </a:extLst>
          </p:cNvPr>
          <p:cNvSpPr txBox="1"/>
          <p:nvPr/>
        </p:nvSpPr>
        <p:spPr>
          <a:xfrm>
            <a:off x="5046764" y="2498669"/>
            <a:ext cx="63207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GB" sz="750" dirty="0">
                <a:solidFill>
                  <a:prstClr val="black"/>
                </a:solidFill>
                <a:latin typeface="Calibri" panose="020F0502020204030204"/>
              </a:rPr>
              <a:t>Up to 8 refreshes per day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E014AB6-D3B9-4F02-9AD3-50F0EFD23EF0}"/>
              </a:ext>
            </a:extLst>
          </p:cNvPr>
          <p:cNvCxnSpPr>
            <a:cxnSpLocks/>
          </p:cNvCxnSpPr>
          <p:nvPr/>
        </p:nvCxnSpPr>
        <p:spPr>
          <a:xfrm flipV="1">
            <a:off x="1166648" y="2405308"/>
            <a:ext cx="431027" cy="346662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52E1BCA5-DB9D-4754-9955-12CBE3C278A0}"/>
              </a:ext>
            </a:extLst>
          </p:cNvPr>
          <p:cNvSpPr/>
          <p:nvPr/>
        </p:nvSpPr>
        <p:spPr>
          <a:xfrm>
            <a:off x="3336063" y="4028270"/>
            <a:ext cx="678424" cy="26943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750" kern="0" dirty="0">
                <a:solidFill>
                  <a:prstClr val="black"/>
                </a:solidFill>
                <a:latin typeface="Calibri Light" panose="020F0302020204030204"/>
              </a:rPr>
              <a:t>Azure Web App (.NET)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9A575AA-269E-4474-982F-BA28A4413DCB}"/>
              </a:ext>
            </a:extLst>
          </p:cNvPr>
          <p:cNvCxnSpPr>
            <a:cxnSpLocks/>
          </p:cNvCxnSpPr>
          <p:nvPr/>
        </p:nvCxnSpPr>
        <p:spPr>
          <a:xfrm>
            <a:off x="4068222" y="4162988"/>
            <a:ext cx="185960" cy="0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94DD653-6B37-46C3-B7A9-A8E2471B6EE9}"/>
              </a:ext>
            </a:extLst>
          </p:cNvPr>
          <p:cNvGrpSpPr/>
          <p:nvPr/>
        </p:nvGrpSpPr>
        <p:grpSpPr>
          <a:xfrm>
            <a:off x="4647067" y="3159535"/>
            <a:ext cx="888554" cy="336571"/>
            <a:chOff x="6512935" y="4304106"/>
            <a:chExt cx="1184738" cy="44876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766BDBB-8D88-44C1-97E9-E8751F45C31B}"/>
                </a:ext>
              </a:extLst>
            </p:cNvPr>
            <p:cNvSpPr/>
            <p:nvPr/>
          </p:nvSpPr>
          <p:spPr>
            <a:xfrm>
              <a:off x="7235845" y="4346841"/>
              <a:ext cx="424524" cy="363413"/>
            </a:xfrm>
            <a:prstGeom prst="rect">
              <a:avLst/>
            </a:prstGeom>
            <a:solidFill>
              <a:sysClr val="windowText" lastClr="000000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/>
              <a:r>
                <a:rPr lang="en-GB" sz="800" kern="0" dirty="0">
                  <a:solidFill>
                    <a:prstClr val="white"/>
                  </a:solidFill>
                  <a:latin typeface="Calibri Light" panose="020F0302020204030204"/>
                </a:rPr>
                <a:t>C#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2D53793-75D3-4032-89D9-16FA9D5A24AE}"/>
                </a:ext>
              </a:extLst>
            </p:cNvPr>
            <p:cNvSpPr/>
            <p:nvPr/>
          </p:nvSpPr>
          <p:spPr>
            <a:xfrm>
              <a:off x="6512935" y="4304106"/>
              <a:ext cx="1184738" cy="448761"/>
            </a:xfrm>
            <a:prstGeom prst="rect">
              <a:avLst/>
            </a:prstGeom>
            <a:noFill/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/>
              <a:endParaRPr lang="en-GB" sz="1350" kern="0" dirty="0">
                <a:solidFill>
                  <a:prstClr val="white"/>
                </a:solidFill>
                <a:latin typeface="Calibri Light" panose="020F0302020204030204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0F9E1127-8576-4FE9-A6FF-E0F7291E1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62674" y="4346721"/>
              <a:ext cx="620802" cy="363533"/>
            </a:xfrm>
            <a:prstGeom prst="rect">
              <a:avLst/>
            </a:prstGeom>
          </p:spPr>
        </p:pic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D0B544-B7EB-4A8D-9468-A4D435C908A2}"/>
              </a:ext>
            </a:extLst>
          </p:cNvPr>
          <p:cNvCxnSpPr>
            <a:cxnSpLocks/>
          </p:cNvCxnSpPr>
          <p:nvPr/>
        </p:nvCxnSpPr>
        <p:spPr>
          <a:xfrm>
            <a:off x="4943985" y="2028844"/>
            <a:ext cx="1151573" cy="0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2770C42-A641-4384-99A8-E7B5622E4943}"/>
              </a:ext>
            </a:extLst>
          </p:cNvPr>
          <p:cNvCxnSpPr>
            <a:cxnSpLocks/>
          </p:cNvCxnSpPr>
          <p:nvPr/>
        </p:nvCxnSpPr>
        <p:spPr>
          <a:xfrm>
            <a:off x="6736219" y="2560306"/>
            <a:ext cx="0" cy="499916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354A092-F90E-4179-BFCE-3E36EADBCB2B}"/>
              </a:ext>
            </a:extLst>
          </p:cNvPr>
          <p:cNvSpPr txBox="1"/>
          <p:nvPr/>
        </p:nvSpPr>
        <p:spPr>
          <a:xfrm>
            <a:off x="5043573" y="1695254"/>
            <a:ext cx="8203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GB" sz="750" dirty="0">
                <a:solidFill>
                  <a:prstClr val="black"/>
                </a:solidFill>
                <a:latin typeface="Calibri" panose="020F0502020204030204"/>
              </a:rPr>
              <a:t>Near real-time refreshes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E974150-86B0-4F06-8569-456D17E9C3B7}"/>
              </a:ext>
            </a:extLst>
          </p:cNvPr>
          <p:cNvCxnSpPr>
            <a:cxnSpLocks/>
          </p:cNvCxnSpPr>
          <p:nvPr/>
        </p:nvCxnSpPr>
        <p:spPr>
          <a:xfrm>
            <a:off x="4414826" y="3358896"/>
            <a:ext cx="213400" cy="2408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BF0066D-079D-456C-8040-08D2386D5135}"/>
              </a:ext>
            </a:extLst>
          </p:cNvPr>
          <p:cNvCxnSpPr>
            <a:cxnSpLocks/>
          </p:cNvCxnSpPr>
          <p:nvPr/>
        </p:nvCxnSpPr>
        <p:spPr>
          <a:xfrm>
            <a:off x="4318985" y="3541298"/>
            <a:ext cx="0" cy="410651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2888A89-8B1E-4420-94AA-D0B894941882}"/>
              </a:ext>
            </a:extLst>
          </p:cNvPr>
          <p:cNvCxnSpPr>
            <a:cxnSpLocks/>
          </p:cNvCxnSpPr>
          <p:nvPr/>
        </p:nvCxnSpPr>
        <p:spPr>
          <a:xfrm flipV="1">
            <a:off x="5052131" y="3362375"/>
            <a:ext cx="1277389" cy="1080039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3775CF3-C59B-4D62-9E6F-084DE177EAFA}"/>
              </a:ext>
            </a:extLst>
          </p:cNvPr>
          <p:cNvSpPr txBox="1"/>
          <p:nvPr/>
        </p:nvSpPr>
        <p:spPr>
          <a:xfrm>
            <a:off x="7560934" y="931837"/>
            <a:ext cx="1476025" cy="900246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</p:spPr>
        <p:txBody>
          <a:bodyPr wrap="square" rtlCol="0">
            <a:spAutoFit/>
          </a:bodyPr>
          <a:lstStyle/>
          <a:p>
            <a:pPr defTabSz="685783"/>
            <a:r>
              <a:rPr lang="en-GB" sz="750" b="1" kern="0" dirty="0">
                <a:solidFill>
                  <a:prstClr val="black"/>
                </a:solidFill>
                <a:latin typeface="Calibri" panose="020F0502020204030204"/>
              </a:rPr>
              <a:t>Major Development:</a:t>
            </a:r>
          </a:p>
          <a:p>
            <a:pPr marL="128585" indent="-128585" defTabSz="685783">
              <a:buFont typeface="Arial" panose="020B0604020202020204" pitchFamily="34" charset="0"/>
              <a:buChar char="•"/>
            </a:pPr>
            <a:r>
              <a:rPr lang="en-GB" sz="750" kern="0" dirty="0">
                <a:solidFill>
                  <a:prstClr val="black"/>
                </a:solidFill>
                <a:latin typeface="Calibri" panose="020F0502020204030204"/>
              </a:rPr>
              <a:t>Near real-time IoT analytics using Azure Analysis Services</a:t>
            </a:r>
          </a:p>
          <a:p>
            <a:pPr marL="128585" indent="-128585" defTabSz="685783">
              <a:buFont typeface="Arial" panose="020B0604020202020204" pitchFamily="34" charset="0"/>
              <a:buChar char="•"/>
            </a:pPr>
            <a:r>
              <a:rPr lang="en-GB" sz="750" kern="0" dirty="0">
                <a:solidFill>
                  <a:prstClr val="black"/>
                </a:solidFill>
                <a:latin typeface="Calibri" panose="020F0502020204030204"/>
              </a:rPr>
              <a:t>Azure Web App / Azure Database for ODI reporting</a:t>
            </a:r>
          </a:p>
          <a:p>
            <a:pPr marL="128585" indent="-128585" defTabSz="685783">
              <a:buFont typeface="Arial" panose="020B0604020202020204" pitchFamily="34" charset="0"/>
              <a:buChar char="•"/>
            </a:pPr>
            <a:r>
              <a:rPr lang="en-GB" sz="750" kern="0" dirty="0">
                <a:solidFill>
                  <a:prstClr val="black"/>
                </a:solidFill>
                <a:latin typeface="Calibri" panose="020F0502020204030204"/>
              </a:rPr>
              <a:t>3 environments: Dev, UAT, Prod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AAA20DE-012B-43F1-839E-8B82208BDB07}"/>
              </a:ext>
            </a:extLst>
          </p:cNvPr>
          <p:cNvGrpSpPr/>
          <p:nvPr/>
        </p:nvGrpSpPr>
        <p:grpSpPr>
          <a:xfrm>
            <a:off x="4288535" y="4017709"/>
            <a:ext cx="729243" cy="924925"/>
            <a:chOff x="7094033" y="4601272"/>
            <a:chExt cx="972324" cy="1233233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EC94F3C-11FD-43F7-965C-A05967866D2B}"/>
                </a:ext>
              </a:extLst>
            </p:cNvPr>
            <p:cNvSpPr/>
            <p:nvPr/>
          </p:nvSpPr>
          <p:spPr>
            <a:xfrm>
              <a:off x="7094033" y="4601272"/>
              <a:ext cx="972324" cy="123323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/>
              <a:r>
                <a:rPr lang="en-GB" sz="750" kern="0" dirty="0">
                  <a:solidFill>
                    <a:prstClr val="black"/>
                  </a:solidFill>
                  <a:latin typeface="Calibri Light" panose="020F0302020204030204"/>
                </a:rPr>
                <a:t>Azure Database</a:t>
              </a:r>
              <a:endParaRPr lang="en-GB" sz="600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defTabSz="685783"/>
              <a:endParaRPr lang="en-GB" sz="600" kern="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610263AD-CDA9-440F-A5B6-7965308FC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69347" y="4626111"/>
              <a:ext cx="378711" cy="390193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E4FBDF4-4FAE-4EAC-9217-ADCA6E9D6351}"/>
                </a:ext>
              </a:extLst>
            </p:cNvPr>
            <p:cNvSpPr txBox="1"/>
            <p:nvPr/>
          </p:nvSpPr>
          <p:spPr>
            <a:xfrm>
              <a:off x="7153297" y="5352657"/>
              <a:ext cx="858487" cy="369332"/>
            </a:xfrm>
            <a:prstGeom prst="rect">
              <a:avLst/>
            </a:prstGeom>
            <a:solidFill>
              <a:sysClr val="windowText" lastClr="000000">
                <a:alpha val="50000"/>
              </a:sysClr>
            </a:soli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 defTabSz="685783"/>
              <a:r>
                <a:rPr lang="en-GB" sz="600" kern="0" dirty="0">
                  <a:solidFill>
                    <a:prstClr val="white"/>
                  </a:solidFill>
                  <a:latin typeface="Calibri" panose="020F0502020204030204"/>
                </a:rPr>
                <a:t>Performance Commitments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D1301D83-2879-438E-BDBD-8E5757884312}"/>
              </a:ext>
            </a:extLst>
          </p:cNvPr>
          <p:cNvSpPr txBox="1"/>
          <p:nvPr/>
        </p:nvSpPr>
        <p:spPr>
          <a:xfrm>
            <a:off x="308666" y="1429549"/>
            <a:ext cx="8524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GB" sz="900" dirty="0">
                <a:solidFill>
                  <a:prstClr val="black"/>
                </a:solidFill>
                <a:latin typeface="Calibri" panose="020F0502020204030204"/>
              </a:rPr>
              <a:t>Data Sources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01EA773-6858-44BB-B1E2-6F200814CB79}"/>
              </a:ext>
            </a:extLst>
          </p:cNvPr>
          <p:cNvSpPr/>
          <p:nvPr/>
        </p:nvSpPr>
        <p:spPr>
          <a:xfrm>
            <a:off x="4689672" y="2999491"/>
            <a:ext cx="81624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83"/>
            <a:r>
              <a:rPr lang="en-GB" sz="600" dirty="0">
                <a:solidFill>
                  <a:prstClr val="black"/>
                </a:solidFill>
                <a:latin typeface="Calibri" panose="020F0502020204030204"/>
              </a:rPr>
              <a:t>Custom component 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D4B9D55-58F4-4C83-A3FF-64594BE8B09B}"/>
              </a:ext>
            </a:extLst>
          </p:cNvPr>
          <p:cNvGrpSpPr/>
          <p:nvPr/>
        </p:nvGrpSpPr>
        <p:grpSpPr>
          <a:xfrm>
            <a:off x="1679479" y="1462852"/>
            <a:ext cx="805922" cy="1211024"/>
            <a:chOff x="2607512" y="1822679"/>
            <a:chExt cx="1074563" cy="1614698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6F11E58-F82E-4A2A-B6AC-3D02D0087D22}"/>
                </a:ext>
              </a:extLst>
            </p:cNvPr>
            <p:cNvSpPr/>
            <p:nvPr/>
          </p:nvSpPr>
          <p:spPr>
            <a:xfrm>
              <a:off x="2607512" y="1822679"/>
              <a:ext cx="1074563" cy="161469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4546A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/>
              <a:endParaRPr lang="en-GB" sz="750" b="1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algn="ctr" defTabSz="685783"/>
              <a:endParaRPr lang="en-GB" sz="750" b="1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algn="ctr" defTabSz="685783"/>
              <a:endParaRPr lang="en-GB" sz="750" b="1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algn="ctr" defTabSz="685783"/>
              <a:r>
                <a:rPr lang="en-GB" sz="750" b="1" kern="0" dirty="0">
                  <a:solidFill>
                    <a:prstClr val="black"/>
                  </a:solidFill>
                  <a:latin typeface="Calibri" panose="020F0502020204030204"/>
                </a:rPr>
                <a:t>Gateway Server</a:t>
              </a:r>
            </a:p>
            <a:p>
              <a:pPr marL="128585" indent="-128585" defTabSz="685783">
                <a:buFont typeface="Arial" panose="020B0604020202020204" pitchFamily="34" charset="0"/>
                <a:buChar char="•"/>
              </a:pPr>
              <a:r>
                <a:rPr lang="en-GB" sz="600" kern="0" dirty="0">
                  <a:solidFill>
                    <a:prstClr val="black"/>
                  </a:solidFill>
                  <a:latin typeface="Calibri" panose="020F0502020204030204"/>
                </a:rPr>
                <a:t>SQL Server</a:t>
              </a:r>
            </a:p>
            <a:p>
              <a:pPr marL="128585" indent="-128585" defTabSz="685783">
                <a:buFont typeface="Arial" panose="020B0604020202020204" pitchFamily="34" charset="0"/>
                <a:buChar char="•"/>
              </a:pPr>
              <a:r>
                <a:rPr lang="en-GB" sz="600" kern="0" dirty="0">
                  <a:solidFill>
                    <a:prstClr val="black"/>
                  </a:solidFill>
                  <a:latin typeface="Calibri" panose="020F0502020204030204"/>
                </a:rPr>
                <a:t>Attunity SQL Server Oracle Connector CDC</a:t>
              </a:r>
            </a:p>
            <a:p>
              <a:pPr marL="128585" indent="-128585" defTabSz="685783">
                <a:buFont typeface="Arial" panose="020B0604020202020204" pitchFamily="34" charset="0"/>
                <a:buChar char="•"/>
              </a:pPr>
              <a:endParaRPr lang="en-GB" sz="600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marL="128585" indent="-128585" defTabSz="685783">
                <a:buFont typeface="Arial" panose="020B0604020202020204" pitchFamily="34" charset="0"/>
                <a:buChar char="•"/>
              </a:pPr>
              <a:endParaRPr lang="en-GB" sz="600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marL="128585" indent="-128585" defTabSz="685783">
                <a:buFont typeface="Arial" panose="020B0604020202020204" pitchFamily="34" charset="0"/>
                <a:buChar char="•"/>
              </a:pPr>
              <a:endParaRPr lang="en-GB" sz="6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2F55A93F-2AAA-4F34-8928-3039320EB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30708" y="1940364"/>
              <a:ext cx="685800" cy="317043"/>
            </a:xfrm>
            <a:prstGeom prst="rect">
              <a:avLst/>
            </a:prstGeom>
          </p:spPr>
        </p:pic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1B855E7-D7FE-461D-894E-DDCA59967673}"/>
                </a:ext>
              </a:extLst>
            </p:cNvPr>
            <p:cNvSpPr/>
            <p:nvPr/>
          </p:nvSpPr>
          <p:spPr>
            <a:xfrm>
              <a:off x="2769805" y="3127198"/>
              <a:ext cx="755326" cy="24622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 defTabSz="685783"/>
              <a:r>
                <a:rPr lang="en-GB" sz="600" kern="0" dirty="0">
                  <a:solidFill>
                    <a:prstClr val="black"/>
                  </a:solidFill>
                  <a:latin typeface="Calibri" panose="020F0502020204030204"/>
                </a:rPr>
                <a:t>SSIS</a:t>
              </a:r>
            </a:p>
          </p:txBody>
        </p: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B1E0792-46F3-45AA-9C37-7E21D9245D20}"/>
              </a:ext>
            </a:extLst>
          </p:cNvPr>
          <p:cNvCxnSpPr>
            <a:cxnSpLocks/>
          </p:cNvCxnSpPr>
          <p:nvPr/>
        </p:nvCxnSpPr>
        <p:spPr>
          <a:xfrm flipV="1">
            <a:off x="2423551" y="2066285"/>
            <a:ext cx="546773" cy="455749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0BE40B1-0301-47C5-9F8B-540CB0B59140}"/>
              </a:ext>
            </a:extLst>
          </p:cNvPr>
          <p:cNvSpPr txBox="1"/>
          <p:nvPr/>
        </p:nvSpPr>
        <p:spPr>
          <a:xfrm>
            <a:off x="3525348" y="1859169"/>
            <a:ext cx="63207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GB" sz="750" dirty="0">
                <a:solidFill>
                  <a:prstClr val="black"/>
                </a:solidFill>
                <a:latin typeface="Calibri" panose="020F0502020204030204"/>
              </a:rPr>
              <a:t>Polybase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6A6C6D3-E9CA-4E17-8025-C1A105797ABB}"/>
              </a:ext>
            </a:extLst>
          </p:cNvPr>
          <p:cNvSpPr txBox="1"/>
          <p:nvPr/>
        </p:nvSpPr>
        <p:spPr>
          <a:xfrm>
            <a:off x="7384617" y="2318241"/>
            <a:ext cx="7738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GB" sz="900" dirty="0">
                <a:solidFill>
                  <a:prstClr val="black"/>
                </a:solidFill>
                <a:latin typeface="Calibri" panose="020F0502020204030204"/>
              </a:rPr>
              <a:t>Dashboards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E0F87B0-7DB0-45FF-BB46-4F247261A7FE}"/>
              </a:ext>
            </a:extLst>
          </p:cNvPr>
          <p:cNvSpPr/>
          <p:nvPr/>
        </p:nvSpPr>
        <p:spPr>
          <a:xfrm>
            <a:off x="7399713" y="3324291"/>
            <a:ext cx="1203574" cy="2208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700" kern="0" dirty="0">
                <a:solidFill>
                  <a:prstClr val="black"/>
                </a:solidFill>
                <a:latin typeface="Calibri" panose="020F0502020204030204"/>
              </a:rPr>
              <a:t>Leak Detection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CB060DE-2120-4659-9790-462780C8F53F}"/>
              </a:ext>
            </a:extLst>
          </p:cNvPr>
          <p:cNvSpPr/>
          <p:nvPr/>
        </p:nvSpPr>
        <p:spPr>
          <a:xfrm>
            <a:off x="7399713" y="3574879"/>
            <a:ext cx="1203574" cy="2208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700" kern="0" dirty="0">
                <a:solidFill>
                  <a:prstClr val="black"/>
                </a:solidFill>
                <a:latin typeface="Calibri" panose="020F0502020204030204"/>
              </a:rPr>
              <a:t>Waste Water ODI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0F28913-4478-45DC-ABD0-8744490CEAA7}"/>
              </a:ext>
            </a:extLst>
          </p:cNvPr>
          <p:cNvSpPr/>
          <p:nvPr/>
        </p:nvSpPr>
        <p:spPr>
          <a:xfrm>
            <a:off x="7407649" y="3831760"/>
            <a:ext cx="1195638" cy="2208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700" kern="0" dirty="0">
                <a:solidFill>
                  <a:prstClr val="black"/>
                </a:solidFill>
                <a:latin typeface="Calibri" panose="020F0502020204030204"/>
              </a:rPr>
              <a:t>Customer Leakage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DC049AB-07B3-4753-802F-33160D473263}"/>
              </a:ext>
            </a:extLst>
          </p:cNvPr>
          <p:cNvSpPr/>
          <p:nvPr/>
        </p:nvSpPr>
        <p:spPr>
          <a:xfrm>
            <a:off x="7395250" y="3069046"/>
            <a:ext cx="1208039" cy="2208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700" kern="0" dirty="0">
                <a:solidFill>
                  <a:prstClr val="black"/>
                </a:solidFill>
                <a:latin typeface="Calibri" panose="020F0502020204030204"/>
              </a:rPr>
              <a:t>Waste Water Treatment Works IoT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19BC292-7018-4CA8-80AF-7621588B03D7}"/>
              </a:ext>
            </a:extLst>
          </p:cNvPr>
          <p:cNvSpPr/>
          <p:nvPr/>
        </p:nvSpPr>
        <p:spPr>
          <a:xfrm>
            <a:off x="7389748" y="2568018"/>
            <a:ext cx="1213541" cy="2208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700" kern="0" dirty="0">
                <a:solidFill>
                  <a:prstClr val="black"/>
                </a:solidFill>
                <a:latin typeface="Calibri" panose="020F0502020204030204"/>
              </a:rPr>
              <a:t>Pollution Insights IoT v1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8BB3C0E-CE03-4C6E-865B-F1C7BD7454B7}"/>
              </a:ext>
            </a:extLst>
          </p:cNvPr>
          <p:cNvSpPr/>
          <p:nvPr/>
        </p:nvSpPr>
        <p:spPr>
          <a:xfrm>
            <a:off x="7389748" y="2820094"/>
            <a:ext cx="1213541" cy="2208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700" kern="0" dirty="0">
                <a:solidFill>
                  <a:prstClr val="black"/>
                </a:solidFill>
                <a:latin typeface="Calibri" panose="020F0502020204030204"/>
              </a:rPr>
              <a:t>ODI Performance Commitments v1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D2ECFA20-47F8-4C2F-BC70-E057D0DF96B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103" y="4461964"/>
            <a:ext cx="353341" cy="353341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181EB623-3D48-4606-BF69-E0CB14E7E6DA}"/>
              </a:ext>
            </a:extLst>
          </p:cNvPr>
          <p:cNvSpPr/>
          <p:nvPr/>
        </p:nvSpPr>
        <p:spPr>
          <a:xfrm>
            <a:off x="2915750" y="4804300"/>
            <a:ext cx="598241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83"/>
            <a:r>
              <a:rPr lang="en-GB" sz="750" dirty="0">
                <a:solidFill>
                  <a:prstClr val="black"/>
                </a:solidFill>
                <a:latin typeface="Calibri" panose="020F0502020204030204"/>
              </a:rPr>
              <a:t>Data Entry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8B7EA67-7173-4F43-A6A2-404500F6320F}"/>
              </a:ext>
            </a:extLst>
          </p:cNvPr>
          <p:cNvCxnSpPr>
            <a:cxnSpLocks/>
          </p:cNvCxnSpPr>
          <p:nvPr/>
        </p:nvCxnSpPr>
        <p:spPr>
          <a:xfrm flipV="1">
            <a:off x="3342444" y="4364978"/>
            <a:ext cx="231029" cy="326033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4FD6FC5-3378-4FB1-A604-AF3C54ECFDA8}"/>
              </a:ext>
            </a:extLst>
          </p:cNvPr>
          <p:cNvGrpSpPr/>
          <p:nvPr/>
        </p:nvGrpSpPr>
        <p:grpSpPr>
          <a:xfrm>
            <a:off x="6186624" y="1411040"/>
            <a:ext cx="764078" cy="1094991"/>
            <a:chOff x="8686532" y="1547061"/>
            <a:chExt cx="1018770" cy="145998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50069A7-6466-42A8-AB5F-EEA7AE1A1A81}"/>
                </a:ext>
              </a:extLst>
            </p:cNvPr>
            <p:cNvSpPr/>
            <p:nvPr/>
          </p:nvSpPr>
          <p:spPr>
            <a:xfrm>
              <a:off x="8686532" y="1547061"/>
              <a:ext cx="1018770" cy="145998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r>
                <a:rPr lang="en-GB" sz="750" kern="0" dirty="0">
                  <a:solidFill>
                    <a:prstClr val="black"/>
                  </a:solidFill>
                  <a:latin typeface="Calibri Light" panose="020F0302020204030204"/>
                </a:rPr>
                <a:t>Azure Analysis Services</a:t>
              </a:r>
            </a:p>
            <a:p>
              <a:pPr algn="ctr" defTabSz="685783"/>
              <a:r>
                <a:rPr lang="en-GB" sz="750" kern="0" dirty="0">
                  <a:solidFill>
                    <a:prstClr val="black"/>
                  </a:solidFill>
                  <a:latin typeface="Calibri Light" panose="020F0302020204030204"/>
                </a:rPr>
                <a:t>Tabular Model</a:t>
              </a:r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61E0DB1C-C6DD-4739-93EB-A30410841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840095" y="1580924"/>
              <a:ext cx="723454" cy="685616"/>
            </a:xfrm>
            <a:prstGeom prst="rect">
              <a:avLst/>
            </a:prstGeom>
          </p:spPr>
        </p:pic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F19449A-6030-4653-9BF0-D530650DCCA8}"/>
              </a:ext>
            </a:extLst>
          </p:cNvPr>
          <p:cNvSpPr/>
          <p:nvPr/>
        </p:nvSpPr>
        <p:spPr>
          <a:xfrm>
            <a:off x="319037" y="1659344"/>
            <a:ext cx="769500" cy="162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600" kern="0" dirty="0">
                <a:solidFill>
                  <a:prstClr val="black"/>
                </a:solidFill>
                <a:latin typeface="Calibri" panose="020F0502020204030204"/>
              </a:rPr>
              <a:t>Ellipse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A1C9751-1CFC-4BE5-B965-7B6295A5790F}"/>
              </a:ext>
            </a:extLst>
          </p:cNvPr>
          <p:cNvSpPr/>
          <p:nvPr/>
        </p:nvSpPr>
        <p:spPr>
          <a:xfrm>
            <a:off x="319037" y="1862786"/>
            <a:ext cx="769500" cy="162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600" kern="0" dirty="0">
                <a:solidFill>
                  <a:prstClr val="black"/>
                </a:solidFill>
                <a:latin typeface="Calibri" panose="020F0502020204030204"/>
              </a:rPr>
              <a:t>FFP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7946CD1-2570-4B76-BA2C-39FE62048A5F}"/>
              </a:ext>
            </a:extLst>
          </p:cNvPr>
          <p:cNvSpPr/>
          <p:nvPr/>
        </p:nvSpPr>
        <p:spPr>
          <a:xfrm>
            <a:off x="319037" y="2068394"/>
            <a:ext cx="769500" cy="162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600" kern="0" dirty="0">
                <a:solidFill>
                  <a:prstClr val="black"/>
                </a:solidFill>
                <a:latin typeface="Calibri" panose="020F0502020204030204"/>
              </a:rPr>
              <a:t>CRM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4EC5C81-3B07-42DE-9E22-F7005844FB45}"/>
              </a:ext>
            </a:extLst>
          </p:cNvPr>
          <p:cNvSpPr/>
          <p:nvPr/>
        </p:nvSpPr>
        <p:spPr>
          <a:xfrm>
            <a:off x="319037" y="2270956"/>
            <a:ext cx="769500" cy="162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600" kern="0" dirty="0">
                <a:solidFill>
                  <a:prstClr val="black"/>
                </a:solidFill>
                <a:latin typeface="Calibri" panose="020F0502020204030204"/>
              </a:rPr>
              <a:t>CAB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E7A66FC-7294-40A3-A9AA-02C2F8FE677C}"/>
              </a:ext>
            </a:extLst>
          </p:cNvPr>
          <p:cNvSpPr/>
          <p:nvPr/>
        </p:nvSpPr>
        <p:spPr>
          <a:xfrm>
            <a:off x="319037" y="2466518"/>
            <a:ext cx="769500" cy="162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600" kern="0" dirty="0">
                <a:solidFill>
                  <a:prstClr val="black"/>
                </a:solidFill>
                <a:latin typeface="Calibri" panose="020F0502020204030204"/>
              </a:rPr>
              <a:t>GWater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2BAE15F-2610-4A2F-84D4-BBB443263E78}"/>
              </a:ext>
            </a:extLst>
          </p:cNvPr>
          <p:cNvSpPr/>
          <p:nvPr/>
        </p:nvSpPr>
        <p:spPr>
          <a:xfrm>
            <a:off x="319037" y="2662083"/>
            <a:ext cx="769500" cy="162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600" kern="0" dirty="0">
                <a:solidFill>
                  <a:prstClr val="black"/>
                </a:solidFill>
                <a:latin typeface="Calibri" panose="020F0502020204030204"/>
              </a:rPr>
              <a:t>SCADA IoT Signal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B85BE87-E7F3-4378-91C2-94D376E51CC6}"/>
              </a:ext>
            </a:extLst>
          </p:cNvPr>
          <p:cNvGrpSpPr/>
          <p:nvPr/>
        </p:nvGrpSpPr>
        <p:grpSpPr>
          <a:xfrm>
            <a:off x="4050053" y="1424489"/>
            <a:ext cx="832853" cy="1094991"/>
            <a:chOff x="5649407" y="1637880"/>
            <a:chExt cx="1110470" cy="1459988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3930A58-C3CB-4EFC-9094-5C0902D2840C}"/>
                </a:ext>
              </a:extLst>
            </p:cNvPr>
            <p:cNvSpPr/>
            <p:nvPr/>
          </p:nvSpPr>
          <p:spPr>
            <a:xfrm>
              <a:off x="5649407" y="1637880"/>
              <a:ext cx="1110470" cy="145998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r>
                <a:rPr lang="en-GB" sz="750" kern="0" dirty="0">
                  <a:solidFill>
                    <a:prstClr val="black"/>
                  </a:solidFill>
                  <a:latin typeface="Calibri Light" panose="020F0302020204030204"/>
                </a:rPr>
                <a:t>Azure SQL Data Warehouse</a:t>
              </a:r>
            </a:p>
          </p:txBody>
        </p:sp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CBE39FEE-7224-46FC-A170-B4138867C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01149" y="1709338"/>
              <a:ext cx="785813" cy="6997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318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Phase 3 (Mar 2017 – Dec 2017)</a:t>
            </a:r>
          </a:p>
        </p:txBody>
      </p:sp>
    </p:spTree>
    <p:extLst>
      <p:ext uri="{BB962C8B-B14F-4D97-AF65-F5344CB8AC3E}">
        <p14:creationId xmlns:p14="http://schemas.microsoft.com/office/powerpoint/2010/main" val="131650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946" y="1004734"/>
            <a:ext cx="8120024" cy="153888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How do we do annotations &amp; reference data management?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How do we do notifications?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So far we had only on-premise data sources… How do we upload data from sources such as web services and SFTP?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9592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82" y="972415"/>
            <a:ext cx="3729164" cy="4033412"/>
          </a:xfrm>
        </p:spPr>
        <p:txBody>
          <a:bodyPr/>
          <a:lstStyle/>
          <a:p>
            <a:pPr marL="342900" indent="-342900">
              <a:buFont typeface="+mj-lt"/>
              <a:buAutoNum type="alphaLcParenR"/>
            </a:pPr>
            <a:r>
              <a:rPr lang="en-US" sz="1600" dirty="0"/>
              <a:t>PowerApps</a:t>
            </a:r>
          </a:p>
          <a:p>
            <a:pPr lvl="1"/>
            <a:r>
              <a:rPr lang="en-US" sz="1400" dirty="0"/>
              <a:t>Use it if a simple form is needed for annotations (insert, update, delete records from a table) or reference data management</a:t>
            </a:r>
          </a:p>
          <a:p>
            <a:pPr lvl="1"/>
            <a:r>
              <a:rPr lang="en-US" sz="1400" dirty="0"/>
              <a:t>Quick development time through web interface</a:t>
            </a:r>
          </a:p>
          <a:p>
            <a:pPr lvl="1"/>
            <a:r>
              <a:rPr lang="en-US" sz="1400" dirty="0"/>
              <a:t>As of January </a:t>
            </a:r>
            <a:r>
              <a:rPr lang="en-GB" sz="1400" b="1" dirty="0"/>
              <a:t>PowerApps Custom Visual for Power BI </a:t>
            </a:r>
            <a:r>
              <a:rPr lang="en-GB" sz="1400" dirty="0"/>
              <a:t>is available so form can be embedded in dashboard (However, it is still not possible to trigger refresh of dashboard through form)</a:t>
            </a:r>
            <a:endParaRPr lang="en-US" sz="1400" dirty="0"/>
          </a:p>
          <a:p>
            <a:pPr marL="342900" indent="-342900">
              <a:buFont typeface="+mj-lt"/>
              <a:buAutoNum type="alphaLcParenR"/>
            </a:pPr>
            <a:r>
              <a:rPr lang="en-US" sz="1600" dirty="0"/>
              <a:t>Custom Web App</a:t>
            </a:r>
          </a:p>
          <a:p>
            <a:pPr lvl="1"/>
            <a:r>
              <a:rPr lang="en-US" sz="1400" dirty="0"/>
              <a:t>For more sophisticated apps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Annotations / Reference Data Management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6CD1408-F149-49F8-8B24-3DE8E5090CF9}"/>
              </a:ext>
            </a:extLst>
          </p:cNvPr>
          <p:cNvGrpSpPr/>
          <p:nvPr/>
        </p:nvGrpSpPr>
        <p:grpSpPr>
          <a:xfrm>
            <a:off x="4103271" y="1152646"/>
            <a:ext cx="4710001" cy="2019190"/>
            <a:chOff x="4262120" y="939515"/>
            <a:chExt cx="4710001" cy="201919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BF043D1-8815-4491-A8BD-83ADF932D6A4}"/>
                </a:ext>
              </a:extLst>
            </p:cNvPr>
            <p:cNvGrpSpPr/>
            <p:nvPr/>
          </p:nvGrpSpPr>
          <p:grpSpPr>
            <a:xfrm>
              <a:off x="4672429" y="1715743"/>
              <a:ext cx="596630" cy="451139"/>
              <a:chOff x="5721989" y="5595652"/>
              <a:chExt cx="795506" cy="60151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8963F5A-8D35-489D-BA8C-0417E25A34BF}"/>
                  </a:ext>
                </a:extLst>
              </p:cNvPr>
              <p:cNvSpPr/>
              <p:nvPr/>
            </p:nvSpPr>
            <p:spPr>
              <a:xfrm>
                <a:off x="5721989" y="5595652"/>
                <a:ext cx="795506" cy="60151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783"/>
                <a:endParaRPr lang="en-GB" sz="1350" kern="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algn="ctr" defTabSz="685783"/>
                <a:r>
                  <a:rPr lang="en-GB" sz="700" kern="0" dirty="0">
                    <a:solidFill>
                      <a:prstClr val="black"/>
                    </a:solidFill>
                    <a:latin typeface="Calibri Light" panose="020F0302020204030204"/>
                  </a:rPr>
                  <a:t>PowerApps</a:t>
                </a: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DA41187-F9F5-4196-9321-C318221614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39360" y="5664182"/>
                <a:ext cx="310497" cy="277353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E9DB1B4-31DD-49D6-BB58-54BB3424061E}"/>
                </a:ext>
              </a:extLst>
            </p:cNvPr>
            <p:cNvGrpSpPr/>
            <p:nvPr/>
          </p:nvGrpSpPr>
          <p:grpSpPr>
            <a:xfrm>
              <a:off x="5685349" y="2653414"/>
              <a:ext cx="1949897" cy="305291"/>
              <a:chOff x="3778251" y="4426451"/>
              <a:chExt cx="2599862" cy="40705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1568B0E-968E-4BF2-8C97-1EEA0B5E43A6}"/>
                  </a:ext>
                </a:extLst>
              </p:cNvPr>
              <p:cNvSpPr/>
              <p:nvPr/>
            </p:nvSpPr>
            <p:spPr>
              <a:xfrm>
                <a:off x="3778251" y="4426451"/>
                <a:ext cx="2599862" cy="407054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/>
                <a:r>
                  <a:rPr lang="en-GB" sz="750" kern="0" dirty="0">
                    <a:solidFill>
                      <a:prstClr val="black"/>
                    </a:solidFill>
                    <a:latin typeface="Calibri Light" panose="020F0302020204030204"/>
                  </a:rPr>
                  <a:t>Azure Data Factory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0B5B56C-96B2-48BB-9F62-F72D08BE29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6995" y="4446868"/>
                <a:ext cx="198220" cy="366220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DFE3804-F5F4-48CA-B14A-6DA1E931FF30}"/>
                </a:ext>
              </a:extLst>
            </p:cNvPr>
            <p:cNvGrpSpPr/>
            <p:nvPr/>
          </p:nvGrpSpPr>
          <p:grpSpPr>
            <a:xfrm>
              <a:off x="5501202" y="1593603"/>
              <a:ext cx="563765" cy="695417"/>
              <a:chOff x="6833937" y="2295290"/>
              <a:chExt cx="563765" cy="695417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CBBB9F-D67E-4005-B597-3958CF070353}"/>
                  </a:ext>
                </a:extLst>
              </p:cNvPr>
              <p:cNvSpPr/>
              <p:nvPr/>
            </p:nvSpPr>
            <p:spPr>
              <a:xfrm>
                <a:off x="6833937" y="2295290"/>
                <a:ext cx="563765" cy="695417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783"/>
                <a:endParaRPr lang="en-GB" sz="750" kern="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algn="ctr" defTabSz="685783"/>
                <a:endParaRPr lang="en-GB" sz="750" kern="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algn="ctr" defTabSz="685783"/>
                <a:endParaRPr lang="en-GB" sz="750" kern="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algn="ctr" defTabSz="685783"/>
                <a:r>
                  <a:rPr lang="en-GB" sz="750" kern="0" dirty="0">
                    <a:solidFill>
                      <a:prstClr val="black"/>
                    </a:solidFill>
                    <a:latin typeface="Calibri Light" panose="020F0302020204030204"/>
                  </a:rPr>
                  <a:t>Azure Database</a:t>
                </a:r>
                <a:endParaRPr lang="en-GB" sz="600" kern="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defTabSz="685783"/>
                <a:endParaRPr lang="en-GB" sz="600" kern="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743FA74B-53EB-4F9A-9C47-B20CB2B4EC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3802" y="2350352"/>
                <a:ext cx="284033" cy="292645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C66AF7E-1466-48B7-9DB5-0474FD92C7C6}"/>
                </a:ext>
              </a:extLst>
            </p:cNvPr>
            <p:cNvGrpSpPr/>
            <p:nvPr/>
          </p:nvGrpSpPr>
          <p:grpSpPr>
            <a:xfrm>
              <a:off x="6291837" y="1493333"/>
              <a:ext cx="656457" cy="867679"/>
              <a:chOff x="2260279" y="1855497"/>
              <a:chExt cx="656457" cy="867679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2F944E2-DA15-433B-A130-2DECC9A848F6}"/>
                  </a:ext>
                </a:extLst>
              </p:cNvPr>
              <p:cNvSpPr/>
              <p:nvPr/>
            </p:nvSpPr>
            <p:spPr>
              <a:xfrm>
                <a:off x="2260279" y="1855497"/>
                <a:ext cx="656457" cy="86767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783"/>
                <a:endParaRPr lang="en-GB" sz="1350" kern="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algn="ctr" defTabSz="685783"/>
                <a:endParaRPr lang="en-GB" sz="1350" kern="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algn="ctr" defTabSz="685783"/>
                <a:r>
                  <a:rPr lang="en-GB" sz="800" kern="0" dirty="0">
                    <a:solidFill>
                      <a:prstClr val="black"/>
                    </a:solidFill>
                    <a:latin typeface="Calibri Light" panose="020F0302020204030204"/>
                  </a:rPr>
                  <a:t>Azure SQL Data Warehouse</a:t>
                </a:r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960F146E-0996-4A27-8212-61E3FD298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7446" y="1909948"/>
                <a:ext cx="388755" cy="346176"/>
              </a:xfrm>
              <a:prstGeom prst="rect">
                <a:avLst/>
              </a:prstGeom>
            </p:spPr>
          </p:pic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2B859CA-5DC1-47CE-9E9F-21F9AF52C164}"/>
                </a:ext>
              </a:extLst>
            </p:cNvPr>
            <p:cNvCxnSpPr>
              <a:cxnSpLocks/>
            </p:cNvCxnSpPr>
            <p:nvPr/>
          </p:nvCxnSpPr>
          <p:spPr>
            <a:xfrm>
              <a:off x="5287022" y="1975156"/>
              <a:ext cx="195918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  <a:headEnd type="none"/>
              <a:tailEnd type="triangle"/>
            </a:ln>
            <a:effectLst/>
          </p:spPr>
        </p:cxn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88D59AE-153B-4DFD-886B-7CA004800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58066" y="1805181"/>
              <a:ext cx="861950" cy="370103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BB40C9E-678F-4F87-A758-ACADA319C629}"/>
                </a:ext>
              </a:extLst>
            </p:cNvPr>
            <p:cNvGrpSpPr/>
            <p:nvPr/>
          </p:nvGrpSpPr>
          <p:grpSpPr>
            <a:xfrm>
              <a:off x="7168290" y="1517620"/>
              <a:ext cx="575773" cy="847025"/>
              <a:chOff x="7436424" y="1414495"/>
              <a:chExt cx="575773" cy="84702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4E7A681-15C4-4066-9B14-934EEE7A444E}"/>
                  </a:ext>
                </a:extLst>
              </p:cNvPr>
              <p:cNvSpPr/>
              <p:nvPr/>
            </p:nvSpPr>
            <p:spPr>
              <a:xfrm>
                <a:off x="7436424" y="1414495"/>
                <a:ext cx="575773" cy="847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783"/>
                <a:endParaRPr lang="en-GB" sz="1350" kern="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algn="ctr" defTabSz="685783"/>
                <a:endParaRPr lang="en-GB" sz="1350" kern="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algn="ctr" defTabSz="685783"/>
                <a:r>
                  <a:rPr lang="en-GB" sz="800" kern="0" dirty="0">
                    <a:solidFill>
                      <a:prstClr val="black"/>
                    </a:solidFill>
                    <a:latin typeface="Calibri Light" panose="020F0302020204030204"/>
                  </a:rPr>
                  <a:t>Azure Analysis Services</a:t>
                </a: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43AB9CA-A13E-4329-ACC2-06FF56551F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01934" y="1432489"/>
                <a:ext cx="444752" cy="421490"/>
              </a:xfrm>
              <a:prstGeom prst="rect">
                <a:avLst/>
              </a:prstGeom>
            </p:spPr>
          </p:pic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92E19D0-2A0C-4364-882C-6A1D5E44E3B4}"/>
                </a:ext>
              </a:extLst>
            </p:cNvPr>
            <p:cNvCxnSpPr>
              <a:cxnSpLocks/>
            </p:cNvCxnSpPr>
            <p:nvPr/>
          </p:nvCxnSpPr>
          <p:spPr>
            <a:xfrm>
              <a:off x="6082169" y="1971404"/>
              <a:ext cx="195918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  <a:headEnd type="none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B29919A-E827-426A-BB6B-9A3A18E41EFA}"/>
                </a:ext>
              </a:extLst>
            </p:cNvPr>
            <p:cNvCxnSpPr>
              <a:cxnSpLocks/>
            </p:cNvCxnSpPr>
            <p:nvPr/>
          </p:nvCxnSpPr>
          <p:spPr>
            <a:xfrm>
              <a:off x="6962044" y="1970776"/>
              <a:ext cx="195918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  <a:headEnd type="none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6D1CD9C-6BB4-43A8-8861-5ED23CF90723}"/>
                </a:ext>
              </a:extLst>
            </p:cNvPr>
            <p:cNvCxnSpPr>
              <a:cxnSpLocks/>
            </p:cNvCxnSpPr>
            <p:nvPr/>
          </p:nvCxnSpPr>
          <p:spPr>
            <a:xfrm>
              <a:off x="7757813" y="1970776"/>
              <a:ext cx="195918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  <a:headEnd type="none"/>
              <a:tailEnd type="triangle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695E1BC-3A5D-48C4-9689-95C673AD9EEA}"/>
                </a:ext>
              </a:extLst>
            </p:cNvPr>
            <p:cNvCxnSpPr>
              <a:cxnSpLocks/>
            </p:cNvCxnSpPr>
            <p:nvPr/>
          </p:nvCxnSpPr>
          <p:spPr>
            <a:xfrm>
              <a:off x="6612538" y="2412352"/>
              <a:ext cx="0" cy="207094"/>
            </a:xfrm>
            <a:prstGeom prst="straightConnector1">
              <a:avLst/>
            </a:prstGeom>
            <a:noFill/>
            <a:ln w="15875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9BDF582-4D61-408E-B4FC-F6EF20D43E04}"/>
                </a:ext>
              </a:extLst>
            </p:cNvPr>
            <p:cNvCxnSpPr>
              <a:cxnSpLocks/>
            </p:cNvCxnSpPr>
            <p:nvPr/>
          </p:nvCxnSpPr>
          <p:spPr>
            <a:xfrm>
              <a:off x="5925100" y="2412352"/>
              <a:ext cx="0" cy="207094"/>
            </a:xfrm>
            <a:prstGeom prst="straightConnector1">
              <a:avLst/>
            </a:prstGeom>
            <a:noFill/>
            <a:ln w="15875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8BF3B80-17AF-465F-A00B-7BF4FD36D303}"/>
                </a:ext>
              </a:extLst>
            </p:cNvPr>
            <p:cNvCxnSpPr>
              <a:cxnSpLocks/>
            </p:cNvCxnSpPr>
            <p:nvPr/>
          </p:nvCxnSpPr>
          <p:spPr>
            <a:xfrm>
              <a:off x="7418082" y="2412352"/>
              <a:ext cx="0" cy="207094"/>
            </a:xfrm>
            <a:prstGeom prst="straightConnector1">
              <a:avLst/>
            </a:prstGeom>
            <a:noFill/>
            <a:ln w="15875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6CFA20A6-17D0-4436-96B0-A70D6FF752A9}"/>
                </a:ext>
              </a:extLst>
            </p:cNvPr>
            <p:cNvCxnSpPr>
              <a:stCxn id="21" idx="0"/>
              <a:endCxn id="6" idx="0"/>
            </p:cNvCxnSpPr>
            <p:nvPr/>
          </p:nvCxnSpPr>
          <p:spPr>
            <a:xfrm rot="16200000" flipV="1">
              <a:off x="6635174" y="51313"/>
              <a:ext cx="89438" cy="3418297"/>
            </a:xfrm>
            <a:prstGeom prst="curvedConnector3">
              <a:avLst>
                <a:gd name="adj1" fmla="val 778387"/>
              </a:avLst>
            </a:prstGeom>
            <a:noFill/>
            <a:ln w="15875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  <a:headEnd type="none"/>
              <a:tailEnd type="triangle"/>
            </a:ln>
            <a:effectLst/>
          </p:spPr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F5D699C-6150-4CAC-AAFA-075C5A83DB87}"/>
                </a:ext>
              </a:extLst>
            </p:cNvPr>
            <p:cNvSpPr txBox="1"/>
            <p:nvPr/>
          </p:nvSpPr>
          <p:spPr>
            <a:xfrm>
              <a:off x="8112722" y="939515"/>
              <a:ext cx="8593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Link from dashboard to app for data entry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68BF5CF-45AC-4BB8-8396-A39C9AC9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2120" y="1794105"/>
              <a:ext cx="353341" cy="353341"/>
            </a:xfrm>
            <a:prstGeom prst="rect">
              <a:avLst/>
            </a:prstGeom>
          </p:spPr>
        </p:pic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9259FE44-7EDD-41A3-9B1D-50600D5F16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83428" y="3430317"/>
            <a:ext cx="3027978" cy="144212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EA1D3F-2B98-4FB7-ABE5-B84DDDB14311}"/>
              </a:ext>
            </a:extLst>
          </p:cNvPr>
          <p:cNvCxnSpPr>
            <a:cxnSpLocks/>
          </p:cNvCxnSpPr>
          <p:nvPr/>
        </p:nvCxnSpPr>
        <p:spPr>
          <a:xfrm>
            <a:off x="3932382" y="987914"/>
            <a:ext cx="0" cy="392097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57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453" y="3481271"/>
            <a:ext cx="3760036" cy="1200329"/>
          </a:xfrm>
        </p:spPr>
        <p:txBody>
          <a:bodyPr/>
          <a:lstStyle/>
          <a:p>
            <a:r>
              <a:rPr lang="en-US" sz="1400" dirty="0"/>
              <a:t>With </a:t>
            </a:r>
            <a:r>
              <a:rPr lang="en-US" sz="1400" b="1" dirty="0"/>
              <a:t>Microsoft Flow </a:t>
            </a:r>
            <a:r>
              <a:rPr lang="en-US" sz="1400" dirty="0"/>
              <a:t>it is easy to do</a:t>
            </a:r>
          </a:p>
          <a:p>
            <a:r>
              <a:rPr lang="en-US" sz="1400" dirty="0"/>
              <a:t>Alternatively write custom .NET App</a:t>
            </a:r>
          </a:p>
          <a:p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Notifications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6E6C3-0CEB-47EB-B4CA-B5567043F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508" y="3481271"/>
            <a:ext cx="2618163" cy="107600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8490B91-3687-4BB9-984A-AEFAF7EC47F0}"/>
              </a:ext>
            </a:extLst>
          </p:cNvPr>
          <p:cNvGrpSpPr/>
          <p:nvPr/>
        </p:nvGrpSpPr>
        <p:grpSpPr>
          <a:xfrm>
            <a:off x="1100867" y="1251578"/>
            <a:ext cx="832853" cy="913139"/>
            <a:chOff x="2317780" y="1609083"/>
            <a:chExt cx="832853" cy="9131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381CB54-78D1-4740-A89B-EE8FFAC9D066}"/>
                </a:ext>
              </a:extLst>
            </p:cNvPr>
            <p:cNvSpPr/>
            <p:nvPr/>
          </p:nvSpPr>
          <p:spPr>
            <a:xfrm>
              <a:off x="2317780" y="1609083"/>
              <a:ext cx="832853" cy="91313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800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800"/>
              <a:endParaRPr lang="en-GB" sz="80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800"/>
              <a:r>
                <a:rPr lang="en-GB" sz="800" kern="0" dirty="0">
                  <a:solidFill>
                    <a:prstClr val="black"/>
                  </a:solidFill>
                  <a:latin typeface="Calibri Light" panose="020F0302020204030204"/>
                </a:rPr>
                <a:t>Azure SQL Data Warehouse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0C58F07-A643-4D0E-B8E9-8300E9991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1587" y="1663977"/>
              <a:ext cx="589360" cy="52481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D05E102-F13A-4A83-9DB5-C3275F3CB2D9}"/>
              </a:ext>
            </a:extLst>
          </p:cNvPr>
          <p:cNvGrpSpPr/>
          <p:nvPr/>
        </p:nvGrpSpPr>
        <p:grpSpPr>
          <a:xfrm>
            <a:off x="2857033" y="1251578"/>
            <a:ext cx="729243" cy="913138"/>
            <a:chOff x="3303925" y="1609083"/>
            <a:chExt cx="729243" cy="9131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9B715E8-E680-4759-846A-A534DCF1D7DA}"/>
                </a:ext>
              </a:extLst>
            </p:cNvPr>
            <p:cNvSpPr/>
            <p:nvPr/>
          </p:nvSpPr>
          <p:spPr>
            <a:xfrm>
              <a:off x="3303925" y="1609083"/>
              <a:ext cx="729243" cy="91313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800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800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800"/>
              <a:r>
                <a:rPr lang="en-GB" sz="800" kern="0" dirty="0">
                  <a:solidFill>
                    <a:prstClr val="black"/>
                  </a:solidFill>
                  <a:latin typeface="Calibri Light" panose="020F0302020204030204"/>
                </a:rPr>
                <a:t>Azure Database</a:t>
              </a:r>
            </a:p>
            <a:p>
              <a:pPr algn="ctr" defTabSz="685800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CDC4AF5-9FC5-4BC1-906F-260402511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10411" y="1747221"/>
              <a:ext cx="284033" cy="292645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76B2FA-EE8E-460A-8415-78EEF5FA5859}"/>
              </a:ext>
            </a:extLst>
          </p:cNvPr>
          <p:cNvGrpSpPr/>
          <p:nvPr/>
        </p:nvGrpSpPr>
        <p:grpSpPr>
          <a:xfrm>
            <a:off x="4408498" y="1587022"/>
            <a:ext cx="393626" cy="488520"/>
            <a:chOff x="9044244" y="5453677"/>
            <a:chExt cx="524835" cy="6513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44C2D4-ED86-448F-9C45-A51CD03CD89E}"/>
                </a:ext>
              </a:extLst>
            </p:cNvPr>
            <p:cNvSpPr/>
            <p:nvPr/>
          </p:nvSpPr>
          <p:spPr>
            <a:xfrm>
              <a:off x="9044244" y="5453677"/>
              <a:ext cx="524835" cy="65136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/>
              <a:endParaRPr lang="en-GB" sz="750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algn="ctr" defTabSz="685783"/>
              <a:endParaRPr lang="en-GB" sz="750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algn="ctr" defTabSz="685783"/>
              <a:r>
                <a:rPr lang="en-GB" sz="750" kern="0" dirty="0">
                  <a:solidFill>
                    <a:prstClr val="black"/>
                  </a:solidFill>
                  <a:latin typeface="Calibri Light" panose="020F0302020204030204"/>
                </a:rPr>
                <a:t>Flow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D308D5A-C271-4CDA-B591-C5BEC0BD7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06418" y="5505494"/>
              <a:ext cx="413403" cy="313992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7B1A8EEC-1EA1-409F-BA8A-E6431BAD00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810" y="1568877"/>
            <a:ext cx="521335" cy="5213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F9D0237-9EB7-44F0-B14F-9F6E6AA74C5F}"/>
              </a:ext>
            </a:extLst>
          </p:cNvPr>
          <p:cNvSpPr txBox="1"/>
          <p:nvPr/>
        </p:nvSpPr>
        <p:spPr>
          <a:xfrm>
            <a:off x="5160508" y="1954014"/>
            <a:ext cx="1178413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GB" dirty="0">
                <a:cs typeface="Arial" panose="020B0604020202020204" pitchFamily="34" charset="0"/>
              </a:rPr>
              <a:t>Email notification about event with link to PowerBI dashboard for further investigation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2E26B4-EF21-430E-BE47-97E8467F3544}"/>
              </a:ext>
            </a:extLst>
          </p:cNvPr>
          <p:cNvCxnSpPr>
            <a:cxnSpLocks/>
          </p:cNvCxnSpPr>
          <p:nvPr/>
        </p:nvCxnSpPr>
        <p:spPr>
          <a:xfrm>
            <a:off x="1988522" y="1708149"/>
            <a:ext cx="785949" cy="0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887CDA-500F-4BDF-80C2-181640CB63D2}"/>
              </a:ext>
            </a:extLst>
          </p:cNvPr>
          <p:cNvCxnSpPr>
            <a:cxnSpLocks/>
          </p:cNvCxnSpPr>
          <p:nvPr/>
        </p:nvCxnSpPr>
        <p:spPr>
          <a:xfrm flipV="1">
            <a:off x="3621936" y="1708148"/>
            <a:ext cx="722830" cy="1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013803-97D1-4662-BBBB-B70B0CFAA857}"/>
              </a:ext>
            </a:extLst>
          </p:cNvPr>
          <p:cNvCxnSpPr>
            <a:cxnSpLocks/>
          </p:cNvCxnSpPr>
          <p:nvPr/>
        </p:nvCxnSpPr>
        <p:spPr>
          <a:xfrm flipV="1">
            <a:off x="4860903" y="1861413"/>
            <a:ext cx="384863" cy="1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0124121-A8EE-4715-A6B3-E476D9399CD1}"/>
              </a:ext>
            </a:extLst>
          </p:cNvPr>
          <p:cNvSpPr/>
          <p:nvPr/>
        </p:nvSpPr>
        <p:spPr>
          <a:xfrm>
            <a:off x="1064198" y="2213809"/>
            <a:ext cx="8695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Logic for deriving notifications</a:t>
            </a:r>
            <a:endParaRPr lang="en-GB" sz="1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D18B33-90BB-47A5-8882-DE3562397579}"/>
              </a:ext>
            </a:extLst>
          </p:cNvPr>
          <p:cNvSpPr/>
          <p:nvPr/>
        </p:nvSpPr>
        <p:spPr>
          <a:xfrm>
            <a:off x="2802028" y="2213809"/>
            <a:ext cx="9930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List of notifications</a:t>
            </a:r>
            <a:endParaRPr lang="en-GB" sz="1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CB0508-51A8-4D1C-8C41-4197209A9CEE}"/>
              </a:ext>
            </a:extLst>
          </p:cNvPr>
          <p:cNvSpPr/>
          <p:nvPr/>
        </p:nvSpPr>
        <p:spPr>
          <a:xfrm>
            <a:off x="4385698" y="2102109"/>
            <a:ext cx="637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Send email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CF7C13-3B2C-46F4-8961-8B9F0838ED25}"/>
              </a:ext>
            </a:extLst>
          </p:cNvPr>
          <p:cNvSpPr/>
          <p:nvPr/>
        </p:nvSpPr>
        <p:spPr>
          <a:xfrm>
            <a:off x="1983298" y="1719673"/>
            <a:ext cx="8695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 notification list into Database</a:t>
            </a:r>
            <a:endParaRPr lang="en-GB" sz="1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FE70E5-58B8-4836-990B-745D5CB748A6}"/>
              </a:ext>
            </a:extLst>
          </p:cNvPr>
          <p:cNvSpPr/>
          <p:nvPr/>
        </p:nvSpPr>
        <p:spPr>
          <a:xfrm>
            <a:off x="3684611" y="1733302"/>
            <a:ext cx="5373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Read List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175144-8DE3-44A7-BC8F-793ED636FF10}"/>
              </a:ext>
            </a:extLst>
          </p:cNvPr>
          <p:cNvSpPr/>
          <p:nvPr/>
        </p:nvSpPr>
        <p:spPr>
          <a:xfrm>
            <a:off x="3752077" y="2509508"/>
            <a:ext cx="6766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Mark as done</a:t>
            </a:r>
            <a:endParaRPr lang="en-GB"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147755-76A0-4F5D-B8DD-A84132395997}"/>
              </a:ext>
            </a:extLst>
          </p:cNvPr>
          <p:cNvCxnSpPr>
            <a:cxnSpLocks/>
          </p:cNvCxnSpPr>
          <p:nvPr/>
        </p:nvCxnSpPr>
        <p:spPr>
          <a:xfrm flipH="1" flipV="1">
            <a:off x="3668123" y="2494703"/>
            <a:ext cx="809382" cy="1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B0FEADEA-6E6A-4FF4-95EE-DE63354CAF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2228" y="1671711"/>
            <a:ext cx="861950" cy="370103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C3CCA1-3F47-4A61-B499-C184A1F9CA39}"/>
              </a:ext>
            </a:extLst>
          </p:cNvPr>
          <p:cNvCxnSpPr>
            <a:cxnSpLocks/>
          </p:cNvCxnSpPr>
          <p:nvPr/>
        </p:nvCxnSpPr>
        <p:spPr>
          <a:xfrm>
            <a:off x="5987393" y="1861379"/>
            <a:ext cx="442119" cy="1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5956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946" y="1004734"/>
            <a:ext cx="8120024" cy="2664319"/>
          </a:xfrm>
        </p:spPr>
        <p:txBody>
          <a:bodyPr/>
          <a:lstStyle/>
          <a:p>
            <a:r>
              <a:rPr lang="en-US" sz="1800" dirty="0"/>
              <a:t>Not much point in landing the data on premise </a:t>
            </a:r>
          </a:p>
          <a:p>
            <a:r>
              <a:rPr lang="en-US" sz="1800" dirty="0"/>
              <a:t>Can use Azure Data Factory</a:t>
            </a:r>
          </a:p>
          <a:p>
            <a:pPr lvl="1"/>
            <a:r>
              <a:rPr lang="en-US" sz="1600" dirty="0"/>
              <a:t>Connectors: Web services, SFTP, Amazon Redshift, Oracle, SAP etc.</a:t>
            </a:r>
          </a:p>
          <a:p>
            <a:r>
              <a:rPr lang="en-US" sz="1800" dirty="0"/>
              <a:t>Otherwise use custom </a:t>
            </a:r>
            <a:r>
              <a:rPr lang="en-US" sz="1800" dirty="0" err="1"/>
              <a:t>.Net</a:t>
            </a:r>
            <a:r>
              <a:rPr lang="en-US" sz="1800" dirty="0"/>
              <a:t> code</a:t>
            </a:r>
          </a:p>
          <a:p>
            <a:pPr lvl="1"/>
            <a:r>
              <a:rPr lang="en-US" sz="1600" dirty="0"/>
              <a:t>Run using ADF + Azure Batch, or Web Job</a:t>
            </a:r>
          </a:p>
          <a:p>
            <a:r>
              <a:rPr lang="en-US" sz="1800" dirty="0"/>
              <a:t>Or a third party tool (e.g. </a:t>
            </a:r>
            <a:r>
              <a:rPr lang="en-US" sz="1800" dirty="0" err="1"/>
              <a:t>Mulesoft</a:t>
            </a:r>
            <a:r>
              <a:rPr lang="en-US" sz="18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319172" cy="732441"/>
          </a:xfrm>
        </p:spPr>
        <p:txBody>
          <a:bodyPr>
            <a:normAutofit/>
          </a:bodyPr>
          <a:lstStyle/>
          <a:p>
            <a:r>
              <a:rPr lang="en-US" dirty="0"/>
              <a:t>3. Uploading data from non-on-premise sources</a:t>
            </a:r>
          </a:p>
        </p:txBody>
      </p:sp>
    </p:spTree>
    <p:extLst>
      <p:ext uri="{BB962C8B-B14F-4D97-AF65-F5344CB8AC3E}">
        <p14:creationId xmlns:p14="http://schemas.microsoft.com/office/powerpoint/2010/main" val="54997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577" y="1994669"/>
            <a:ext cx="8120024" cy="115416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This is a wide topic that depends on the business and type of data… </a:t>
            </a:r>
          </a:p>
          <a:p>
            <a:pPr marL="0" indent="0">
              <a:buNone/>
            </a:pPr>
            <a:r>
              <a:rPr lang="en-US" sz="1800" dirty="0"/>
              <a:t>So we will use a real-world Azure BI implementation over 2 years as a vehicle for this discussion, and look at the decisions made along the way…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6195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946" y="1084826"/>
            <a:ext cx="8120024" cy="9169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  <a:p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Third Phase </a:t>
            </a:r>
            <a:br>
              <a:rPr lang="en-US" dirty="0"/>
            </a:br>
            <a:r>
              <a:rPr lang="en-US" sz="1600" b="0" dirty="0">
                <a:solidFill>
                  <a:srgbClr val="C00000"/>
                </a:solidFill>
              </a:rPr>
              <a:t>Mar 2017 – Dec 2017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A4BF55-8661-40C9-B324-30779772A64C}"/>
              </a:ext>
            </a:extLst>
          </p:cNvPr>
          <p:cNvSpPr txBox="1">
            <a:spLocks/>
          </p:cNvSpPr>
          <p:nvPr/>
        </p:nvSpPr>
        <p:spPr>
          <a:xfrm>
            <a:off x="628650" y="353932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783"/>
            <a:r>
              <a:rPr lang="en-GB" sz="3300">
                <a:solidFill>
                  <a:sysClr val="windowText" lastClr="000000"/>
                </a:solidFill>
                <a:latin typeface="Calibri Light" panose="020F0302020204030204"/>
              </a:rPr>
              <a:t> </a:t>
            </a:r>
            <a:endParaRPr lang="en-GB" sz="33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06F977-EA69-4584-BFFE-17A9F75CBB4A}"/>
              </a:ext>
            </a:extLst>
          </p:cNvPr>
          <p:cNvSpPr txBox="1">
            <a:spLocks/>
          </p:cNvSpPr>
          <p:nvPr/>
        </p:nvSpPr>
        <p:spPr>
          <a:xfrm>
            <a:off x="280245" y="999336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783">
              <a:buNone/>
            </a:pPr>
            <a:r>
              <a:rPr lang="en-GB" sz="210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endParaRPr lang="en-GB" sz="210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7A5BD9-79FB-4995-82E8-29BCA74CD935}"/>
              </a:ext>
            </a:extLst>
          </p:cNvPr>
          <p:cNvGrpSpPr/>
          <p:nvPr/>
        </p:nvGrpSpPr>
        <p:grpSpPr>
          <a:xfrm>
            <a:off x="4067179" y="1308499"/>
            <a:ext cx="832853" cy="1094991"/>
            <a:chOff x="5649407" y="1637880"/>
            <a:chExt cx="1110470" cy="14599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4038F17-E6A0-4EA0-A6D0-C2F24F428091}"/>
                </a:ext>
              </a:extLst>
            </p:cNvPr>
            <p:cNvSpPr/>
            <p:nvPr/>
          </p:nvSpPr>
          <p:spPr>
            <a:xfrm>
              <a:off x="5649407" y="1637880"/>
              <a:ext cx="1110470" cy="145998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r>
                <a:rPr lang="en-GB" sz="750" kern="0" dirty="0">
                  <a:solidFill>
                    <a:prstClr val="black"/>
                  </a:solidFill>
                  <a:latin typeface="Calibri Light" panose="020F0302020204030204"/>
                </a:rPr>
                <a:t>Azure SQL Data Warehouse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BCB234-9302-4869-BB54-D8613BA80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1149" y="1709338"/>
              <a:ext cx="785813" cy="699747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F029EFD-E339-4A24-B73B-956C15B13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039" y="3001033"/>
            <a:ext cx="861950" cy="37010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D9C8955-B051-455F-8A0F-9456CBDDFCA6}"/>
              </a:ext>
            </a:extLst>
          </p:cNvPr>
          <p:cNvGrpSpPr/>
          <p:nvPr/>
        </p:nvGrpSpPr>
        <p:grpSpPr>
          <a:xfrm>
            <a:off x="3054557" y="2997468"/>
            <a:ext cx="1316718" cy="305291"/>
            <a:chOff x="4425080" y="4342845"/>
            <a:chExt cx="1755624" cy="40705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FF913D-904B-4FC7-A048-86CDD79701C6}"/>
                </a:ext>
              </a:extLst>
            </p:cNvPr>
            <p:cNvSpPr/>
            <p:nvPr/>
          </p:nvSpPr>
          <p:spPr>
            <a:xfrm>
              <a:off x="4425080" y="4342845"/>
              <a:ext cx="1755624" cy="40705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/>
              <a:r>
                <a:rPr lang="en-GB" sz="1050" kern="0" dirty="0">
                  <a:solidFill>
                    <a:prstClr val="black"/>
                  </a:solidFill>
                  <a:latin typeface="Calibri Light" panose="020F0302020204030204"/>
                </a:rPr>
                <a:t>    </a:t>
              </a:r>
              <a:r>
                <a:rPr lang="en-GB" sz="750" kern="0" dirty="0">
                  <a:solidFill>
                    <a:prstClr val="black"/>
                  </a:solidFill>
                  <a:latin typeface="Calibri Light" panose="020F0302020204030204"/>
                </a:rPr>
                <a:t> Azure Data Factories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92856EB-4284-4550-AA16-1F7A41AE0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81211" y="4363262"/>
              <a:ext cx="198220" cy="36622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A5F2F5-C752-477A-90AF-8D5224FE8720}"/>
              </a:ext>
            </a:extLst>
          </p:cNvPr>
          <p:cNvGrpSpPr/>
          <p:nvPr/>
        </p:nvGrpSpPr>
        <p:grpSpPr>
          <a:xfrm>
            <a:off x="2800258" y="1386078"/>
            <a:ext cx="502996" cy="921131"/>
            <a:chOff x="2744470" y="1823756"/>
            <a:chExt cx="670661" cy="12281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6AB38EA-4C4B-4808-9488-D7F113E9AFDF}"/>
                </a:ext>
              </a:extLst>
            </p:cNvPr>
            <p:cNvSpPr/>
            <p:nvPr/>
          </p:nvSpPr>
          <p:spPr>
            <a:xfrm>
              <a:off x="2744470" y="1823756"/>
              <a:ext cx="670661" cy="122817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r>
                <a:rPr lang="en-GB" sz="750" kern="0" dirty="0">
                  <a:solidFill>
                    <a:prstClr val="black"/>
                  </a:solidFill>
                  <a:latin typeface="Calibri Light" panose="020F0302020204030204"/>
                </a:rPr>
                <a:t>Azure Blob Storage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8F1CF4E-1E84-4862-BA21-2F5CD3B79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05595" y="1961524"/>
              <a:ext cx="350950" cy="406521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AA404F-B7D3-4221-A32C-6539D6C47CC9}"/>
              </a:ext>
            </a:extLst>
          </p:cNvPr>
          <p:cNvCxnSpPr>
            <a:cxnSpLocks/>
          </p:cNvCxnSpPr>
          <p:nvPr/>
        </p:nvCxnSpPr>
        <p:spPr>
          <a:xfrm>
            <a:off x="4296794" y="2460898"/>
            <a:ext cx="0" cy="460207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ED6901-8F68-44C4-8859-D18077CBCE16}"/>
              </a:ext>
            </a:extLst>
          </p:cNvPr>
          <p:cNvCxnSpPr>
            <a:cxnSpLocks/>
          </p:cNvCxnSpPr>
          <p:nvPr/>
        </p:nvCxnSpPr>
        <p:spPr>
          <a:xfrm flipV="1">
            <a:off x="3346714" y="1919203"/>
            <a:ext cx="526152" cy="254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6DC0EE-F9A6-43D8-9E69-C18B0862B6D1}"/>
              </a:ext>
            </a:extLst>
          </p:cNvPr>
          <p:cNvCxnSpPr>
            <a:cxnSpLocks/>
          </p:cNvCxnSpPr>
          <p:nvPr/>
        </p:nvCxnSpPr>
        <p:spPr>
          <a:xfrm>
            <a:off x="5019296" y="1927442"/>
            <a:ext cx="1440897" cy="1242179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66EC3B-D66C-47E8-B0A2-387F47DA9DEB}"/>
              </a:ext>
            </a:extLst>
          </p:cNvPr>
          <p:cNvCxnSpPr>
            <a:cxnSpLocks/>
          </p:cNvCxnSpPr>
          <p:nvPr/>
        </p:nvCxnSpPr>
        <p:spPr>
          <a:xfrm>
            <a:off x="1084131" y="1566885"/>
            <a:ext cx="293762" cy="227879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4E983A2-2A73-46B3-94E4-FE463EBF6974}"/>
              </a:ext>
            </a:extLst>
          </p:cNvPr>
          <p:cNvCxnSpPr>
            <a:cxnSpLocks/>
          </p:cNvCxnSpPr>
          <p:nvPr/>
        </p:nvCxnSpPr>
        <p:spPr>
          <a:xfrm>
            <a:off x="2559971" y="929470"/>
            <a:ext cx="0" cy="410019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E2CC28A-C0B8-4487-BA1D-FD0A1F9F7146}"/>
              </a:ext>
            </a:extLst>
          </p:cNvPr>
          <p:cNvSpPr/>
          <p:nvPr/>
        </p:nvSpPr>
        <p:spPr>
          <a:xfrm>
            <a:off x="1582318" y="826833"/>
            <a:ext cx="82907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83"/>
            <a:r>
              <a:rPr lang="en-GB" sz="1050" dirty="0">
                <a:solidFill>
                  <a:srgbClr val="00B050"/>
                </a:solidFill>
                <a:latin typeface="Calibri" panose="020F0502020204030204"/>
              </a:rPr>
              <a:t>On-premise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4D8B8A-86B9-40C4-B11C-AA092C1B5EC8}"/>
              </a:ext>
            </a:extLst>
          </p:cNvPr>
          <p:cNvSpPr/>
          <p:nvPr/>
        </p:nvSpPr>
        <p:spPr>
          <a:xfrm>
            <a:off x="2857158" y="826833"/>
            <a:ext cx="49885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83"/>
            <a:r>
              <a:rPr lang="en-GB" sz="1050" dirty="0">
                <a:solidFill>
                  <a:srgbClr val="00B050"/>
                </a:solidFill>
                <a:latin typeface="Calibri" panose="020F0502020204030204"/>
              </a:rPr>
              <a:t>Cloud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9F93CB-004C-4712-B8EB-AD976E0C1AB4}"/>
              </a:ext>
            </a:extLst>
          </p:cNvPr>
          <p:cNvSpPr/>
          <p:nvPr/>
        </p:nvSpPr>
        <p:spPr>
          <a:xfrm>
            <a:off x="229500" y="1443056"/>
            <a:ext cx="769500" cy="162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600" kern="0" dirty="0">
                <a:solidFill>
                  <a:prstClr val="black"/>
                </a:solidFill>
                <a:latin typeface="Calibri" panose="020F0502020204030204"/>
              </a:rPr>
              <a:t>Ellipse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7AB8A8-B6C5-482E-B3EE-729BEFF8FE6C}"/>
              </a:ext>
            </a:extLst>
          </p:cNvPr>
          <p:cNvSpPr/>
          <p:nvPr/>
        </p:nvSpPr>
        <p:spPr>
          <a:xfrm>
            <a:off x="229500" y="1646498"/>
            <a:ext cx="769500" cy="162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600" kern="0" dirty="0">
                <a:solidFill>
                  <a:prstClr val="black"/>
                </a:solidFill>
                <a:latin typeface="Calibri" panose="020F0502020204030204"/>
              </a:rPr>
              <a:t>FFP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6983B7-763C-43AB-9BFF-8C9ABC327121}"/>
              </a:ext>
            </a:extLst>
          </p:cNvPr>
          <p:cNvSpPr/>
          <p:nvPr/>
        </p:nvSpPr>
        <p:spPr>
          <a:xfrm>
            <a:off x="229500" y="1852106"/>
            <a:ext cx="769500" cy="162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600" kern="0" dirty="0">
                <a:solidFill>
                  <a:prstClr val="black"/>
                </a:solidFill>
                <a:latin typeface="Calibri" panose="020F0502020204030204"/>
              </a:rPr>
              <a:t>CRM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CC4BD9B-5E2C-49D2-98E1-B0CCAA9B9AC4}"/>
              </a:ext>
            </a:extLst>
          </p:cNvPr>
          <p:cNvCxnSpPr>
            <a:cxnSpLocks/>
          </p:cNvCxnSpPr>
          <p:nvPr/>
        </p:nvCxnSpPr>
        <p:spPr>
          <a:xfrm>
            <a:off x="1075737" y="1765159"/>
            <a:ext cx="350956" cy="158401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BFA1D4-C007-4431-9157-13DDB431FA98}"/>
              </a:ext>
            </a:extLst>
          </p:cNvPr>
          <p:cNvCxnSpPr>
            <a:cxnSpLocks/>
          </p:cNvCxnSpPr>
          <p:nvPr/>
        </p:nvCxnSpPr>
        <p:spPr>
          <a:xfrm>
            <a:off x="1054960" y="1958764"/>
            <a:ext cx="403808" cy="32102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858B17C-8E3B-4F5E-A943-85EE1E49D253}"/>
              </a:ext>
            </a:extLst>
          </p:cNvPr>
          <p:cNvSpPr/>
          <p:nvPr/>
        </p:nvSpPr>
        <p:spPr>
          <a:xfrm>
            <a:off x="229500" y="2054668"/>
            <a:ext cx="769500" cy="162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600" kern="0" dirty="0">
                <a:solidFill>
                  <a:prstClr val="black"/>
                </a:solidFill>
                <a:latin typeface="Calibri" panose="020F0502020204030204"/>
              </a:rPr>
              <a:t>CAB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23EAF6-3E90-41B9-BC95-362FAEE7DCCC}"/>
              </a:ext>
            </a:extLst>
          </p:cNvPr>
          <p:cNvSpPr/>
          <p:nvPr/>
        </p:nvSpPr>
        <p:spPr>
          <a:xfrm>
            <a:off x="229500" y="2250230"/>
            <a:ext cx="769500" cy="162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600" kern="0" dirty="0">
                <a:solidFill>
                  <a:prstClr val="black"/>
                </a:solidFill>
                <a:latin typeface="Calibri" panose="020F0502020204030204"/>
              </a:rPr>
              <a:t>GWater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5D1E63-B822-48C4-9EAD-B8412375BEAB}"/>
              </a:ext>
            </a:extLst>
          </p:cNvPr>
          <p:cNvCxnSpPr>
            <a:cxnSpLocks/>
          </p:cNvCxnSpPr>
          <p:nvPr/>
        </p:nvCxnSpPr>
        <p:spPr>
          <a:xfrm flipV="1">
            <a:off x="1057840" y="2078371"/>
            <a:ext cx="386451" cy="58741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8817DC-912F-4E01-A477-A5729FF61DAA}"/>
              </a:ext>
            </a:extLst>
          </p:cNvPr>
          <p:cNvCxnSpPr>
            <a:cxnSpLocks/>
          </p:cNvCxnSpPr>
          <p:nvPr/>
        </p:nvCxnSpPr>
        <p:spPr>
          <a:xfrm flipV="1">
            <a:off x="1095550" y="2152588"/>
            <a:ext cx="333068" cy="161455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720468-FE26-48CD-8638-A9110B75D7CF}"/>
              </a:ext>
            </a:extLst>
          </p:cNvPr>
          <p:cNvSpPr/>
          <p:nvPr/>
        </p:nvSpPr>
        <p:spPr>
          <a:xfrm>
            <a:off x="7467471" y="3082836"/>
            <a:ext cx="1203574" cy="2208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700" kern="0" dirty="0">
                <a:solidFill>
                  <a:prstClr val="black"/>
                </a:solidFill>
                <a:latin typeface="Calibri" panose="020F0502020204030204"/>
              </a:rPr>
              <a:t>Leak Detection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653931-6A6D-486D-BB55-0C3D4D688BC4}"/>
              </a:ext>
            </a:extLst>
          </p:cNvPr>
          <p:cNvSpPr/>
          <p:nvPr/>
        </p:nvSpPr>
        <p:spPr>
          <a:xfrm>
            <a:off x="7467471" y="3333424"/>
            <a:ext cx="1203574" cy="2208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700" kern="0" dirty="0">
                <a:solidFill>
                  <a:prstClr val="black"/>
                </a:solidFill>
                <a:latin typeface="Calibri" panose="020F0502020204030204"/>
              </a:rPr>
              <a:t>Waste Water ODI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70DC37-128C-433C-BF2F-96D463A34DBB}"/>
              </a:ext>
            </a:extLst>
          </p:cNvPr>
          <p:cNvSpPr/>
          <p:nvPr/>
        </p:nvSpPr>
        <p:spPr>
          <a:xfrm>
            <a:off x="7475406" y="3590305"/>
            <a:ext cx="1195638" cy="2208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700" kern="0" dirty="0">
                <a:solidFill>
                  <a:prstClr val="black"/>
                </a:solidFill>
                <a:latin typeface="Calibri" panose="020F0502020204030204"/>
              </a:rPr>
              <a:t>Customer Leakage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E5CBE0-DE75-496A-B190-42CA032FC28E}"/>
              </a:ext>
            </a:extLst>
          </p:cNvPr>
          <p:cNvSpPr txBox="1"/>
          <p:nvPr/>
        </p:nvSpPr>
        <p:spPr>
          <a:xfrm>
            <a:off x="5247182" y="2383982"/>
            <a:ext cx="48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GB" sz="600" dirty="0">
                <a:solidFill>
                  <a:prstClr val="black"/>
                </a:solidFill>
                <a:latin typeface="Calibri" panose="020F0502020204030204"/>
              </a:rPr>
              <a:t>Up to 8 refreshes per day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9CAD5C-41EC-4D54-BD9A-D575841216D6}"/>
              </a:ext>
            </a:extLst>
          </p:cNvPr>
          <p:cNvSpPr/>
          <p:nvPr/>
        </p:nvSpPr>
        <p:spPr>
          <a:xfrm>
            <a:off x="229500" y="2445795"/>
            <a:ext cx="769500" cy="162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600" kern="0" dirty="0">
                <a:solidFill>
                  <a:prstClr val="black"/>
                </a:solidFill>
                <a:latin typeface="Calibri" panose="020F0502020204030204"/>
              </a:rPr>
              <a:t>SCADA IoT Signal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9A8D05B-4404-414F-A4CC-9F49FA7D7C2F}"/>
              </a:ext>
            </a:extLst>
          </p:cNvPr>
          <p:cNvCxnSpPr>
            <a:cxnSpLocks/>
          </p:cNvCxnSpPr>
          <p:nvPr/>
        </p:nvCxnSpPr>
        <p:spPr>
          <a:xfrm flipV="1">
            <a:off x="1071993" y="2236063"/>
            <a:ext cx="354700" cy="267655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82E6546-DBD3-47F2-B180-624FBABDE01E}"/>
              </a:ext>
            </a:extLst>
          </p:cNvPr>
          <p:cNvSpPr/>
          <p:nvPr/>
        </p:nvSpPr>
        <p:spPr>
          <a:xfrm>
            <a:off x="7463007" y="2827591"/>
            <a:ext cx="1208039" cy="2208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700" kern="0" dirty="0">
                <a:solidFill>
                  <a:prstClr val="black"/>
                </a:solidFill>
                <a:latin typeface="Calibri" panose="020F0502020204030204"/>
              </a:rPr>
              <a:t>Waste Water Treatment Works IoT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84F289-79F5-469D-8538-EB237F153F37}"/>
              </a:ext>
            </a:extLst>
          </p:cNvPr>
          <p:cNvSpPr/>
          <p:nvPr/>
        </p:nvSpPr>
        <p:spPr>
          <a:xfrm>
            <a:off x="7457505" y="2326563"/>
            <a:ext cx="1213541" cy="2208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700" kern="0" dirty="0">
                <a:solidFill>
                  <a:prstClr val="black"/>
                </a:solidFill>
                <a:latin typeface="Calibri" panose="020F0502020204030204"/>
              </a:rPr>
              <a:t>Pollution Insights IoT v3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337FAF7-78DB-4824-A7D7-854F6DA1A9F5}"/>
              </a:ext>
            </a:extLst>
          </p:cNvPr>
          <p:cNvSpPr/>
          <p:nvPr/>
        </p:nvSpPr>
        <p:spPr>
          <a:xfrm>
            <a:off x="7457505" y="2578639"/>
            <a:ext cx="1213541" cy="2208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700" kern="0" dirty="0">
                <a:solidFill>
                  <a:prstClr val="black"/>
                </a:solidFill>
                <a:latin typeface="Calibri" panose="020F0502020204030204"/>
              </a:rPr>
              <a:t>ODI Performance Commitments v3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F7F3D57-CB44-4D26-A83A-93F2C9490402}"/>
              </a:ext>
            </a:extLst>
          </p:cNvPr>
          <p:cNvSpPr/>
          <p:nvPr/>
        </p:nvSpPr>
        <p:spPr>
          <a:xfrm>
            <a:off x="4125291" y="3900011"/>
            <a:ext cx="678424" cy="26943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750" kern="0" dirty="0">
                <a:solidFill>
                  <a:prstClr val="black"/>
                </a:solidFill>
                <a:latin typeface="Calibri Light" panose="020F0302020204030204"/>
              </a:rPr>
              <a:t>Azure Web App (.NET)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9F71AD-B880-4C5B-95F3-7927F73F58ED}"/>
              </a:ext>
            </a:extLst>
          </p:cNvPr>
          <p:cNvGrpSpPr/>
          <p:nvPr/>
        </p:nvGrpSpPr>
        <p:grpSpPr>
          <a:xfrm>
            <a:off x="6217668" y="1290533"/>
            <a:ext cx="764078" cy="1094991"/>
            <a:chOff x="8686532" y="1547061"/>
            <a:chExt cx="1018770" cy="145998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F0D590E-632F-44DA-9DF7-B5B18BAB2277}"/>
                </a:ext>
              </a:extLst>
            </p:cNvPr>
            <p:cNvSpPr/>
            <p:nvPr/>
          </p:nvSpPr>
          <p:spPr>
            <a:xfrm>
              <a:off x="8686532" y="1547061"/>
              <a:ext cx="1018770" cy="145998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r>
                <a:rPr lang="en-GB" sz="750" kern="0" dirty="0">
                  <a:solidFill>
                    <a:prstClr val="black"/>
                  </a:solidFill>
                  <a:latin typeface="Calibri Light" panose="020F0302020204030204"/>
                </a:rPr>
                <a:t>Azure Analysis Services</a:t>
              </a:r>
            </a:p>
            <a:p>
              <a:pPr algn="ctr" defTabSz="685783"/>
              <a:r>
                <a:rPr lang="en-GB" sz="750" kern="0" dirty="0">
                  <a:solidFill>
                    <a:prstClr val="black"/>
                  </a:solidFill>
                  <a:latin typeface="Calibri Light" panose="020F0302020204030204"/>
                </a:rPr>
                <a:t>Tabular Model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3A92F2C-0E17-411F-AFA1-84EDF7B16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40095" y="1580924"/>
              <a:ext cx="723454" cy="685616"/>
            </a:xfrm>
            <a:prstGeom prst="rect">
              <a:avLst/>
            </a:prstGeom>
          </p:spPr>
        </p:pic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0A65B9-4717-4517-917C-F39E2EA849C8}"/>
              </a:ext>
            </a:extLst>
          </p:cNvPr>
          <p:cNvCxnSpPr>
            <a:cxnSpLocks/>
          </p:cNvCxnSpPr>
          <p:nvPr/>
        </p:nvCxnSpPr>
        <p:spPr>
          <a:xfrm>
            <a:off x="5074661" y="1881765"/>
            <a:ext cx="1040915" cy="0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6BEB7D-5060-4D1B-B94D-B72F7DA25466}"/>
              </a:ext>
            </a:extLst>
          </p:cNvPr>
          <p:cNvCxnSpPr>
            <a:cxnSpLocks/>
          </p:cNvCxnSpPr>
          <p:nvPr/>
        </p:nvCxnSpPr>
        <p:spPr>
          <a:xfrm>
            <a:off x="6822561" y="2436004"/>
            <a:ext cx="0" cy="499916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9AF4B04-AD67-46D5-ABD7-9056EC27F169}"/>
              </a:ext>
            </a:extLst>
          </p:cNvPr>
          <p:cNvSpPr txBox="1"/>
          <p:nvPr/>
        </p:nvSpPr>
        <p:spPr>
          <a:xfrm>
            <a:off x="5262364" y="1615330"/>
            <a:ext cx="696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GB" sz="600" dirty="0">
                <a:solidFill>
                  <a:prstClr val="black"/>
                </a:solidFill>
                <a:latin typeface="Calibri" panose="020F0502020204030204"/>
              </a:rPr>
              <a:t>Near real-time</a:t>
            </a:r>
          </a:p>
          <a:p>
            <a:pPr defTabSz="685783"/>
            <a:r>
              <a:rPr lang="en-GB" sz="600" dirty="0">
                <a:solidFill>
                  <a:prstClr val="black"/>
                </a:solidFill>
                <a:latin typeface="Calibri" panose="020F0502020204030204"/>
              </a:rPr>
              <a:t>refreshes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0B13EE6-6685-4BD8-9FCE-84A67C094AD8}"/>
              </a:ext>
            </a:extLst>
          </p:cNvPr>
          <p:cNvCxnSpPr>
            <a:cxnSpLocks/>
          </p:cNvCxnSpPr>
          <p:nvPr/>
        </p:nvCxnSpPr>
        <p:spPr>
          <a:xfrm>
            <a:off x="4388207" y="3167775"/>
            <a:ext cx="213400" cy="2408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69394DA-07A4-4289-BE6A-DC0A70974D8F}"/>
              </a:ext>
            </a:extLst>
          </p:cNvPr>
          <p:cNvSpPr/>
          <p:nvPr/>
        </p:nvSpPr>
        <p:spPr>
          <a:xfrm>
            <a:off x="229500" y="2643838"/>
            <a:ext cx="769500" cy="162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600" kern="0" dirty="0">
                <a:solidFill>
                  <a:prstClr val="black"/>
                </a:solidFill>
                <a:latin typeface="Calibri" panose="020F0502020204030204"/>
              </a:rPr>
              <a:t>SCADA IoT Alarm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70F1A32-B418-41DC-85DD-D3E70139C854}"/>
              </a:ext>
            </a:extLst>
          </p:cNvPr>
          <p:cNvSpPr/>
          <p:nvPr/>
        </p:nvSpPr>
        <p:spPr>
          <a:xfrm>
            <a:off x="229500" y="3237327"/>
            <a:ext cx="769500" cy="162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600" kern="0" dirty="0">
                <a:solidFill>
                  <a:prstClr val="black"/>
                </a:solidFill>
                <a:latin typeface="Calibri" panose="020F0502020204030204"/>
              </a:rPr>
              <a:t>Sample Manager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F2CD14A-7E7B-4ED4-AA60-5F0548D9DD56}"/>
              </a:ext>
            </a:extLst>
          </p:cNvPr>
          <p:cNvCxnSpPr>
            <a:cxnSpLocks/>
          </p:cNvCxnSpPr>
          <p:nvPr/>
        </p:nvCxnSpPr>
        <p:spPr>
          <a:xfrm flipV="1">
            <a:off x="1093435" y="2363179"/>
            <a:ext cx="312661" cy="346880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63D00B0-E55D-40BB-AB01-46F304ED8682}"/>
              </a:ext>
            </a:extLst>
          </p:cNvPr>
          <p:cNvCxnSpPr>
            <a:cxnSpLocks/>
          </p:cNvCxnSpPr>
          <p:nvPr/>
        </p:nvCxnSpPr>
        <p:spPr>
          <a:xfrm flipV="1">
            <a:off x="1081886" y="2493396"/>
            <a:ext cx="340371" cy="419748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911D896-E305-4614-B9A4-64881F6D30A3}"/>
              </a:ext>
            </a:extLst>
          </p:cNvPr>
          <p:cNvSpPr/>
          <p:nvPr/>
        </p:nvSpPr>
        <p:spPr>
          <a:xfrm>
            <a:off x="229500" y="3031838"/>
            <a:ext cx="769500" cy="162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600" kern="0" dirty="0">
                <a:solidFill>
                  <a:prstClr val="black"/>
                </a:solidFill>
                <a:latin typeface="Calibri" panose="020F0502020204030204"/>
              </a:rPr>
              <a:t>Pmac IoT Logger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4A6145C-3C5D-4F9C-8576-7DAB965DECB9}"/>
              </a:ext>
            </a:extLst>
          </p:cNvPr>
          <p:cNvCxnSpPr>
            <a:cxnSpLocks/>
          </p:cNvCxnSpPr>
          <p:nvPr/>
        </p:nvCxnSpPr>
        <p:spPr>
          <a:xfrm flipV="1">
            <a:off x="1086887" y="2617303"/>
            <a:ext cx="349787" cy="488774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EF995AB-A22F-41DE-BEA6-17604A58F45E}"/>
              </a:ext>
            </a:extLst>
          </p:cNvPr>
          <p:cNvSpPr/>
          <p:nvPr/>
        </p:nvSpPr>
        <p:spPr>
          <a:xfrm>
            <a:off x="2706827" y="3780735"/>
            <a:ext cx="683405" cy="2208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675" kern="0" dirty="0">
                <a:solidFill>
                  <a:prstClr val="black"/>
                </a:solidFill>
                <a:latin typeface="Calibri" panose="020F0502020204030204"/>
              </a:rPr>
              <a:t>Hwm IoT Logger (API)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80390E-29DB-4D49-91C9-D0BF3CB807D8}"/>
              </a:ext>
            </a:extLst>
          </p:cNvPr>
          <p:cNvSpPr/>
          <p:nvPr/>
        </p:nvSpPr>
        <p:spPr>
          <a:xfrm>
            <a:off x="2698537" y="4065499"/>
            <a:ext cx="691694" cy="2208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675" kern="0" dirty="0">
                <a:solidFill>
                  <a:prstClr val="black"/>
                </a:solidFill>
                <a:latin typeface="Calibri" panose="020F0502020204030204"/>
              </a:rPr>
              <a:t>i2o IoT Logger (SFTP)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DD1DE4-7C41-4A0C-8CD6-DC46D6D425CE}"/>
              </a:ext>
            </a:extLst>
          </p:cNvPr>
          <p:cNvCxnSpPr>
            <a:cxnSpLocks/>
          </p:cNvCxnSpPr>
          <p:nvPr/>
        </p:nvCxnSpPr>
        <p:spPr>
          <a:xfrm flipV="1">
            <a:off x="3170987" y="2347187"/>
            <a:ext cx="0" cy="586581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2AE318C-C54A-4336-9F6C-8D809A7CF99A}"/>
              </a:ext>
            </a:extLst>
          </p:cNvPr>
          <p:cNvSpPr txBox="1"/>
          <p:nvPr/>
        </p:nvSpPr>
        <p:spPr>
          <a:xfrm>
            <a:off x="3138505" y="2528839"/>
            <a:ext cx="40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GB" sz="600" dirty="0">
                <a:solidFill>
                  <a:prstClr val="black"/>
                </a:solidFill>
                <a:latin typeface="Calibri" panose="020F0502020204030204"/>
              </a:rPr>
              <a:t>Upload data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AFF224C-4343-4B2E-BD81-F9416369386B}"/>
              </a:ext>
            </a:extLst>
          </p:cNvPr>
          <p:cNvCxnSpPr>
            <a:cxnSpLocks/>
          </p:cNvCxnSpPr>
          <p:nvPr/>
        </p:nvCxnSpPr>
        <p:spPr>
          <a:xfrm flipV="1">
            <a:off x="3428739" y="3380917"/>
            <a:ext cx="199246" cy="461400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BAF32D8-A619-4F3D-BEEB-3B92A8189777}"/>
              </a:ext>
            </a:extLst>
          </p:cNvPr>
          <p:cNvCxnSpPr>
            <a:cxnSpLocks/>
          </p:cNvCxnSpPr>
          <p:nvPr/>
        </p:nvCxnSpPr>
        <p:spPr>
          <a:xfrm flipV="1">
            <a:off x="3436674" y="3386654"/>
            <a:ext cx="299660" cy="783693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88F1EDD-C311-4E1D-9D3B-BE1BE8391F9E}"/>
              </a:ext>
            </a:extLst>
          </p:cNvPr>
          <p:cNvGrpSpPr/>
          <p:nvPr/>
        </p:nvGrpSpPr>
        <p:grpSpPr>
          <a:xfrm>
            <a:off x="4190517" y="4334552"/>
            <a:ext cx="596630" cy="451139"/>
            <a:chOff x="5721989" y="5595652"/>
            <a:chExt cx="795506" cy="601518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FEF7B50-7A32-4492-A700-DAC18C922470}"/>
                </a:ext>
              </a:extLst>
            </p:cNvPr>
            <p:cNvSpPr/>
            <p:nvPr/>
          </p:nvSpPr>
          <p:spPr>
            <a:xfrm>
              <a:off x="5721989" y="5595652"/>
              <a:ext cx="795506" cy="60151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/>
              <a:endParaRPr lang="en-GB" sz="1350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algn="ctr" defTabSz="685783"/>
              <a:r>
                <a:rPr lang="en-GB" sz="700" kern="0" dirty="0">
                  <a:solidFill>
                    <a:prstClr val="black"/>
                  </a:solidFill>
                  <a:latin typeface="Calibri Light" panose="020F0302020204030204"/>
                </a:rPr>
                <a:t>PowerApps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D2E9D16C-C5CD-4A52-B3A4-4157F8A2F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39360" y="5664182"/>
              <a:ext cx="310497" cy="277353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60240DA-AFD3-4BEC-AD6C-3D0E3DEC82A6}"/>
              </a:ext>
            </a:extLst>
          </p:cNvPr>
          <p:cNvGrpSpPr/>
          <p:nvPr/>
        </p:nvGrpSpPr>
        <p:grpSpPr>
          <a:xfrm>
            <a:off x="6421445" y="3957532"/>
            <a:ext cx="393626" cy="488520"/>
            <a:chOff x="9044244" y="5453677"/>
            <a:chExt cx="524835" cy="65136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C8B01B4-BA85-4C84-BC55-666A51275628}"/>
                </a:ext>
              </a:extLst>
            </p:cNvPr>
            <p:cNvSpPr/>
            <p:nvPr/>
          </p:nvSpPr>
          <p:spPr>
            <a:xfrm>
              <a:off x="9044244" y="5453677"/>
              <a:ext cx="524835" cy="65136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/>
              <a:endParaRPr lang="en-GB" sz="750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algn="ctr" defTabSz="685783"/>
              <a:endParaRPr lang="en-GB" sz="750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algn="ctr" defTabSz="685783"/>
              <a:r>
                <a:rPr lang="en-GB" sz="750" kern="0" dirty="0">
                  <a:solidFill>
                    <a:prstClr val="black"/>
                  </a:solidFill>
                  <a:latin typeface="Calibri Light" panose="020F0302020204030204"/>
                </a:rPr>
                <a:t>Flow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69D833DA-1E55-4877-9B31-EFA05846B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106418" y="5505494"/>
              <a:ext cx="413403" cy="313992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E52BB6D-AB78-4795-A5EC-439DA33AF90F}"/>
              </a:ext>
            </a:extLst>
          </p:cNvPr>
          <p:cNvGrpSpPr/>
          <p:nvPr/>
        </p:nvGrpSpPr>
        <p:grpSpPr>
          <a:xfrm>
            <a:off x="7037226" y="4007740"/>
            <a:ext cx="708868" cy="511251"/>
            <a:chOff x="9997524" y="5552077"/>
            <a:chExt cx="945157" cy="681669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000965A-03F7-47A9-9149-C55602FBA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7151" y="5552077"/>
              <a:ext cx="378366" cy="378366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6A72CA8-68F1-4937-A041-24064535E117}"/>
                </a:ext>
              </a:extLst>
            </p:cNvPr>
            <p:cNvSpPr txBox="1"/>
            <p:nvPr/>
          </p:nvSpPr>
          <p:spPr>
            <a:xfrm>
              <a:off x="9997524" y="5802859"/>
              <a:ext cx="9451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783"/>
              <a:r>
                <a:rPr lang="en-GB" sz="750" dirty="0">
                  <a:solidFill>
                    <a:prstClr val="black"/>
                  </a:solidFill>
                  <a:latin typeface="Calibri" panose="020F0502020204030204"/>
                </a:rPr>
                <a:t>Email Notifications</a:t>
              </a: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5FB753C-9FFD-4973-9792-B08E04AC2CAD}"/>
              </a:ext>
            </a:extLst>
          </p:cNvPr>
          <p:cNvCxnSpPr>
            <a:cxnSpLocks/>
          </p:cNvCxnSpPr>
          <p:nvPr/>
        </p:nvCxnSpPr>
        <p:spPr>
          <a:xfrm>
            <a:off x="6847931" y="4185546"/>
            <a:ext cx="262536" cy="0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69AA0D75-63C6-4A5E-812B-DBFF548C86F6}"/>
              </a:ext>
            </a:extLst>
          </p:cNvPr>
          <p:cNvSpPr/>
          <p:nvPr/>
        </p:nvSpPr>
        <p:spPr>
          <a:xfrm>
            <a:off x="5472196" y="992743"/>
            <a:ext cx="523806" cy="2208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675" kern="0" dirty="0">
                <a:solidFill>
                  <a:prstClr val="black"/>
                </a:solidFill>
                <a:latin typeface="Calibri" panose="020F0502020204030204"/>
              </a:rPr>
              <a:t>IW Live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1A271C-6989-46A9-9A95-44498BFAEF1B}"/>
              </a:ext>
            </a:extLst>
          </p:cNvPr>
          <p:cNvSpPr txBox="1"/>
          <p:nvPr/>
        </p:nvSpPr>
        <p:spPr>
          <a:xfrm>
            <a:off x="2166143" y="1085908"/>
            <a:ext cx="740280" cy="207749"/>
          </a:xfrm>
          <a:prstGeom prst="rect">
            <a:avLst/>
          </a:prstGeom>
          <a:solidFill>
            <a:srgbClr val="ED7D31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algn="ctr" defTabSz="685783"/>
            <a:r>
              <a:rPr lang="en-GB" sz="750" kern="0" dirty="0">
                <a:solidFill>
                  <a:prstClr val="white"/>
                </a:solidFill>
                <a:latin typeface="Calibri" panose="020F0502020204030204"/>
              </a:rPr>
              <a:t>Express Route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EF3895A-4A36-48C9-8E43-FC2A2D0923DE}"/>
              </a:ext>
            </a:extLst>
          </p:cNvPr>
          <p:cNvSpPr txBox="1"/>
          <p:nvPr/>
        </p:nvSpPr>
        <p:spPr>
          <a:xfrm>
            <a:off x="7326501" y="898476"/>
            <a:ext cx="1755831" cy="1131079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</p:spPr>
        <p:txBody>
          <a:bodyPr wrap="square" rtlCol="0">
            <a:spAutoFit/>
          </a:bodyPr>
          <a:lstStyle/>
          <a:p>
            <a:pPr defTabSz="685783"/>
            <a:r>
              <a:rPr lang="en-GB" sz="750" b="1" kern="0" dirty="0">
                <a:solidFill>
                  <a:prstClr val="black"/>
                </a:solidFill>
                <a:latin typeface="Calibri" panose="020F0502020204030204"/>
              </a:rPr>
              <a:t>Major Development:</a:t>
            </a:r>
          </a:p>
          <a:p>
            <a:pPr marL="128585" indent="-128585" defTabSz="685783">
              <a:buFont typeface="Arial" panose="020B0604020202020204" pitchFamily="34" charset="0"/>
              <a:buChar char="•"/>
            </a:pPr>
            <a:r>
              <a:rPr lang="en-GB" sz="750" kern="0" dirty="0">
                <a:solidFill>
                  <a:prstClr val="black"/>
                </a:solidFill>
                <a:latin typeface="Calibri" panose="020F0502020204030204"/>
              </a:rPr>
              <a:t>Connect to Data Sources directly from ADF</a:t>
            </a:r>
          </a:p>
          <a:p>
            <a:pPr marL="128585" indent="-128585" defTabSz="685783">
              <a:buFont typeface="Arial" panose="020B0604020202020204" pitchFamily="34" charset="0"/>
              <a:buChar char="•"/>
            </a:pPr>
            <a:r>
              <a:rPr lang="en-GB" sz="750" kern="0" dirty="0">
                <a:solidFill>
                  <a:prstClr val="black"/>
                </a:solidFill>
                <a:latin typeface="Calibri" panose="020F0502020204030204"/>
              </a:rPr>
              <a:t>More Application Azure Databases</a:t>
            </a:r>
          </a:p>
          <a:p>
            <a:pPr marL="128585" indent="-128585" defTabSz="685783">
              <a:buFont typeface="Arial" panose="020B0604020202020204" pitchFamily="34" charset="0"/>
              <a:buChar char="•"/>
            </a:pPr>
            <a:r>
              <a:rPr lang="en-GB" sz="750" kern="0" dirty="0">
                <a:solidFill>
                  <a:prstClr val="black"/>
                </a:solidFill>
                <a:latin typeface="Calibri" panose="020F0502020204030204"/>
              </a:rPr>
              <a:t>PowerApps for simple forms</a:t>
            </a:r>
          </a:p>
          <a:p>
            <a:pPr marL="128585" indent="-128585" defTabSz="685783">
              <a:buFont typeface="Arial" panose="020B0604020202020204" pitchFamily="34" charset="0"/>
              <a:buChar char="•"/>
            </a:pPr>
            <a:r>
              <a:rPr lang="en-GB" sz="750" kern="0" dirty="0">
                <a:solidFill>
                  <a:prstClr val="black"/>
                </a:solidFill>
                <a:latin typeface="Calibri" panose="020F0502020204030204"/>
              </a:rPr>
              <a:t>Flow for notifications</a:t>
            </a:r>
          </a:p>
          <a:p>
            <a:pPr marL="128585" indent="-128585" defTabSz="685783">
              <a:buFont typeface="Arial" panose="020B0604020202020204" pitchFamily="34" charset="0"/>
              <a:buChar char="•"/>
            </a:pPr>
            <a:r>
              <a:rPr lang="en-GB" sz="750" kern="0" dirty="0">
                <a:solidFill>
                  <a:prstClr val="black"/>
                </a:solidFill>
                <a:latin typeface="Calibri" panose="020F0502020204030204"/>
              </a:rPr>
              <a:t>Data Management Gateway for data upload from on-premise to Blob</a:t>
            </a:r>
          </a:p>
          <a:p>
            <a:pPr marL="128585" indent="-128585" defTabSz="685783">
              <a:buFont typeface="Arial" panose="020B0604020202020204" pitchFamily="34" charset="0"/>
              <a:buChar char="•"/>
            </a:pPr>
            <a:r>
              <a:rPr lang="en-GB" sz="750" kern="0" dirty="0">
                <a:solidFill>
                  <a:prstClr val="black"/>
                </a:solidFill>
                <a:latin typeface="Calibri" panose="020F0502020204030204"/>
              </a:rPr>
              <a:t>Express Route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D5096DA-0F37-441E-ADA8-03A254A84E79}"/>
              </a:ext>
            </a:extLst>
          </p:cNvPr>
          <p:cNvCxnSpPr>
            <a:cxnSpLocks/>
          </p:cNvCxnSpPr>
          <p:nvPr/>
        </p:nvCxnSpPr>
        <p:spPr>
          <a:xfrm>
            <a:off x="4443952" y="3386653"/>
            <a:ext cx="630709" cy="519452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91FDD7F-D145-4C98-A4DB-D74F89C53424}"/>
              </a:ext>
            </a:extLst>
          </p:cNvPr>
          <p:cNvGrpSpPr/>
          <p:nvPr/>
        </p:nvGrpSpPr>
        <p:grpSpPr>
          <a:xfrm>
            <a:off x="4657710" y="3000305"/>
            <a:ext cx="888554" cy="336571"/>
            <a:chOff x="6512935" y="4304106"/>
            <a:chExt cx="1184738" cy="44876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171A031-8A71-4BAF-A85B-CCEA3BEF8BCD}"/>
                </a:ext>
              </a:extLst>
            </p:cNvPr>
            <p:cNvSpPr/>
            <p:nvPr/>
          </p:nvSpPr>
          <p:spPr>
            <a:xfrm>
              <a:off x="7235845" y="4346841"/>
              <a:ext cx="424524" cy="363413"/>
            </a:xfrm>
            <a:prstGeom prst="rect">
              <a:avLst/>
            </a:prstGeom>
            <a:solidFill>
              <a:sysClr val="windowText" lastClr="000000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/>
              <a:r>
                <a:rPr lang="en-GB" sz="800" kern="0" dirty="0">
                  <a:solidFill>
                    <a:prstClr val="white"/>
                  </a:solidFill>
                  <a:latin typeface="Calibri Light" panose="020F0302020204030204"/>
                </a:rPr>
                <a:t>C#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A393BC7-8CA5-47D9-BE62-A4DD325352B8}"/>
                </a:ext>
              </a:extLst>
            </p:cNvPr>
            <p:cNvSpPr/>
            <p:nvPr/>
          </p:nvSpPr>
          <p:spPr>
            <a:xfrm>
              <a:off x="6512935" y="4304106"/>
              <a:ext cx="1184738" cy="448761"/>
            </a:xfrm>
            <a:prstGeom prst="rect">
              <a:avLst/>
            </a:prstGeom>
            <a:noFill/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/>
              <a:endParaRPr lang="en-GB" sz="1350" kern="0" dirty="0">
                <a:solidFill>
                  <a:prstClr val="white"/>
                </a:solidFill>
                <a:latin typeface="Calibri Light" panose="020F0302020204030204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99638DD4-1F86-45DB-A7A0-16212F473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562674" y="4346721"/>
              <a:ext cx="620802" cy="363533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6179347-ED24-4CAD-96BC-6D215B5C1B4F}"/>
              </a:ext>
            </a:extLst>
          </p:cNvPr>
          <p:cNvGrpSpPr/>
          <p:nvPr/>
        </p:nvGrpSpPr>
        <p:grpSpPr>
          <a:xfrm>
            <a:off x="1477930" y="1457614"/>
            <a:ext cx="805922" cy="1599209"/>
            <a:chOff x="2214817" y="1573003"/>
            <a:chExt cx="1074563" cy="2132278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03238CA-9437-4990-A2AF-184021704644}"/>
                </a:ext>
              </a:extLst>
            </p:cNvPr>
            <p:cNvSpPr/>
            <p:nvPr/>
          </p:nvSpPr>
          <p:spPr>
            <a:xfrm>
              <a:off x="2214817" y="1573003"/>
              <a:ext cx="1074563" cy="213227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4546A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/>
              <a:r>
                <a:rPr lang="en-GB" sz="750" b="1" kern="0" dirty="0">
                  <a:solidFill>
                    <a:prstClr val="black"/>
                  </a:solidFill>
                  <a:latin typeface="Calibri" panose="020F0502020204030204"/>
                </a:rPr>
                <a:t>Gateway Server</a:t>
              </a:r>
            </a:p>
            <a:p>
              <a:pPr marL="128585" indent="-128585" defTabSz="685783">
                <a:buFont typeface="Arial" panose="020B0604020202020204" pitchFamily="34" charset="0"/>
                <a:buChar char="•"/>
              </a:pPr>
              <a:r>
                <a:rPr lang="en-GB" sz="600" kern="0" dirty="0">
                  <a:solidFill>
                    <a:prstClr val="black"/>
                  </a:solidFill>
                  <a:latin typeface="Calibri" panose="020F0502020204030204"/>
                </a:rPr>
                <a:t>SQL Server</a:t>
              </a:r>
            </a:p>
            <a:p>
              <a:pPr marL="128585" indent="-128585" defTabSz="685783">
                <a:buFont typeface="Arial" panose="020B0604020202020204" pitchFamily="34" charset="0"/>
                <a:buChar char="•"/>
              </a:pPr>
              <a:r>
                <a:rPr lang="en-GB" sz="600" kern="0" dirty="0">
                  <a:solidFill>
                    <a:prstClr val="black"/>
                  </a:solidFill>
                  <a:latin typeface="Calibri" panose="020F0502020204030204"/>
                </a:rPr>
                <a:t>Attunity SQL Server Oracle Connector CDC</a:t>
              </a:r>
            </a:p>
            <a:p>
              <a:pPr marL="128585" indent="-128585" defTabSz="685783">
                <a:buFont typeface="Arial" panose="020B0604020202020204" pitchFamily="34" charset="0"/>
                <a:buChar char="•"/>
              </a:pPr>
              <a:endParaRPr lang="en-GB" sz="600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marL="128585" indent="-128585" defTabSz="685783">
                <a:buFont typeface="Arial" panose="020B0604020202020204" pitchFamily="34" charset="0"/>
                <a:buChar char="•"/>
              </a:pPr>
              <a:endParaRPr lang="en-GB" sz="600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marL="128585" indent="-128585" defTabSz="685783">
                <a:buFont typeface="Arial" panose="020B0604020202020204" pitchFamily="34" charset="0"/>
                <a:buChar char="•"/>
              </a:pPr>
              <a:endParaRPr lang="en-GB" sz="6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F81FA3C3-31C4-4711-9A3B-B88F263C8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38013" y="1690688"/>
              <a:ext cx="685800" cy="317043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ECE0E52-484A-4953-B013-7FAD5934A676}"/>
                </a:ext>
              </a:extLst>
            </p:cNvPr>
            <p:cNvSpPr txBox="1"/>
            <p:nvPr/>
          </p:nvSpPr>
          <p:spPr>
            <a:xfrm>
              <a:off x="2316505" y="3164265"/>
              <a:ext cx="829784" cy="492443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algn="ctr" defTabSz="685783"/>
              <a:r>
                <a:rPr lang="en-GB" sz="600" kern="0" dirty="0">
                  <a:solidFill>
                    <a:prstClr val="black"/>
                  </a:solidFill>
                  <a:latin typeface="Calibri" panose="020F0502020204030204"/>
                </a:rPr>
                <a:t>Data Management Gateway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B2238BA-1B04-400C-BD02-8014AD40E355}"/>
                </a:ext>
              </a:extLst>
            </p:cNvPr>
            <p:cNvSpPr/>
            <p:nvPr/>
          </p:nvSpPr>
          <p:spPr>
            <a:xfrm>
              <a:off x="2316504" y="2877523"/>
              <a:ext cx="836172" cy="24622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 defTabSz="685783"/>
              <a:r>
                <a:rPr lang="en-GB" sz="600" kern="0" dirty="0">
                  <a:solidFill>
                    <a:prstClr val="black"/>
                  </a:solidFill>
                  <a:latin typeface="Calibri" panose="020F0502020204030204"/>
                </a:rPr>
                <a:t>SSIS</a:t>
              </a: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D4C775B-0ADA-4945-B8F6-02EE610D6377}"/>
              </a:ext>
            </a:extLst>
          </p:cNvPr>
          <p:cNvCxnSpPr>
            <a:cxnSpLocks/>
          </p:cNvCxnSpPr>
          <p:nvPr/>
        </p:nvCxnSpPr>
        <p:spPr>
          <a:xfrm flipV="1">
            <a:off x="2242590" y="1919206"/>
            <a:ext cx="462028" cy="597590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0C5C3DA-937E-4DDA-876E-8C96C2CAAF48}"/>
              </a:ext>
            </a:extLst>
          </p:cNvPr>
          <p:cNvCxnSpPr>
            <a:cxnSpLocks/>
          </p:cNvCxnSpPr>
          <p:nvPr/>
        </p:nvCxnSpPr>
        <p:spPr>
          <a:xfrm>
            <a:off x="2230555" y="2849970"/>
            <a:ext cx="757447" cy="306574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E77B9A4-28D3-45F3-8418-0DF6EFAA4D2E}"/>
              </a:ext>
            </a:extLst>
          </p:cNvPr>
          <p:cNvSpPr txBox="1"/>
          <p:nvPr/>
        </p:nvSpPr>
        <p:spPr>
          <a:xfrm>
            <a:off x="2973835" y="4607971"/>
            <a:ext cx="8506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5" indent="-128585" defTabSz="685783">
              <a:buFont typeface="Arial" panose="020B0604020202020204" pitchFamily="34" charset="0"/>
              <a:buChar char="•"/>
            </a:pPr>
            <a:r>
              <a:rPr lang="en-GB" sz="750" dirty="0">
                <a:solidFill>
                  <a:prstClr val="black"/>
                </a:solidFill>
                <a:latin typeface="Calibri" panose="020F0502020204030204"/>
              </a:rPr>
              <a:t>Data Entry</a:t>
            </a:r>
          </a:p>
          <a:p>
            <a:pPr marL="128585" indent="-128585" defTabSz="685783">
              <a:buFont typeface="Arial" panose="020B0604020202020204" pitchFamily="34" charset="0"/>
              <a:buChar char="•"/>
            </a:pPr>
            <a:r>
              <a:rPr lang="en-GB" sz="750" dirty="0">
                <a:solidFill>
                  <a:prstClr val="black"/>
                </a:solidFill>
                <a:latin typeface="Calibri" panose="020F0502020204030204"/>
              </a:rPr>
              <a:t>Reference Data Management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78C90C5-29FD-4C74-8559-D119AB724F39}"/>
              </a:ext>
            </a:extLst>
          </p:cNvPr>
          <p:cNvCxnSpPr>
            <a:cxnSpLocks/>
          </p:cNvCxnSpPr>
          <p:nvPr/>
        </p:nvCxnSpPr>
        <p:spPr>
          <a:xfrm flipV="1">
            <a:off x="3661177" y="4092646"/>
            <a:ext cx="406003" cy="706052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93EBF4C-34BF-4EE6-AC93-D19E8B634E59}"/>
              </a:ext>
            </a:extLst>
          </p:cNvPr>
          <p:cNvCxnSpPr>
            <a:cxnSpLocks/>
          </p:cNvCxnSpPr>
          <p:nvPr/>
        </p:nvCxnSpPr>
        <p:spPr>
          <a:xfrm flipV="1">
            <a:off x="3658826" y="4540096"/>
            <a:ext cx="466465" cy="360764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2F0AA8A-2E56-4A52-8C39-F66C8760479E}"/>
              </a:ext>
            </a:extLst>
          </p:cNvPr>
          <p:cNvSpPr txBox="1"/>
          <p:nvPr/>
        </p:nvSpPr>
        <p:spPr>
          <a:xfrm>
            <a:off x="6052402" y="4797061"/>
            <a:ext cx="7380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GB" sz="750" dirty="0">
                <a:solidFill>
                  <a:prstClr val="black"/>
                </a:solidFill>
                <a:latin typeface="Calibri" panose="020F0502020204030204"/>
              </a:rPr>
              <a:t>Third party access to data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53E8299-9448-42E6-B147-56328C11411A}"/>
              </a:ext>
            </a:extLst>
          </p:cNvPr>
          <p:cNvSpPr/>
          <p:nvPr/>
        </p:nvSpPr>
        <p:spPr>
          <a:xfrm>
            <a:off x="5150648" y="3531043"/>
            <a:ext cx="729243" cy="145476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750" kern="0" dirty="0">
                <a:solidFill>
                  <a:prstClr val="black"/>
                </a:solidFill>
                <a:latin typeface="Calibri Light" panose="020F0302020204030204"/>
              </a:rPr>
              <a:t>Azure Databases</a:t>
            </a:r>
          </a:p>
          <a:p>
            <a:pPr marL="128585" indent="-128585" defTabSz="685783">
              <a:buFont typeface="Arial" panose="020B0604020202020204" pitchFamily="34" charset="0"/>
              <a:buChar char="•"/>
            </a:pPr>
            <a:endParaRPr lang="en-GB" sz="6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128585" indent="-128585" defTabSz="685783">
              <a:buFont typeface="Arial" panose="020B0604020202020204" pitchFamily="34" charset="0"/>
              <a:buChar char="•"/>
            </a:pPr>
            <a:endParaRPr lang="en-GB" sz="6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128585" indent="-128585" defTabSz="685783">
              <a:buFont typeface="Arial" panose="020B0604020202020204" pitchFamily="34" charset="0"/>
              <a:buChar char="•"/>
            </a:pPr>
            <a:endParaRPr lang="en-GB" sz="6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685783"/>
            <a:endParaRPr lang="en-GB" sz="6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685783"/>
            <a:endParaRPr lang="en-GB" sz="6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128585" indent="-128585" defTabSz="685783">
              <a:buFont typeface="Arial" panose="020B0604020202020204" pitchFamily="34" charset="0"/>
              <a:buChar char="•"/>
            </a:pPr>
            <a:endParaRPr lang="en-GB" sz="6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685783"/>
            <a:endParaRPr lang="en-GB" sz="600" kern="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3215BD07-23E1-430F-AF59-BA41278D676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57134" y="3549672"/>
            <a:ext cx="284033" cy="292645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400F579D-F675-4572-A968-3A86A765A45B}"/>
              </a:ext>
            </a:extLst>
          </p:cNvPr>
          <p:cNvSpPr txBox="1"/>
          <p:nvPr/>
        </p:nvSpPr>
        <p:spPr>
          <a:xfrm>
            <a:off x="5180909" y="4074547"/>
            <a:ext cx="644054" cy="276999"/>
          </a:xfrm>
          <a:prstGeom prst="rect">
            <a:avLst/>
          </a:prstGeom>
          <a:solidFill>
            <a:sysClr val="windowText" lastClr="000000">
              <a:alpha val="50000"/>
            </a:sys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 defTabSz="685783"/>
            <a:r>
              <a:rPr lang="en-GB" sz="600" kern="0" dirty="0">
                <a:solidFill>
                  <a:prstClr val="white"/>
                </a:solidFill>
                <a:latin typeface="Calibri" panose="020F0502020204030204"/>
              </a:rPr>
              <a:t>Performance Commitments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704A3B6-D890-4225-83DF-B70FBEBB8AFC}"/>
              </a:ext>
            </a:extLst>
          </p:cNvPr>
          <p:cNvSpPr txBox="1"/>
          <p:nvPr/>
        </p:nvSpPr>
        <p:spPr>
          <a:xfrm>
            <a:off x="5176097" y="4370569"/>
            <a:ext cx="652135" cy="184666"/>
          </a:xfrm>
          <a:prstGeom prst="rect">
            <a:avLst/>
          </a:prstGeom>
          <a:solidFill>
            <a:sysClr val="windowText" lastClr="000000">
              <a:alpha val="50000"/>
            </a:sysClr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pPr defTabSz="685783"/>
            <a:r>
              <a:rPr lang="en-GB" sz="600" kern="0" dirty="0">
                <a:solidFill>
                  <a:prstClr val="white"/>
                </a:solidFill>
                <a:latin typeface="Calibri" panose="020F0502020204030204"/>
              </a:rPr>
              <a:t>AppsDB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2D6F743-F4FF-45DF-93F8-9B6C7759609D}"/>
              </a:ext>
            </a:extLst>
          </p:cNvPr>
          <p:cNvSpPr txBox="1"/>
          <p:nvPr/>
        </p:nvSpPr>
        <p:spPr>
          <a:xfrm>
            <a:off x="5176097" y="4573167"/>
            <a:ext cx="652135" cy="184666"/>
          </a:xfrm>
          <a:prstGeom prst="rect">
            <a:avLst/>
          </a:prstGeom>
          <a:solidFill>
            <a:sysClr val="windowText" lastClr="000000">
              <a:alpha val="50000"/>
            </a:sysClr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pPr defTabSz="685783"/>
            <a:r>
              <a:rPr lang="en-GB" sz="600" kern="0" dirty="0">
                <a:solidFill>
                  <a:prstClr val="white"/>
                </a:solidFill>
                <a:latin typeface="Calibri" panose="020F0502020204030204"/>
              </a:rPr>
              <a:t>BeachLive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1501FE1-7C06-4BE5-9653-E9CC8242B6DC}"/>
              </a:ext>
            </a:extLst>
          </p:cNvPr>
          <p:cNvSpPr txBox="1"/>
          <p:nvPr/>
        </p:nvSpPr>
        <p:spPr>
          <a:xfrm>
            <a:off x="5176096" y="4772359"/>
            <a:ext cx="652136" cy="184666"/>
          </a:xfrm>
          <a:prstGeom prst="rect">
            <a:avLst/>
          </a:prstGeom>
          <a:solidFill>
            <a:sysClr val="windowText" lastClr="000000">
              <a:alpha val="50000"/>
            </a:sysClr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pPr defTabSz="685783"/>
            <a:r>
              <a:rPr lang="en-GB" sz="600" kern="0" dirty="0">
                <a:solidFill>
                  <a:prstClr val="white"/>
                </a:solidFill>
                <a:latin typeface="Calibri" panose="020F0502020204030204"/>
              </a:rPr>
              <a:t>DMZ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5A40A95-5B9A-438D-A3C4-6C58E7707C1C}"/>
              </a:ext>
            </a:extLst>
          </p:cNvPr>
          <p:cNvCxnSpPr>
            <a:cxnSpLocks/>
          </p:cNvCxnSpPr>
          <p:nvPr/>
        </p:nvCxnSpPr>
        <p:spPr>
          <a:xfrm>
            <a:off x="5862586" y="4887143"/>
            <a:ext cx="252990" cy="69882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pic>
        <p:nvPicPr>
          <p:cNvPr id="100" name="Picture 99">
            <a:extLst>
              <a:ext uri="{FF2B5EF4-FFF2-40B4-BE49-F238E27FC236}">
                <a16:creationId xmlns:a16="http://schemas.microsoft.com/office/drawing/2014/main" id="{9F88F39B-ADF5-4450-A56F-A7FD254BEE9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857" y="4677735"/>
            <a:ext cx="353341" cy="353341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D6E725F3-227C-48D3-A222-783CB85DA284}"/>
              </a:ext>
            </a:extLst>
          </p:cNvPr>
          <p:cNvSpPr/>
          <p:nvPr/>
        </p:nvSpPr>
        <p:spPr>
          <a:xfrm>
            <a:off x="3659654" y="816381"/>
            <a:ext cx="895587" cy="27403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750" kern="0" dirty="0">
                <a:solidFill>
                  <a:prstClr val="black"/>
                </a:solidFill>
                <a:latin typeface="Calibri Light" panose="020F0302020204030204"/>
              </a:rPr>
              <a:t>Azure Runbook </a:t>
            </a:r>
            <a:r>
              <a:rPr lang="en-GB" sz="750" kern="0" dirty="0" err="1">
                <a:solidFill>
                  <a:prstClr val="black"/>
                </a:solidFill>
                <a:latin typeface="Calibri Light" panose="020F0302020204030204"/>
              </a:rPr>
              <a:t>Powershell</a:t>
            </a:r>
            <a:endParaRPr lang="en-GB" sz="750" kern="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FAFB0D0-C0AE-4BD4-BB96-639F72AF9504}"/>
              </a:ext>
            </a:extLst>
          </p:cNvPr>
          <p:cNvSpPr/>
          <p:nvPr/>
        </p:nvSpPr>
        <p:spPr>
          <a:xfrm>
            <a:off x="3798893" y="354282"/>
            <a:ext cx="544643" cy="2746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675" kern="0" dirty="0">
                <a:solidFill>
                  <a:prstClr val="black"/>
                </a:solidFill>
                <a:latin typeface="Calibri" panose="020F0502020204030204"/>
              </a:rPr>
              <a:t>PowerBI Audit Logs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DEC5B00-12A8-4C3B-A85C-02D8463B901A}"/>
              </a:ext>
            </a:extLst>
          </p:cNvPr>
          <p:cNvCxnSpPr>
            <a:cxnSpLocks/>
          </p:cNvCxnSpPr>
          <p:nvPr/>
        </p:nvCxnSpPr>
        <p:spPr>
          <a:xfrm>
            <a:off x="4071214" y="650408"/>
            <a:ext cx="0" cy="144151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28F0EC5-0735-4BE7-AE41-50B0C69E49C7}"/>
              </a:ext>
            </a:extLst>
          </p:cNvPr>
          <p:cNvCxnSpPr>
            <a:cxnSpLocks/>
          </p:cNvCxnSpPr>
          <p:nvPr/>
        </p:nvCxnSpPr>
        <p:spPr>
          <a:xfrm flipH="1">
            <a:off x="3358273" y="1144019"/>
            <a:ext cx="437394" cy="502480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CE0A3AC-00A9-4B9A-B309-B3288C67BAB8}"/>
              </a:ext>
            </a:extLst>
          </p:cNvPr>
          <p:cNvSpPr/>
          <p:nvPr/>
        </p:nvSpPr>
        <p:spPr>
          <a:xfrm>
            <a:off x="7474528" y="3848017"/>
            <a:ext cx="820497" cy="2208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700" kern="0" dirty="0">
                <a:solidFill>
                  <a:prstClr val="black"/>
                </a:solidFill>
                <a:latin typeface="Calibri" panose="020F0502020204030204"/>
              </a:rPr>
              <a:t>Usage Stats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6710A7E-2228-4504-B70D-1D7CEB8CA2B1}"/>
              </a:ext>
            </a:extLst>
          </p:cNvPr>
          <p:cNvCxnSpPr>
            <a:cxnSpLocks/>
          </p:cNvCxnSpPr>
          <p:nvPr/>
        </p:nvCxnSpPr>
        <p:spPr>
          <a:xfrm flipV="1">
            <a:off x="5837276" y="4175948"/>
            <a:ext cx="529240" cy="268756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1D1550C-B994-4268-B843-366208AC432A}"/>
              </a:ext>
            </a:extLst>
          </p:cNvPr>
          <p:cNvSpPr txBox="1"/>
          <p:nvPr/>
        </p:nvSpPr>
        <p:spPr>
          <a:xfrm>
            <a:off x="245170" y="1210116"/>
            <a:ext cx="7874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GB" sz="900" dirty="0">
                <a:solidFill>
                  <a:prstClr val="black"/>
                </a:solidFill>
                <a:latin typeface="Calibri" panose="020F0502020204030204"/>
              </a:rPr>
              <a:t>Data Sources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3551751-D5E0-456A-842B-778E006316F1}"/>
              </a:ext>
            </a:extLst>
          </p:cNvPr>
          <p:cNvSpPr/>
          <p:nvPr/>
        </p:nvSpPr>
        <p:spPr>
          <a:xfrm>
            <a:off x="4681708" y="2840311"/>
            <a:ext cx="84670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83"/>
            <a:r>
              <a:rPr lang="en-GB" sz="600" dirty="0">
                <a:solidFill>
                  <a:prstClr val="black"/>
                </a:solidFill>
                <a:latin typeface="Calibri" panose="020F0502020204030204"/>
              </a:rPr>
              <a:t>Custom components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5FF7840-C3EB-4CF1-AAB4-7BB8C49BD838}"/>
              </a:ext>
            </a:extLst>
          </p:cNvPr>
          <p:cNvSpPr txBox="1"/>
          <p:nvPr/>
        </p:nvSpPr>
        <p:spPr>
          <a:xfrm>
            <a:off x="7616881" y="2095619"/>
            <a:ext cx="7738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GB" sz="900" dirty="0">
                <a:solidFill>
                  <a:prstClr val="black"/>
                </a:solidFill>
                <a:latin typeface="Calibri" panose="020F0502020204030204"/>
              </a:rPr>
              <a:t>Dashboards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8D5527-F026-4BCB-939C-4E525403F078}"/>
              </a:ext>
            </a:extLst>
          </p:cNvPr>
          <p:cNvCxnSpPr>
            <a:cxnSpLocks/>
          </p:cNvCxnSpPr>
          <p:nvPr/>
        </p:nvCxnSpPr>
        <p:spPr>
          <a:xfrm flipV="1">
            <a:off x="4968269" y="1279907"/>
            <a:ext cx="577995" cy="514858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983B122-85CB-4254-BEF7-E859EDB504E8}"/>
              </a:ext>
            </a:extLst>
          </p:cNvPr>
          <p:cNvCxnSpPr>
            <a:cxnSpLocks/>
          </p:cNvCxnSpPr>
          <p:nvPr/>
        </p:nvCxnSpPr>
        <p:spPr>
          <a:xfrm>
            <a:off x="5862586" y="4684347"/>
            <a:ext cx="1452614" cy="164889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814379E-2105-4064-8FA4-A8B91C599494}"/>
              </a:ext>
            </a:extLst>
          </p:cNvPr>
          <p:cNvSpPr/>
          <p:nvPr/>
        </p:nvSpPr>
        <p:spPr>
          <a:xfrm>
            <a:off x="7366905" y="4570808"/>
            <a:ext cx="537613" cy="37973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750" kern="0" dirty="0">
                <a:solidFill>
                  <a:prstClr val="black"/>
                </a:solidFill>
                <a:latin typeface="Calibri Light" panose="020F0302020204030204"/>
              </a:rPr>
              <a:t>Azure External Websites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6051D72-240A-47CE-8493-1E8B678F4773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5879892" y="3215300"/>
            <a:ext cx="580303" cy="1043127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A2F08B3-CCF1-47F9-885B-A3B018627D64}"/>
              </a:ext>
            </a:extLst>
          </p:cNvPr>
          <p:cNvCxnSpPr>
            <a:cxnSpLocks/>
          </p:cNvCxnSpPr>
          <p:nvPr/>
        </p:nvCxnSpPr>
        <p:spPr>
          <a:xfrm>
            <a:off x="5850621" y="4502482"/>
            <a:ext cx="1464579" cy="255351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638494F8-E6EA-453A-9579-5FD076C1274D}"/>
              </a:ext>
            </a:extLst>
          </p:cNvPr>
          <p:cNvSpPr txBox="1"/>
          <p:nvPr/>
        </p:nvSpPr>
        <p:spPr>
          <a:xfrm>
            <a:off x="5022835" y="1017392"/>
            <a:ext cx="48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GB" sz="600" dirty="0">
                <a:solidFill>
                  <a:prstClr val="black"/>
                </a:solidFill>
                <a:latin typeface="Calibri" panose="020F0502020204030204"/>
              </a:rPr>
              <a:t>Output to other systems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E652012-0F0B-4773-9FD0-A58776B1652A}"/>
              </a:ext>
            </a:extLst>
          </p:cNvPr>
          <p:cNvSpPr txBox="1"/>
          <p:nvPr/>
        </p:nvSpPr>
        <p:spPr>
          <a:xfrm>
            <a:off x="2221263" y="1925646"/>
            <a:ext cx="40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GB" sz="600" dirty="0">
                <a:solidFill>
                  <a:prstClr val="black"/>
                </a:solidFill>
                <a:latin typeface="Calibri" panose="020F0502020204030204"/>
              </a:rPr>
              <a:t>Upload data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31D485C-61EA-4D98-B6FE-CC82EBA69A9B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4846373" y="4053783"/>
            <a:ext cx="304275" cy="204644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46E5CC5-00DA-432C-9FAE-4D441129EA30}"/>
              </a:ext>
            </a:extLst>
          </p:cNvPr>
          <p:cNvCxnSpPr>
            <a:cxnSpLocks/>
          </p:cNvCxnSpPr>
          <p:nvPr/>
        </p:nvCxnSpPr>
        <p:spPr>
          <a:xfrm flipV="1">
            <a:off x="4846374" y="4502484"/>
            <a:ext cx="353519" cy="37613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E9D3D8A-7055-4B27-A90C-29CA1035B336}"/>
              </a:ext>
            </a:extLst>
          </p:cNvPr>
          <p:cNvSpPr/>
          <p:nvPr/>
        </p:nvSpPr>
        <p:spPr>
          <a:xfrm>
            <a:off x="229500" y="2842232"/>
            <a:ext cx="769500" cy="162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600" kern="0" dirty="0">
                <a:solidFill>
                  <a:prstClr val="black"/>
                </a:solidFill>
                <a:latin typeface="Calibri" panose="020F0502020204030204"/>
              </a:rPr>
              <a:t>Bathing Beaches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4740E3D-F982-401A-B8C1-EA5D882E15D4}"/>
              </a:ext>
            </a:extLst>
          </p:cNvPr>
          <p:cNvCxnSpPr>
            <a:cxnSpLocks/>
          </p:cNvCxnSpPr>
          <p:nvPr/>
        </p:nvCxnSpPr>
        <p:spPr>
          <a:xfrm flipV="1">
            <a:off x="1040267" y="2799239"/>
            <a:ext cx="379271" cy="519089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BB17A58-72EE-49D4-9FFD-DE8469EBBD0A}"/>
              </a:ext>
            </a:extLst>
          </p:cNvPr>
          <p:cNvSpPr txBox="1"/>
          <p:nvPr/>
        </p:nvSpPr>
        <p:spPr>
          <a:xfrm>
            <a:off x="3358271" y="1712409"/>
            <a:ext cx="6320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GB" sz="600" dirty="0">
                <a:solidFill>
                  <a:prstClr val="black"/>
                </a:solidFill>
                <a:latin typeface="Calibri" panose="020F0502020204030204"/>
              </a:rPr>
              <a:t>Polybase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326AB2F-7862-4E8D-8238-30A42FFDBD2D}"/>
              </a:ext>
            </a:extLst>
          </p:cNvPr>
          <p:cNvSpPr txBox="1"/>
          <p:nvPr/>
        </p:nvSpPr>
        <p:spPr>
          <a:xfrm>
            <a:off x="2606844" y="2794147"/>
            <a:ext cx="40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GB" sz="600" dirty="0">
                <a:solidFill>
                  <a:prstClr val="black"/>
                </a:solidFill>
                <a:latin typeface="Calibri" panose="020F0502020204030204"/>
              </a:rPr>
              <a:t>Upload data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818F068-46C4-4065-B0D4-23F2EDC0DA8A}"/>
              </a:ext>
            </a:extLst>
          </p:cNvPr>
          <p:cNvSpPr txBox="1"/>
          <p:nvPr/>
        </p:nvSpPr>
        <p:spPr>
          <a:xfrm>
            <a:off x="3342177" y="1128019"/>
            <a:ext cx="40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GB" sz="600" dirty="0">
                <a:solidFill>
                  <a:prstClr val="black"/>
                </a:solidFill>
                <a:latin typeface="Calibri" panose="020F0502020204030204"/>
              </a:rPr>
              <a:t>Upload data</a:t>
            </a:r>
          </a:p>
        </p:txBody>
      </p:sp>
    </p:spTree>
    <p:extLst>
      <p:ext uri="{BB962C8B-B14F-4D97-AF65-F5344CB8AC3E}">
        <p14:creationId xmlns:p14="http://schemas.microsoft.com/office/powerpoint/2010/main" val="13547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Further Decisions</a:t>
            </a:r>
          </a:p>
        </p:txBody>
      </p:sp>
    </p:spTree>
    <p:extLst>
      <p:ext uri="{BB962C8B-B14F-4D97-AF65-F5344CB8AC3E}">
        <p14:creationId xmlns:p14="http://schemas.microsoft.com/office/powerpoint/2010/main" val="40096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946" y="1004734"/>
            <a:ext cx="8120024" cy="178510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How do we coordinate multiple Azure Data Factories, Tabular Models, PowerBI dashboards accessing Azure DW </a:t>
            </a:r>
            <a:r>
              <a:rPr lang="en-US" sz="1600" i="1" dirty="0"/>
              <a:t>when it is scaling up and down, and given that only 32 multiple concurrent connections are allowed</a:t>
            </a:r>
            <a:r>
              <a:rPr lang="en-US" sz="16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How do we manage Dev-Test-UAT-Prod environments?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When do we need PowerBI Premium?</a:t>
            </a:r>
            <a:endParaRPr lang="en-US" sz="1563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Decisions</a:t>
            </a:r>
          </a:p>
        </p:txBody>
      </p:sp>
    </p:spTree>
    <p:extLst>
      <p:ext uri="{BB962C8B-B14F-4D97-AF65-F5344CB8AC3E}">
        <p14:creationId xmlns:p14="http://schemas.microsoft.com/office/powerpoint/2010/main" val="361867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C7D220-CD6F-4BC8-9606-0E0C1D3E1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683" y="2347979"/>
            <a:ext cx="4736565" cy="25627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947" y="1004735"/>
            <a:ext cx="8498170" cy="1785104"/>
          </a:xfrm>
        </p:spPr>
        <p:txBody>
          <a:bodyPr/>
          <a:lstStyle/>
          <a:p>
            <a:r>
              <a:rPr lang="en-US" sz="1600" dirty="0"/>
              <a:t>ADF used for data movement and orchestration</a:t>
            </a:r>
          </a:p>
          <a:p>
            <a:r>
              <a:rPr lang="en-US" sz="1600" dirty="0"/>
              <a:t>Example ADF loading facts and dimensions, and processing tabular model (it is possible to simplify this by having a master proc to load facts and dimensions but then will not be </a:t>
            </a:r>
            <a:r>
              <a:rPr lang="en-US" sz="1600" dirty="0" err="1"/>
              <a:t>parallelised</a:t>
            </a:r>
            <a:r>
              <a:rPr lang="en-US" sz="1600" dirty="0"/>
              <a:t>):</a:t>
            </a:r>
          </a:p>
          <a:p>
            <a:pPr marL="0" indent="0">
              <a:buNone/>
            </a:pPr>
            <a:r>
              <a:rPr lang="en-GB" sz="1600" dirty="0"/>
              <a:t> </a:t>
            </a:r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59" y="53113"/>
            <a:ext cx="7358065" cy="732441"/>
          </a:xfrm>
        </p:spPr>
        <p:txBody>
          <a:bodyPr>
            <a:normAutofit/>
          </a:bodyPr>
          <a:lstStyle/>
          <a:p>
            <a:r>
              <a:rPr lang="en-US" dirty="0"/>
              <a:t>Azure Data Factory</a:t>
            </a:r>
          </a:p>
        </p:txBody>
      </p:sp>
    </p:spTree>
    <p:extLst>
      <p:ext uri="{BB962C8B-B14F-4D97-AF65-F5344CB8AC3E}">
        <p14:creationId xmlns:p14="http://schemas.microsoft.com/office/powerpoint/2010/main" val="223937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947" y="1004735"/>
            <a:ext cx="5207858" cy="81560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   </a:t>
            </a:r>
          </a:p>
          <a:p>
            <a:pPr marL="0" indent="0">
              <a:buNone/>
            </a:pPr>
            <a:r>
              <a:rPr lang="en-GB" sz="1600" dirty="0"/>
              <a:t> </a:t>
            </a:r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59" y="53113"/>
            <a:ext cx="7358065" cy="732441"/>
          </a:xfrm>
        </p:spPr>
        <p:txBody>
          <a:bodyPr>
            <a:normAutofit/>
          </a:bodyPr>
          <a:lstStyle/>
          <a:p>
            <a:r>
              <a:rPr lang="en-US" dirty="0"/>
              <a:t>Typical Azure Data Factory Operations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068990-8263-49A6-9C88-3F15F5E1D94B}"/>
              </a:ext>
            </a:extLst>
          </p:cNvPr>
          <p:cNvSpPr txBox="1">
            <a:spLocks/>
          </p:cNvSpPr>
          <p:nvPr/>
        </p:nvSpPr>
        <p:spPr>
          <a:xfrm>
            <a:off x="5240294" y="1004735"/>
            <a:ext cx="3570816" cy="38995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80988" indent="-2809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3688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2809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613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2863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</a:pPr>
            <a:r>
              <a:rPr lang="en-GB" sz="1400" dirty="0"/>
              <a:t>As solution grows, operations required may comprise of:</a:t>
            </a:r>
          </a:p>
          <a:p>
            <a:pPr marL="612000" lvl="2">
              <a:lnSpc>
                <a:spcPct val="100000"/>
              </a:lnSpc>
              <a:spcAft>
                <a:spcPts val="300"/>
              </a:spcAft>
            </a:pPr>
            <a:r>
              <a:rPr lang="en-GB" sz="1200" dirty="0"/>
              <a:t>Process data in Azure Data Warehouse</a:t>
            </a:r>
          </a:p>
          <a:p>
            <a:pPr marL="612000" lvl="2">
              <a:lnSpc>
                <a:spcPct val="100000"/>
              </a:lnSpc>
              <a:spcAft>
                <a:spcPts val="300"/>
              </a:spcAft>
            </a:pPr>
            <a:r>
              <a:rPr lang="en-GB" sz="1200" dirty="0"/>
              <a:t>Load data from on-premise to Blob Storage</a:t>
            </a:r>
          </a:p>
          <a:p>
            <a:pPr marL="612000" lvl="2">
              <a:lnSpc>
                <a:spcPct val="100000"/>
              </a:lnSpc>
              <a:spcAft>
                <a:spcPts val="300"/>
              </a:spcAft>
            </a:pPr>
            <a:r>
              <a:rPr lang="en-GB" sz="1200" dirty="0"/>
              <a:t>Load data to Blob from sources such as web services, sftp, Azure Databases</a:t>
            </a:r>
          </a:p>
          <a:p>
            <a:pPr marL="612000" lvl="2">
              <a:lnSpc>
                <a:spcPct val="100000"/>
              </a:lnSpc>
              <a:spcAft>
                <a:spcPts val="300"/>
              </a:spcAft>
            </a:pPr>
            <a:r>
              <a:rPr lang="en-GB" sz="1200" dirty="0"/>
              <a:t>Copy processed data from Azure Data Warehouse to Azure Database to be accessed by Web App</a:t>
            </a:r>
          </a:p>
          <a:p>
            <a:pPr marL="612000" lvl="2">
              <a:lnSpc>
                <a:spcPct val="100000"/>
              </a:lnSpc>
              <a:spcAft>
                <a:spcPts val="300"/>
              </a:spcAft>
            </a:pPr>
            <a:r>
              <a:rPr lang="en-GB" sz="1200" dirty="0"/>
              <a:t>Process Azure Analysis Services Tabular Model</a:t>
            </a:r>
          </a:p>
          <a:p>
            <a:pPr marL="612000" lvl="2">
              <a:lnSpc>
                <a:spcPct val="100000"/>
              </a:lnSpc>
              <a:spcAft>
                <a:spcPts val="300"/>
              </a:spcAft>
            </a:pPr>
            <a:r>
              <a:rPr lang="en-GB" sz="1200" dirty="0"/>
              <a:t>Scale up/down Azure Data Warehouse</a:t>
            </a:r>
          </a:p>
          <a:p>
            <a:pPr marL="612000" lvl="2">
              <a:lnSpc>
                <a:spcPct val="100000"/>
              </a:lnSpc>
              <a:spcAft>
                <a:spcPts val="300"/>
              </a:spcAft>
            </a:pPr>
            <a:r>
              <a:rPr lang="en-GB" sz="1200" dirty="0"/>
              <a:t>Etc</a:t>
            </a:r>
          </a:p>
          <a:p>
            <a:pPr marL="331012" lvl="1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GB" sz="1400" dirty="0"/>
          </a:p>
          <a:p>
            <a:pPr marL="37324" lvl="1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GB" sz="1400" dirty="0">
                <a:sym typeface="Wingdings" panose="05000000000000000000" pitchFamily="2" charset="2"/>
              </a:rPr>
              <a:t> </a:t>
            </a:r>
            <a:r>
              <a:rPr lang="en-GB" sz="1400" dirty="0"/>
              <a:t>So we will end up with multiple ADFs…</a:t>
            </a:r>
          </a:p>
          <a:p>
            <a:pPr marL="37324" lvl="1" indent="0">
              <a:lnSpc>
                <a:spcPct val="100000"/>
              </a:lnSpc>
              <a:spcAft>
                <a:spcPts val="300"/>
              </a:spcAft>
              <a:buNone/>
            </a:pPr>
            <a:endParaRPr lang="en-GB" sz="1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26EF46-BF49-4042-8B03-76DB30D67D54}"/>
              </a:ext>
            </a:extLst>
          </p:cNvPr>
          <p:cNvGrpSpPr/>
          <p:nvPr/>
        </p:nvGrpSpPr>
        <p:grpSpPr>
          <a:xfrm>
            <a:off x="2960268" y="1308499"/>
            <a:ext cx="832853" cy="1094991"/>
            <a:chOff x="5649407" y="1637880"/>
            <a:chExt cx="1110470" cy="14599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AEA6E5-C3D0-4CFC-9055-B908D94A79CE}"/>
                </a:ext>
              </a:extLst>
            </p:cNvPr>
            <p:cNvSpPr/>
            <p:nvPr/>
          </p:nvSpPr>
          <p:spPr>
            <a:xfrm>
              <a:off x="5649407" y="1637880"/>
              <a:ext cx="1110470" cy="145998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r>
                <a:rPr lang="en-GB" sz="750" kern="0" dirty="0">
                  <a:solidFill>
                    <a:prstClr val="black"/>
                  </a:solidFill>
                  <a:latin typeface="Calibri Light" panose="020F0302020204030204"/>
                </a:rPr>
                <a:t>Azure SQL Data Warehouse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42A812-B741-41F4-8433-8CFDF31AC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1149" y="1709338"/>
              <a:ext cx="785813" cy="699747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5CA221-DF4B-4E8A-9DFE-7FE7199359F2}"/>
              </a:ext>
            </a:extLst>
          </p:cNvPr>
          <p:cNvGrpSpPr/>
          <p:nvPr/>
        </p:nvGrpSpPr>
        <p:grpSpPr>
          <a:xfrm>
            <a:off x="1830852" y="1386078"/>
            <a:ext cx="502996" cy="921131"/>
            <a:chOff x="2744470" y="1823756"/>
            <a:chExt cx="670661" cy="12281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CA0AF6A-61ED-4DC3-9449-906A78D646BD}"/>
                </a:ext>
              </a:extLst>
            </p:cNvPr>
            <p:cNvSpPr/>
            <p:nvPr/>
          </p:nvSpPr>
          <p:spPr>
            <a:xfrm>
              <a:off x="2744470" y="1823756"/>
              <a:ext cx="670661" cy="122817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r>
                <a:rPr lang="en-GB" sz="750" kern="0" dirty="0">
                  <a:solidFill>
                    <a:prstClr val="black"/>
                  </a:solidFill>
                  <a:latin typeface="Calibri Light" panose="020F0302020204030204"/>
                </a:rPr>
                <a:t>Azure Blob Storage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8780B19-E994-440C-99AF-E72FF8FE6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5595" y="1961524"/>
              <a:ext cx="350950" cy="406521"/>
            </a:xfrm>
            <a:prstGeom prst="rect">
              <a:avLst/>
            </a:prstGeom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F6252A-999C-4C44-9BDD-1B2C80EAF157}"/>
              </a:ext>
            </a:extLst>
          </p:cNvPr>
          <p:cNvCxnSpPr>
            <a:cxnSpLocks/>
          </p:cNvCxnSpPr>
          <p:nvPr/>
        </p:nvCxnSpPr>
        <p:spPr>
          <a:xfrm flipV="1">
            <a:off x="2377308" y="1919203"/>
            <a:ext cx="526152" cy="254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46D94A-E6DC-4181-A3B6-D5109EFFD874}"/>
              </a:ext>
            </a:extLst>
          </p:cNvPr>
          <p:cNvGrpSpPr/>
          <p:nvPr/>
        </p:nvGrpSpPr>
        <p:grpSpPr>
          <a:xfrm>
            <a:off x="3428536" y="3155630"/>
            <a:ext cx="579029" cy="635321"/>
            <a:chOff x="2934192" y="2891112"/>
            <a:chExt cx="579029" cy="63532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DF7FAD-5D14-48EC-8365-2FB651327FC9}"/>
                </a:ext>
              </a:extLst>
            </p:cNvPr>
            <p:cNvSpPr/>
            <p:nvPr/>
          </p:nvSpPr>
          <p:spPr>
            <a:xfrm>
              <a:off x="2934192" y="2891112"/>
              <a:ext cx="579029" cy="63532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/>
              <a:endParaRPr lang="en-GB" sz="7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7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7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7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7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7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7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7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r>
                <a:rPr lang="en-GB" sz="750" kern="0" dirty="0">
                  <a:solidFill>
                    <a:prstClr val="black"/>
                  </a:solidFill>
                  <a:latin typeface="Calibri Light" panose="020F0302020204030204"/>
                </a:rPr>
                <a:t>Azure Database</a:t>
              </a:r>
            </a:p>
            <a:p>
              <a:pPr marL="128585" indent="-128585" defTabSz="685783">
                <a:buFont typeface="Arial" panose="020B0604020202020204" pitchFamily="34" charset="0"/>
                <a:buChar char="•"/>
              </a:pPr>
              <a:endParaRPr lang="en-GB" sz="600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marL="128585" indent="-128585" defTabSz="685783">
                <a:buFont typeface="Arial" panose="020B0604020202020204" pitchFamily="34" charset="0"/>
                <a:buChar char="•"/>
              </a:pPr>
              <a:endParaRPr lang="en-GB" sz="600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marL="128585" indent="-128585" defTabSz="685783">
                <a:buFont typeface="Arial" panose="020B0604020202020204" pitchFamily="34" charset="0"/>
                <a:buChar char="•"/>
              </a:pPr>
              <a:endParaRPr lang="en-GB" sz="600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defTabSz="685783"/>
              <a:endParaRPr lang="en-GB" sz="600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defTabSz="685783"/>
              <a:endParaRPr lang="en-GB" sz="600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marL="128585" indent="-128585" defTabSz="685783">
                <a:buFont typeface="Arial" panose="020B0604020202020204" pitchFamily="34" charset="0"/>
                <a:buChar char="•"/>
              </a:pPr>
              <a:endParaRPr lang="en-GB" sz="600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defTabSz="685783"/>
              <a:endParaRPr lang="en-GB" sz="600" kern="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94F1975-2F8C-4E4C-A739-4AFC082DD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4075" y="2916127"/>
              <a:ext cx="284033" cy="292645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47E9D1D-C061-46A3-8412-7EB5C7CDA9AF}"/>
              </a:ext>
            </a:extLst>
          </p:cNvPr>
          <p:cNvSpPr/>
          <p:nvPr/>
        </p:nvSpPr>
        <p:spPr>
          <a:xfrm>
            <a:off x="912118" y="2801153"/>
            <a:ext cx="683405" cy="31010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675" kern="0" dirty="0">
                <a:solidFill>
                  <a:prstClr val="black"/>
                </a:solidFill>
                <a:latin typeface="Calibri" panose="020F0502020204030204"/>
              </a:rPr>
              <a:t>Web Service Data Source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5519DE-5ED4-417D-9F0C-90007A9E4A24}"/>
              </a:ext>
            </a:extLst>
          </p:cNvPr>
          <p:cNvSpPr/>
          <p:nvPr/>
        </p:nvSpPr>
        <p:spPr>
          <a:xfrm>
            <a:off x="1691398" y="2797265"/>
            <a:ext cx="691694" cy="31399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675" kern="0" dirty="0">
                <a:solidFill>
                  <a:prstClr val="black"/>
                </a:solidFill>
                <a:latin typeface="Calibri" panose="020F0502020204030204"/>
              </a:rPr>
              <a:t>SFTP Data Source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496199-6F58-4D10-B992-6A6B37FD7330}"/>
              </a:ext>
            </a:extLst>
          </p:cNvPr>
          <p:cNvSpPr/>
          <p:nvPr/>
        </p:nvSpPr>
        <p:spPr>
          <a:xfrm>
            <a:off x="83527" y="1572907"/>
            <a:ext cx="627528" cy="31399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675" kern="0" dirty="0">
                <a:solidFill>
                  <a:prstClr val="black"/>
                </a:solidFill>
                <a:latin typeface="Calibri" panose="020F0502020204030204"/>
              </a:rPr>
              <a:t>On premise data source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5819F0-6C90-4A30-AB15-A4543FD7F069}"/>
              </a:ext>
            </a:extLst>
          </p:cNvPr>
          <p:cNvSpPr txBox="1"/>
          <p:nvPr/>
        </p:nvSpPr>
        <p:spPr>
          <a:xfrm>
            <a:off x="740906" y="1675716"/>
            <a:ext cx="622338" cy="369332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algn="ctr" defTabSz="685783"/>
            <a:r>
              <a:rPr lang="en-GB" sz="600" kern="0" dirty="0">
                <a:solidFill>
                  <a:prstClr val="black"/>
                </a:solidFill>
                <a:latin typeface="Calibri" panose="020F0502020204030204"/>
              </a:rPr>
              <a:t>Data Management Gateway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2EE114-E861-4F39-87DD-199199ED2BD3}"/>
              </a:ext>
            </a:extLst>
          </p:cNvPr>
          <p:cNvCxnSpPr>
            <a:cxnSpLocks/>
          </p:cNvCxnSpPr>
          <p:nvPr/>
        </p:nvCxnSpPr>
        <p:spPr>
          <a:xfrm flipV="1">
            <a:off x="1466421" y="1918734"/>
            <a:ext cx="293349" cy="2171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4F567F-2401-42A2-BA75-88245E99D869}"/>
              </a:ext>
            </a:extLst>
          </p:cNvPr>
          <p:cNvCxnSpPr>
            <a:cxnSpLocks/>
          </p:cNvCxnSpPr>
          <p:nvPr/>
        </p:nvCxnSpPr>
        <p:spPr>
          <a:xfrm flipV="1">
            <a:off x="1216908" y="2340904"/>
            <a:ext cx="811272" cy="430314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82DC2D-8DDC-4B51-912E-40103F40AA97}"/>
              </a:ext>
            </a:extLst>
          </p:cNvPr>
          <p:cNvGrpSpPr/>
          <p:nvPr/>
        </p:nvGrpSpPr>
        <p:grpSpPr>
          <a:xfrm>
            <a:off x="2784560" y="3153825"/>
            <a:ext cx="579029" cy="635321"/>
            <a:chOff x="2934192" y="2891112"/>
            <a:chExt cx="579029" cy="63532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9D0641-3888-4FFC-B61C-4C469BF2A50A}"/>
                </a:ext>
              </a:extLst>
            </p:cNvPr>
            <p:cNvSpPr/>
            <p:nvPr/>
          </p:nvSpPr>
          <p:spPr>
            <a:xfrm>
              <a:off x="2934192" y="2891112"/>
              <a:ext cx="579029" cy="63532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/>
              <a:endParaRPr lang="en-GB" sz="7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7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7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7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7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7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7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7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r>
                <a:rPr lang="en-GB" sz="750" kern="0" dirty="0">
                  <a:solidFill>
                    <a:prstClr val="black"/>
                  </a:solidFill>
                  <a:latin typeface="Calibri Light" panose="020F0302020204030204"/>
                </a:rPr>
                <a:t>Azure Database</a:t>
              </a:r>
            </a:p>
            <a:p>
              <a:pPr marL="128585" indent="-128585" defTabSz="685783">
                <a:buFont typeface="Arial" panose="020B0604020202020204" pitchFamily="34" charset="0"/>
                <a:buChar char="•"/>
              </a:pPr>
              <a:endParaRPr lang="en-GB" sz="600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marL="128585" indent="-128585" defTabSz="685783">
                <a:buFont typeface="Arial" panose="020B0604020202020204" pitchFamily="34" charset="0"/>
                <a:buChar char="•"/>
              </a:pPr>
              <a:endParaRPr lang="en-GB" sz="600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marL="128585" indent="-128585" defTabSz="685783">
                <a:buFont typeface="Arial" panose="020B0604020202020204" pitchFamily="34" charset="0"/>
                <a:buChar char="•"/>
              </a:pPr>
              <a:endParaRPr lang="en-GB" sz="600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defTabSz="685783"/>
              <a:endParaRPr lang="en-GB" sz="600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defTabSz="685783"/>
              <a:endParaRPr lang="en-GB" sz="600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marL="128585" indent="-128585" defTabSz="685783">
                <a:buFont typeface="Arial" panose="020B0604020202020204" pitchFamily="34" charset="0"/>
                <a:buChar char="•"/>
              </a:pPr>
              <a:endParaRPr lang="en-GB" sz="600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defTabSz="685783"/>
              <a:endParaRPr lang="en-GB" sz="600" kern="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3678F8D-1493-4082-A63E-D1AA7DAC0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4075" y="2916127"/>
              <a:ext cx="284033" cy="292645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45FFBB6-4888-4065-877B-15947A23E3D1}"/>
              </a:ext>
            </a:extLst>
          </p:cNvPr>
          <p:cNvGrpSpPr/>
          <p:nvPr/>
        </p:nvGrpSpPr>
        <p:grpSpPr>
          <a:xfrm>
            <a:off x="4083430" y="3153825"/>
            <a:ext cx="579029" cy="635321"/>
            <a:chOff x="2934192" y="2891112"/>
            <a:chExt cx="579029" cy="63532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38648B7-BE79-44BE-80D2-116E59C44B4A}"/>
                </a:ext>
              </a:extLst>
            </p:cNvPr>
            <p:cNvSpPr/>
            <p:nvPr/>
          </p:nvSpPr>
          <p:spPr>
            <a:xfrm>
              <a:off x="2934192" y="2891112"/>
              <a:ext cx="579029" cy="63532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/>
              <a:endParaRPr lang="en-GB" sz="7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7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7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7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7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7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7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7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r>
                <a:rPr lang="en-GB" sz="750" kern="0" dirty="0">
                  <a:solidFill>
                    <a:prstClr val="black"/>
                  </a:solidFill>
                  <a:latin typeface="Calibri Light" panose="020F0302020204030204"/>
                </a:rPr>
                <a:t>Azure Database</a:t>
              </a:r>
            </a:p>
            <a:p>
              <a:pPr marL="128585" indent="-128585" defTabSz="685783">
                <a:buFont typeface="Arial" panose="020B0604020202020204" pitchFamily="34" charset="0"/>
                <a:buChar char="•"/>
              </a:pPr>
              <a:endParaRPr lang="en-GB" sz="600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marL="128585" indent="-128585" defTabSz="685783">
                <a:buFont typeface="Arial" panose="020B0604020202020204" pitchFamily="34" charset="0"/>
                <a:buChar char="•"/>
              </a:pPr>
              <a:endParaRPr lang="en-GB" sz="600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marL="128585" indent="-128585" defTabSz="685783">
                <a:buFont typeface="Arial" panose="020B0604020202020204" pitchFamily="34" charset="0"/>
                <a:buChar char="•"/>
              </a:pPr>
              <a:endParaRPr lang="en-GB" sz="600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defTabSz="685783"/>
              <a:endParaRPr lang="en-GB" sz="600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defTabSz="685783"/>
              <a:endParaRPr lang="en-GB" sz="600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marL="128585" indent="-128585" defTabSz="685783">
                <a:buFont typeface="Arial" panose="020B0604020202020204" pitchFamily="34" charset="0"/>
                <a:buChar char="•"/>
              </a:pPr>
              <a:endParaRPr lang="en-GB" sz="600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defTabSz="685783"/>
              <a:endParaRPr lang="en-GB" sz="600" kern="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A1F8E97-D6B0-42D2-9E15-E5ADC0257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4075" y="2916127"/>
              <a:ext cx="284033" cy="292645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7DB4C2F-DD41-4C9C-A88D-CB103EAFDF85}"/>
              </a:ext>
            </a:extLst>
          </p:cNvPr>
          <p:cNvGrpSpPr/>
          <p:nvPr/>
        </p:nvGrpSpPr>
        <p:grpSpPr>
          <a:xfrm>
            <a:off x="4201821" y="1313113"/>
            <a:ext cx="764078" cy="1094991"/>
            <a:chOff x="8686532" y="1547061"/>
            <a:chExt cx="1018770" cy="145998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0717D0E-0C98-4CF3-B1F1-4C00BEDCA0B8}"/>
                </a:ext>
              </a:extLst>
            </p:cNvPr>
            <p:cNvSpPr/>
            <p:nvPr/>
          </p:nvSpPr>
          <p:spPr>
            <a:xfrm>
              <a:off x="8686532" y="1547061"/>
              <a:ext cx="1018770" cy="145998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83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783"/>
              <a:r>
                <a:rPr lang="en-GB" sz="750" kern="0" dirty="0">
                  <a:solidFill>
                    <a:prstClr val="black"/>
                  </a:solidFill>
                  <a:latin typeface="Calibri Light" panose="020F0302020204030204"/>
                </a:rPr>
                <a:t>Azure Analysis Services</a:t>
              </a:r>
            </a:p>
            <a:p>
              <a:pPr algn="ctr" defTabSz="685783"/>
              <a:r>
                <a:rPr lang="en-GB" sz="750" kern="0" dirty="0">
                  <a:solidFill>
                    <a:prstClr val="black"/>
                  </a:solidFill>
                  <a:latin typeface="Calibri Light" panose="020F0302020204030204"/>
                </a:rPr>
                <a:t>Tabular Model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10CD1BA-E217-4439-846D-87C7CAB97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40095" y="1580924"/>
              <a:ext cx="723454" cy="685616"/>
            </a:xfrm>
            <a:prstGeom prst="rect">
              <a:avLst/>
            </a:prstGeom>
          </p:spPr>
        </p:pic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EC1C3F4-2A02-4125-9C79-102FDC220D97}"/>
              </a:ext>
            </a:extLst>
          </p:cNvPr>
          <p:cNvCxnSpPr>
            <a:cxnSpLocks/>
          </p:cNvCxnSpPr>
          <p:nvPr/>
        </p:nvCxnSpPr>
        <p:spPr>
          <a:xfrm flipV="1">
            <a:off x="3852452" y="1917910"/>
            <a:ext cx="293349" cy="2171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5CA940-1AB6-4D63-9D90-17417481A4B8}"/>
              </a:ext>
            </a:extLst>
          </p:cNvPr>
          <p:cNvCxnSpPr>
            <a:cxnSpLocks/>
          </p:cNvCxnSpPr>
          <p:nvPr/>
        </p:nvCxnSpPr>
        <p:spPr>
          <a:xfrm flipH="1">
            <a:off x="3074074" y="2472430"/>
            <a:ext cx="265370" cy="582281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24142CD-5CAC-4BD1-AA8C-08A5BA3F4FC7}"/>
              </a:ext>
            </a:extLst>
          </p:cNvPr>
          <p:cNvCxnSpPr>
            <a:cxnSpLocks/>
          </p:cNvCxnSpPr>
          <p:nvPr/>
        </p:nvCxnSpPr>
        <p:spPr>
          <a:xfrm>
            <a:off x="3431119" y="2472430"/>
            <a:ext cx="286931" cy="582281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420B3AF-A122-4754-8EE6-363C72946DCE}"/>
              </a:ext>
            </a:extLst>
          </p:cNvPr>
          <p:cNvCxnSpPr>
            <a:cxnSpLocks/>
          </p:cNvCxnSpPr>
          <p:nvPr/>
        </p:nvCxnSpPr>
        <p:spPr>
          <a:xfrm>
            <a:off x="3568419" y="2472430"/>
            <a:ext cx="748574" cy="582281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52D8A13-690C-4895-9660-281B3F09CC63}"/>
              </a:ext>
            </a:extLst>
          </p:cNvPr>
          <p:cNvCxnSpPr>
            <a:cxnSpLocks/>
          </p:cNvCxnSpPr>
          <p:nvPr/>
        </p:nvCxnSpPr>
        <p:spPr>
          <a:xfrm flipV="1">
            <a:off x="2028180" y="2340904"/>
            <a:ext cx="63315" cy="430313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06E6C61-8949-45D5-8EE5-18820525E7F9}"/>
              </a:ext>
            </a:extLst>
          </p:cNvPr>
          <p:cNvSpPr/>
          <p:nvPr/>
        </p:nvSpPr>
        <p:spPr>
          <a:xfrm>
            <a:off x="77837" y="1944287"/>
            <a:ext cx="627528" cy="31399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783"/>
            <a:r>
              <a:rPr lang="en-GB" sz="675" kern="0" dirty="0">
                <a:solidFill>
                  <a:prstClr val="black"/>
                </a:solidFill>
                <a:latin typeface="Calibri" panose="020F0502020204030204"/>
              </a:rPr>
              <a:t>On premise data source</a:t>
            </a:r>
          </a:p>
        </p:txBody>
      </p:sp>
    </p:spTree>
    <p:extLst>
      <p:ext uri="{BB962C8B-B14F-4D97-AF65-F5344CB8AC3E}">
        <p14:creationId xmlns:p14="http://schemas.microsoft.com/office/powerpoint/2010/main" val="409260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999" y="1859353"/>
            <a:ext cx="1227756" cy="1169551"/>
          </a:xfrm>
          <a:solidFill>
            <a:schemeClr val="tx1">
              <a:lumMod val="40000"/>
              <a:lumOff val="60000"/>
            </a:schemeClr>
          </a:solidFill>
        </p:spPr>
        <p:txBody>
          <a:bodyPr vert="horz" wrap="square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en-US" sz="1400" dirty="0"/>
              <a:t>In the basic architecture single ADF will be sufficient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1.a. How to coordinate multiple ADFs?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8F1E54-AB2A-4173-B0A0-DDFD86D71369}"/>
              </a:ext>
            </a:extLst>
          </p:cNvPr>
          <p:cNvSpPr txBox="1">
            <a:spLocks/>
          </p:cNvSpPr>
          <p:nvPr/>
        </p:nvSpPr>
        <p:spPr>
          <a:xfrm>
            <a:off x="1919115" y="1859353"/>
            <a:ext cx="1788456" cy="116955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80988" indent="-2809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3688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2809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613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2863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As solution grows, single</a:t>
            </a:r>
            <a:r>
              <a:rPr lang="en-GB" sz="1400" dirty="0"/>
              <a:t> ADF difficult to manage, therefore will need multiple ADFs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7A852171-BEB9-48A4-81B7-37E39CCCD0FC}"/>
              </a:ext>
            </a:extLst>
          </p:cNvPr>
          <p:cNvSpPr/>
          <p:nvPr/>
        </p:nvSpPr>
        <p:spPr>
          <a:xfrm>
            <a:off x="1337429" y="1711922"/>
            <a:ext cx="500584" cy="1464415"/>
          </a:xfrm>
          <a:prstGeom prst="rightBrace">
            <a:avLst>
              <a:gd name="adj1" fmla="val 8333"/>
              <a:gd name="adj2" fmla="val 4692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3DEFA4-FA85-4B5C-B0A8-914A9F8A3DC9}"/>
              </a:ext>
            </a:extLst>
          </p:cNvPr>
          <p:cNvSpPr txBox="1">
            <a:spLocks/>
          </p:cNvSpPr>
          <p:nvPr/>
        </p:nvSpPr>
        <p:spPr>
          <a:xfrm>
            <a:off x="4224752" y="946057"/>
            <a:ext cx="4719868" cy="40790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>
                <a:schemeClr val="accent2"/>
              </a:buClr>
              <a:buFont typeface="Wingdings" charset="2"/>
              <a:buNone/>
              <a:defRPr sz="1400"/>
            </a:lvl1pPr>
            <a:lvl2pPr marL="574675" indent="-293688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</a:lvl2pPr>
            <a:lvl3pPr marL="855663" indent="-280988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sz="1600"/>
            </a:lvl3pPr>
            <a:lvl4pPr marL="1090613" indent="-23495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sz="1400"/>
            </a:lvl4pPr>
            <a:lvl5pPr marL="1312863" indent="-22225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sz="14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GB" sz="1600" dirty="0"/>
              <a:t>How to coordinate multiple ADFs?</a:t>
            </a:r>
          </a:p>
          <a:p>
            <a:pPr lvl="1"/>
            <a:r>
              <a:rPr lang="en-GB" sz="1400" dirty="0"/>
              <a:t>No functionality to have a master ADF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GB" sz="1400" dirty="0">
                <a:sym typeface="Wingdings" panose="05000000000000000000" pitchFamily="2" charset="2"/>
              </a:rPr>
              <a:t>Therefore functionally ADFs need to be distinct</a:t>
            </a:r>
            <a:endParaRPr lang="en-GB" sz="1400" dirty="0"/>
          </a:p>
          <a:p>
            <a:pPr marL="280987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 dirty="0"/>
          </a:p>
          <a:p>
            <a:pPr lvl="1"/>
            <a:r>
              <a:rPr lang="en-GB" sz="1400" dirty="0"/>
              <a:t>But if one ADF scales Azure DW up / down, Azure DW becomes unavailable, resulting in failures in other ADFs accessing Azure DW. So:  </a:t>
            </a:r>
          </a:p>
          <a:p>
            <a:pPr marL="917575" lvl="2" indent="-342900">
              <a:buFont typeface="+mj-lt"/>
              <a:buAutoNum type="alphaLcParenR"/>
            </a:pPr>
            <a:r>
              <a:rPr lang="en-GB" sz="1400" dirty="0">
                <a:sym typeface="Wingdings" panose="05000000000000000000" pitchFamily="2" charset="2"/>
              </a:rPr>
              <a:t>Either implement l</a:t>
            </a:r>
            <a:r>
              <a:rPr lang="en-GB" sz="1400" dirty="0"/>
              <a:t>ong retries on Azure DW operations so there is an interval between retries</a:t>
            </a:r>
          </a:p>
          <a:p>
            <a:pPr marL="1031875" lvl="4" indent="0">
              <a:spcAft>
                <a:spcPts val="0"/>
              </a:spcAft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"policy": </a:t>
            </a:r>
          </a:p>
          <a:p>
            <a:pPr marL="1031875" lvl="4" indent="0">
              <a:spcAft>
                <a:spcPts val="0"/>
              </a:spcAft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031875" lvl="4" indent="0">
              <a:spcAft>
                <a:spcPts val="0"/>
              </a:spcAft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"retry": 3,</a:t>
            </a:r>
          </a:p>
          <a:p>
            <a:pPr marL="1031875" lvl="4" indent="0">
              <a:spcAft>
                <a:spcPts val="0"/>
              </a:spcAft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longRetry</a:t>
            </a:r>
            <a:r>
              <a:rPr lang="en-GB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5,</a:t>
            </a:r>
          </a:p>
          <a:p>
            <a:pPr marL="1031875" lvl="4" indent="0">
              <a:spcAft>
                <a:spcPts val="0"/>
              </a:spcAft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longRetryInterval</a:t>
            </a:r>
            <a:r>
              <a:rPr lang="en-GB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"00:10:00"</a:t>
            </a:r>
          </a:p>
          <a:p>
            <a:pPr marL="1031875" lvl="4" indent="0">
              <a:spcAft>
                <a:spcPts val="0"/>
              </a:spcAft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17575" lvl="2" indent="-342900">
              <a:buFont typeface="+mj-lt"/>
              <a:buAutoNum type="alphaLcParenR"/>
            </a:pPr>
            <a:r>
              <a:rPr lang="en-GB" sz="1400" dirty="0"/>
              <a:t>Or use Azure Automation Runbook to stop/restart ADFs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C165F085-E5F7-44B5-80F7-1F5492386570}"/>
              </a:ext>
            </a:extLst>
          </p:cNvPr>
          <p:cNvSpPr/>
          <p:nvPr/>
        </p:nvSpPr>
        <p:spPr>
          <a:xfrm>
            <a:off x="3681868" y="1711922"/>
            <a:ext cx="500584" cy="1600438"/>
          </a:xfrm>
          <a:prstGeom prst="rightBrace">
            <a:avLst>
              <a:gd name="adj1" fmla="val 8333"/>
              <a:gd name="adj2" fmla="val 45118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265E6A-C885-4804-BC9F-B2643D57F116}"/>
              </a:ext>
            </a:extLst>
          </p:cNvPr>
          <p:cNvGrpSpPr/>
          <p:nvPr/>
        </p:nvGrpSpPr>
        <p:grpSpPr>
          <a:xfrm>
            <a:off x="679836" y="3312360"/>
            <a:ext cx="2690460" cy="963213"/>
            <a:chOff x="4808014" y="3953300"/>
            <a:chExt cx="2690460" cy="9632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ADC1497-33B0-48DF-A6C1-26087D831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8014" y="3953302"/>
              <a:ext cx="521347" cy="96321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41BDCB6-7B3F-4A48-BFE7-7F0364EDF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8599" y="3953302"/>
              <a:ext cx="521347" cy="96321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E3B52AE-8218-4A43-9A47-37B10FEA6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9946" y="3953301"/>
              <a:ext cx="521347" cy="96321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186D4AF-CC0B-46B4-929F-A45637F10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77127" y="3953300"/>
              <a:ext cx="521347" cy="963211"/>
            </a:xfrm>
            <a:prstGeom prst="rect">
              <a:avLst/>
            </a:prstGeom>
          </p:spPr>
        </p:pic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8E9666C9-4602-41DF-817C-5D33EF16594A}"/>
                </a:ext>
              </a:extLst>
            </p:cNvPr>
            <p:cNvSpPr/>
            <p:nvPr/>
          </p:nvSpPr>
          <p:spPr>
            <a:xfrm>
              <a:off x="5419746" y="4351735"/>
              <a:ext cx="406032" cy="266978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466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6B1F95B-99A6-417A-8886-84D8EA448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726" y="1004736"/>
            <a:ext cx="1799515" cy="34428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945" y="1004736"/>
            <a:ext cx="6210404" cy="2659702"/>
          </a:xfrm>
        </p:spPr>
        <p:txBody>
          <a:bodyPr/>
          <a:lstStyle/>
          <a:p>
            <a:r>
              <a:rPr lang="en-US" sz="1600" dirty="0"/>
              <a:t>Maximum concurrent queries in Azure DW is 32!</a:t>
            </a:r>
          </a:p>
          <a:p>
            <a:pPr lvl="1"/>
            <a:r>
              <a:rPr lang="en-US" sz="1400" dirty="0"/>
              <a:t>As number of concurrent operations on Azure Data Warehouse increases (i.e. multiple Data Factories, Tabular Model refreshes), to ensure predictable performance will need to manage resource allocation</a:t>
            </a:r>
          </a:p>
          <a:p>
            <a:r>
              <a:rPr lang="en-US" sz="1600" dirty="0"/>
              <a:t>Assign admins/users to Resource Classes</a:t>
            </a:r>
          </a:p>
          <a:p>
            <a:pPr marL="623887" lvl="1" indent="-342900">
              <a:buFont typeface="+mj-lt"/>
              <a:buAutoNum type="alphaLcParenR"/>
            </a:pPr>
            <a:r>
              <a:rPr lang="en-GB" sz="1400" dirty="0"/>
              <a:t>Dynamic Resource Classes (</a:t>
            </a:r>
            <a:r>
              <a:rPr lang="en-GB" sz="1400" dirty="0" err="1"/>
              <a:t>smallrc</a:t>
            </a:r>
            <a:r>
              <a:rPr lang="en-GB" sz="1400" dirty="0"/>
              <a:t>, </a:t>
            </a:r>
            <a:r>
              <a:rPr lang="en-GB" sz="1400" dirty="0" err="1"/>
              <a:t>mediumrc</a:t>
            </a:r>
            <a:r>
              <a:rPr lang="en-GB" sz="1400" dirty="0"/>
              <a:t>, </a:t>
            </a:r>
            <a:r>
              <a:rPr lang="en-GB" sz="1400" dirty="0" err="1"/>
              <a:t>largerc</a:t>
            </a:r>
            <a:r>
              <a:rPr lang="en-GB" sz="1400" dirty="0"/>
              <a:t>, </a:t>
            </a:r>
            <a:r>
              <a:rPr lang="en-GB" sz="1400" dirty="0" err="1"/>
              <a:t>xlargerc</a:t>
            </a:r>
            <a:r>
              <a:rPr lang="en-GB" sz="1400" dirty="0"/>
              <a:t>): allocate memory depending on current DWU</a:t>
            </a:r>
          </a:p>
          <a:p>
            <a:pPr marL="623887" lvl="1" indent="-342900">
              <a:buFont typeface="+mj-lt"/>
              <a:buAutoNum type="alphaLcParenR"/>
            </a:pPr>
            <a:r>
              <a:rPr lang="en-US" sz="1400" dirty="0"/>
              <a:t>Static Resource Classes: allocated fixed memory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408550" cy="732441"/>
          </a:xfrm>
        </p:spPr>
        <p:txBody>
          <a:bodyPr>
            <a:normAutofit/>
          </a:bodyPr>
          <a:lstStyle/>
          <a:p>
            <a:r>
              <a:rPr lang="en-US" dirty="0"/>
              <a:t>1.b. Azure Data Warehouse – Resource Classes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80EF8F-E237-4DF4-86A0-D0873D2CB01E}"/>
              </a:ext>
            </a:extLst>
          </p:cNvPr>
          <p:cNvSpPr/>
          <p:nvPr/>
        </p:nvSpPr>
        <p:spPr>
          <a:xfrm>
            <a:off x="7315200" y="3038833"/>
            <a:ext cx="247507" cy="1993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8E11DF-B7E7-4CF4-B51D-D2B61590BE9A}"/>
              </a:ext>
            </a:extLst>
          </p:cNvPr>
          <p:cNvSpPr/>
          <p:nvPr/>
        </p:nvSpPr>
        <p:spPr>
          <a:xfrm>
            <a:off x="8171064" y="2990708"/>
            <a:ext cx="221249" cy="216141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5E9855-3358-48E4-B97A-4C516D0EBA80}"/>
              </a:ext>
            </a:extLst>
          </p:cNvPr>
          <p:cNvSpPr/>
          <p:nvPr/>
        </p:nvSpPr>
        <p:spPr>
          <a:xfrm>
            <a:off x="8399614" y="2990708"/>
            <a:ext cx="221249" cy="216141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6CD671-7685-47FC-97F4-DD9C07FA82FB}"/>
              </a:ext>
            </a:extLst>
          </p:cNvPr>
          <p:cNvSpPr/>
          <p:nvPr/>
        </p:nvSpPr>
        <p:spPr>
          <a:xfrm>
            <a:off x="7295271" y="2987400"/>
            <a:ext cx="221249" cy="216141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3201FB-EEC1-4B2C-974F-9114EAA6480A}"/>
              </a:ext>
            </a:extLst>
          </p:cNvPr>
          <p:cNvSpPr/>
          <p:nvPr/>
        </p:nvSpPr>
        <p:spPr>
          <a:xfrm>
            <a:off x="6472989" y="4539403"/>
            <a:ext cx="26710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4"/>
              </a:rPr>
              <a:t>https://docs.microsoft.com/en-us/azure/sql-data-warehouse/sql-data-warehouse-develop-concurrency</a:t>
            </a:r>
            <a:endParaRPr lang="en-US" sz="8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FD4FB9-EDB9-4BDB-9C0B-40CC361A55FC}"/>
              </a:ext>
            </a:extLst>
          </p:cNvPr>
          <p:cNvSpPr/>
          <p:nvPr/>
        </p:nvSpPr>
        <p:spPr>
          <a:xfrm>
            <a:off x="7288395" y="4248804"/>
            <a:ext cx="221249" cy="216141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FFF4F8-6375-4F5B-A710-C22036450C71}"/>
              </a:ext>
            </a:extLst>
          </p:cNvPr>
          <p:cNvSpPr/>
          <p:nvPr/>
        </p:nvSpPr>
        <p:spPr>
          <a:xfrm>
            <a:off x="495577" y="3847444"/>
            <a:ext cx="5854223" cy="1200329"/>
          </a:xfrm>
          <a:prstGeom prst="rect">
            <a:avLst/>
          </a:prstGeom>
          <a:solidFill>
            <a:srgbClr val="008EAA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Best plan depends on what complete solution looks like</a:t>
            </a:r>
          </a:p>
          <a:p>
            <a:pPr lvl="1">
              <a:buFont typeface="Wingdings" panose="05000000000000000000" pitchFamily="2" charset="2"/>
              <a:buChar char=""/>
            </a:pPr>
            <a:r>
              <a:rPr lang="en-US" sz="1400" dirty="0">
                <a:solidFill>
                  <a:schemeClr val="bg1"/>
                </a:solidFill>
              </a:rPr>
              <a:t> e.g. ADF solutions may run under a admin account with a large resource class, and Tabular Model refreshes may be done with a different admin account with a large resource class, to ensure they don’t block each other</a:t>
            </a:r>
            <a:endParaRPr lang="en-US" sz="1400" dirty="0">
              <a:solidFill>
                <a:schemeClr val="bg1"/>
              </a:solidFill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33096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Managing Environments</a:t>
            </a: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0912C765-86F5-40F2-9DAE-ED1478D510BD}"/>
              </a:ext>
            </a:extLst>
          </p:cNvPr>
          <p:cNvSpPr txBox="1">
            <a:spLocks/>
          </p:cNvSpPr>
          <p:nvPr/>
        </p:nvSpPr>
        <p:spPr>
          <a:xfrm>
            <a:off x="4965049" y="931066"/>
            <a:ext cx="4103324" cy="375487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80988" indent="-2809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3688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2809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613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2863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u="sng" dirty="0"/>
              <a:t>Typically an organisation has one tenant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Within a tenant create subscriptions for each environment (or consider merging Dev with Test)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Subscriptions allow easy billing and access control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Resource Group is associated with a subscription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Resources in a group should have the same lifecycle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All resources may be placed within a group or may be separated</a:t>
            </a:r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en-GB" sz="1400" dirty="0" err="1"/>
              <a:t>e,g</a:t>
            </a:r>
            <a:r>
              <a:rPr lang="en-GB" sz="1400" dirty="0"/>
              <a:t>. Database and Web App for a specific solution may be placed in a separate group</a:t>
            </a:r>
          </a:p>
        </p:txBody>
      </p:sp>
      <p:sp>
        <p:nvSpPr>
          <p:cNvPr id="60" name="Content Placeholder 59">
            <a:extLst>
              <a:ext uri="{FF2B5EF4-FFF2-40B4-BE49-F238E27FC236}">
                <a16:creationId xmlns:a16="http://schemas.microsoft.com/office/drawing/2014/main" id="{6E3ABC56-91F0-413E-AC3B-8DACF2700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4130040" cy="40011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033A5D-B3D6-4C0C-9004-7DE1B5CF82AB}"/>
              </a:ext>
            </a:extLst>
          </p:cNvPr>
          <p:cNvSpPr/>
          <p:nvPr/>
        </p:nvSpPr>
        <p:spPr>
          <a:xfrm>
            <a:off x="906801" y="2124963"/>
            <a:ext cx="820558" cy="382131"/>
          </a:xfrm>
          <a:prstGeom prst="rect">
            <a:avLst/>
          </a:prstGeom>
          <a:solidFill>
            <a:srgbClr val="AC1F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latin typeface="+mj-lt"/>
              </a:rPr>
              <a:t>Account (Tenant)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D17306-3A26-4A3A-9D12-23FE12D52640}"/>
              </a:ext>
            </a:extLst>
          </p:cNvPr>
          <p:cNvSpPr/>
          <p:nvPr/>
        </p:nvSpPr>
        <p:spPr>
          <a:xfrm>
            <a:off x="2088977" y="1521519"/>
            <a:ext cx="882216" cy="382131"/>
          </a:xfrm>
          <a:prstGeom prst="rect">
            <a:avLst/>
          </a:prstGeom>
          <a:solidFill>
            <a:srgbClr val="F38425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322" tIns="44661" rIns="89322" bIns="446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latin typeface="+mj-lt"/>
              </a:rPr>
              <a:t>Enterprise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ED25A7-721D-4C9B-BA00-7DFF939960F5}"/>
              </a:ext>
            </a:extLst>
          </p:cNvPr>
          <p:cNvSpPr/>
          <p:nvPr/>
        </p:nvSpPr>
        <p:spPr>
          <a:xfrm>
            <a:off x="1727359" y="2779183"/>
            <a:ext cx="747601" cy="382131"/>
          </a:xfrm>
          <a:prstGeom prst="rect">
            <a:avLst/>
          </a:prstGeom>
          <a:solidFill>
            <a:srgbClr val="003E8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322" tIns="44661" rIns="89322" bIns="446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>
                <a:latin typeface="+mj-lt"/>
              </a:rPr>
              <a:t>Prod Subscription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1F8463-2450-4828-9691-22C67E817717}"/>
              </a:ext>
            </a:extLst>
          </p:cNvPr>
          <p:cNvSpPr/>
          <p:nvPr/>
        </p:nvSpPr>
        <p:spPr>
          <a:xfrm>
            <a:off x="944732" y="2779183"/>
            <a:ext cx="747601" cy="382131"/>
          </a:xfrm>
          <a:prstGeom prst="rect">
            <a:avLst/>
          </a:prstGeom>
          <a:solidFill>
            <a:srgbClr val="003E8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322" tIns="44661" rIns="89322" bIns="446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>
                <a:latin typeface="+mj-lt"/>
              </a:rPr>
              <a:t>Test Subscription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43B2D9-9DBC-424D-8E56-E2E7862A2D10}"/>
              </a:ext>
            </a:extLst>
          </p:cNvPr>
          <p:cNvSpPr/>
          <p:nvPr/>
        </p:nvSpPr>
        <p:spPr>
          <a:xfrm>
            <a:off x="162430" y="2779183"/>
            <a:ext cx="747601" cy="382131"/>
          </a:xfrm>
          <a:prstGeom prst="rect">
            <a:avLst/>
          </a:prstGeom>
          <a:solidFill>
            <a:srgbClr val="003E8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322" tIns="44661" rIns="89322" bIns="446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>
                <a:latin typeface="+mj-lt"/>
              </a:rPr>
              <a:t>Dev Subscription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4163F6-2A9E-4DB4-A64B-F6D694DED141}"/>
              </a:ext>
            </a:extLst>
          </p:cNvPr>
          <p:cNvSpPr/>
          <p:nvPr/>
        </p:nvSpPr>
        <p:spPr>
          <a:xfrm>
            <a:off x="3341764" y="2124963"/>
            <a:ext cx="820558" cy="382131"/>
          </a:xfrm>
          <a:prstGeom prst="rect">
            <a:avLst/>
          </a:prstGeom>
          <a:solidFill>
            <a:srgbClr val="AC1F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latin typeface="+mj-lt"/>
              </a:rPr>
              <a:t>Account (Tenant)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4440C5-F78D-4089-95F6-D951B2403006}"/>
              </a:ext>
            </a:extLst>
          </p:cNvPr>
          <p:cNvSpPr/>
          <p:nvPr/>
        </p:nvSpPr>
        <p:spPr>
          <a:xfrm>
            <a:off x="4162322" y="2779183"/>
            <a:ext cx="747601" cy="382131"/>
          </a:xfrm>
          <a:prstGeom prst="rect">
            <a:avLst/>
          </a:prstGeom>
          <a:solidFill>
            <a:srgbClr val="003E8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322" tIns="44661" rIns="89322" bIns="446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>
                <a:latin typeface="+mj-lt"/>
              </a:rPr>
              <a:t>Prod Subscription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DC19F1-BAB1-48FC-82B1-A29A8C1A866A}"/>
              </a:ext>
            </a:extLst>
          </p:cNvPr>
          <p:cNvSpPr/>
          <p:nvPr/>
        </p:nvSpPr>
        <p:spPr>
          <a:xfrm>
            <a:off x="2597393" y="2779183"/>
            <a:ext cx="1528450" cy="382131"/>
          </a:xfrm>
          <a:prstGeom prst="rect">
            <a:avLst/>
          </a:prstGeom>
          <a:solidFill>
            <a:srgbClr val="003E8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322" tIns="44661" rIns="89322" bIns="446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>
                <a:latin typeface="+mj-lt"/>
              </a:rPr>
              <a:t>Dev &amp; Test </a:t>
            </a:r>
          </a:p>
          <a:p>
            <a:pPr algn="ctr"/>
            <a:r>
              <a:rPr lang="en-GB" sz="800" dirty="0">
                <a:latin typeface="+mj-lt"/>
              </a:rPr>
              <a:t>Subscription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1950B2-4A9D-4481-B799-FC9E9469FDD1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flipH="1">
            <a:off x="1317080" y="1903650"/>
            <a:ext cx="1213005" cy="22131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4E5B18-953A-4303-89CD-5C21CA9103F6}"/>
              </a:ext>
            </a:extLst>
          </p:cNvPr>
          <p:cNvCxnSpPr>
            <a:cxnSpLocks/>
            <a:stCxn id="10" idx="2"/>
            <a:endCxn id="25" idx="0"/>
          </p:cNvCxnSpPr>
          <p:nvPr/>
        </p:nvCxnSpPr>
        <p:spPr>
          <a:xfrm>
            <a:off x="2530085" y="1903650"/>
            <a:ext cx="1221958" cy="22131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099392-0B7B-40D8-A047-201FC3B2DE33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 flipH="1">
            <a:off x="536231" y="2507094"/>
            <a:ext cx="780849" cy="27208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9F57849-D37B-41D3-82F6-B82DE9D943B8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1317080" y="2507094"/>
            <a:ext cx="1453" cy="27208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51D1B92-B140-4E55-A37B-6D1D85BB0DB8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317080" y="2507094"/>
            <a:ext cx="784080" cy="27208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CB9CD4-DB07-49D0-9840-43A722061DC1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3361618" y="2507094"/>
            <a:ext cx="390425" cy="27208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B91A9A-0FF2-468D-99B5-74807B62663E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3752043" y="2507094"/>
            <a:ext cx="784080" cy="27208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085491E-2ED9-4C79-94A1-3689B96BA68E}"/>
              </a:ext>
            </a:extLst>
          </p:cNvPr>
          <p:cNvSpPr/>
          <p:nvPr/>
        </p:nvSpPr>
        <p:spPr>
          <a:xfrm>
            <a:off x="162430" y="3897176"/>
            <a:ext cx="2312530" cy="203124"/>
          </a:xfrm>
          <a:prstGeom prst="rect">
            <a:avLst/>
          </a:prstGeom>
          <a:solidFill>
            <a:srgbClr val="41414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Azure Active Directory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2F416EA-82AF-46B8-BA35-87AE48CEBE98}"/>
              </a:ext>
            </a:extLst>
          </p:cNvPr>
          <p:cNvSpPr/>
          <p:nvPr/>
        </p:nvSpPr>
        <p:spPr>
          <a:xfrm>
            <a:off x="2595778" y="3897176"/>
            <a:ext cx="2312530" cy="203124"/>
          </a:xfrm>
          <a:prstGeom prst="rect">
            <a:avLst/>
          </a:prstGeom>
          <a:solidFill>
            <a:srgbClr val="41414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Azure Active Directory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4C580F-23A6-4AC0-912F-17B029FFC79A}"/>
              </a:ext>
            </a:extLst>
          </p:cNvPr>
          <p:cNvSpPr txBox="1"/>
          <p:nvPr/>
        </p:nvSpPr>
        <p:spPr>
          <a:xfrm>
            <a:off x="111401" y="1167630"/>
            <a:ext cx="2212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Hierarchy: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BBAB09-CB17-4120-A9C9-3B148A4D3670}"/>
              </a:ext>
            </a:extLst>
          </p:cNvPr>
          <p:cNvSpPr/>
          <p:nvPr/>
        </p:nvSpPr>
        <p:spPr>
          <a:xfrm>
            <a:off x="162430" y="3266460"/>
            <a:ext cx="744371" cy="2723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latin typeface="+mj-lt"/>
              </a:rPr>
              <a:t>Resource Group D1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3F4AED-D230-464F-95DD-B8D7AF9335B3}"/>
              </a:ext>
            </a:extLst>
          </p:cNvPr>
          <p:cNvSpPr/>
          <p:nvPr/>
        </p:nvSpPr>
        <p:spPr>
          <a:xfrm>
            <a:off x="162430" y="3569775"/>
            <a:ext cx="744371" cy="2723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latin typeface="+mj-lt"/>
              </a:rPr>
              <a:t>Resource Group D2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FBA111-99A3-4DCD-9EB1-6C4283582D01}"/>
              </a:ext>
            </a:extLst>
          </p:cNvPr>
          <p:cNvSpPr/>
          <p:nvPr/>
        </p:nvSpPr>
        <p:spPr>
          <a:xfrm>
            <a:off x="947962" y="3266460"/>
            <a:ext cx="744371" cy="2723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latin typeface="+mj-lt"/>
              </a:rPr>
              <a:t>Resource Group T1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C2375AE-59AC-4B9C-AB90-B62FEABCC454}"/>
              </a:ext>
            </a:extLst>
          </p:cNvPr>
          <p:cNvSpPr/>
          <p:nvPr/>
        </p:nvSpPr>
        <p:spPr>
          <a:xfrm>
            <a:off x="947962" y="3569775"/>
            <a:ext cx="744371" cy="2723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latin typeface="+mj-lt"/>
              </a:rPr>
              <a:t>Resource Group T2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5220E9-106D-42D8-8DC3-8F085BF1E515}"/>
              </a:ext>
            </a:extLst>
          </p:cNvPr>
          <p:cNvSpPr/>
          <p:nvPr/>
        </p:nvSpPr>
        <p:spPr>
          <a:xfrm>
            <a:off x="1730589" y="3266460"/>
            <a:ext cx="744371" cy="2723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latin typeface="+mj-lt"/>
              </a:rPr>
              <a:t>Resource Group P1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291950-301D-4C6A-AB33-EB0852260787}"/>
              </a:ext>
            </a:extLst>
          </p:cNvPr>
          <p:cNvSpPr/>
          <p:nvPr/>
        </p:nvSpPr>
        <p:spPr>
          <a:xfrm>
            <a:off x="1730589" y="3569775"/>
            <a:ext cx="744371" cy="2723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latin typeface="+mj-lt"/>
              </a:rPr>
              <a:t>Resource Group P2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3E00A4C-54B6-4A29-8DC2-96974F22DDB3}"/>
              </a:ext>
            </a:extLst>
          </p:cNvPr>
          <p:cNvSpPr/>
          <p:nvPr/>
        </p:nvSpPr>
        <p:spPr>
          <a:xfrm>
            <a:off x="2597359" y="3263828"/>
            <a:ext cx="744371" cy="2723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latin typeface="+mj-lt"/>
              </a:rPr>
              <a:t>Resource Group 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A11D81-7597-4935-BF51-CD6FB20FED1D}"/>
              </a:ext>
            </a:extLst>
          </p:cNvPr>
          <p:cNvSpPr/>
          <p:nvPr/>
        </p:nvSpPr>
        <p:spPr>
          <a:xfrm>
            <a:off x="3382891" y="3263828"/>
            <a:ext cx="744371" cy="2723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latin typeface="+mj-lt"/>
              </a:rPr>
              <a:t>Resource Group 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38643C-3D9E-4B7B-8425-0D30B2482018}"/>
              </a:ext>
            </a:extLst>
          </p:cNvPr>
          <p:cNvSpPr/>
          <p:nvPr/>
        </p:nvSpPr>
        <p:spPr>
          <a:xfrm>
            <a:off x="4165518" y="3263828"/>
            <a:ext cx="744371" cy="2723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latin typeface="+mj-lt"/>
              </a:rPr>
              <a:t>Resource Group P</a:t>
            </a:r>
          </a:p>
        </p:txBody>
      </p:sp>
    </p:spTree>
    <p:extLst>
      <p:ext uri="{BB962C8B-B14F-4D97-AF65-F5344CB8AC3E}">
        <p14:creationId xmlns:p14="http://schemas.microsoft.com/office/powerpoint/2010/main" val="50941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946" y="1004737"/>
            <a:ext cx="5039952" cy="4077014"/>
          </a:xfrm>
        </p:spPr>
        <p:txBody>
          <a:bodyPr/>
          <a:lstStyle/>
          <a:p>
            <a:r>
              <a:rPr lang="en-US" sz="1600" dirty="0"/>
              <a:t>PowerBI Premium</a:t>
            </a:r>
          </a:p>
          <a:p>
            <a:pPr lvl="1"/>
            <a:r>
              <a:rPr lang="en-US" sz="1400" dirty="0"/>
              <a:t>Provides dedicated capacity</a:t>
            </a:r>
          </a:p>
          <a:p>
            <a:pPr lvl="1"/>
            <a:r>
              <a:rPr lang="en-US" sz="1400" dirty="0"/>
              <a:t>No restrictions on dataset refresh rate</a:t>
            </a:r>
          </a:p>
          <a:p>
            <a:pPr lvl="1"/>
            <a:r>
              <a:rPr lang="en-US" sz="1400" dirty="0"/>
              <a:t>Users who require read-only access (do not do self-service or collaborate) </a:t>
            </a:r>
          </a:p>
          <a:p>
            <a:pPr lvl="1"/>
            <a:r>
              <a:rPr lang="en-US" sz="1400" dirty="0"/>
              <a:t>Publish reports on-premise on PowerBI Report Server</a:t>
            </a:r>
          </a:p>
          <a:p>
            <a:pPr lvl="1"/>
            <a:r>
              <a:rPr lang="en-US" sz="1400" dirty="0"/>
              <a:t>Cost is high (e.g. around £4K for an organization with 500 users), therefore not suitable for a small organisation</a:t>
            </a:r>
          </a:p>
          <a:p>
            <a:r>
              <a:rPr lang="en-US" sz="1600" dirty="0"/>
              <a:t>PowerBI Pro</a:t>
            </a:r>
          </a:p>
          <a:p>
            <a:pPr lvl="1"/>
            <a:r>
              <a:rPr lang="en-US" sz="1400" dirty="0"/>
              <a:t>For users who require self-service and collaboration</a:t>
            </a:r>
          </a:p>
          <a:p>
            <a:pPr marL="280987" lvl="1" indent="0">
              <a:buNone/>
            </a:pPr>
            <a:r>
              <a:rPr lang="en-US" sz="1000" dirty="0">
                <a:hlinkClick r:id="rId3"/>
              </a:rPr>
              <a:t>https://docs.microsoft.com/en-us/power-bi/service-premium-faq</a:t>
            </a:r>
            <a:endParaRPr lang="en-US" sz="1000" dirty="0"/>
          </a:p>
          <a:p>
            <a:pPr marL="280987" lvl="1" indent="0">
              <a:buNone/>
            </a:pPr>
            <a:endParaRPr lang="en-US" sz="1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PowerBI Considerations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F3C6E7-6AE1-4CF5-A2AE-8828D65A7D96}"/>
              </a:ext>
            </a:extLst>
          </p:cNvPr>
          <p:cNvSpPr/>
          <p:nvPr/>
        </p:nvSpPr>
        <p:spPr>
          <a:xfrm>
            <a:off x="5878285" y="1633831"/>
            <a:ext cx="2873829" cy="253253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+mj-lt"/>
              </a:rPr>
              <a:t>Essentially there are 2 options:</a:t>
            </a:r>
          </a:p>
          <a:p>
            <a:pPr algn="ctr"/>
            <a:endParaRPr lang="en-GB" sz="1400" dirty="0">
              <a:latin typeface="+mj-lt"/>
            </a:endParaRPr>
          </a:p>
          <a:p>
            <a:pPr algn="ctr"/>
            <a:r>
              <a:rPr lang="en-GB" sz="1400" u="sng" dirty="0">
                <a:latin typeface="+mj-lt"/>
              </a:rPr>
              <a:t>Small-to-medium organisations</a:t>
            </a:r>
            <a:r>
              <a:rPr lang="en-GB" sz="1400" dirty="0">
                <a:latin typeface="+mj-lt"/>
              </a:rPr>
              <a:t> Get X number of PowerBI Pro licences, and other users will use free service</a:t>
            </a:r>
          </a:p>
          <a:p>
            <a:pPr algn="ctr"/>
            <a:endParaRPr lang="en-GB" sz="1400" dirty="0">
              <a:latin typeface="+mj-lt"/>
            </a:endParaRPr>
          </a:p>
          <a:p>
            <a:pPr algn="ctr"/>
            <a:r>
              <a:rPr lang="en-GB" sz="1400" u="sng" dirty="0">
                <a:latin typeface="+mj-lt"/>
              </a:rPr>
              <a:t>Medium-to-large organisations</a:t>
            </a:r>
            <a:r>
              <a:rPr lang="en-GB" sz="1400" dirty="0">
                <a:latin typeface="+mj-lt"/>
              </a:rPr>
              <a:t> Get X number of PowerBI Pro licences, and consider getting PowerBI Premium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2C4F9-0679-4A8B-A8DD-4B0A6F4DA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731" y="1004737"/>
            <a:ext cx="1103317" cy="4737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225C0E-89D3-4363-BCA4-A2D379506371}"/>
              </a:ext>
            </a:extLst>
          </p:cNvPr>
          <p:cNvSpPr/>
          <p:nvPr/>
        </p:nvSpPr>
        <p:spPr>
          <a:xfrm>
            <a:off x="7102975" y="4513012"/>
            <a:ext cx="1605725" cy="33855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800" dirty="0"/>
              <a:t>Prices are North Europe region on 11/02/2018</a:t>
            </a:r>
          </a:p>
        </p:txBody>
      </p:sp>
    </p:spTree>
    <p:extLst>
      <p:ext uri="{BB962C8B-B14F-4D97-AF65-F5344CB8AC3E}">
        <p14:creationId xmlns:p14="http://schemas.microsoft.com/office/powerpoint/2010/main" val="224819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696" y="904626"/>
            <a:ext cx="8120024" cy="4185761"/>
          </a:xfrm>
        </p:spPr>
        <p:txBody>
          <a:bodyPr/>
          <a:lstStyle/>
          <a:p>
            <a:r>
              <a:rPr lang="en-US" sz="1600" dirty="0"/>
              <a:t>Azure Automation Runbook: schedule PowerShell and Python scripts to automate tasks</a:t>
            </a:r>
          </a:p>
          <a:p>
            <a:r>
              <a:rPr lang="en-US" sz="1600" dirty="0"/>
              <a:t>Logic Apps: Automate your workflows (Flow is built on this, and is a simpler version)</a:t>
            </a:r>
          </a:p>
          <a:p>
            <a:r>
              <a:rPr lang="en-US" sz="1600" dirty="0"/>
              <a:t> Azure Function: To run a simple piece of code</a:t>
            </a:r>
          </a:p>
          <a:p>
            <a:r>
              <a:rPr lang="en-US" sz="1600" dirty="0"/>
              <a:t>Cognitive Services: Image / Speech / Language processing algorithms to be used in apps and bots</a:t>
            </a:r>
          </a:p>
          <a:p>
            <a:r>
              <a:rPr lang="en-US" sz="1600" dirty="0"/>
              <a:t>Azure Data Lake Analytics: Process petabytes of data using U-SQL, R, Python and .NET </a:t>
            </a:r>
          </a:p>
          <a:p>
            <a:r>
              <a:rPr lang="en-US" sz="1600" dirty="0"/>
              <a:t>Cosmos DB: NoSQL (e.g. if you have </a:t>
            </a:r>
            <a:r>
              <a:rPr lang="en-US" sz="1600" dirty="0" err="1"/>
              <a:t>json</a:t>
            </a:r>
            <a:r>
              <a:rPr lang="en-US" sz="1600" dirty="0"/>
              <a:t> files)</a:t>
            </a:r>
          </a:p>
          <a:p>
            <a:r>
              <a:rPr lang="en-US" sz="1600" dirty="0"/>
              <a:t>HDInsight: Big Data Analytics using open source tech, Hadoop, Spark, Hive, Kafka, Storm, R </a:t>
            </a:r>
            <a:endParaRPr lang="en-US" sz="1600" dirty="0">
              <a:highlight>
                <a:srgbClr val="FFFF00"/>
              </a:highligh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cool services</a:t>
            </a:r>
          </a:p>
        </p:txBody>
      </p:sp>
    </p:spTree>
    <p:extLst>
      <p:ext uri="{BB962C8B-B14F-4D97-AF65-F5344CB8AC3E}">
        <p14:creationId xmlns:p14="http://schemas.microsoft.com/office/powerpoint/2010/main" val="348148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946" y="1004736"/>
            <a:ext cx="8120024" cy="369332"/>
          </a:xfrm>
        </p:spPr>
        <p:txBody>
          <a:bodyPr/>
          <a:lstStyle/>
          <a:p>
            <a:r>
              <a:rPr lang="en-US" sz="1800" dirty="0"/>
              <a:t>Evolution of Azure Architecture at a Water Company client: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7BEF5E-FE04-451C-8845-965E6A36E95C}"/>
              </a:ext>
            </a:extLst>
          </p:cNvPr>
          <p:cNvSpPr txBox="1">
            <a:spLocks/>
          </p:cNvSpPr>
          <p:nvPr/>
        </p:nvSpPr>
        <p:spPr>
          <a:xfrm>
            <a:off x="4688156" y="3681885"/>
            <a:ext cx="3855836" cy="10854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80988" indent="-2809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3688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2809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613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2863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b="1" dirty="0"/>
              <a:t>Further decisions</a:t>
            </a:r>
          </a:p>
          <a:p>
            <a:pPr marL="514321" lvl="2" indent="-233333" defTabSz="457200">
              <a:buClr>
                <a:schemeClr val="accent1"/>
              </a:buClr>
              <a:buSzPct val="100000"/>
              <a:buFont typeface="Wingdings" charset="2"/>
              <a:buChar char="§"/>
            </a:pPr>
            <a:r>
              <a:rPr lang="en-GB" sz="1200" dirty="0">
                <a:latin typeface="Arial"/>
              </a:rPr>
              <a:t>Environments</a:t>
            </a:r>
          </a:p>
          <a:p>
            <a:pPr marL="514321" lvl="2" indent="-233333" defTabSz="457200">
              <a:buClr>
                <a:schemeClr val="accent1"/>
              </a:buClr>
              <a:buSzPct val="100000"/>
              <a:buFont typeface="Wingdings" charset="2"/>
              <a:buChar char="§"/>
            </a:pPr>
            <a:r>
              <a:rPr lang="en-GB" sz="1200" dirty="0">
                <a:latin typeface="Arial"/>
              </a:rPr>
              <a:t>Coordination (multiple ELT on Azure DW)</a:t>
            </a:r>
          </a:p>
          <a:p>
            <a:pPr marL="514321" lvl="2" indent="-233333" defTabSz="457200">
              <a:buClr>
                <a:schemeClr val="accent1"/>
              </a:buClr>
              <a:buSzPct val="100000"/>
              <a:buFont typeface="Wingdings" charset="2"/>
              <a:buChar char="§"/>
            </a:pPr>
            <a:r>
              <a:rPr lang="en-GB" sz="1200" dirty="0">
                <a:latin typeface="Arial"/>
              </a:rPr>
              <a:t>PowerBI options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EF1C3D-4674-437D-810D-3C0D293BE14D}"/>
              </a:ext>
            </a:extLst>
          </p:cNvPr>
          <p:cNvCxnSpPr/>
          <p:nvPr/>
        </p:nvCxnSpPr>
        <p:spPr>
          <a:xfrm flipV="1">
            <a:off x="3028821" y="1822482"/>
            <a:ext cx="0" cy="717777"/>
          </a:xfrm>
          <a:prstGeom prst="line">
            <a:avLst/>
          </a:prstGeom>
          <a:ln w="25400">
            <a:solidFill>
              <a:schemeClr val="bg2"/>
            </a:solidFill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BA97C8-4899-4C6A-AD19-0C43F6C77550}"/>
              </a:ext>
            </a:extLst>
          </p:cNvPr>
          <p:cNvCxnSpPr/>
          <p:nvPr/>
        </p:nvCxnSpPr>
        <p:spPr>
          <a:xfrm flipV="1">
            <a:off x="5038790" y="1822482"/>
            <a:ext cx="0" cy="717777"/>
          </a:xfrm>
          <a:prstGeom prst="line">
            <a:avLst/>
          </a:prstGeom>
          <a:ln w="25400">
            <a:solidFill>
              <a:schemeClr val="bg2"/>
            </a:solidFill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A49C25-24D0-4FAE-8B4B-3574CE837FA2}"/>
              </a:ext>
            </a:extLst>
          </p:cNvPr>
          <p:cNvCxnSpPr>
            <a:cxnSpLocks/>
          </p:cNvCxnSpPr>
          <p:nvPr/>
        </p:nvCxnSpPr>
        <p:spPr>
          <a:xfrm flipV="1">
            <a:off x="1011831" y="1822482"/>
            <a:ext cx="0" cy="717777"/>
          </a:xfrm>
          <a:prstGeom prst="line">
            <a:avLst/>
          </a:prstGeom>
          <a:ln w="25400">
            <a:solidFill>
              <a:schemeClr val="bg2"/>
            </a:solidFill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entagon 3">
            <a:extLst>
              <a:ext uri="{FF2B5EF4-FFF2-40B4-BE49-F238E27FC236}">
                <a16:creationId xmlns:a16="http://schemas.microsoft.com/office/drawing/2014/main" id="{ED2BC94F-EA24-40E9-BAAA-500D802811C0}"/>
              </a:ext>
            </a:extLst>
          </p:cNvPr>
          <p:cNvSpPr/>
          <p:nvPr/>
        </p:nvSpPr>
        <p:spPr>
          <a:xfrm>
            <a:off x="837340" y="1550729"/>
            <a:ext cx="2160000" cy="347472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23">
            <a:extLst>
              <a:ext uri="{FF2B5EF4-FFF2-40B4-BE49-F238E27FC236}">
                <a16:creationId xmlns:a16="http://schemas.microsoft.com/office/drawing/2014/main" id="{43EE9A81-B1B2-4071-BB9E-317FC4C552F3}"/>
              </a:ext>
            </a:extLst>
          </p:cNvPr>
          <p:cNvSpPr txBox="1">
            <a:spLocks/>
          </p:cNvSpPr>
          <p:nvPr/>
        </p:nvSpPr>
        <p:spPr>
          <a:xfrm>
            <a:off x="823811" y="1547055"/>
            <a:ext cx="798733" cy="32004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8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233363" indent="-233363" algn="l" defTabSz="457200" rtl="0" eaLnBrk="1" latinLnBrk="0" hangingPunct="1">
              <a:spcBef>
                <a:spcPct val="20000"/>
              </a:spcBef>
              <a:buClr>
                <a:srgbClr val="DA291C"/>
              </a:buClr>
              <a:buSzPct val="80000"/>
              <a:buFont typeface="Wingdings" panose="05000000000000000000" pitchFamily="2" charset="2"/>
              <a:buChar char="u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46196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685800" indent="-228600" algn="l" defTabSz="457200" rtl="0" eaLnBrk="1" latinLnBrk="0" hangingPunct="1">
              <a:spcBef>
                <a:spcPct val="20000"/>
              </a:spcBef>
              <a:buClr>
                <a:srgbClr val="919D9D"/>
              </a:buClr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09638" indent="-21907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rgbClr val="FFFFFF"/>
                </a:solidFill>
              </a:rPr>
              <a:t>Feb 2016</a:t>
            </a:r>
          </a:p>
        </p:txBody>
      </p:sp>
      <p:sp>
        <p:nvSpPr>
          <p:cNvPr id="11" name="Text Placeholder 35">
            <a:extLst>
              <a:ext uri="{FF2B5EF4-FFF2-40B4-BE49-F238E27FC236}">
                <a16:creationId xmlns:a16="http://schemas.microsoft.com/office/drawing/2014/main" id="{00597FC8-AA85-4D52-962A-E10E9B74C389}"/>
              </a:ext>
            </a:extLst>
          </p:cNvPr>
          <p:cNvSpPr txBox="1">
            <a:spLocks/>
          </p:cNvSpPr>
          <p:nvPr/>
        </p:nvSpPr>
        <p:spPr>
          <a:xfrm>
            <a:off x="5116797" y="1792098"/>
            <a:ext cx="2111429" cy="311621"/>
          </a:xfrm>
          <a:prstGeom prst="rect">
            <a:avLst/>
          </a:prstGeom>
        </p:spPr>
        <p:txBody>
          <a:bodyPr lIns="91430" tIns="45715" rIns="91430" bIns="45715" anchor="ctr" anchorCtr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75000"/>
              <a:buFontTx/>
              <a:buNone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233363" indent="-233363" algn="l" defTabSz="457200" rtl="0" eaLnBrk="1" latinLnBrk="0" hangingPunct="1">
              <a:spcBef>
                <a:spcPct val="20000"/>
              </a:spcBef>
              <a:buClr>
                <a:srgbClr val="DA291C"/>
              </a:buClr>
              <a:buSzPct val="80000"/>
              <a:buFont typeface="Wingdings" panose="05000000000000000000" pitchFamily="2" charset="2"/>
              <a:buChar char="u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46196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685800" indent="-228600" algn="l" defTabSz="457200" rtl="0" eaLnBrk="1" latinLnBrk="0" hangingPunct="1">
              <a:spcBef>
                <a:spcPct val="20000"/>
              </a:spcBef>
              <a:buClr>
                <a:srgbClr val="919D9D"/>
              </a:buClr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09638" indent="-21907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bg1"/>
                </a:solidFill>
              </a:rPr>
              <a:t>Add text here</a:t>
            </a:r>
          </a:p>
        </p:txBody>
      </p:sp>
      <p:sp>
        <p:nvSpPr>
          <p:cNvPr id="12" name="Chevron 22">
            <a:extLst>
              <a:ext uri="{FF2B5EF4-FFF2-40B4-BE49-F238E27FC236}">
                <a16:creationId xmlns:a16="http://schemas.microsoft.com/office/drawing/2014/main" id="{A5931EC8-F3CB-495F-A277-DB652DA86CBF}"/>
              </a:ext>
            </a:extLst>
          </p:cNvPr>
          <p:cNvSpPr/>
          <p:nvPr/>
        </p:nvSpPr>
        <p:spPr>
          <a:xfrm>
            <a:off x="2825712" y="1550729"/>
            <a:ext cx="2160000" cy="347472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 Placeholder 24">
            <a:extLst>
              <a:ext uri="{FF2B5EF4-FFF2-40B4-BE49-F238E27FC236}">
                <a16:creationId xmlns:a16="http://schemas.microsoft.com/office/drawing/2014/main" id="{07DDF821-EDF4-444B-88B5-150568E5EC72}"/>
              </a:ext>
            </a:extLst>
          </p:cNvPr>
          <p:cNvSpPr txBox="1">
            <a:spLocks/>
          </p:cNvSpPr>
          <p:nvPr/>
        </p:nvSpPr>
        <p:spPr>
          <a:xfrm>
            <a:off x="2565656" y="1547055"/>
            <a:ext cx="1216147" cy="32004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75000"/>
              <a:buFontTx/>
              <a:buNone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233363" indent="-233363" algn="l" defTabSz="457200" rtl="0" eaLnBrk="1" latinLnBrk="0" hangingPunct="1">
              <a:spcBef>
                <a:spcPct val="20000"/>
              </a:spcBef>
              <a:buClr>
                <a:srgbClr val="DA291C"/>
              </a:buClr>
              <a:buSzPct val="80000"/>
              <a:buFont typeface="Wingdings" panose="05000000000000000000" pitchFamily="2" charset="2"/>
              <a:buChar char="u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46196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685800" indent="-228600" algn="l" defTabSz="457200" rtl="0" eaLnBrk="1" latinLnBrk="0" hangingPunct="1">
              <a:spcBef>
                <a:spcPct val="20000"/>
              </a:spcBef>
              <a:buClr>
                <a:srgbClr val="919D9D"/>
              </a:buClr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09638" indent="-21907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rgbClr val="FFFFFF"/>
                </a:solidFill>
              </a:rPr>
              <a:t>Aug 2016</a:t>
            </a:r>
          </a:p>
        </p:txBody>
      </p:sp>
      <p:sp>
        <p:nvSpPr>
          <p:cNvPr id="14" name="Chevron 24">
            <a:extLst>
              <a:ext uri="{FF2B5EF4-FFF2-40B4-BE49-F238E27FC236}">
                <a16:creationId xmlns:a16="http://schemas.microsoft.com/office/drawing/2014/main" id="{E84F7AC1-97E5-4CF7-BF75-B793C7C235C3}"/>
              </a:ext>
            </a:extLst>
          </p:cNvPr>
          <p:cNvSpPr/>
          <p:nvPr/>
        </p:nvSpPr>
        <p:spPr>
          <a:xfrm>
            <a:off x="4813406" y="1550729"/>
            <a:ext cx="3240000" cy="347472"/>
          </a:xfrm>
          <a:prstGeom prst="chevr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Placeholder 24">
            <a:extLst>
              <a:ext uri="{FF2B5EF4-FFF2-40B4-BE49-F238E27FC236}">
                <a16:creationId xmlns:a16="http://schemas.microsoft.com/office/drawing/2014/main" id="{51F0753F-3F9D-4684-B50F-3537EA225BC3}"/>
              </a:ext>
            </a:extLst>
          </p:cNvPr>
          <p:cNvSpPr txBox="1">
            <a:spLocks/>
          </p:cNvSpPr>
          <p:nvPr/>
        </p:nvSpPr>
        <p:spPr>
          <a:xfrm>
            <a:off x="4557009" y="1547055"/>
            <a:ext cx="1216147" cy="32004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75000"/>
              <a:buFontTx/>
              <a:buNone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233363" indent="-233363" algn="l" defTabSz="457200" rtl="0" eaLnBrk="1" latinLnBrk="0" hangingPunct="1">
              <a:spcBef>
                <a:spcPct val="20000"/>
              </a:spcBef>
              <a:buClr>
                <a:srgbClr val="DA291C"/>
              </a:buClr>
              <a:buSzPct val="80000"/>
              <a:buFont typeface="Wingdings" panose="05000000000000000000" pitchFamily="2" charset="2"/>
              <a:buChar char="u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46196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685800" indent="-228600" algn="l" defTabSz="457200" rtl="0" eaLnBrk="1" latinLnBrk="0" hangingPunct="1">
              <a:spcBef>
                <a:spcPct val="20000"/>
              </a:spcBef>
              <a:buClr>
                <a:srgbClr val="919D9D"/>
              </a:buClr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09638" indent="-21907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rgbClr val="FFFFFF"/>
                </a:solidFill>
              </a:rPr>
              <a:t>Mar 2017</a:t>
            </a:r>
          </a:p>
        </p:txBody>
      </p:sp>
      <p:sp>
        <p:nvSpPr>
          <p:cNvPr id="16" name="Text Placeholder 42">
            <a:extLst>
              <a:ext uri="{FF2B5EF4-FFF2-40B4-BE49-F238E27FC236}">
                <a16:creationId xmlns:a16="http://schemas.microsoft.com/office/drawing/2014/main" id="{EB6A101F-0E88-4875-A9E1-F781017BCB36}"/>
              </a:ext>
            </a:extLst>
          </p:cNvPr>
          <p:cNvSpPr txBox="1">
            <a:spLocks/>
          </p:cNvSpPr>
          <p:nvPr/>
        </p:nvSpPr>
        <p:spPr>
          <a:xfrm>
            <a:off x="1026788" y="2351129"/>
            <a:ext cx="1731649" cy="981821"/>
          </a:xfrm>
          <a:prstGeom prst="rect">
            <a:avLst/>
          </a:prstGeom>
        </p:spPr>
        <p:txBody>
          <a:bodyPr lIns="91440" tIns="91440" rIns="91440" bIns="91440"/>
          <a:lstStyle>
            <a:lvl1pPr marL="0" indent="0" algn="l" defTabSz="457200" rtl="0" eaLnBrk="1" latinLnBrk="0" hangingPunct="1">
              <a:spcBef>
                <a:spcPct val="20000"/>
              </a:spcBef>
              <a:buSzPct val="75000"/>
              <a:buFontTx/>
              <a:buNone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233363" indent="-233363" algn="l" defTabSz="457200" rtl="0" eaLnBrk="1" latinLnBrk="0" hangingPunct="1">
              <a:spcBef>
                <a:spcPct val="20000"/>
              </a:spcBef>
              <a:buClr>
                <a:srgbClr val="DA291C"/>
              </a:buClr>
              <a:buSzPct val="80000"/>
              <a:buFont typeface="Wingdings" panose="05000000000000000000" pitchFamily="2" charset="2"/>
              <a:buChar char="u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46196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685800" indent="-228600" algn="l" defTabSz="457200" rtl="0" eaLnBrk="1" latinLnBrk="0" hangingPunct="1">
              <a:spcBef>
                <a:spcPct val="20000"/>
              </a:spcBef>
              <a:buClr>
                <a:srgbClr val="919D9D"/>
              </a:buClr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09638" indent="-21907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Phase 1 </a:t>
            </a:r>
          </a:p>
          <a:p>
            <a:pPr marL="233333" indent="-233333">
              <a:buClr>
                <a:schemeClr val="accent1"/>
              </a:buClr>
              <a:buSzPct val="100000"/>
              <a:buFont typeface="Wingdings" charset="2"/>
              <a:buChar char="§"/>
            </a:pPr>
            <a:r>
              <a:rPr lang="en-US" dirty="0"/>
              <a:t>Basic Architecture </a:t>
            </a:r>
          </a:p>
          <a:p>
            <a:pPr marL="233333" lvl="1" indent="-233333">
              <a:buClr>
                <a:schemeClr val="accent1"/>
              </a:buClr>
              <a:buSzPct val="100000"/>
              <a:buFont typeface="Wingdings" charset="2"/>
              <a:buChar char="§"/>
            </a:pPr>
            <a:r>
              <a:rPr lang="en-US" dirty="0"/>
              <a:t>Orchestration tools</a:t>
            </a:r>
          </a:p>
          <a:p>
            <a:pPr marL="233333" lvl="1" indent="-233333">
              <a:buClr>
                <a:schemeClr val="accent1"/>
              </a:buClr>
              <a:buSzPct val="100000"/>
              <a:buFont typeface="Wingdings" charset="2"/>
              <a:buChar char="§"/>
            </a:pPr>
            <a:r>
              <a:rPr lang="en-US" dirty="0"/>
              <a:t>Storage options</a:t>
            </a:r>
          </a:p>
        </p:txBody>
      </p:sp>
      <p:sp>
        <p:nvSpPr>
          <p:cNvPr id="17" name="Text Placeholder 42">
            <a:extLst>
              <a:ext uri="{FF2B5EF4-FFF2-40B4-BE49-F238E27FC236}">
                <a16:creationId xmlns:a16="http://schemas.microsoft.com/office/drawing/2014/main" id="{4EC0CB75-DA9B-4924-A007-29A45D45C373}"/>
              </a:ext>
            </a:extLst>
          </p:cNvPr>
          <p:cNvSpPr txBox="1">
            <a:spLocks/>
          </p:cNvSpPr>
          <p:nvPr/>
        </p:nvSpPr>
        <p:spPr>
          <a:xfrm>
            <a:off x="3061466" y="2351129"/>
            <a:ext cx="1770551" cy="981821"/>
          </a:xfrm>
          <a:prstGeom prst="rect">
            <a:avLst/>
          </a:prstGeom>
        </p:spPr>
        <p:txBody>
          <a:bodyPr lIns="91440" tIns="91440" rIns="91440" bIns="91440"/>
          <a:lstStyle>
            <a:lvl1pPr marL="0" indent="0" algn="l" defTabSz="457200" rtl="0" eaLnBrk="1" latinLnBrk="0" hangingPunct="1">
              <a:spcBef>
                <a:spcPct val="20000"/>
              </a:spcBef>
              <a:buSzPct val="75000"/>
              <a:buFontTx/>
              <a:buNone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233363" indent="-233363" algn="l" defTabSz="457200" rtl="0" eaLnBrk="1" latinLnBrk="0" hangingPunct="1">
              <a:spcBef>
                <a:spcPct val="20000"/>
              </a:spcBef>
              <a:buClr>
                <a:srgbClr val="DA291C"/>
              </a:buClr>
              <a:buSzPct val="80000"/>
              <a:buFont typeface="Wingdings" panose="05000000000000000000" pitchFamily="2" charset="2"/>
              <a:buChar char="u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46196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685800" indent="-228600" algn="l" defTabSz="457200" rtl="0" eaLnBrk="1" latinLnBrk="0" hangingPunct="1">
              <a:spcBef>
                <a:spcPct val="20000"/>
              </a:spcBef>
              <a:buClr>
                <a:srgbClr val="919D9D"/>
              </a:buClr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09638" indent="-21907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Phase 2</a:t>
            </a:r>
          </a:p>
          <a:p>
            <a:pPr marL="233333" indent="-233333">
              <a:buClr>
                <a:schemeClr val="accent1"/>
              </a:buClr>
              <a:buSzPct val="100000"/>
              <a:buFont typeface="Wingdings" charset="2"/>
              <a:buChar char="§"/>
            </a:pPr>
            <a:r>
              <a:rPr lang="en-GB" dirty="0"/>
              <a:t>IoT data: Near real-time analytics</a:t>
            </a:r>
          </a:p>
          <a:p>
            <a:pPr marL="233333" indent="-233333">
              <a:buClr>
                <a:schemeClr val="accent1"/>
              </a:buClr>
              <a:buSzPct val="100000"/>
              <a:buFont typeface="Wingdings" charset="2"/>
              <a:buChar char="§"/>
            </a:pPr>
            <a:r>
              <a:rPr lang="en-GB" dirty="0"/>
              <a:t>Web App for data entry</a:t>
            </a:r>
            <a:endParaRPr lang="en-US" dirty="0"/>
          </a:p>
        </p:txBody>
      </p:sp>
      <p:sp>
        <p:nvSpPr>
          <p:cNvPr id="18" name="Text Placeholder 42">
            <a:extLst>
              <a:ext uri="{FF2B5EF4-FFF2-40B4-BE49-F238E27FC236}">
                <a16:creationId xmlns:a16="http://schemas.microsoft.com/office/drawing/2014/main" id="{DA665BE2-C778-4AE2-BCA6-6D6C41B37C35}"/>
              </a:ext>
            </a:extLst>
          </p:cNvPr>
          <p:cNvSpPr txBox="1">
            <a:spLocks/>
          </p:cNvSpPr>
          <p:nvPr/>
        </p:nvSpPr>
        <p:spPr>
          <a:xfrm>
            <a:off x="5054409" y="2351129"/>
            <a:ext cx="3489580" cy="981821"/>
          </a:xfrm>
          <a:prstGeom prst="rect">
            <a:avLst/>
          </a:prstGeom>
        </p:spPr>
        <p:txBody>
          <a:bodyPr lIns="91440" tIns="91440" rIns="91440" bIns="91440"/>
          <a:lstStyle>
            <a:lvl1pPr marL="0" indent="0" algn="l" defTabSz="457200" rtl="0" eaLnBrk="1" latinLnBrk="0" hangingPunct="1">
              <a:spcBef>
                <a:spcPct val="20000"/>
              </a:spcBef>
              <a:buSzPct val="75000"/>
              <a:buFontTx/>
              <a:buNone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233363" indent="-233363" algn="l" defTabSz="457200" rtl="0" eaLnBrk="1" latinLnBrk="0" hangingPunct="1">
              <a:spcBef>
                <a:spcPct val="20000"/>
              </a:spcBef>
              <a:buClr>
                <a:srgbClr val="DA291C"/>
              </a:buClr>
              <a:buSzPct val="80000"/>
              <a:buFont typeface="Wingdings" panose="05000000000000000000" pitchFamily="2" charset="2"/>
              <a:buChar char="u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46196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685800" indent="-228600" algn="l" defTabSz="457200" rtl="0" eaLnBrk="1" latinLnBrk="0" hangingPunct="1">
              <a:spcBef>
                <a:spcPct val="20000"/>
              </a:spcBef>
              <a:buClr>
                <a:srgbClr val="919D9D"/>
              </a:buClr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09638" indent="-21907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Phase 3</a:t>
            </a:r>
          </a:p>
          <a:p>
            <a:pPr marL="233333" indent="-233333">
              <a:buClr>
                <a:schemeClr val="accent1"/>
              </a:buClr>
              <a:buSzPct val="100000"/>
              <a:buFont typeface="Wingdings" charset="2"/>
              <a:buChar char="§"/>
            </a:pPr>
            <a:r>
              <a:rPr lang="en-US" dirty="0"/>
              <a:t>Annotations &amp; Reference Data Management</a:t>
            </a:r>
          </a:p>
          <a:p>
            <a:pPr marL="233333" indent="-233333">
              <a:buClr>
                <a:schemeClr val="accent1"/>
              </a:buClr>
              <a:buSzPct val="100000"/>
              <a:buFont typeface="Wingdings" charset="2"/>
              <a:buChar char="§"/>
            </a:pPr>
            <a:r>
              <a:rPr lang="en-US" dirty="0"/>
              <a:t>Notifications</a:t>
            </a:r>
          </a:p>
          <a:p>
            <a:pPr marL="233333" indent="-233333">
              <a:buClr>
                <a:schemeClr val="accent1"/>
              </a:buClr>
              <a:buSzPct val="100000"/>
              <a:buFont typeface="Wingdings" charset="2"/>
              <a:buChar char="§"/>
            </a:pPr>
            <a:r>
              <a:rPr lang="en-US" dirty="0"/>
              <a:t>Connect to non-on-premise sources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1ABEA7B1-7500-4ED7-9C6E-D35FA2C2A087}"/>
              </a:ext>
            </a:extLst>
          </p:cNvPr>
          <p:cNvSpPr txBox="1">
            <a:spLocks/>
          </p:cNvSpPr>
          <p:nvPr/>
        </p:nvSpPr>
        <p:spPr>
          <a:xfrm>
            <a:off x="6710096" y="1548202"/>
            <a:ext cx="1216147" cy="32004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75000"/>
              <a:buFontTx/>
              <a:buNone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233363" indent="-233363" algn="l" defTabSz="457200" rtl="0" eaLnBrk="1" latinLnBrk="0" hangingPunct="1">
              <a:spcBef>
                <a:spcPct val="20000"/>
              </a:spcBef>
              <a:buClr>
                <a:srgbClr val="DA291C"/>
              </a:buClr>
              <a:buSzPct val="80000"/>
              <a:buFont typeface="Wingdings" panose="05000000000000000000" pitchFamily="2" charset="2"/>
              <a:buChar char="u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46196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685800" indent="-228600" algn="l" defTabSz="457200" rtl="0" eaLnBrk="1" latinLnBrk="0" hangingPunct="1">
              <a:spcBef>
                <a:spcPct val="20000"/>
              </a:spcBef>
              <a:buClr>
                <a:srgbClr val="919D9D"/>
              </a:buClr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09638" indent="-21907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rgbClr val="FFFFFF"/>
                </a:solidFill>
              </a:rPr>
              <a:t>Dec 2017</a:t>
            </a:r>
          </a:p>
        </p:txBody>
      </p:sp>
    </p:spTree>
    <p:extLst>
      <p:ext uri="{BB962C8B-B14F-4D97-AF65-F5344CB8AC3E}">
        <p14:creationId xmlns:p14="http://schemas.microsoft.com/office/powerpoint/2010/main" val="354321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few things…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946231-F8D3-4D9E-BB87-07F03470B796}"/>
              </a:ext>
            </a:extLst>
          </p:cNvPr>
          <p:cNvSpPr/>
          <p:nvPr/>
        </p:nvSpPr>
        <p:spPr>
          <a:xfrm>
            <a:off x="613610" y="1327439"/>
            <a:ext cx="80130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Contact: </a:t>
            </a:r>
            <a:r>
              <a:rPr lang="en-GB" dirty="0">
                <a:solidFill>
                  <a:schemeClr val="bg1"/>
                </a:solidFill>
                <a:hlinkClick r:id="rId3"/>
              </a:rPr>
              <a:t>https://www.linkedin.com/in/mehmet-bakkaloglu-0a328010/</a:t>
            </a:r>
            <a:endParaRPr lang="en-GB" dirty="0">
              <a:solidFill>
                <a:schemeClr val="bg1"/>
              </a:solidFill>
            </a:endParaRP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Hitachi Consulting </a:t>
            </a:r>
            <a:r>
              <a:rPr lang="en-US" dirty="0"/>
              <a:t>is a platinum sponsor of SQLBits – please stop by our stand for more information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Would appreciate if you could complete the feedback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06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257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Phase 1 (Feb 2016 – Jul 2016)</a:t>
            </a:r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946" y="1004738"/>
            <a:ext cx="8120024" cy="9169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Phase: Basic Architecture </a:t>
            </a:r>
            <a:br>
              <a:rPr lang="en-US" dirty="0"/>
            </a:br>
            <a:r>
              <a:rPr lang="en-US" sz="1600" b="0" dirty="0">
                <a:solidFill>
                  <a:srgbClr val="C00000"/>
                </a:solidFill>
              </a:rPr>
              <a:t>Feb 2016 – Jul 2016</a:t>
            </a:r>
          </a:p>
        </p:txBody>
      </p:sp>
      <p:sp>
        <p:nvSpPr>
          <p:cNvPr id="312" name="Content Placeholder 2">
            <a:extLst>
              <a:ext uri="{FF2B5EF4-FFF2-40B4-BE49-F238E27FC236}">
                <a16:creationId xmlns:a16="http://schemas.microsoft.com/office/drawing/2014/main" id="{11F759E6-40F4-45F1-822D-FB4F98551D89}"/>
              </a:ext>
            </a:extLst>
          </p:cNvPr>
          <p:cNvSpPr txBox="1">
            <a:spLocks/>
          </p:cNvSpPr>
          <p:nvPr/>
        </p:nvSpPr>
        <p:spPr>
          <a:xfrm>
            <a:off x="-578035" y="100473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spcBef>
                <a:spcPts val="750"/>
              </a:spcBef>
              <a:buNone/>
            </a:pPr>
            <a:r>
              <a:rPr lang="en-GB" sz="210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endParaRPr lang="en-GB" sz="210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pic>
        <p:nvPicPr>
          <p:cNvPr id="313" name="Picture 312">
            <a:extLst>
              <a:ext uri="{FF2B5EF4-FFF2-40B4-BE49-F238E27FC236}">
                <a16:creationId xmlns:a16="http://schemas.microsoft.com/office/drawing/2014/main" id="{22BB6003-8038-446E-8DFF-F25558208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487" y="2392870"/>
            <a:ext cx="861950" cy="370103"/>
          </a:xfrm>
          <a:prstGeom prst="rect">
            <a:avLst/>
          </a:prstGeom>
        </p:spPr>
      </p:pic>
      <p:grpSp>
        <p:nvGrpSpPr>
          <p:cNvPr id="314" name="Group 313">
            <a:extLst>
              <a:ext uri="{FF2B5EF4-FFF2-40B4-BE49-F238E27FC236}">
                <a16:creationId xmlns:a16="http://schemas.microsoft.com/office/drawing/2014/main" id="{39236461-12AD-499D-8C9E-0C9E99E0FF94}"/>
              </a:ext>
            </a:extLst>
          </p:cNvPr>
          <p:cNvGrpSpPr/>
          <p:nvPr/>
        </p:nvGrpSpPr>
        <p:grpSpPr>
          <a:xfrm>
            <a:off x="3932598" y="3703546"/>
            <a:ext cx="1949897" cy="305291"/>
            <a:chOff x="3778251" y="4426451"/>
            <a:chExt cx="2599862" cy="407054"/>
          </a:xfrm>
        </p:grpSpPr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86118E65-82CB-45D6-9D7C-FD1BC1BD38AE}"/>
                </a:ext>
              </a:extLst>
            </p:cNvPr>
            <p:cNvSpPr/>
            <p:nvPr/>
          </p:nvSpPr>
          <p:spPr>
            <a:xfrm>
              <a:off x="3778251" y="4426451"/>
              <a:ext cx="2599862" cy="40705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/>
              <a:r>
                <a:rPr lang="en-GB" sz="750" kern="0" dirty="0">
                  <a:solidFill>
                    <a:prstClr val="black"/>
                  </a:solidFill>
                  <a:latin typeface="Calibri Light" panose="020F0302020204030204"/>
                </a:rPr>
                <a:t>Azure Data Factory</a:t>
              </a:r>
            </a:p>
          </p:txBody>
        </p:sp>
        <p:pic>
          <p:nvPicPr>
            <p:cNvPr id="316" name="Picture 315">
              <a:extLst>
                <a:ext uri="{FF2B5EF4-FFF2-40B4-BE49-F238E27FC236}">
                  <a16:creationId xmlns:a16="http://schemas.microsoft.com/office/drawing/2014/main" id="{CBB4D7D2-FEB6-4A1D-B915-76C212BC7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76995" y="4446868"/>
              <a:ext cx="198220" cy="366220"/>
            </a:xfrm>
            <a:prstGeom prst="rect">
              <a:avLst/>
            </a:prstGeom>
          </p:spPr>
        </p:pic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E4A75364-A947-477D-912E-6F118626AB35}"/>
              </a:ext>
            </a:extLst>
          </p:cNvPr>
          <p:cNvGrpSpPr/>
          <p:nvPr/>
        </p:nvGrpSpPr>
        <p:grpSpPr>
          <a:xfrm>
            <a:off x="3571227" y="1993999"/>
            <a:ext cx="502996" cy="921131"/>
            <a:chOff x="2744470" y="1823756"/>
            <a:chExt cx="670661" cy="1228175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01641C0A-D0BA-48CD-97C5-1EF369EF1542}"/>
                </a:ext>
              </a:extLst>
            </p:cNvPr>
            <p:cNvSpPr/>
            <p:nvPr/>
          </p:nvSpPr>
          <p:spPr>
            <a:xfrm>
              <a:off x="2744470" y="1823756"/>
              <a:ext cx="670661" cy="122817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800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800"/>
              <a:r>
                <a:rPr lang="en-GB" sz="750" kern="0" dirty="0">
                  <a:solidFill>
                    <a:prstClr val="black"/>
                  </a:solidFill>
                  <a:latin typeface="Calibri Light" panose="020F0302020204030204"/>
                </a:rPr>
                <a:t>Azure Blob Storage</a:t>
              </a:r>
            </a:p>
          </p:txBody>
        </p:sp>
        <p:pic>
          <p:nvPicPr>
            <p:cNvPr id="319" name="Picture 318">
              <a:extLst>
                <a:ext uri="{FF2B5EF4-FFF2-40B4-BE49-F238E27FC236}">
                  <a16:creationId xmlns:a16="http://schemas.microsoft.com/office/drawing/2014/main" id="{D9B07896-52C2-41A7-A5E7-5F6D2E17C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05595" y="1961524"/>
              <a:ext cx="350950" cy="406521"/>
            </a:xfrm>
            <a:prstGeom prst="rect">
              <a:avLst/>
            </a:prstGeom>
          </p:spPr>
        </p:pic>
      </p:grp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8953CE49-315D-411F-9421-75EA71892223}"/>
              </a:ext>
            </a:extLst>
          </p:cNvPr>
          <p:cNvCxnSpPr/>
          <p:nvPr/>
        </p:nvCxnSpPr>
        <p:spPr>
          <a:xfrm>
            <a:off x="4937532" y="3084117"/>
            <a:ext cx="0" cy="521100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A8935AC7-790F-44A8-8843-0803DF8E8654}"/>
              </a:ext>
            </a:extLst>
          </p:cNvPr>
          <p:cNvCxnSpPr/>
          <p:nvPr/>
        </p:nvCxnSpPr>
        <p:spPr>
          <a:xfrm>
            <a:off x="4133183" y="2575503"/>
            <a:ext cx="405000" cy="2418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BF6290D3-43A7-4B8D-B702-8A7994634E28}"/>
              </a:ext>
            </a:extLst>
          </p:cNvPr>
          <p:cNvCxnSpPr/>
          <p:nvPr/>
        </p:nvCxnSpPr>
        <p:spPr>
          <a:xfrm flipV="1">
            <a:off x="5466011" y="2583485"/>
            <a:ext cx="555738" cy="2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519AACDF-6937-4E97-89B4-D2FED5B1543F}"/>
              </a:ext>
            </a:extLst>
          </p:cNvPr>
          <p:cNvCxnSpPr/>
          <p:nvPr/>
        </p:nvCxnSpPr>
        <p:spPr>
          <a:xfrm>
            <a:off x="3365315" y="1193555"/>
            <a:ext cx="0" cy="297000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</p:cxnSp>
      <p:sp>
        <p:nvSpPr>
          <p:cNvPr id="324" name="Rectangle 323">
            <a:extLst>
              <a:ext uri="{FF2B5EF4-FFF2-40B4-BE49-F238E27FC236}">
                <a16:creationId xmlns:a16="http://schemas.microsoft.com/office/drawing/2014/main" id="{F89081EB-C486-4880-9D34-ACBEB0A526A1}"/>
              </a:ext>
            </a:extLst>
          </p:cNvPr>
          <p:cNvSpPr/>
          <p:nvPr/>
        </p:nvSpPr>
        <p:spPr>
          <a:xfrm>
            <a:off x="2526706" y="1166542"/>
            <a:ext cx="82907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r>
              <a:rPr lang="en-GB" sz="1050" dirty="0">
                <a:solidFill>
                  <a:srgbClr val="00B050"/>
                </a:solidFill>
                <a:latin typeface="Calibri" panose="020F0502020204030204"/>
              </a:rPr>
              <a:t>On-premise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E0EE970F-6693-40F8-8063-EF3829690972}"/>
              </a:ext>
            </a:extLst>
          </p:cNvPr>
          <p:cNvSpPr/>
          <p:nvPr/>
        </p:nvSpPr>
        <p:spPr>
          <a:xfrm>
            <a:off x="3374852" y="1162360"/>
            <a:ext cx="49885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r>
              <a:rPr lang="en-GB" sz="1050" dirty="0">
                <a:solidFill>
                  <a:srgbClr val="00B050"/>
                </a:solidFill>
                <a:latin typeface="Calibri" panose="020F0502020204030204"/>
              </a:rPr>
              <a:t>Cloud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D16B1B24-7485-4958-B8C3-DA738FEA188C}"/>
              </a:ext>
            </a:extLst>
          </p:cNvPr>
          <p:cNvSpPr txBox="1"/>
          <p:nvPr/>
        </p:nvSpPr>
        <p:spPr>
          <a:xfrm>
            <a:off x="5473436" y="2147545"/>
            <a:ext cx="63207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GB" sz="750" dirty="0">
                <a:solidFill>
                  <a:prstClr val="black"/>
                </a:solidFill>
                <a:latin typeface="Calibri" panose="020F0502020204030204"/>
              </a:rPr>
              <a:t>Up to 8 refreshes per day</a:t>
            </a:r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69A43D44-302A-4F6E-874A-CD0E03636F52}"/>
              </a:ext>
            </a:extLst>
          </p:cNvPr>
          <p:cNvCxnSpPr>
            <a:cxnSpLocks/>
          </p:cNvCxnSpPr>
          <p:nvPr/>
        </p:nvCxnSpPr>
        <p:spPr>
          <a:xfrm>
            <a:off x="1714876" y="2091625"/>
            <a:ext cx="490428" cy="387082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15E3B95F-A8A6-4944-AC01-9C723E0468E9}"/>
              </a:ext>
            </a:extLst>
          </p:cNvPr>
          <p:cNvCxnSpPr>
            <a:cxnSpLocks/>
          </p:cNvCxnSpPr>
          <p:nvPr/>
        </p:nvCxnSpPr>
        <p:spPr>
          <a:xfrm>
            <a:off x="1716410" y="2274778"/>
            <a:ext cx="475226" cy="238312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B723B998-0477-42D1-A4DD-00245C412598}"/>
              </a:ext>
            </a:extLst>
          </p:cNvPr>
          <p:cNvCxnSpPr>
            <a:cxnSpLocks/>
          </p:cNvCxnSpPr>
          <p:nvPr/>
        </p:nvCxnSpPr>
        <p:spPr>
          <a:xfrm>
            <a:off x="1730078" y="2466770"/>
            <a:ext cx="475226" cy="113139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643F8E60-6175-4B8C-BFF4-DD03A7706A21}"/>
              </a:ext>
            </a:extLst>
          </p:cNvPr>
          <p:cNvCxnSpPr>
            <a:cxnSpLocks/>
          </p:cNvCxnSpPr>
          <p:nvPr/>
        </p:nvCxnSpPr>
        <p:spPr>
          <a:xfrm flipV="1">
            <a:off x="1740562" y="2646731"/>
            <a:ext cx="440493" cy="31824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692A90BE-F981-4E6D-BB03-9A0ACE05EDC0}"/>
              </a:ext>
            </a:extLst>
          </p:cNvPr>
          <p:cNvCxnSpPr>
            <a:cxnSpLocks/>
          </p:cNvCxnSpPr>
          <p:nvPr/>
        </p:nvCxnSpPr>
        <p:spPr>
          <a:xfrm flipV="1">
            <a:off x="1752064" y="2696244"/>
            <a:ext cx="453240" cy="157608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332" name="TextBox 331">
            <a:extLst>
              <a:ext uri="{FF2B5EF4-FFF2-40B4-BE49-F238E27FC236}">
                <a16:creationId xmlns:a16="http://schemas.microsoft.com/office/drawing/2014/main" id="{DF8E3581-ACBA-49C6-A7AC-7A052FBFE24D}"/>
              </a:ext>
            </a:extLst>
          </p:cNvPr>
          <p:cNvSpPr txBox="1"/>
          <p:nvPr/>
        </p:nvSpPr>
        <p:spPr>
          <a:xfrm>
            <a:off x="872954" y="1735409"/>
            <a:ext cx="8419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GB" sz="900" dirty="0">
                <a:solidFill>
                  <a:prstClr val="black"/>
                </a:solidFill>
                <a:latin typeface="Calibri" panose="020F0502020204030204"/>
              </a:rPr>
              <a:t>Data Sources</a:t>
            </a:r>
          </a:p>
        </p:txBody>
      </p: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77777877-1D7E-404E-8BE2-80F7EDC3BB06}"/>
              </a:ext>
            </a:extLst>
          </p:cNvPr>
          <p:cNvGrpSpPr/>
          <p:nvPr/>
        </p:nvGrpSpPr>
        <p:grpSpPr>
          <a:xfrm>
            <a:off x="2307844" y="1814638"/>
            <a:ext cx="805922" cy="1211024"/>
            <a:chOff x="2607512" y="1822679"/>
            <a:chExt cx="1074563" cy="1614698"/>
          </a:xfrm>
        </p:grpSpPr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6F9D068F-6B32-43BA-881A-51E2CEEEC180}"/>
                </a:ext>
              </a:extLst>
            </p:cNvPr>
            <p:cNvSpPr/>
            <p:nvPr/>
          </p:nvSpPr>
          <p:spPr>
            <a:xfrm>
              <a:off x="2607512" y="1822679"/>
              <a:ext cx="1074563" cy="161469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4546A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/>
              <a:endParaRPr lang="en-GB" sz="750" b="1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algn="ctr" defTabSz="685800"/>
              <a:endParaRPr lang="en-GB" sz="750" b="1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algn="ctr" defTabSz="685800"/>
              <a:endParaRPr lang="en-GB" sz="750" b="1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algn="ctr" defTabSz="685800"/>
              <a:r>
                <a:rPr lang="en-GB" sz="750" b="1" kern="0" dirty="0">
                  <a:solidFill>
                    <a:prstClr val="black"/>
                  </a:solidFill>
                  <a:latin typeface="Calibri" panose="020F0502020204030204"/>
                </a:rPr>
                <a:t>Gateway Server</a:t>
              </a:r>
            </a:p>
            <a:p>
              <a:pPr marL="128588" indent="-128588" defTabSz="685800">
                <a:buFont typeface="Arial" panose="020B0604020202020204" pitchFamily="34" charset="0"/>
                <a:buChar char="•"/>
              </a:pPr>
              <a:r>
                <a:rPr lang="en-GB" sz="600" kern="0" dirty="0">
                  <a:solidFill>
                    <a:prstClr val="black"/>
                  </a:solidFill>
                  <a:latin typeface="Calibri" panose="020F0502020204030204"/>
                </a:rPr>
                <a:t>SQL Server</a:t>
              </a:r>
            </a:p>
            <a:p>
              <a:pPr marL="128588" indent="-128588" defTabSz="685800">
                <a:buFont typeface="Arial" panose="020B0604020202020204" pitchFamily="34" charset="0"/>
                <a:buChar char="•"/>
              </a:pPr>
              <a:r>
                <a:rPr lang="en-GB" sz="600" kern="0" dirty="0">
                  <a:solidFill>
                    <a:prstClr val="black"/>
                  </a:solidFill>
                  <a:latin typeface="Calibri" panose="020F0502020204030204"/>
                </a:rPr>
                <a:t>Attunity SQL Server Oracle Connector CDC</a:t>
              </a:r>
            </a:p>
            <a:p>
              <a:pPr marL="128588" indent="-128588" defTabSz="685800">
                <a:buFont typeface="Arial" panose="020B0604020202020204" pitchFamily="34" charset="0"/>
                <a:buChar char="•"/>
              </a:pPr>
              <a:endParaRPr lang="en-GB" sz="600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marL="128588" indent="-128588" defTabSz="685800">
                <a:buFont typeface="Arial" panose="020B0604020202020204" pitchFamily="34" charset="0"/>
                <a:buChar char="•"/>
              </a:pPr>
              <a:endParaRPr lang="en-GB" sz="600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marL="128588" indent="-128588" defTabSz="685800">
                <a:buFont typeface="Arial" panose="020B0604020202020204" pitchFamily="34" charset="0"/>
                <a:buChar char="•"/>
              </a:pPr>
              <a:endParaRPr lang="en-GB" sz="6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335" name="Picture 334">
              <a:extLst>
                <a:ext uri="{FF2B5EF4-FFF2-40B4-BE49-F238E27FC236}">
                  <a16:creationId xmlns:a16="http://schemas.microsoft.com/office/drawing/2014/main" id="{D28ABD56-4438-455E-BEEF-8261BBB95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30708" y="1940364"/>
              <a:ext cx="685800" cy="317043"/>
            </a:xfrm>
            <a:prstGeom prst="rect">
              <a:avLst/>
            </a:prstGeom>
          </p:spPr>
        </p:pic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93794621-37C7-4052-8AD0-4B080318AA41}"/>
                </a:ext>
              </a:extLst>
            </p:cNvPr>
            <p:cNvSpPr/>
            <p:nvPr/>
          </p:nvSpPr>
          <p:spPr>
            <a:xfrm>
              <a:off x="2769805" y="3127198"/>
              <a:ext cx="755326" cy="24622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 defTabSz="685800"/>
              <a:r>
                <a:rPr lang="en-GB" sz="600" kern="0" dirty="0">
                  <a:solidFill>
                    <a:prstClr val="black"/>
                  </a:solidFill>
                  <a:latin typeface="Calibri" panose="020F0502020204030204"/>
                </a:rPr>
                <a:t>SSIS</a:t>
              </a:r>
            </a:p>
          </p:txBody>
        </p:sp>
      </p:grp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0A41F148-4DA9-4641-8554-CE691219F90D}"/>
              </a:ext>
            </a:extLst>
          </p:cNvPr>
          <p:cNvCxnSpPr>
            <a:cxnSpLocks/>
          </p:cNvCxnSpPr>
          <p:nvPr/>
        </p:nvCxnSpPr>
        <p:spPr>
          <a:xfrm flipV="1">
            <a:off x="3057787" y="2575251"/>
            <a:ext cx="452174" cy="302371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BD55D465-57D7-47AA-A309-62FB9D3414EB}"/>
              </a:ext>
            </a:extLst>
          </p:cNvPr>
          <p:cNvSpPr txBox="1"/>
          <p:nvPr/>
        </p:nvSpPr>
        <p:spPr>
          <a:xfrm>
            <a:off x="4062440" y="2374557"/>
            <a:ext cx="63207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GB" sz="750" dirty="0">
                <a:solidFill>
                  <a:prstClr val="black"/>
                </a:solidFill>
                <a:latin typeface="Calibri" panose="020F0502020204030204"/>
              </a:rPr>
              <a:t>Polybase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53501756-9DFF-47F7-934B-D19494A74CC1}"/>
              </a:ext>
            </a:extLst>
          </p:cNvPr>
          <p:cNvSpPr txBox="1"/>
          <p:nvPr/>
        </p:nvSpPr>
        <p:spPr>
          <a:xfrm>
            <a:off x="7027936" y="1953503"/>
            <a:ext cx="7738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GB" sz="900" dirty="0">
                <a:solidFill>
                  <a:prstClr val="black"/>
                </a:solidFill>
                <a:latin typeface="Calibri" panose="020F0502020204030204"/>
              </a:rPr>
              <a:t>Dashboards</a:t>
            </a: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639046E3-C9A0-4590-AECB-F6E985C14B81}"/>
              </a:ext>
            </a:extLst>
          </p:cNvPr>
          <p:cNvSpPr/>
          <p:nvPr/>
        </p:nvSpPr>
        <p:spPr>
          <a:xfrm>
            <a:off x="885180" y="1976720"/>
            <a:ext cx="769500" cy="162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/>
            <a:r>
              <a:rPr lang="en-GB" sz="600" kern="0" dirty="0">
                <a:solidFill>
                  <a:prstClr val="black"/>
                </a:solidFill>
                <a:latin typeface="Calibri" panose="020F0502020204030204"/>
              </a:rPr>
              <a:t>Ellipse</a:t>
            </a: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091EF0A5-04F4-422A-895A-852276F214D9}"/>
              </a:ext>
            </a:extLst>
          </p:cNvPr>
          <p:cNvSpPr/>
          <p:nvPr/>
        </p:nvSpPr>
        <p:spPr>
          <a:xfrm>
            <a:off x="885180" y="2180162"/>
            <a:ext cx="769500" cy="162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/>
            <a:r>
              <a:rPr lang="en-GB" sz="600" kern="0" dirty="0">
                <a:solidFill>
                  <a:prstClr val="black"/>
                </a:solidFill>
                <a:latin typeface="Calibri" panose="020F0502020204030204"/>
              </a:rPr>
              <a:t>FFP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2B0B5E12-B8BF-47EF-AC19-68BFB3A885C5}"/>
              </a:ext>
            </a:extLst>
          </p:cNvPr>
          <p:cNvSpPr/>
          <p:nvPr/>
        </p:nvSpPr>
        <p:spPr>
          <a:xfrm>
            <a:off x="885180" y="2385770"/>
            <a:ext cx="769500" cy="162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/>
            <a:r>
              <a:rPr lang="en-GB" sz="600" kern="0" dirty="0">
                <a:solidFill>
                  <a:prstClr val="black"/>
                </a:solidFill>
                <a:latin typeface="Calibri" panose="020F0502020204030204"/>
              </a:rPr>
              <a:t>CRM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1FBB3D90-C1A2-4F0E-AE89-55CBE5CABE5B}"/>
              </a:ext>
            </a:extLst>
          </p:cNvPr>
          <p:cNvSpPr/>
          <p:nvPr/>
        </p:nvSpPr>
        <p:spPr>
          <a:xfrm>
            <a:off x="885180" y="2588332"/>
            <a:ext cx="769500" cy="162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/>
            <a:r>
              <a:rPr lang="en-GB" sz="600" kern="0" dirty="0">
                <a:solidFill>
                  <a:prstClr val="black"/>
                </a:solidFill>
                <a:latin typeface="Calibri" panose="020F0502020204030204"/>
              </a:rPr>
              <a:t>CAB</a:t>
            </a: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265087D7-47A8-4289-BFFE-28C3F67A3912}"/>
              </a:ext>
            </a:extLst>
          </p:cNvPr>
          <p:cNvSpPr/>
          <p:nvPr/>
        </p:nvSpPr>
        <p:spPr>
          <a:xfrm>
            <a:off x="885180" y="2783894"/>
            <a:ext cx="769500" cy="162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/>
            <a:r>
              <a:rPr lang="en-GB" sz="600" kern="0" dirty="0">
                <a:solidFill>
                  <a:prstClr val="black"/>
                </a:solidFill>
                <a:latin typeface="Calibri" panose="020F0502020204030204"/>
              </a:rPr>
              <a:t>GWater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EABAFEF7-9E3A-4DAE-BF2B-72CF00F7A277}"/>
              </a:ext>
            </a:extLst>
          </p:cNvPr>
          <p:cNvSpPr/>
          <p:nvPr/>
        </p:nvSpPr>
        <p:spPr>
          <a:xfrm>
            <a:off x="7020000" y="2211854"/>
            <a:ext cx="1203574" cy="2208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/>
            <a:r>
              <a:rPr lang="en-GB" sz="700" kern="0" dirty="0">
                <a:solidFill>
                  <a:prstClr val="black"/>
                </a:solidFill>
                <a:latin typeface="Calibri" panose="020F0502020204030204"/>
              </a:rPr>
              <a:t>Leak Detection</a:t>
            </a: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8F06A346-4342-4218-90F3-A7198BE27412}"/>
              </a:ext>
            </a:extLst>
          </p:cNvPr>
          <p:cNvSpPr/>
          <p:nvPr/>
        </p:nvSpPr>
        <p:spPr>
          <a:xfrm>
            <a:off x="7020000" y="2462443"/>
            <a:ext cx="1203574" cy="2208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/>
            <a:r>
              <a:rPr lang="en-GB" sz="700" kern="0" dirty="0">
                <a:solidFill>
                  <a:prstClr val="black"/>
                </a:solidFill>
                <a:latin typeface="Calibri" panose="020F0502020204030204"/>
              </a:rPr>
              <a:t>Waste Water ODI</a:t>
            </a: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41C03D64-8F69-4FD7-9F97-F841FE558AA5}"/>
              </a:ext>
            </a:extLst>
          </p:cNvPr>
          <p:cNvSpPr/>
          <p:nvPr/>
        </p:nvSpPr>
        <p:spPr>
          <a:xfrm>
            <a:off x="7027936" y="2719323"/>
            <a:ext cx="1195638" cy="2208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/>
            <a:r>
              <a:rPr lang="en-GB" sz="700" kern="0" dirty="0">
                <a:solidFill>
                  <a:prstClr val="black"/>
                </a:solidFill>
                <a:latin typeface="Calibri" panose="020F0502020204030204"/>
              </a:rPr>
              <a:t>Customer Leakage</a:t>
            </a:r>
          </a:p>
        </p:txBody>
      </p: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1E26B50D-B9C7-48D5-9E53-03D3694E1C24}"/>
              </a:ext>
            </a:extLst>
          </p:cNvPr>
          <p:cNvGrpSpPr/>
          <p:nvPr/>
        </p:nvGrpSpPr>
        <p:grpSpPr>
          <a:xfrm>
            <a:off x="4577897" y="1902363"/>
            <a:ext cx="832853" cy="1094991"/>
            <a:chOff x="5649407" y="1637880"/>
            <a:chExt cx="1110470" cy="1459988"/>
          </a:xfrm>
        </p:grpSpPr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A1E366DC-42B0-4269-AF63-FFEF5509AAF6}"/>
                </a:ext>
              </a:extLst>
            </p:cNvPr>
            <p:cNvSpPr/>
            <p:nvPr/>
          </p:nvSpPr>
          <p:spPr>
            <a:xfrm>
              <a:off x="5649407" y="1637880"/>
              <a:ext cx="1110470" cy="145998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800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800"/>
              <a:r>
                <a:rPr lang="en-GB" sz="750" kern="0" dirty="0">
                  <a:solidFill>
                    <a:prstClr val="black"/>
                  </a:solidFill>
                  <a:latin typeface="Calibri Light" panose="020F0302020204030204"/>
                </a:rPr>
                <a:t>Azure SQL Data Warehouse</a:t>
              </a:r>
            </a:p>
          </p:txBody>
        </p:sp>
        <p:pic>
          <p:nvPicPr>
            <p:cNvPr id="350" name="Picture 349">
              <a:extLst>
                <a:ext uri="{FF2B5EF4-FFF2-40B4-BE49-F238E27FC236}">
                  <a16:creationId xmlns:a16="http://schemas.microsoft.com/office/drawing/2014/main" id="{47F90F27-A008-479B-BDF8-84EDBEA7D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01149" y="1709338"/>
              <a:ext cx="785813" cy="6997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148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946" y="1004738"/>
            <a:ext cx="8120024" cy="9169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Decisions</a:t>
            </a:r>
            <a:endParaRPr lang="en-US" sz="1600" b="0" dirty="0">
              <a:solidFill>
                <a:srgbClr val="C00000"/>
              </a:solidFill>
            </a:endParaRPr>
          </a:p>
        </p:txBody>
      </p:sp>
      <p:sp>
        <p:nvSpPr>
          <p:cNvPr id="312" name="Content Placeholder 2">
            <a:extLst>
              <a:ext uri="{FF2B5EF4-FFF2-40B4-BE49-F238E27FC236}">
                <a16:creationId xmlns:a16="http://schemas.microsoft.com/office/drawing/2014/main" id="{11F759E6-40F4-45F1-822D-FB4F98551D89}"/>
              </a:ext>
            </a:extLst>
          </p:cNvPr>
          <p:cNvSpPr txBox="1">
            <a:spLocks/>
          </p:cNvSpPr>
          <p:nvPr/>
        </p:nvSpPr>
        <p:spPr>
          <a:xfrm>
            <a:off x="-578035" y="100473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spcBef>
                <a:spcPts val="750"/>
              </a:spcBef>
              <a:buNone/>
            </a:pPr>
            <a:r>
              <a:rPr lang="en-GB" sz="210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endParaRPr lang="en-GB" sz="210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pic>
        <p:nvPicPr>
          <p:cNvPr id="313" name="Picture 312">
            <a:extLst>
              <a:ext uri="{FF2B5EF4-FFF2-40B4-BE49-F238E27FC236}">
                <a16:creationId xmlns:a16="http://schemas.microsoft.com/office/drawing/2014/main" id="{22BB6003-8038-446E-8DFF-F25558208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487" y="2392870"/>
            <a:ext cx="861950" cy="370103"/>
          </a:xfrm>
          <a:prstGeom prst="rect">
            <a:avLst/>
          </a:prstGeom>
        </p:spPr>
      </p:pic>
      <p:grpSp>
        <p:nvGrpSpPr>
          <p:cNvPr id="314" name="Group 313">
            <a:extLst>
              <a:ext uri="{FF2B5EF4-FFF2-40B4-BE49-F238E27FC236}">
                <a16:creationId xmlns:a16="http://schemas.microsoft.com/office/drawing/2014/main" id="{39236461-12AD-499D-8C9E-0C9E99E0FF94}"/>
              </a:ext>
            </a:extLst>
          </p:cNvPr>
          <p:cNvGrpSpPr/>
          <p:nvPr/>
        </p:nvGrpSpPr>
        <p:grpSpPr>
          <a:xfrm>
            <a:off x="3932598" y="3703546"/>
            <a:ext cx="1949897" cy="305291"/>
            <a:chOff x="3778251" y="4426451"/>
            <a:chExt cx="2599862" cy="407054"/>
          </a:xfrm>
        </p:grpSpPr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86118E65-82CB-45D6-9D7C-FD1BC1BD38AE}"/>
                </a:ext>
              </a:extLst>
            </p:cNvPr>
            <p:cNvSpPr/>
            <p:nvPr/>
          </p:nvSpPr>
          <p:spPr>
            <a:xfrm>
              <a:off x="3778251" y="4426451"/>
              <a:ext cx="2599862" cy="40705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/>
              <a:r>
                <a:rPr lang="en-GB" sz="750" kern="0" dirty="0">
                  <a:solidFill>
                    <a:prstClr val="black"/>
                  </a:solidFill>
                  <a:latin typeface="Calibri Light" panose="020F0302020204030204"/>
                </a:rPr>
                <a:t>Azure Data Factory</a:t>
              </a:r>
            </a:p>
          </p:txBody>
        </p:sp>
        <p:pic>
          <p:nvPicPr>
            <p:cNvPr id="316" name="Picture 315">
              <a:extLst>
                <a:ext uri="{FF2B5EF4-FFF2-40B4-BE49-F238E27FC236}">
                  <a16:creationId xmlns:a16="http://schemas.microsoft.com/office/drawing/2014/main" id="{CBB4D7D2-FEB6-4A1D-B915-76C212BC7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76995" y="4446868"/>
              <a:ext cx="198220" cy="366220"/>
            </a:xfrm>
            <a:prstGeom prst="rect">
              <a:avLst/>
            </a:prstGeom>
          </p:spPr>
        </p:pic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E4A75364-A947-477D-912E-6F118626AB35}"/>
              </a:ext>
            </a:extLst>
          </p:cNvPr>
          <p:cNvGrpSpPr/>
          <p:nvPr/>
        </p:nvGrpSpPr>
        <p:grpSpPr>
          <a:xfrm>
            <a:off x="3571227" y="1993999"/>
            <a:ext cx="502996" cy="921131"/>
            <a:chOff x="2744470" y="1823756"/>
            <a:chExt cx="670661" cy="1228175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01641C0A-D0BA-48CD-97C5-1EF369EF1542}"/>
                </a:ext>
              </a:extLst>
            </p:cNvPr>
            <p:cNvSpPr/>
            <p:nvPr/>
          </p:nvSpPr>
          <p:spPr>
            <a:xfrm>
              <a:off x="2744470" y="1823756"/>
              <a:ext cx="670661" cy="122817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800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800"/>
              <a:r>
                <a:rPr lang="en-GB" sz="750" kern="0" dirty="0">
                  <a:solidFill>
                    <a:prstClr val="black"/>
                  </a:solidFill>
                  <a:latin typeface="Calibri Light" panose="020F0302020204030204"/>
                </a:rPr>
                <a:t>Azure Blob Storage</a:t>
              </a:r>
            </a:p>
          </p:txBody>
        </p:sp>
        <p:pic>
          <p:nvPicPr>
            <p:cNvPr id="319" name="Picture 318">
              <a:extLst>
                <a:ext uri="{FF2B5EF4-FFF2-40B4-BE49-F238E27FC236}">
                  <a16:creationId xmlns:a16="http://schemas.microsoft.com/office/drawing/2014/main" id="{D9B07896-52C2-41A7-A5E7-5F6D2E17C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05595" y="1961524"/>
              <a:ext cx="350950" cy="406521"/>
            </a:xfrm>
            <a:prstGeom prst="rect">
              <a:avLst/>
            </a:prstGeom>
          </p:spPr>
        </p:pic>
      </p:grp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8953CE49-315D-411F-9421-75EA71892223}"/>
              </a:ext>
            </a:extLst>
          </p:cNvPr>
          <p:cNvCxnSpPr/>
          <p:nvPr/>
        </p:nvCxnSpPr>
        <p:spPr>
          <a:xfrm>
            <a:off x="4937532" y="3084117"/>
            <a:ext cx="0" cy="521100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A8935AC7-790F-44A8-8843-0803DF8E8654}"/>
              </a:ext>
            </a:extLst>
          </p:cNvPr>
          <p:cNvCxnSpPr/>
          <p:nvPr/>
        </p:nvCxnSpPr>
        <p:spPr>
          <a:xfrm>
            <a:off x="4133183" y="2575503"/>
            <a:ext cx="405000" cy="2418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BF6290D3-43A7-4B8D-B702-8A7994634E28}"/>
              </a:ext>
            </a:extLst>
          </p:cNvPr>
          <p:cNvCxnSpPr/>
          <p:nvPr/>
        </p:nvCxnSpPr>
        <p:spPr>
          <a:xfrm flipV="1">
            <a:off x="5466011" y="2583485"/>
            <a:ext cx="555738" cy="2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519AACDF-6937-4E97-89B4-D2FED5B1543F}"/>
              </a:ext>
            </a:extLst>
          </p:cNvPr>
          <p:cNvCxnSpPr/>
          <p:nvPr/>
        </p:nvCxnSpPr>
        <p:spPr>
          <a:xfrm>
            <a:off x="3365315" y="1193555"/>
            <a:ext cx="0" cy="297000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D16B1B24-7485-4958-B8C3-DA738FEA188C}"/>
              </a:ext>
            </a:extLst>
          </p:cNvPr>
          <p:cNvSpPr txBox="1"/>
          <p:nvPr/>
        </p:nvSpPr>
        <p:spPr>
          <a:xfrm>
            <a:off x="5473436" y="2147545"/>
            <a:ext cx="63207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GB" sz="750" dirty="0">
                <a:solidFill>
                  <a:prstClr val="black"/>
                </a:solidFill>
                <a:latin typeface="Calibri" panose="020F0502020204030204"/>
              </a:rPr>
              <a:t>Up to 8 refreshes per day</a:t>
            </a:r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69A43D44-302A-4F6E-874A-CD0E03636F52}"/>
              </a:ext>
            </a:extLst>
          </p:cNvPr>
          <p:cNvCxnSpPr>
            <a:cxnSpLocks/>
          </p:cNvCxnSpPr>
          <p:nvPr/>
        </p:nvCxnSpPr>
        <p:spPr>
          <a:xfrm>
            <a:off x="1714876" y="2091625"/>
            <a:ext cx="490428" cy="387082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15E3B95F-A8A6-4944-AC01-9C723E0468E9}"/>
              </a:ext>
            </a:extLst>
          </p:cNvPr>
          <p:cNvCxnSpPr>
            <a:cxnSpLocks/>
          </p:cNvCxnSpPr>
          <p:nvPr/>
        </p:nvCxnSpPr>
        <p:spPr>
          <a:xfrm>
            <a:off x="1716410" y="2274778"/>
            <a:ext cx="475226" cy="238312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B723B998-0477-42D1-A4DD-00245C412598}"/>
              </a:ext>
            </a:extLst>
          </p:cNvPr>
          <p:cNvCxnSpPr>
            <a:cxnSpLocks/>
          </p:cNvCxnSpPr>
          <p:nvPr/>
        </p:nvCxnSpPr>
        <p:spPr>
          <a:xfrm>
            <a:off x="1730078" y="2466770"/>
            <a:ext cx="475226" cy="113139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643F8E60-6175-4B8C-BFF4-DD03A7706A21}"/>
              </a:ext>
            </a:extLst>
          </p:cNvPr>
          <p:cNvCxnSpPr>
            <a:cxnSpLocks/>
          </p:cNvCxnSpPr>
          <p:nvPr/>
        </p:nvCxnSpPr>
        <p:spPr>
          <a:xfrm flipV="1">
            <a:off x="1740562" y="2646731"/>
            <a:ext cx="440493" cy="31824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692A90BE-F981-4E6D-BB03-9A0ACE05EDC0}"/>
              </a:ext>
            </a:extLst>
          </p:cNvPr>
          <p:cNvCxnSpPr>
            <a:cxnSpLocks/>
          </p:cNvCxnSpPr>
          <p:nvPr/>
        </p:nvCxnSpPr>
        <p:spPr>
          <a:xfrm flipV="1">
            <a:off x="1752064" y="2696244"/>
            <a:ext cx="453240" cy="157608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332" name="TextBox 331">
            <a:extLst>
              <a:ext uri="{FF2B5EF4-FFF2-40B4-BE49-F238E27FC236}">
                <a16:creationId xmlns:a16="http://schemas.microsoft.com/office/drawing/2014/main" id="{DF8E3581-ACBA-49C6-A7AC-7A052FBFE24D}"/>
              </a:ext>
            </a:extLst>
          </p:cNvPr>
          <p:cNvSpPr txBox="1"/>
          <p:nvPr/>
        </p:nvSpPr>
        <p:spPr>
          <a:xfrm>
            <a:off x="872954" y="1735409"/>
            <a:ext cx="8419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GB" sz="900" dirty="0">
                <a:solidFill>
                  <a:prstClr val="black"/>
                </a:solidFill>
                <a:latin typeface="Calibri" panose="020F0502020204030204"/>
              </a:rPr>
              <a:t>Data Sources</a:t>
            </a:r>
          </a:p>
        </p:txBody>
      </p: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77777877-1D7E-404E-8BE2-80F7EDC3BB06}"/>
              </a:ext>
            </a:extLst>
          </p:cNvPr>
          <p:cNvGrpSpPr/>
          <p:nvPr/>
        </p:nvGrpSpPr>
        <p:grpSpPr>
          <a:xfrm>
            <a:off x="2307844" y="1814638"/>
            <a:ext cx="805922" cy="1211024"/>
            <a:chOff x="2607512" y="1822679"/>
            <a:chExt cx="1074563" cy="1614698"/>
          </a:xfrm>
        </p:grpSpPr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6F9D068F-6B32-43BA-881A-51E2CEEEC180}"/>
                </a:ext>
              </a:extLst>
            </p:cNvPr>
            <p:cNvSpPr/>
            <p:nvPr/>
          </p:nvSpPr>
          <p:spPr>
            <a:xfrm>
              <a:off x="2607512" y="1822679"/>
              <a:ext cx="1074563" cy="161469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4546A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/>
              <a:endParaRPr lang="en-GB" sz="750" b="1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algn="ctr" defTabSz="685800"/>
              <a:endParaRPr lang="en-GB" sz="750" b="1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algn="ctr" defTabSz="685800"/>
              <a:endParaRPr lang="en-GB" sz="750" b="1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algn="ctr" defTabSz="685800"/>
              <a:r>
                <a:rPr lang="en-GB" sz="750" b="1" kern="0" dirty="0">
                  <a:solidFill>
                    <a:prstClr val="black"/>
                  </a:solidFill>
                  <a:latin typeface="Calibri" panose="020F0502020204030204"/>
                </a:rPr>
                <a:t>Gateway Server</a:t>
              </a:r>
            </a:p>
            <a:p>
              <a:pPr marL="128588" indent="-128588" defTabSz="685800">
                <a:buFont typeface="Arial" panose="020B0604020202020204" pitchFamily="34" charset="0"/>
                <a:buChar char="•"/>
              </a:pPr>
              <a:r>
                <a:rPr lang="en-GB" sz="600" kern="0" dirty="0">
                  <a:solidFill>
                    <a:prstClr val="black"/>
                  </a:solidFill>
                  <a:latin typeface="Calibri" panose="020F0502020204030204"/>
                </a:rPr>
                <a:t>SQL Server</a:t>
              </a:r>
            </a:p>
            <a:p>
              <a:pPr marL="128588" indent="-128588" defTabSz="685800">
                <a:buFont typeface="Arial" panose="020B0604020202020204" pitchFamily="34" charset="0"/>
                <a:buChar char="•"/>
              </a:pPr>
              <a:r>
                <a:rPr lang="en-GB" sz="600" kern="0" dirty="0">
                  <a:solidFill>
                    <a:prstClr val="black"/>
                  </a:solidFill>
                  <a:latin typeface="Calibri" panose="020F0502020204030204"/>
                </a:rPr>
                <a:t>Attunity SQL Server Oracle Connector CDC</a:t>
              </a:r>
            </a:p>
            <a:p>
              <a:pPr marL="128588" indent="-128588" defTabSz="685800">
                <a:buFont typeface="Arial" panose="020B0604020202020204" pitchFamily="34" charset="0"/>
                <a:buChar char="•"/>
              </a:pPr>
              <a:endParaRPr lang="en-GB" sz="600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marL="128588" indent="-128588" defTabSz="685800">
                <a:buFont typeface="Arial" panose="020B0604020202020204" pitchFamily="34" charset="0"/>
                <a:buChar char="•"/>
              </a:pPr>
              <a:endParaRPr lang="en-GB" sz="600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marL="128588" indent="-128588" defTabSz="685800">
                <a:buFont typeface="Arial" panose="020B0604020202020204" pitchFamily="34" charset="0"/>
                <a:buChar char="•"/>
              </a:pPr>
              <a:endParaRPr lang="en-GB" sz="6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335" name="Picture 334">
              <a:extLst>
                <a:ext uri="{FF2B5EF4-FFF2-40B4-BE49-F238E27FC236}">
                  <a16:creationId xmlns:a16="http://schemas.microsoft.com/office/drawing/2014/main" id="{D28ABD56-4438-455E-BEEF-8261BBB95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30708" y="1940364"/>
              <a:ext cx="685800" cy="317043"/>
            </a:xfrm>
            <a:prstGeom prst="rect">
              <a:avLst/>
            </a:prstGeom>
          </p:spPr>
        </p:pic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93794621-37C7-4052-8AD0-4B080318AA41}"/>
                </a:ext>
              </a:extLst>
            </p:cNvPr>
            <p:cNvSpPr/>
            <p:nvPr/>
          </p:nvSpPr>
          <p:spPr>
            <a:xfrm>
              <a:off x="2769805" y="3127198"/>
              <a:ext cx="755326" cy="24622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 defTabSz="685800"/>
              <a:r>
                <a:rPr lang="en-GB" sz="600" kern="0" dirty="0">
                  <a:solidFill>
                    <a:prstClr val="black"/>
                  </a:solidFill>
                  <a:latin typeface="Calibri" panose="020F0502020204030204"/>
                </a:rPr>
                <a:t>SSIS</a:t>
              </a:r>
            </a:p>
          </p:txBody>
        </p:sp>
      </p:grp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0A41F148-4DA9-4641-8554-CE691219F90D}"/>
              </a:ext>
            </a:extLst>
          </p:cNvPr>
          <p:cNvCxnSpPr>
            <a:cxnSpLocks/>
          </p:cNvCxnSpPr>
          <p:nvPr/>
        </p:nvCxnSpPr>
        <p:spPr>
          <a:xfrm flipV="1">
            <a:off x="3057787" y="2575251"/>
            <a:ext cx="452174" cy="302371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BD55D465-57D7-47AA-A309-62FB9D3414EB}"/>
              </a:ext>
            </a:extLst>
          </p:cNvPr>
          <p:cNvSpPr txBox="1"/>
          <p:nvPr/>
        </p:nvSpPr>
        <p:spPr>
          <a:xfrm>
            <a:off x="4062440" y="2374557"/>
            <a:ext cx="63207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GB" sz="750" dirty="0">
                <a:solidFill>
                  <a:prstClr val="black"/>
                </a:solidFill>
                <a:latin typeface="Calibri" panose="020F0502020204030204"/>
              </a:rPr>
              <a:t>Polybase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53501756-9DFF-47F7-934B-D19494A74CC1}"/>
              </a:ext>
            </a:extLst>
          </p:cNvPr>
          <p:cNvSpPr txBox="1"/>
          <p:nvPr/>
        </p:nvSpPr>
        <p:spPr>
          <a:xfrm>
            <a:off x="7027936" y="1953503"/>
            <a:ext cx="7738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GB" sz="900" dirty="0">
                <a:solidFill>
                  <a:prstClr val="black"/>
                </a:solidFill>
                <a:latin typeface="Calibri" panose="020F0502020204030204"/>
              </a:rPr>
              <a:t>Dashboards</a:t>
            </a: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639046E3-C9A0-4590-AECB-F6E985C14B81}"/>
              </a:ext>
            </a:extLst>
          </p:cNvPr>
          <p:cNvSpPr/>
          <p:nvPr/>
        </p:nvSpPr>
        <p:spPr>
          <a:xfrm>
            <a:off x="885180" y="1976720"/>
            <a:ext cx="769500" cy="162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/>
            <a:r>
              <a:rPr lang="en-GB" sz="600" kern="0" dirty="0">
                <a:solidFill>
                  <a:prstClr val="black"/>
                </a:solidFill>
                <a:latin typeface="Calibri" panose="020F0502020204030204"/>
              </a:rPr>
              <a:t>Ellipse</a:t>
            </a: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091EF0A5-04F4-422A-895A-852276F214D9}"/>
              </a:ext>
            </a:extLst>
          </p:cNvPr>
          <p:cNvSpPr/>
          <p:nvPr/>
        </p:nvSpPr>
        <p:spPr>
          <a:xfrm>
            <a:off x="885180" y="2180162"/>
            <a:ext cx="769500" cy="162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/>
            <a:r>
              <a:rPr lang="en-GB" sz="600" kern="0" dirty="0">
                <a:solidFill>
                  <a:prstClr val="black"/>
                </a:solidFill>
                <a:latin typeface="Calibri" panose="020F0502020204030204"/>
              </a:rPr>
              <a:t>FFP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2B0B5E12-B8BF-47EF-AC19-68BFB3A885C5}"/>
              </a:ext>
            </a:extLst>
          </p:cNvPr>
          <p:cNvSpPr/>
          <p:nvPr/>
        </p:nvSpPr>
        <p:spPr>
          <a:xfrm>
            <a:off x="885180" y="2385770"/>
            <a:ext cx="769500" cy="162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/>
            <a:r>
              <a:rPr lang="en-GB" sz="600" kern="0" dirty="0">
                <a:solidFill>
                  <a:prstClr val="black"/>
                </a:solidFill>
                <a:latin typeface="Calibri" panose="020F0502020204030204"/>
              </a:rPr>
              <a:t>CRM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1FBB3D90-C1A2-4F0E-AE89-55CBE5CABE5B}"/>
              </a:ext>
            </a:extLst>
          </p:cNvPr>
          <p:cNvSpPr/>
          <p:nvPr/>
        </p:nvSpPr>
        <p:spPr>
          <a:xfrm>
            <a:off x="885180" y="2588332"/>
            <a:ext cx="769500" cy="162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/>
            <a:r>
              <a:rPr lang="en-GB" sz="600" kern="0" dirty="0">
                <a:solidFill>
                  <a:prstClr val="black"/>
                </a:solidFill>
                <a:latin typeface="Calibri" panose="020F0502020204030204"/>
              </a:rPr>
              <a:t>CAB</a:t>
            </a: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265087D7-47A8-4289-BFFE-28C3F67A3912}"/>
              </a:ext>
            </a:extLst>
          </p:cNvPr>
          <p:cNvSpPr/>
          <p:nvPr/>
        </p:nvSpPr>
        <p:spPr>
          <a:xfrm>
            <a:off x="885180" y="2783894"/>
            <a:ext cx="769500" cy="162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/>
            <a:r>
              <a:rPr lang="en-GB" sz="600" kern="0" dirty="0">
                <a:solidFill>
                  <a:prstClr val="black"/>
                </a:solidFill>
                <a:latin typeface="Calibri" panose="020F0502020204030204"/>
              </a:rPr>
              <a:t>GWater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EABAFEF7-9E3A-4DAE-BF2B-72CF00F7A277}"/>
              </a:ext>
            </a:extLst>
          </p:cNvPr>
          <p:cNvSpPr/>
          <p:nvPr/>
        </p:nvSpPr>
        <p:spPr>
          <a:xfrm>
            <a:off x="7020000" y="2211854"/>
            <a:ext cx="1203574" cy="2208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/>
            <a:r>
              <a:rPr lang="en-GB" sz="700" kern="0" dirty="0">
                <a:solidFill>
                  <a:prstClr val="black"/>
                </a:solidFill>
                <a:latin typeface="Calibri" panose="020F0502020204030204"/>
              </a:rPr>
              <a:t>Leak Detection</a:t>
            </a: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8F06A346-4342-4218-90F3-A7198BE27412}"/>
              </a:ext>
            </a:extLst>
          </p:cNvPr>
          <p:cNvSpPr/>
          <p:nvPr/>
        </p:nvSpPr>
        <p:spPr>
          <a:xfrm>
            <a:off x="7020000" y="2462443"/>
            <a:ext cx="1203574" cy="2208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/>
            <a:r>
              <a:rPr lang="en-GB" sz="700" kern="0" dirty="0">
                <a:solidFill>
                  <a:prstClr val="black"/>
                </a:solidFill>
                <a:latin typeface="Calibri" panose="020F0502020204030204"/>
              </a:rPr>
              <a:t>Waste Water ODI</a:t>
            </a: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41C03D64-8F69-4FD7-9F97-F841FE558AA5}"/>
              </a:ext>
            </a:extLst>
          </p:cNvPr>
          <p:cNvSpPr/>
          <p:nvPr/>
        </p:nvSpPr>
        <p:spPr>
          <a:xfrm>
            <a:off x="7027936" y="2719323"/>
            <a:ext cx="1195638" cy="2208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/>
            <a:r>
              <a:rPr lang="en-GB" sz="700" kern="0" dirty="0">
                <a:solidFill>
                  <a:prstClr val="black"/>
                </a:solidFill>
                <a:latin typeface="Calibri" panose="020F0502020204030204"/>
              </a:rPr>
              <a:t>Customer Leakage</a:t>
            </a:r>
          </a:p>
        </p:txBody>
      </p: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1E26B50D-B9C7-48D5-9E53-03D3694E1C24}"/>
              </a:ext>
            </a:extLst>
          </p:cNvPr>
          <p:cNvGrpSpPr/>
          <p:nvPr/>
        </p:nvGrpSpPr>
        <p:grpSpPr>
          <a:xfrm>
            <a:off x="4577897" y="1902363"/>
            <a:ext cx="832853" cy="1094991"/>
            <a:chOff x="5649407" y="1637880"/>
            <a:chExt cx="1110470" cy="1459988"/>
          </a:xfrm>
        </p:grpSpPr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A1E366DC-42B0-4269-AF63-FFEF5509AAF6}"/>
                </a:ext>
              </a:extLst>
            </p:cNvPr>
            <p:cNvSpPr/>
            <p:nvPr/>
          </p:nvSpPr>
          <p:spPr>
            <a:xfrm>
              <a:off x="5649407" y="1637880"/>
              <a:ext cx="1110470" cy="145998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800"/>
              <a:endParaRPr lang="en-GB" sz="1350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685800"/>
              <a:r>
                <a:rPr lang="en-GB" sz="750" kern="0" dirty="0">
                  <a:solidFill>
                    <a:prstClr val="black"/>
                  </a:solidFill>
                  <a:latin typeface="Calibri Light" panose="020F0302020204030204"/>
                </a:rPr>
                <a:t>Azure SQL Data Warehouse</a:t>
              </a:r>
            </a:p>
          </p:txBody>
        </p:sp>
        <p:pic>
          <p:nvPicPr>
            <p:cNvPr id="350" name="Picture 349">
              <a:extLst>
                <a:ext uri="{FF2B5EF4-FFF2-40B4-BE49-F238E27FC236}">
                  <a16:creationId xmlns:a16="http://schemas.microsoft.com/office/drawing/2014/main" id="{47F90F27-A008-479B-BDF8-84EDBEA7D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01149" y="1709338"/>
              <a:ext cx="785813" cy="699747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74602DC-A40C-46C7-ACA9-D4E84F4DF574}"/>
              </a:ext>
            </a:extLst>
          </p:cNvPr>
          <p:cNvGrpSpPr/>
          <p:nvPr/>
        </p:nvGrpSpPr>
        <p:grpSpPr>
          <a:xfrm>
            <a:off x="1766780" y="3510918"/>
            <a:ext cx="1064272" cy="650214"/>
            <a:chOff x="2247025" y="3709478"/>
            <a:chExt cx="908030" cy="72998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CC28E86-AD06-41DE-8E29-A18460B3132E}"/>
                </a:ext>
              </a:extLst>
            </p:cNvPr>
            <p:cNvSpPr/>
            <p:nvPr/>
          </p:nvSpPr>
          <p:spPr>
            <a:xfrm>
              <a:off x="2247025" y="3709478"/>
              <a:ext cx="900619" cy="72998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+mj-lt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4DCA4DB-8590-40A7-A3B6-9F68FBEB080D}"/>
                </a:ext>
              </a:extLst>
            </p:cNvPr>
            <p:cNvSpPr/>
            <p:nvPr/>
          </p:nvSpPr>
          <p:spPr>
            <a:xfrm>
              <a:off x="2351143" y="3731571"/>
              <a:ext cx="803912" cy="6219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/>
                <a:t>1. How to upload data to cloud?</a:t>
              </a:r>
              <a:endParaRPr lang="en-GB" sz="1000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96875A-5F78-4EE6-98F8-4A007A23AA96}"/>
              </a:ext>
            </a:extLst>
          </p:cNvPr>
          <p:cNvCxnSpPr/>
          <p:nvPr/>
        </p:nvCxnSpPr>
        <p:spPr>
          <a:xfrm flipV="1">
            <a:off x="2389881" y="3102264"/>
            <a:ext cx="176519" cy="37653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F3F1F8-BFAE-4702-8915-BD91A0C2AD49}"/>
              </a:ext>
            </a:extLst>
          </p:cNvPr>
          <p:cNvGrpSpPr/>
          <p:nvPr/>
        </p:nvGrpSpPr>
        <p:grpSpPr>
          <a:xfrm>
            <a:off x="3932599" y="962709"/>
            <a:ext cx="1105897" cy="625594"/>
            <a:chOff x="3932599" y="962709"/>
            <a:chExt cx="1105897" cy="625594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9E0FC4B-C293-44E4-B0E1-64745B85A518}"/>
                </a:ext>
              </a:extLst>
            </p:cNvPr>
            <p:cNvSpPr/>
            <p:nvPr/>
          </p:nvSpPr>
          <p:spPr>
            <a:xfrm>
              <a:off x="3932599" y="962709"/>
              <a:ext cx="1073620" cy="625594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+mj-lt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42A3986-3204-4362-A475-AC67B905BABD}"/>
                </a:ext>
              </a:extLst>
            </p:cNvPr>
            <p:cNvSpPr/>
            <p:nvPr/>
          </p:nvSpPr>
          <p:spPr>
            <a:xfrm>
              <a:off x="4030695" y="992885"/>
              <a:ext cx="1007801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/>
                <a:t>2. Blob Store or Data Lake Store?</a:t>
              </a:r>
              <a:endParaRPr lang="en-GB" sz="1000" dirty="0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870AE1-4E26-4E70-9D3A-6DC4D8EE8C10}"/>
              </a:ext>
            </a:extLst>
          </p:cNvPr>
          <p:cNvCxnSpPr>
            <a:cxnSpLocks/>
          </p:cNvCxnSpPr>
          <p:nvPr/>
        </p:nvCxnSpPr>
        <p:spPr>
          <a:xfrm flipH="1">
            <a:off x="3991888" y="1621404"/>
            <a:ext cx="284914" cy="3277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95A0A85-917B-4099-860B-A8B9874B8D45}"/>
              </a:ext>
            </a:extLst>
          </p:cNvPr>
          <p:cNvGrpSpPr/>
          <p:nvPr/>
        </p:nvGrpSpPr>
        <p:grpSpPr>
          <a:xfrm>
            <a:off x="5326755" y="975320"/>
            <a:ext cx="1218423" cy="576217"/>
            <a:chOff x="4153979" y="821621"/>
            <a:chExt cx="1087646" cy="576217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C2FE404-BC3F-4697-A7AB-40A572E9CEC1}"/>
                </a:ext>
              </a:extLst>
            </p:cNvPr>
            <p:cNvSpPr/>
            <p:nvPr/>
          </p:nvSpPr>
          <p:spPr>
            <a:xfrm>
              <a:off x="4153979" y="823284"/>
              <a:ext cx="1080268" cy="574554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+mj-lt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7C08A59-DF75-4A32-A444-C5B5EE86017C}"/>
                </a:ext>
              </a:extLst>
            </p:cNvPr>
            <p:cNvSpPr/>
            <p:nvPr/>
          </p:nvSpPr>
          <p:spPr>
            <a:xfrm>
              <a:off x="4253843" y="821621"/>
              <a:ext cx="98778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/>
                <a:t>3. Azure Data Warehouse or Database?</a:t>
              </a:r>
              <a:endParaRPr lang="en-GB" sz="1000" dirty="0"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7A20C61-B39C-4ECB-8BC9-DC1242C561D0}"/>
              </a:ext>
            </a:extLst>
          </p:cNvPr>
          <p:cNvCxnSpPr>
            <a:cxnSpLocks/>
          </p:cNvCxnSpPr>
          <p:nvPr/>
        </p:nvCxnSpPr>
        <p:spPr>
          <a:xfrm flipH="1">
            <a:off x="5240438" y="1528383"/>
            <a:ext cx="284914" cy="3277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F63331D-D3B1-41CC-8776-A80740F37AF3}"/>
              </a:ext>
            </a:extLst>
          </p:cNvPr>
          <p:cNvSpPr/>
          <p:nvPr/>
        </p:nvSpPr>
        <p:spPr>
          <a:xfrm>
            <a:off x="2526706" y="1166542"/>
            <a:ext cx="82907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r>
              <a:rPr lang="en-GB" sz="1050" dirty="0">
                <a:solidFill>
                  <a:srgbClr val="00B050"/>
                </a:solidFill>
                <a:latin typeface="Calibri" panose="020F0502020204030204"/>
              </a:rPr>
              <a:t>On-premise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247488E-60F3-4619-8A34-D1E3A046164B}"/>
              </a:ext>
            </a:extLst>
          </p:cNvPr>
          <p:cNvSpPr/>
          <p:nvPr/>
        </p:nvSpPr>
        <p:spPr>
          <a:xfrm>
            <a:off x="3374852" y="1162360"/>
            <a:ext cx="49885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r>
              <a:rPr lang="en-GB" sz="1050" dirty="0">
                <a:solidFill>
                  <a:srgbClr val="00B050"/>
                </a:solidFill>
                <a:latin typeface="Calibri" panose="020F0502020204030204"/>
              </a:rPr>
              <a:t>Cloud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7AF079B-6C82-4B59-A360-D9430FAFE8AD}"/>
              </a:ext>
            </a:extLst>
          </p:cNvPr>
          <p:cNvGrpSpPr/>
          <p:nvPr/>
        </p:nvGrpSpPr>
        <p:grpSpPr>
          <a:xfrm>
            <a:off x="3630023" y="3025109"/>
            <a:ext cx="1097237" cy="568021"/>
            <a:chOff x="4153979" y="804084"/>
            <a:chExt cx="1116449" cy="710357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057B34D-0646-475F-9E9A-9D2742EFBAA8}"/>
                </a:ext>
              </a:extLst>
            </p:cNvPr>
            <p:cNvSpPr/>
            <p:nvPr/>
          </p:nvSpPr>
          <p:spPr>
            <a:xfrm>
              <a:off x="4153979" y="823284"/>
              <a:ext cx="1080268" cy="69115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+mj-lt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531F9C6-6C03-412F-9E11-8B415AA85229}"/>
                </a:ext>
              </a:extLst>
            </p:cNvPr>
            <p:cNvSpPr/>
            <p:nvPr/>
          </p:nvSpPr>
          <p:spPr>
            <a:xfrm>
              <a:off x="4297578" y="804084"/>
              <a:ext cx="972850" cy="6928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/>
                <a:t>4. How to upload to database?</a:t>
              </a:r>
              <a:endParaRPr lang="en-GB" sz="1000" dirty="0"/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D76DEA3-0130-4FA0-A77F-02C2F84227F2}"/>
              </a:ext>
            </a:extLst>
          </p:cNvPr>
          <p:cNvCxnSpPr>
            <a:cxnSpLocks/>
          </p:cNvCxnSpPr>
          <p:nvPr/>
        </p:nvCxnSpPr>
        <p:spPr>
          <a:xfrm flipV="1">
            <a:off x="4203239" y="2630805"/>
            <a:ext cx="199276" cy="33096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9E0C1F4-4974-4686-8ACB-DB9F335B154A}"/>
              </a:ext>
            </a:extLst>
          </p:cNvPr>
          <p:cNvGrpSpPr/>
          <p:nvPr/>
        </p:nvGrpSpPr>
        <p:grpSpPr>
          <a:xfrm>
            <a:off x="4937532" y="4392681"/>
            <a:ext cx="1097237" cy="568021"/>
            <a:chOff x="4153979" y="804084"/>
            <a:chExt cx="1116449" cy="710357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9CADA0D-AA13-4CD2-A6F3-494B854BD6FE}"/>
                </a:ext>
              </a:extLst>
            </p:cNvPr>
            <p:cNvSpPr/>
            <p:nvPr/>
          </p:nvSpPr>
          <p:spPr>
            <a:xfrm>
              <a:off x="4153979" y="823284"/>
              <a:ext cx="1080268" cy="69115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+mj-lt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BD056FF-0247-42A7-9E73-C353B3FA9222}"/>
                </a:ext>
              </a:extLst>
            </p:cNvPr>
            <p:cNvSpPr/>
            <p:nvPr/>
          </p:nvSpPr>
          <p:spPr>
            <a:xfrm>
              <a:off x="4297578" y="804084"/>
              <a:ext cx="972850" cy="6928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/>
                <a:t>5. Which orchestration tool to use?</a:t>
              </a:r>
              <a:endParaRPr lang="en-GB" sz="1000" dirty="0"/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C437E15-1596-44BF-B125-6F232885B878}"/>
              </a:ext>
            </a:extLst>
          </p:cNvPr>
          <p:cNvCxnSpPr>
            <a:cxnSpLocks/>
          </p:cNvCxnSpPr>
          <p:nvPr/>
        </p:nvCxnSpPr>
        <p:spPr>
          <a:xfrm flipH="1" flipV="1">
            <a:off x="5266819" y="4044360"/>
            <a:ext cx="59937" cy="33429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03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946" y="984110"/>
            <a:ext cx="3644289" cy="191539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 sz="1600" dirty="0"/>
              <a:t>SSIS – Azure Blob Upload Task / Azure Data Lake Store File System Task</a:t>
            </a:r>
          </a:p>
          <a:p>
            <a:pPr marL="280987" lvl="1" indent="0">
              <a:buNone/>
            </a:pPr>
            <a:r>
              <a:rPr lang="en-GB" sz="1400" dirty="0">
                <a:solidFill>
                  <a:srgbClr val="FF0000"/>
                </a:solidFill>
              </a:rPr>
              <a:t>+</a:t>
            </a:r>
            <a:r>
              <a:rPr lang="en-GB" sz="1400" dirty="0"/>
              <a:t> Can connect to various sources, do transformations, conditional tasks etc.</a:t>
            </a:r>
          </a:p>
          <a:p>
            <a:pPr marL="280987" lvl="1" indent="0">
              <a:buNone/>
            </a:pPr>
            <a:r>
              <a:rPr lang="en-GB" sz="1400" dirty="0">
                <a:solidFill>
                  <a:srgbClr val="FF0000"/>
                </a:solidFill>
              </a:rPr>
              <a:t>–</a:t>
            </a:r>
            <a:r>
              <a:rPr lang="en-GB" sz="1400" dirty="0"/>
              <a:t> Burden of having to manage software / server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How to upload data to Azure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9A0D45-E56E-4AD9-842A-64DFB94B4FBD}"/>
              </a:ext>
            </a:extLst>
          </p:cNvPr>
          <p:cNvSpPr/>
          <p:nvPr/>
        </p:nvSpPr>
        <p:spPr>
          <a:xfrm>
            <a:off x="2793752" y="3284804"/>
            <a:ext cx="4349568" cy="171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988" indent="-280988"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</a:pPr>
            <a:r>
              <a:rPr lang="en-GB" sz="1600" dirty="0"/>
              <a:t>Other options: </a:t>
            </a:r>
          </a:p>
          <a:p>
            <a:pPr marL="574675" lvl="1" indent="-293688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</a:pPr>
            <a:r>
              <a:rPr lang="en-GB" sz="1400" dirty="0" err="1"/>
              <a:t>AZCopy</a:t>
            </a:r>
            <a:r>
              <a:rPr lang="en-GB" sz="1400" dirty="0"/>
              <a:t> – command-line utility</a:t>
            </a:r>
          </a:p>
          <a:p>
            <a:pPr marL="574675" lvl="1" indent="-293688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</a:pPr>
            <a:r>
              <a:rPr lang="en-GB" sz="1400" dirty="0"/>
              <a:t>BCP – suitable for small files</a:t>
            </a:r>
          </a:p>
          <a:p>
            <a:pPr marL="574675" lvl="1" indent="-293688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</a:pPr>
            <a:r>
              <a:rPr lang="en-GB" sz="1400" dirty="0"/>
              <a:t>Custom .NET App</a:t>
            </a:r>
          </a:p>
          <a:p>
            <a:pPr marL="574675" lvl="1" indent="-293688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</a:pPr>
            <a:r>
              <a:rPr lang="en-GB" sz="1400" dirty="0"/>
              <a:t>Other proprietary software (e.g. </a:t>
            </a:r>
            <a:r>
              <a:rPr lang="en-GB" sz="1400" dirty="0" err="1"/>
              <a:t>Mulesoft</a:t>
            </a:r>
            <a:r>
              <a:rPr lang="en-GB" sz="1400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4C14FD-B100-42CC-B508-E163E1F1339F}"/>
              </a:ext>
            </a:extLst>
          </p:cNvPr>
          <p:cNvSpPr txBox="1">
            <a:spLocks/>
          </p:cNvSpPr>
          <p:nvPr/>
        </p:nvSpPr>
        <p:spPr>
          <a:xfrm>
            <a:off x="4778258" y="978193"/>
            <a:ext cx="4001796" cy="21826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80988" indent="-2809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3688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2809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613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2863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ADF Copy </a:t>
            </a:r>
          </a:p>
          <a:p>
            <a:pPr marL="280987" lvl="1" indent="0">
              <a:buFontTx/>
              <a:buNone/>
            </a:pPr>
            <a:r>
              <a:rPr lang="en-GB" sz="1400" dirty="0">
                <a:solidFill>
                  <a:srgbClr val="FF0000"/>
                </a:solidFill>
              </a:rPr>
              <a:t>+</a:t>
            </a:r>
            <a:r>
              <a:rPr lang="en-GB" sz="1400" dirty="0"/>
              <a:t> PaaS </a:t>
            </a:r>
          </a:p>
          <a:p>
            <a:pPr marL="280987" lvl="1" indent="0">
              <a:buFontTx/>
              <a:buNone/>
            </a:pPr>
            <a:r>
              <a:rPr lang="en-GB" sz="1400" dirty="0">
                <a:solidFill>
                  <a:srgbClr val="FF0000"/>
                </a:solidFill>
              </a:rPr>
              <a:t>–</a:t>
            </a:r>
            <a:r>
              <a:rPr lang="en-GB" sz="1400" dirty="0"/>
              <a:t> Data Management Gateway required – may not be allowed by some organisations due to security restrictions</a:t>
            </a:r>
          </a:p>
          <a:p>
            <a:pPr marL="280987" lvl="1" indent="0">
              <a:buFontTx/>
              <a:buNone/>
            </a:pPr>
            <a:r>
              <a:rPr lang="en-GB" sz="1400" dirty="0">
                <a:solidFill>
                  <a:srgbClr val="FF0000"/>
                </a:solidFill>
              </a:rPr>
              <a:t>–</a:t>
            </a:r>
            <a:r>
              <a:rPr lang="en-GB" sz="1400" dirty="0"/>
              <a:t> It’s a tool for data movement and orchestration – some limitations in ability to implement logic (ADF v2 has more features)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BAF0C5-2679-4D49-A23A-9C639460B2A4}"/>
              </a:ext>
            </a:extLst>
          </p:cNvPr>
          <p:cNvCxnSpPr>
            <a:cxnSpLocks/>
          </p:cNvCxnSpPr>
          <p:nvPr/>
        </p:nvCxnSpPr>
        <p:spPr>
          <a:xfrm>
            <a:off x="404183" y="3233393"/>
            <a:ext cx="831355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4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066611"/>
            <a:ext cx="4517437" cy="3956981"/>
          </a:xfrm>
        </p:spPr>
        <p:txBody>
          <a:bodyPr/>
          <a:lstStyle/>
          <a:p>
            <a:r>
              <a:rPr lang="en-GB" sz="1600" dirty="0"/>
              <a:t>Blob Storage – cheap general purpose storage</a:t>
            </a:r>
          </a:p>
          <a:p>
            <a:r>
              <a:rPr lang="en-GB" sz="1600" dirty="0"/>
              <a:t>Data Lake Store</a:t>
            </a:r>
          </a:p>
          <a:p>
            <a:pPr lvl="1"/>
            <a:r>
              <a:rPr lang="en-GB" sz="1400" dirty="0"/>
              <a:t>Optimised for large analytics workloads – log files, IoT data, social media, clickstream</a:t>
            </a:r>
          </a:p>
          <a:p>
            <a:pPr lvl="1"/>
            <a:r>
              <a:rPr lang="en-GB" sz="1400" dirty="0"/>
              <a:t>Built-in Hadoop support</a:t>
            </a:r>
          </a:p>
          <a:p>
            <a:pPr lvl="1"/>
            <a:r>
              <a:rPr lang="en-GB" sz="1400" dirty="0"/>
              <a:t>Can be used with U-SQL + C#</a:t>
            </a:r>
          </a:p>
          <a:p>
            <a:pPr lvl="1"/>
            <a:r>
              <a:rPr lang="en-GB" sz="1400" dirty="0"/>
              <a:t>Authentication based on Azure Active Directory</a:t>
            </a:r>
          </a:p>
          <a:p>
            <a:pPr lvl="1"/>
            <a:r>
              <a:rPr lang="en-GB" sz="1400" dirty="0"/>
              <a:t>Processed data may be dumped into Azure Data Warehouse</a:t>
            </a:r>
          </a:p>
          <a:p>
            <a:pPr marL="280987" lvl="1" indent="0">
              <a:buNone/>
            </a:pPr>
            <a:r>
              <a:rPr lang="en-GB" sz="1400" dirty="0"/>
              <a:t>(Note: Data Lake became generally available in Nov 2016, hence we did not use it in that particular instance)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59" y="53113"/>
            <a:ext cx="7358065" cy="732441"/>
          </a:xfrm>
        </p:spPr>
        <p:txBody>
          <a:bodyPr>
            <a:normAutofit/>
          </a:bodyPr>
          <a:lstStyle/>
          <a:p>
            <a:r>
              <a:rPr lang="en-US" dirty="0"/>
              <a:t>2. Blob Storage vs Data Lake Store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365DEF-406C-4757-A35F-566A24D3B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616370"/>
              </p:ext>
            </p:extLst>
          </p:nvPr>
        </p:nvGraphicFramePr>
        <p:xfrm>
          <a:off x="5012012" y="987871"/>
          <a:ext cx="3946347" cy="1828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595044">
                  <a:extLst>
                    <a:ext uri="{9D8B030D-6E8A-4147-A177-3AD203B41FA5}">
                      <a16:colId xmlns:a16="http://schemas.microsoft.com/office/drawing/2014/main" val="2856131096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600431688"/>
                    </a:ext>
                  </a:extLst>
                </a:gridCol>
                <a:gridCol w="1196271">
                  <a:extLst>
                    <a:ext uri="{9D8B030D-6E8A-4147-A177-3AD203B41FA5}">
                      <a16:colId xmlns:a16="http://schemas.microsoft.com/office/drawing/2014/main" val="1446632386"/>
                    </a:ext>
                  </a:extLst>
                </a:gridCol>
              </a:tblGrid>
              <a:tr h="391746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Blob Storage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Data Lake Store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8E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9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 TB &amp; 1,000 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£17/month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£70/month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30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10 TB &amp; 10,000 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£170/month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£700/month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990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100 TB &amp; 100,000 read/write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£1700/month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£7000/month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311895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B26A260-A57C-4044-B0FE-8069BFBF4508}"/>
              </a:ext>
            </a:extLst>
          </p:cNvPr>
          <p:cNvSpPr/>
          <p:nvPr/>
        </p:nvSpPr>
        <p:spPr>
          <a:xfrm>
            <a:off x="5649533" y="3343600"/>
            <a:ext cx="28103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Data Lake Store price quadruple!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E8FEB1-33F7-4D76-9418-4D531B641A2A}"/>
              </a:ext>
            </a:extLst>
          </p:cNvPr>
          <p:cNvGrpSpPr/>
          <p:nvPr/>
        </p:nvGrpSpPr>
        <p:grpSpPr>
          <a:xfrm>
            <a:off x="5797348" y="3903804"/>
            <a:ext cx="2514756" cy="972307"/>
            <a:chOff x="5529215" y="3099407"/>
            <a:chExt cx="2514756" cy="9723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B2D3C4-3DF1-4928-B95A-EAE6DDE2B67C}"/>
                </a:ext>
              </a:extLst>
            </p:cNvPr>
            <p:cNvSpPr/>
            <p:nvPr/>
          </p:nvSpPr>
          <p:spPr>
            <a:xfrm>
              <a:off x="5529215" y="3099407"/>
              <a:ext cx="2514756" cy="972307"/>
            </a:xfrm>
            <a:prstGeom prst="rect">
              <a:avLst/>
            </a:prstGeom>
            <a:solidFill>
              <a:srgbClr val="008EAA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400" dirty="0"/>
            </a:p>
          </p:txBody>
        </p:sp>
        <p:sp>
          <p:nvSpPr>
            <p:cNvPr id="8" name="Explosion: 8 Points 7">
              <a:extLst>
                <a:ext uri="{FF2B5EF4-FFF2-40B4-BE49-F238E27FC236}">
                  <a16:creationId xmlns:a16="http://schemas.microsoft.com/office/drawing/2014/main" id="{FD0B11BB-8542-4972-B151-8DFB46B1ACD9}"/>
                </a:ext>
              </a:extLst>
            </p:cNvPr>
            <p:cNvSpPr/>
            <p:nvPr/>
          </p:nvSpPr>
          <p:spPr>
            <a:xfrm>
              <a:off x="5592121" y="3182003"/>
              <a:ext cx="253085" cy="280984"/>
            </a:xfrm>
            <a:prstGeom prst="irregularSeal1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latin typeface="+mj-lt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1CA24B-67D7-4B53-ABD5-74AE96341932}"/>
                </a:ext>
              </a:extLst>
            </p:cNvPr>
            <p:cNvSpPr/>
            <p:nvPr/>
          </p:nvSpPr>
          <p:spPr>
            <a:xfrm>
              <a:off x="5803307" y="3120901"/>
              <a:ext cx="224066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If you have a mixture of general purpose files and large analytics data, it may be better to go with Data Lake 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87CEBA-9839-40A1-B2DF-A5249792E1ED}"/>
              </a:ext>
            </a:extLst>
          </p:cNvPr>
          <p:cNvCxnSpPr>
            <a:cxnSpLocks/>
          </p:cNvCxnSpPr>
          <p:nvPr/>
        </p:nvCxnSpPr>
        <p:spPr>
          <a:xfrm>
            <a:off x="4867633" y="1066611"/>
            <a:ext cx="0" cy="392097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F237C8A-6F61-4688-81C5-37C1B9E66EF1}"/>
              </a:ext>
            </a:extLst>
          </p:cNvPr>
          <p:cNvSpPr/>
          <p:nvPr/>
        </p:nvSpPr>
        <p:spPr>
          <a:xfrm>
            <a:off x="6495516" y="2845046"/>
            <a:ext cx="26759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Note: Exact price depends on usage. Prices are North Europe region on 11/02/2018.</a:t>
            </a:r>
          </a:p>
        </p:txBody>
      </p:sp>
    </p:spTree>
    <p:extLst>
      <p:ext uri="{BB962C8B-B14F-4D97-AF65-F5344CB8AC3E}">
        <p14:creationId xmlns:p14="http://schemas.microsoft.com/office/powerpoint/2010/main" val="34444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6CB46AF1B55445AFFCE62E7D374E1A" ma:contentTypeVersion="7" ma:contentTypeDescription="Create a new document." ma:contentTypeScope="" ma:versionID="a8380233670c85b6405e75e3d9985ea4">
  <xsd:schema xmlns:xsd="http://www.w3.org/2001/XMLSchema" xmlns:xs="http://www.w3.org/2001/XMLSchema" xmlns:p="http://schemas.microsoft.com/office/2006/metadata/properties" xmlns:ns2="6fef856b-9957-4c63-8350-3d47a877eed5" xmlns:ns3="5c1ef3b4-dda5-4ed2-aafb-ef543d07122a" targetNamespace="http://schemas.microsoft.com/office/2006/metadata/properties" ma:root="true" ma:fieldsID="89c2c7ed34a2d62adbb379385e7651d4" ns2:_="" ns3:_="">
    <xsd:import namespace="6fef856b-9957-4c63-8350-3d47a877eed5"/>
    <xsd:import namespace="5c1ef3b4-dda5-4ed2-aafb-ef543d07122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ef856b-9957-4c63-8350-3d47a877eed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1ef3b4-dda5-4ed2-aafb-ef543d0712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0186DF-3801-42AB-913E-B89324C0BDDD}">
  <ds:schemaRefs>
    <ds:schemaRef ds:uri="http://purl.org/dc/elements/1.1/"/>
    <ds:schemaRef ds:uri="http://schemas.microsoft.com/sharepoint/v3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sharepoint/v3/field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8717C0F-84E2-4371-A6B7-7385732FCC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CEB5F3-BBBD-474D-A8FC-8D6209A6038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15804</TotalTime>
  <Words>3482</Words>
  <Application>Microsoft Office PowerPoint</Application>
  <PresentationFormat>On-screen Show (16:9)</PresentationFormat>
  <Paragraphs>774</Paragraphs>
  <Slides>41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Courier New</vt:lpstr>
      <vt:lpstr>HelveticaNeueLT Std</vt:lpstr>
      <vt:lpstr>Wingdings</vt:lpstr>
      <vt:lpstr>2016 HDS Corporate</vt:lpstr>
      <vt:lpstr>How to Architect Azure for Insights &amp; Analytics</vt:lpstr>
      <vt:lpstr>Vast array of Platform-as-a-Service components</vt:lpstr>
      <vt:lpstr>  </vt:lpstr>
      <vt:lpstr>Contents</vt:lpstr>
      <vt:lpstr>Phase 1 (Feb 2016 – Jul 2016)</vt:lpstr>
      <vt:lpstr>First Phase: Basic Architecture  Feb 2016 – Jul 2016</vt:lpstr>
      <vt:lpstr>Key Decisions</vt:lpstr>
      <vt:lpstr>1. How to upload data to Azure </vt:lpstr>
      <vt:lpstr>2. Blob Storage vs Data Lake Store</vt:lpstr>
      <vt:lpstr>3. Azure Data Warehouse vs Azure Database</vt:lpstr>
      <vt:lpstr>Azure Data Warehouse</vt:lpstr>
      <vt:lpstr>Azure Data Warehouse vs Azure Database</vt:lpstr>
      <vt:lpstr>4. How to upload data to Azure DW</vt:lpstr>
      <vt:lpstr>4. How to upload data to Azure Database</vt:lpstr>
      <vt:lpstr>5. Which orchestration tool to use?</vt:lpstr>
      <vt:lpstr>Phase 2 (Aug 2016 – Feb 2017)</vt:lpstr>
      <vt:lpstr>Question #1</vt:lpstr>
      <vt:lpstr>Stream Analytics</vt:lpstr>
      <vt:lpstr>Alternative solution for near real-time analytics</vt:lpstr>
      <vt:lpstr>Side Question</vt:lpstr>
      <vt:lpstr>PowerBI Model vs Azure Tabular Model</vt:lpstr>
      <vt:lpstr>Question #2</vt:lpstr>
      <vt:lpstr>User Interaction</vt:lpstr>
      <vt:lpstr>Second Phase  Aug 2016 – Feb 2017</vt:lpstr>
      <vt:lpstr>Phase 3 (Mar 2017 – Dec 2017)</vt:lpstr>
      <vt:lpstr>Questions</vt:lpstr>
      <vt:lpstr>1. Annotations / Reference Data Management</vt:lpstr>
      <vt:lpstr>2. Notifications</vt:lpstr>
      <vt:lpstr>3. Uploading data from non-on-premise sources</vt:lpstr>
      <vt:lpstr>Third Phase  Mar 2017 – Dec 2017</vt:lpstr>
      <vt:lpstr>Further Decisions</vt:lpstr>
      <vt:lpstr>Further Decisions</vt:lpstr>
      <vt:lpstr>Azure Data Factory</vt:lpstr>
      <vt:lpstr>Typical Azure Data Factory Operations</vt:lpstr>
      <vt:lpstr>1.a. How to coordinate multiple ADFs?</vt:lpstr>
      <vt:lpstr>1.b. Azure Data Warehouse – Resource Classes</vt:lpstr>
      <vt:lpstr>2. Managing Environments</vt:lpstr>
      <vt:lpstr>3. PowerBI Considerations</vt:lpstr>
      <vt:lpstr>Other cool services</vt:lpstr>
      <vt:lpstr>Last few things…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dc:description/>
  <cp:lastModifiedBy>Mehmet Bakkaloglu</cp:lastModifiedBy>
  <cp:revision>1534</cp:revision>
  <cp:lastPrinted>2016-01-12T17:49:27Z</cp:lastPrinted>
  <dcterms:created xsi:type="dcterms:W3CDTF">2011-02-10T00:52:49Z</dcterms:created>
  <dcterms:modified xsi:type="dcterms:W3CDTF">2018-02-23T23:50:19Z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0x010100916CB46AF1B55445AFFCE62E7D374E1A</vt:lpwstr>
  </property>
</Properties>
</file>