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Source Code Pr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fc902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fc902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a2c80be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a2c80be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afc902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afc902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afc902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afc902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a2c80be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a2c80be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afc902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afc902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afc902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afc902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afc902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afc902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a2c80be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a2c80be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afc9025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afc9025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a2c80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a2c80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a2c80be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a2c80be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afc9025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afc9025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afc9025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1afc9025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afc902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afc902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1afc902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1afc902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afc902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afc902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1afc9025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1afc9025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afc9025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afc9025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1afc9025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1afc9025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1afc9025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1afc9025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afc9025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afc9025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1afc902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1afc902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1a2c80be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1a2c80be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a2c80be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a2c80be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afc9025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afc9025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1a2c80be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1a2c80be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b2469a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1b2469a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afc9025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afc9025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1afc9025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1afc9025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a2c80be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a2c80be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26c7d8150fe1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26c7d8150fe1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abc591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abc591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afc9025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afc9025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2469a1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2469a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a2c80be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a2c80be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loaders allow for online preprocessing like generators, but can be more legible.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packed into the class and reused.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of data loaders can be exploited.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eras.io/layers/about-keras-layers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hyperlink" Target="https://keras.io/getting-started/functional-api-guid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keras.io/getting-started/functional-api-guid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eras.io/optimizers/" TargetMode="External"/><Relationship Id="rId4" Type="http://schemas.openxmlformats.org/officeDocument/2006/relationships/hyperlink" Target="https://arxiv.org/pdf/1701.07875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eras.io/backen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nsole.cloud.google.com/flows/enableapi?apiid=ml.googleapis.com,compute_component" TargetMode="External"/><Relationship Id="rId4" Type="http://schemas.openxmlformats.org/officeDocument/2006/relationships/hyperlink" Target="https://cloud.google.com/sdk/doc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nsole.cloud.google.com/flows/enableapi?apiid=ml.googleapis.com,compute_component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loud.google.com/" TargetMode="External"/><Relationship Id="rId4" Type="http://schemas.openxmlformats.org/officeDocument/2006/relationships/hyperlink" Target="https://cloud.google.com/sdk/docs/" TargetMode="External"/><Relationship Id="rId9" Type="http://schemas.openxmlformats.org/officeDocument/2006/relationships/hyperlink" Target="https://github.com/GoogleCloudPlatform/cloudml-samples/blob/master/tensorflow/standard/mnist/trainer/utils.py" TargetMode="External"/><Relationship Id="rId5" Type="http://schemas.openxmlformats.org/officeDocument/2006/relationships/hyperlink" Target="https://cloud.google.com/ml-engine/docs/tensorflow/getting-started-training-prediction" TargetMode="External"/><Relationship Id="rId6" Type="http://schemas.openxmlformats.org/officeDocument/2006/relationships/hyperlink" Target="https://cloud.google.com/ml-engine/docs/training-overview" TargetMode="External"/><Relationship Id="rId7" Type="http://schemas.openxmlformats.org/officeDocument/2006/relationships/hyperlink" Target="https://console.cloud.google.com/ai-platform/" TargetMode="External"/><Relationship Id="rId8" Type="http://schemas.openxmlformats.org/officeDocument/2006/relationships/hyperlink" Target="https://cloud.google.com/ml-engine/docs/using-gpu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tensorflow.org/install/gpu" TargetMode="External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soumith/ganhack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hyperlink" Target="https://github.com/soumith/ganhack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orch.org/tutorials/beginner/nlp/pytorch_tutorial.html" TargetMode="External"/><Relationship Id="rId4" Type="http://schemas.openxmlformats.org/officeDocument/2006/relationships/hyperlink" Target="https://colab.research.google.com/drive/1M8jjIG2GD1mIUiHJW9FtodmgMPZuutHG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700" y="1262200"/>
            <a:ext cx="8520600" cy="13518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79700" y="1332525"/>
            <a:ext cx="8340600" cy="12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</a:rPr>
              <a:t>Training GANs with Keras and Pytorch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Volodymyr Liunda and Jacob Ekstrum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Introduction to Keras - Data Loaders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like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on_epoch_end </a:t>
            </a:r>
            <a:r>
              <a:rPr lang="en"/>
              <a:t>and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on_batch_end</a:t>
            </a:r>
            <a:r>
              <a:rPr lang="en"/>
              <a:t> remove boilerplate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shuffle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prepare batches for, e.g., hard negative mining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models can easily train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model.fit_generator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models can write their own training routines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8673"/>
            <a:ext cx="5979775" cy="1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Introduction to Keras - Layers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https://keras.io/layers/about-keras-layers/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lot of pre-built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layers are possible, if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can be handled by a Lambda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Models inherit from the Layer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intermix models and layers when constructing new models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8700" y="1160025"/>
            <a:ext cx="1965300" cy="27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0" l="1332" r="0" t="0"/>
          <a:stretch/>
        </p:blipFill>
        <p:spPr>
          <a:xfrm>
            <a:off x="311700" y="3113275"/>
            <a:ext cx="4877624" cy="15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11600" y="4655050"/>
            <a:ext cx="48777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Code source: 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https://keras.io/getting-started/functional-api-guide/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Keras - Layers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commonly used Layers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keras.layers.&lt;layer name&gt;</a:t>
            </a:r>
            <a:r>
              <a:rPr lang="en"/>
              <a:t>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Dense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Activation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■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ReLU, Activation(“sigmoid”), …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Conv2D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■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Conv2DTranspose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MaxPooling2D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■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AveragePooling2D, Upsampling2D, …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Add, Concatenate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Embedding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BatchNormalization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LSTM (CuDNNLSTM), GRU (CuDNNGRU)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TimeDistributed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Lambda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Keras - Layer Tips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650" y="1124425"/>
            <a:ext cx="2774149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66306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All Sequential models can be represented as Functional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Functional models can be represented as Sequential models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311700" y="2571750"/>
            <a:ext cx="60582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Avoid Lambda layers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Lambda layers are slow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many existing layers that can accomplish your goal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Exceptions exist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Core sampling layers are turned off at inference time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Layers can be tweaked through keyword arguments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Regularization (kernel, bias, and activity)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In-line activation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21850" y="4600125"/>
            <a:ext cx="5335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Model structure: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https://keras.io/getting-started/functional-api-guide/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Keras - Custom Loss Functions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models must be compiled before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an optimizer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a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has good optimizer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https://keras.io/optimizers/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optimizers often work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Choice of hyperparameters and loss function are typically more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standard objective functions can be improved upon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I.E., Wasserstein GANs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https://arxiv.org/pdf/1701.07875.pdf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allows for custom loss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take a true value tensor and a predicted value tensor as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produce a loss value for the minibatch as 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Keras - Custom Loss Functions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017800"/>
            <a:ext cx="6515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84600"/>
            <a:ext cx="8839203" cy="160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311700" y="3811375"/>
            <a:ext cx="5624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line could be buggy?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(or, lines)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Keras - Custom Loss Functions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017800"/>
            <a:ext cx="6515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84600"/>
            <a:ext cx="8839203" cy="160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3781775" y="3071300"/>
            <a:ext cx="4728900" cy="31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11700" y="3811375"/>
            <a:ext cx="5624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line could be buggy?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(or, lines)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Keras - Custom Loss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Keras backend library is “safe”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functions are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functions will automatically port to different backends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restricting portability, TensorFlow functions can be used as well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Order of (personal) preference: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Layers and Standard loss functions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User-defined with Keras backend functions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User-defined with one backend’s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https://keras.io/backend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490250" y="1353350"/>
            <a:ext cx="8134800" cy="27102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490250" y="1353350"/>
            <a:ext cx="63678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Example Walkthrough: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Keras Simple GAN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Key Topics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Framework comparison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PyTorch and Google Colab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Keras (Functional Interface)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Data Loaders, Layers, and Loss Functions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Example - Cats and Dogs GAN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GPU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Google Cloud Platform (Demo)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your own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Best Practices for Training GANs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(Time Permitting) Setup Individual GCP Environments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Key Topics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PyTorch and Google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Keras (Functional Interface)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Loaders, Layers, and Loss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- Cats and Dogs 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GPU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Google Cloud Platform (Demo)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your own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Practices for Training 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(Time Permitting) Setup Individual GCP Environments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GPUs via GCP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Platform gives a trial subscription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subscription runs out after $300 or one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the platform is less straightforward than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it is a great option if Colab jobs are timing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Cloud SDK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(Re)configure your development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data binaries to the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code to leverage data binaries and command-line arguments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 code to GCP through Cloud Shell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- Installation and Configuration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Cloud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 Google Cloud and Click “New Project” in the Upper-Left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Cloud Storage 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Cloud ML and Compute Engine components for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https://console.cloud.google.com/flows/enableapi?apiid=ml.googleapis.com,compute_component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- from the documentation (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https://cloud.google.com/sdk/docs/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the Cloud SDK installer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 the installer and initialize gcloud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gcloud init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GCP - Creating a Cloud Storage Bucket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GCP - Creating a Cloud Storage Bucket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263" y="1017800"/>
            <a:ext cx="4049468" cy="4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/>
          <p:nvPr/>
        </p:nvSpPr>
        <p:spPr>
          <a:xfrm>
            <a:off x="3840975" y="3041700"/>
            <a:ext cx="2708700" cy="47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GCP - Enabling Cloud ML and Compute Engine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9500" y="4230575"/>
            <a:ext cx="70590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https://console.cloud.google.com/flows/enableapi?apiid=ml.googleapis.com,compute_component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375" y="1017800"/>
            <a:ext cx="6227231" cy="32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- Porting Data Binaries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package your data files in a convenient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Zip, Pickle, BZip2,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gsutil</a:t>
            </a:r>
            <a:r>
              <a:rPr lang="en"/>
              <a:t> to copy data files to your 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sutil cp [-r] &lt;data-files&gt; gs://&lt;your-bucket&gt;/path/to/folder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your code to ensure that files are unpacked/parsed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packages: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zipfile, bz2, pickle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 files from the cloud bucket to the local filesystem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RAM: Copy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/tmp/&lt;path&gt;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Will be cleared upon application termination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Local disk: Documentation is contradictory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setup.py</a:t>
            </a:r>
            <a:r>
              <a:rPr lang="en"/>
              <a:t> script to include required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model checkpoint logic to store checkpoints in the cloud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625" y="2702175"/>
            <a:ext cx="2779375" cy="2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- Executing Training Jobs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the training command from the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cloud ai-platform jobs submit training &lt;job-name&gt; [args]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Helpful flags include: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--python-version 3.5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--scale-tier BASIC_GPU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--job-dir gs://&lt;my-bucket&gt;/path/to/working/directory/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--runtime-version 1.14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--module-name &lt;training-package-name&gt;.&lt;training-file-name&gt;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--package-path &lt;training-code-root-directory&gt;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--region &lt;bucket-region&gt;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-- [user-args]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logs, debug, rinse, and repeat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cloud ai-platform jobs stream-logs &lt;job-name&gt;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Stackdriver logging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- Stackdriver Logging</a:t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063" y="978300"/>
            <a:ext cx="5663885" cy="416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- Job Viewer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3103"/>
            <a:ext cx="9143999" cy="325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- Summary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GCP is highly configurable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GCP can be extremely confusing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GCP if you need access to powerful machines with multiple GPUs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use GCP to train an MNIST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Alternatives to GCP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out the new GCP AI Platform Notebooks (2019)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(locally, with GPUs)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Key Topics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PyTorch and Google Colab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Keras (Functional Interface)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Data Loaders, Layers, and Loss Functions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Example - Cats and Dogs GAN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Leveraging GPU Resources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Google Cloud Platform (Demo)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your own GPU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Best Practices for Training GANs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(Time Permitting) Setup Individual GCP Environments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GPUs via GCP - Further Resources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Accessing GCP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Installing Cloud SDK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Creating a training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Submitting a training job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Viewing training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Using Multiple GPUs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Documentation has multiple examples on leveraging the AI platform, </a:t>
            </a:r>
            <a:r>
              <a:rPr lang="en" u="sng">
                <a:solidFill>
                  <a:schemeClr val="hlink"/>
                </a:solidFill>
                <a:hlinkClick r:id="rId9"/>
              </a:rPr>
              <a:t>including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examples and resources are on Medium, Towards Data Science, etc.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/>
          <p:nvPr/>
        </p:nvSpPr>
        <p:spPr>
          <a:xfrm>
            <a:off x="203375" y="694225"/>
            <a:ext cx="8001000" cy="39228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>
            <p:ph type="title"/>
          </p:nvPr>
        </p:nvSpPr>
        <p:spPr>
          <a:xfrm>
            <a:off x="490250" y="526350"/>
            <a:ext cx="586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Demonstration: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Training a Keras Model on Google Cloud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Utilizing your own GPU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0" y="1152475"/>
            <a:ext cx="524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procedure: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https://www.tensorflow.org/install/gpu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Works for Keras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Very few tweaks needed for PyTorch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CUDA 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CuDNN scripts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Requires NVIDIA Developer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GPU versions of your preferred ML 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Keras</a:t>
            </a:r>
            <a:r>
              <a:rPr lang="en"/>
              <a:t> - </a:t>
            </a:r>
            <a:r>
              <a:rPr lang="en"/>
              <a:t>None!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*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keras.utils.multi_gpu_model(model)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PyTorch - just send elements to device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525" y="1499400"/>
            <a:ext cx="3804300" cy="3038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Key Topics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Framework comparison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PyTorch and Google Colab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Keras (Functional Interface)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Data Loaders, Layers, and Loss Functions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Example - Cats and Dogs GAN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Leveraging GPU Resources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Google Cloud Platform (Demo)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your own GPU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Practices for Training 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(Time Permitting) Setup Individual GCP Environments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Never forget to normalize outputs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noise to both labels and inputs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Avoid sparse gradients (ReLU → LeakyReLU, MaxPool → AvgPool)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Adam optimizer with small learning rates (like 1e-4 small)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BatchNorm in Generator, but not Discriminator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Discriminator should be roughly as expressive as the generator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3" name="Google Shape;303;p46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Training tips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596075" y="4396700"/>
            <a:ext cx="1998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out </a:t>
            </a:r>
            <a:r>
              <a:rPr lang="en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this repo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</a:t>
            </a:r>
            <a:r>
              <a:rPr lang="en">
                <a:solidFill>
                  <a:srgbClr val="F3F3F3"/>
                </a:solidFill>
              </a:rPr>
              <a:t>igns of failure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 or G losses go down steadily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 loss has large variance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Gradient explosion</a:t>
            </a:r>
            <a:endParaRPr sz="1600"/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9550"/>
            <a:ext cx="4211101" cy="37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 txBox="1"/>
          <p:nvPr/>
        </p:nvSpPr>
        <p:spPr>
          <a:xfrm>
            <a:off x="596075" y="4396700"/>
            <a:ext cx="1998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out </a:t>
            </a:r>
            <a:r>
              <a:rPr lang="en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this repo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Key Topics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Framework comparison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PyTorch and Google Colab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Keras (Functional Interface)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Data Loaders, Layers, and Loss Functions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Example - Cats and Dogs GAN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Leveraging GPU Resources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Google Cloud Platform (Demo)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your own GPU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Best Practices for Training GANs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(Time Permitting) Setup Individual GCP Environments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9"/>
          <p:cNvSpPr txBox="1"/>
          <p:nvPr/>
        </p:nvSpPr>
        <p:spPr>
          <a:xfrm>
            <a:off x="914400" y="214626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/>
              <a:t>Thank you</a:t>
            </a:r>
            <a:endParaRPr b="1" sz="6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Framework comparison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9975"/>
            <a:ext cx="39999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Keras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develop prototypes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Leverages vast Tensorflow infrastructure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TFLite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TensorFlow Extended (TFX)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Full Tensorboard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expressive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Eager execution in beta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Harder to debug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PyTorch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/>
              <a:t>Expressivity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/>
              <a:t>Eager execution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inspectability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Built-in ONNX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Partial support of Tensorboard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to be converted for production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boilerplate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4235400" cy="51435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88025" y="526350"/>
            <a:ext cx="354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Intro to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PyTorch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124" y="566125"/>
            <a:ext cx="3951776" cy="39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Introduction to PyTorch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PyTorch docs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code: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Google Colab</a:t>
            </a:r>
            <a:endParaRPr sz="24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5">
            <a:alphaModFix/>
          </a:blip>
          <a:srcRect b="1642" l="0" r="0" t="32934"/>
          <a:stretch/>
        </p:blipFill>
        <p:spPr>
          <a:xfrm>
            <a:off x="4985025" y="1017800"/>
            <a:ext cx="3627825" cy="36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Key Topics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Framework comparison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Introduction to PyTorch and Google Colab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Keras (Functional Interface)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Loaders, Layers, and Loss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- Cats and Dogs 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Leveraging GPU Resources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Google Cloud Platform (Demo)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Using your own GPU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Best Practices for Training GANs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(Time Permitting) Setup Individual GCP Environments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188575" y="1332150"/>
            <a:ext cx="8001000" cy="24792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1021100" y="1772400"/>
            <a:ext cx="4914300" cy="15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Intro to </a:t>
            </a:r>
            <a:r>
              <a:rPr lang="en">
                <a:solidFill>
                  <a:srgbClr val="F3F3F3"/>
                </a:solidFill>
              </a:rPr>
              <a:t>Keras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375" y="1332150"/>
            <a:ext cx="2479200" cy="2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978300"/>
          </a:xfrm>
          <a:prstGeom prst="rect">
            <a:avLst/>
          </a:prstGeom>
          <a:solidFill>
            <a:srgbClr val="005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Introduction to Keras - Data Loaders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be fed to models through: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or Feed Dictionaries (Fast to Write)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Generators (Simple)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Loader Classes (Stable)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loader classes extend Keras Sequential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Thread-safe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Object-oriented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Intuitive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3023450"/>
            <a:ext cx="46291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