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handoutMasterIdLst>
    <p:handoutMasterId r:id="rId26"/>
  </p:handoutMasterIdLst>
  <p:sldIdLst>
    <p:sldId id="291" r:id="rId3"/>
    <p:sldId id="312" r:id="rId4"/>
    <p:sldId id="315" r:id="rId5"/>
    <p:sldId id="313" r:id="rId6"/>
    <p:sldId id="317" r:id="rId7"/>
    <p:sldId id="316" r:id="rId8"/>
    <p:sldId id="318" r:id="rId9"/>
    <p:sldId id="322" r:id="rId10"/>
    <p:sldId id="326" r:id="rId11"/>
    <p:sldId id="320" r:id="rId12"/>
    <p:sldId id="319" r:id="rId13"/>
    <p:sldId id="325" r:id="rId14"/>
    <p:sldId id="324" r:id="rId15"/>
    <p:sldId id="328" r:id="rId16"/>
    <p:sldId id="334" r:id="rId17"/>
    <p:sldId id="337" r:id="rId18"/>
    <p:sldId id="336" r:id="rId20"/>
    <p:sldId id="347" r:id="rId21"/>
    <p:sldId id="342" r:id="rId22"/>
    <p:sldId id="327" r:id="rId23"/>
    <p:sldId id="321" r:id="rId24"/>
    <p:sldId id="323" r:id="rId25"/>
  </p:sldIdLst>
  <p:sldSz cx="9144000" cy="6858000" type="screen4x3"/>
  <p:notesSz cx="6858000" cy="9144000"/>
  <p:defaultTextStyle>
    <a:defPPr>
      <a:defRPr lang="en-US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828383"/>
    <a:srgbClr val="005BBB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2"/>
    <p:restoredTop sz="95898"/>
  </p:normalViewPr>
  <p:slideViewPr>
    <p:cSldViewPr snapToGrid="0" snapToObjects="1">
      <p:cViewPr>
        <p:scale>
          <a:sx n="118" d="100"/>
          <a:sy n="118" d="100"/>
        </p:scale>
        <p:origin x="-256" y="48"/>
      </p:cViewPr>
      <p:guideLst/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panose="020B0604020202090204" pitchFamily="34" charset="0"/>
              </a:rPr>
            </a:fld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panose="020B0604020202090204" pitchFamily="34" charset="0"/>
              </a:rPr>
            </a:fld>
            <a:endParaRPr lang="en-US" dirty="0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5B96CA4F-2197-CC40-B4FC-798A937A9DC6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02322656-8894-1544-92AA-01B3CF5E61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images come from google search, there are the links:</a:t>
            </a:r>
            <a:endParaRPr lang="en-US" altLang="zh-CN"/>
          </a:p>
          <a:p>
            <a:r>
              <a:rPr lang="en-US" altLang="zh-CN">
                <a:sym typeface="+mn-ea"/>
              </a:rPr>
              <a:t>http://hbimg.b0.upaiyun.com/6cdda27911bccd3e6d9e65f940fef52b8e94e78d1c38e-lQsKaP_fw658</a:t>
            </a:r>
            <a:endParaRPr lang="en-US" altLang="zh-CN"/>
          </a:p>
          <a:p>
            <a:r>
              <a:rPr lang="en-US" altLang="zh-CN">
                <a:sym typeface="+mn-ea"/>
              </a:rPr>
              <a:t>http://www.uzones.com/uploads/allimg/170821/2-1FR1212504-50.jpg</a:t>
            </a:r>
            <a:endParaRPr lang="en-US" altLang="zh-CN"/>
          </a:p>
          <a:p>
            <a:r>
              <a:rPr lang="en-US" altLang="zh-CN">
                <a:sym typeface="+mn-ea"/>
              </a:rPr>
              <a:t>http://hbimg.b0.upaiyun.com/de4c947ee1058e0f7897093dce4ae3b39baa5b4d2781e-1nkpKe_fw658</a:t>
            </a:r>
            <a:endParaRPr lang="en-US" altLang="zh-CN"/>
          </a:p>
          <a:p>
            <a:r>
              <a:rPr lang="en-US" altLang="zh-CN">
                <a:sym typeface="+mn-ea"/>
              </a:rPr>
              <a:t>http://img0.imgtn.bdimg.com/it/u=3327318490,1689220458&amp;fm=26&amp;gp=0.jpg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images come from google search, there are the links:</a:t>
            </a:r>
            <a:endParaRPr lang="en-US" altLang="zh-CN"/>
          </a:p>
          <a:p>
            <a:r>
              <a:rPr lang="en-US" altLang="zh-CN"/>
              <a:t>http://hbimg.b0.upaiyun.com/6cdda27911bccd3e6d9e65f940fef52b8e94e78d1c38e-lQsKaP_fw658</a:t>
            </a:r>
            <a:endParaRPr lang="en-US" altLang="zh-CN"/>
          </a:p>
          <a:p>
            <a:r>
              <a:rPr lang="en-US" altLang="zh-CN"/>
              <a:t>http://www.uzones.com/uploads/allimg/170821/2-1FR1212504-50.jpg</a:t>
            </a:r>
            <a:endParaRPr lang="en-US" altLang="zh-CN"/>
          </a:p>
          <a:p>
            <a:r>
              <a:rPr lang="en-US" altLang="zh-CN"/>
              <a:t>http://hbimg.b0.upaiyun.com/de4c947ee1058e0f7897093dce4ae3b39baa5b4d2781e-1nkpKe_fw658</a:t>
            </a:r>
            <a:endParaRPr lang="en-US" altLang="zh-CN"/>
          </a:p>
          <a:p>
            <a:r>
              <a:rPr lang="en-US" altLang="zh-CN"/>
              <a:t>http://img0.imgtn.bdimg.com/it/u=3327318490,1689220458&amp;fm=26&amp;gp=0.jpg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images come from google search, there are the links:</a:t>
            </a:r>
            <a:endParaRPr lang="en-US" altLang="zh-CN"/>
          </a:p>
          <a:p>
            <a:r>
              <a:rPr lang="en-US" altLang="zh-CN">
                <a:sym typeface="+mn-ea"/>
              </a:rPr>
              <a:t>http://hbimg.b0.upaiyun.com/6cdda27911bccd3e6d9e65f940fef52b8e94e78d1c38e-lQsKaP_fw658</a:t>
            </a:r>
            <a:endParaRPr lang="en-US" altLang="zh-CN"/>
          </a:p>
          <a:p>
            <a:r>
              <a:rPr lang="en-US" altLang="zh-CN">
                <a:sym typeface="+mn-ea"/>
              </a:rPr>
              <a:t>http://www.uzones.com/uploads/allimg/170821/2-1FR1212504-50.jpg</a:t>
            </a:r>
            <a:endParaRPr lang="en-US" altLang="zh-CN"/>
          </a:p>
          <a:p>
            <a:r>
              <a:rPr lang="en-US" altLang="zh-CN">
                <a:sym typeface="+mn-ea"/>
              </a:rPr>
              <a:t>http://hbimg.b0.upaiyun.com/de4c947ee1058e0f7897093dce4ae3b39baa5b4d2781e-1nkpKe_fw658</a:t>
            </a:r>
            <a:endParaRPr lang="en-US" altLang="zh-CN"/>
          </a:p>
          <a:p>
            <a:r>
              <a:rPr lang="en-US" altLang="zh-CN">
                <a:sym typeface="+mn-ea"/>
              </a:rPr>
              <a:t>http://img0.imgtn.bdimg.com/it/u=3327318490,1689220458&amp;fm=26&amp;gp=0.jpg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images come from google search, there are the links:</a:t>
            </a:r>
            <a:endParaRPr lang="en-US" altLang="zh-CN"/>
          </a:p>
          <a:p>
            <a:r>
              <a:rPr lang="en-US" altLang="zh-CN">
                <a:sym typeface="+mn-ea"/>
              </a:rPr>
              <a:t>http://hbimg.b0.upaiyun.com/6cdda27911bccd3e6d9e65f940fef52b8e94e78d1c38e-lQsKaP_fw658</a:t>
            </a:r>
            <a:endParaRPr lang="en-US" altLang="zh-CN"/>
          </a:p>
          <a:p>
            <a:r>
              <a:rPr lang="en-US" altLang="zh-CN">
                <a:sym typeface="+mn-ea"/>
              </a:rPr>
              <a:t>http://www.uzones.com/uploads/allimg/170821/2-1FR1212504-50.jpg</a:t>
            </a:r>
            <a:endParaRPr lang="en-US" altLang="zh-CN"/>
          </a:p>
          <a:p>
            <a:r>
              <a:rPr lang="en-US" altLang="zh-CN">
                <a:sym typeface="+mn-ea"/>
              </a:rPr>
              <a:t>http://hbimg.b0.upaiyun.com/de4c947ee1058e0f7897093dce4ae3b39baa5b4d2781e-1nkpKe_fw658</a:t>
            </a:r>
            <a:endParaRPr lang="en-US" altLang="zh-CN"/>
          </a:p>
          <a:p>
            <a:r>
              <a:rPr lang="en-US" altLang="zh-CN">
                <a:sym typeface="+mn-ea"/>
              </a:rPr>
              <a:t>http://img0.imgtn.bdimg.com/it/u=3327318490,1689220458&amp;fm=26&amp;gp=0.jpg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857"/>
            <a:ext cx="9144000" cy="6858000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93776" y="3968497"/>
            <a:ext cx="4978908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100" b="0" i="0">
                <a:solidFill>
                  <a:schemeClr val="bg1"/>
                </a:solidFill>
                <a:latin typeface="Georgia" panose="02040802050405020203" charset="0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pPr lvl="0"/>
            <a:r>
              <a:rPr lang="en-US" dirty="0" smtClean="0"/>
              <a:t>Sub-topic</a:t>
            </a:r>
            <a:endParaRPr lang="en-US" dirty="0" smtClean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472"/>
            <a:ext cx="4978908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8" y="5366672"/>
            <a:ext cx="6810538" cy="972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0" y="883920"/>
            <a:ext cx="9144000" cy="59740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6" hasCustomPrompt="1"/>
          </p:nvPr>
        </p:nvSpPr>
        <p:spPr>
          <a:xfrm>
            <a:off x="3824240" y="1320800"/>
            <a:ext cx="4791075" cy="446563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200" baseline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Drag chart to placeholder or click icon to add chart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panose="02040802050405020203" charset="0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2" y="2189263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1490663"/>
            <a:ext cx="4978908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4350"/>
              </a:lnSpc>
              <a:defRPr sz="4500" b="1" i="0" cap="all" baseline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 smtClean="0"/>
              <a:t>DIVIDER SLIDE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3970337"/>
            <a:ext cx="4978908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100" b="0" baseline="0">
                <a:solidFill>
                  <a:schemeClr val="bg1"/>
                </a:solidFill>
                <a:latin typeface="Georgia" panose="02040802050405020203" charset="0"/>
                <a:ea typeface="Georgia" panose="02040802050405020203" charset="0"/>
                <a:cs typeface="Georgia" panose="02040802050405020203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1" y="56223"/>
            <a:ext cx="5839539" cy="834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256314" y="2177143"/>
            <a:ext cx="4887686" cy="4680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6"/>
          <p:cNvSpPr txBox="1"/>
          <p:nvPr userDrawn="1"/>
        </p:nvSpPr>
        <p:spPr>
          <a:xfrm>
            <a:off x="8284464" y="6221885"/>
            <a:ext cx="544068" cy="534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200" b="1" smtClean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</a:fld>
            <a:endParaRPr lang="en-US" sz="1200" b="1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1" y="2189264"/>
            <a:ext cx="4802124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Em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panose="02040802050405020203" charset="0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25196" y="2185417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</a:t>
            </a:r>
            <a:endParaRPr lang="en-US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3771900" y="2185417"/>
            <a:ext cx="3134815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 vitae dolor </a:t>
            </a:r>
            <a:r>
              <a:rPr lang="en-US" dirty="0" err="1" smtClean="0"/>
              <a:t>euismod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mattis</a:t>
            </a:r>
            <a:r>
              <a:rPr lang="en-US" dirty="0" smtClean="0"/>
              <a:t>. In </a:t>
            </a:r>
            <a:r>
              <a:rPr lang="en-US" dirty="0" err="1" smtClean="0"/>
              <a:t>ornare</a:t>
            </a:r>
            <a:r>
              <a:rPr lang="en-US" dirty="0" smtClean="0"/>
              <a:t> convallis </a:t>
            </a:r>
            <a:r>
              <a:rPr lang="en-US" dirty="0" err="1" smtClean="0"/>
              <a:t>velit</a:t>
            </a:r>
            <a:r>
              <a:rPr lang="en-US" dirty="0" smtClean="0"/>
              <a:t> vitae cursus. Integer </a:t>
            </a:r>
            <a:r>
              <a:rPr lang="en-US" dirty="0" err="1" smtClean="0"/>
              <a:t>egestas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mi </a:t>
            </a:r>
            <a:r>
              <a:rPr lang="en-US" dirty="0" err="1" smtClean="0"/>
              <a:t>vehicula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. </a:t>
            </a:r>
            <a:r>
              <a:rPr lang="en-US" dirty="0" err="1" smtClean="0"/>
              <a:t>Pellentesque</a:t>
            </a:r>
            <a:r>
              <a:rPr lang="en-US" dirty="0" smtClean="0"/>
              <a:t> habitant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</a:t>
            </a:r>
            <a:r>
              <a:rPr lang="en-US" dirty="0" err="1" smtClean="0"/>
              <a:t>senectus</a:t>
            </a:r>
            <a:r>
              <a:rPr lang="en-US" dirty="0" smtClean="0"/>
              <a:t> et </a:t>
            </a:r>
            <a:r>
              <a:rPr lang="en-US" dirty="0" err="1" smtClean="0"/>
              <a:t>netus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panose="02040802050405020203" charset="0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25196" y="2185417"/>
            <a:ext cx="6418318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panose="020B0604020202090204" pitchFamily="34" charset="0"/>
              <a:buChar char="•"/>
              <a:defRPr sz="1500" b="0" i="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Quisque</a:t>
            </a:r>
            <a:r>
              <a:rPr lang="en-US" dirty="0" smtClean="0"/>
              <a:t> ac </a:t>
            </a:r>
            <a:r>
              <a:rPr lang="en-US" dirty="0" err="1" smtClean="0"/>
              <a:t>orci</a:t>
            </a:r>
            <a:r>
              <a:rPr lang="en-US" dirty="0" smtClean="0"/>
              <a:t> in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Donec</a:t>
            </a:r>
            <a:r>
              <a:rPr lang="en-US" dirty="0" smtClean="0"/>
              <a:t> vitae </a:t>
            </a:r>
            <a:r>
              <a:rPr lang="en-US" dirty="0" err="1" smtClean="0"/>
              <a:t>justo</a:t>
            </a:r>
            <a:r>
              <a:rPr lang="en-US" dirty="0" smtClean="0"/>
              <a:t> et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consectetur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Etiam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ex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ac </a:t>
            </a:r>
            <a:r>
              <a:rPr lang="en-US" dirty="0" err="1" smtClean="0"/>
              <a:t>elit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Duis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</a:t>
            </a:r>
            <a:r>
              <a:rPr lang="en-US" dirty="0" err="1" smtClean="0"/>
              <a:t>turpis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Justo et neque odio facilisis turpis </a:t>
            </a:r>
            <a:r>
              <a:rPr lang="en-US" dirty="0" err="1" smtClean="0"/>
              <a:t>sodales</a:t>
            </a:r>
            <a:r>
              <a:rPr lang="en-US" dirty="0" smtClean="0"/>
              <a:t> placerat.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panose="02040802050405020203" charset="0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78867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panose="02040802050405020203" charset="0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425197" y="2185416"/>
            <a:ext cx="7259240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725"/>
              </a:lnSpc>
              <a:buClr>
                <a:srgbClr val="005BBB"/>
              </a:buClr>
              <a:buFontTx/>
              <a:buNone/>
              <a:defRPr sz="1275" b="1">
                <a:solidFill>
                  <a:srgbClr val="005BBB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552450" indent="-209550">
              <a:lnSpc>
                <a:spcPts val="1725"/>
              </a:lnSpc>
              <a:buClr>
                <a:srgbClr val="005BBB"/>
              </a:buClr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857250" marR="0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857250" algn="l"/>
              </a:tabLst>
              <a:defRPr sz="150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 text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1"/>
            <a:r>
              <a:rPr lang="en-US" dirty="0" smtClean="0"/>
              <a:t>Second level text</a:t>
            </a:r>
            <a:endParaRPr lang="en-US" dirty="0" smtClean="0"/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 smtClean="0"/>
              <a:t>Third level</a:t>
            </a:r>
            <a:endParaRPr lang="en-US" dirty="0" smtClean="0"/>
          </a:p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 text 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marL="857250" marR="0" lvl="2" indent="-171450" algn="l" defTabSz="685800" rtl="0" eaLnBrk="1" fontAlgn="auto" latinLnBrk="0" hangingPunct="1">
              <a:lnSpc>
                <a:spcPts val="1725"/>
              </a:lnSpc>
              <a:spcBef>
                <a:spcPts val="375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defRPr/>
            </a:pPr>
            <a:r>
              <a:rPr lang="en-US" dirty="0" smtClean="0"/>
              <a:t>Third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3823924" y="873940"/>
            <a:ext cx="5320076" cy="598723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panose="02040802050405020203" charset="0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2" y="2189263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3835974" y="873940"/>
            <a:ext cx="5308027" cy="3125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427101" y="1320800"/>
            <a:ext cx="320149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700">
                <a:solidFill>
                  <a:srgbClr val="005BBB"/>
                </a:solidFill>
                <a:latin typeface="Georgia" panose="02040802050405020203" charset="0"/>
                <a:ea typeface="Georgia" panose="02040802050405020203" charset="0"/>
                <a:cs typeface="Georgia" panose="02040802050405020203" charset="0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3835973" y="3998296"/>
            <a:ext cx="270189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5817" y="3998296"/>
            <a:ext cx="2618184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200" b="0" i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 smtClean="0"/>
          </a:p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27102" y="2189263"/>
            <a:ext cx="3001899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1950"/>
              </a:lnSpc>
              <a:buNone/>
              <a:defRPr sz="1350" b="0" i="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vehicula</a:t>
            </a:r>
            <a:r>
              <a:rPr lang="en-US" dirty="0" smtClean="0"/>
              <a:t> dui in </a:t>
            </a:r>
            <a:r>
              <a:rPr lang="en-US" dirty="0" err="1" smtClean="0"/>
              <a:t>neque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, in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magna </a:t>
            </a:r>
            <a:r>
              <a:rPr lang="en-US" dirty="0" err="1" smtClean="0"/>
              <a:t>vulputate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. </a:t>
            </a:r>
            <a:r>
              <a:rPr lang="en-US" dirty="0" err="1" smtClean="0"/>
              <a:t>Quisque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and libero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. Integer a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ante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. Class </a:t>
            </a:r>
            <a:r>
              <a:rPr lang="en-US" dirty="0" err="1" smtClean="0"/>
              <a:t>aptent</a:t>
            </a:r>
            <a:r>
              <a:rPr lang="en-US" dirty="0" smtClean="0"/>
              <a:t> </a:t>
            </a:r>
            <a:r>
              <a:rPr lang="en-US" dirty="0" err="1" smtClean="0"/>
              <a:t>taciti</a:t>
            </a:r>
            <a:r>
              <a:rPr lang="en-US" dirty="0" smtClean="0"/>
              <a:t> </a:t>
            </a:r>
            <a:r>
              <a:rPr lang="en-US" dirty="0" err="1" smtClean="0"/>
              <a:t>sociosqu</a:t>
            </a:r>
            <a:r>
              <a:rPr lang="en-US" dirty="0" smtClean="0"/>
              <a:t> ad </a:t>
            </a:r>
            <a:r>
              <a:rPr lang="en-US" dirty="0" err="1" smtClean="0"/>
              <a:t>litora</a:t>
            </a:r>
            <a:r>
              <a:rPr lang="en-US" dirty="0" smtClean="0"/>
              <a:t> </a:t>
            </a:r>
            <a:r>
              <a:rPr lang="en-US" dirty="0" err="1" smtClean="0"/>
              <a:t>torquent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01479" y="0"/>
            <a:ext cx="877204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1800" dirty="0" smtClean="0">
                <a:latin typeface="Arial" panose="020B0604020202090204" pitchFamily="34" charset="0"/>
              </a:rPr>
              <a:t>‘-</a:t>
            </a:r>
            <a:endParaRPr lang="en-US" sz="1800" dirty="0">
              <a:latin typeface="Arial" panose="020B0604020202090204" pitchFamily="34" charset="0"/>
            </a:endParaRPr>
          </a:p>
        </p:txBody>
      </p:sp>
      <p:sp>
        <p:nvSpPr>
          <p:cNvPr id="8" name="Title 1"/>
          <p:cNvSpPr txBox="1"/>
          <p:nvPr userDrawn="1"/>
        </p:nvSpPr>
        <p:spPr>
          <a:xfrm>
            <a:off x="1534334" y="1023930"/>
            <a:ext cx="6418317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3600" dirty="0">
              <a:latin typeface="Georgia" panose="02040802050405020203" charset="0"/>
              <a:ea typeface="Georgia" panose="02040802050405020203" charset="0"/>
              <a:cs typeface="Georgia" panose="02040802050405020203" charset="0"/>
            </a:endParaRPr>
          </a:p>
        </p:txBody>
      </p:sp>
      <p:sp>
        <p:nvSpPr>
          <p:cNvPr id="9" name="Text Placeholder 2"/>
          <p:cNvSpPr txBox="1"/>
          <p:nvPr userDrawn="1"/>
        </p:nvSpPr>
        <p:spPr>
          <a:xfrm>
            <a:off x="1534334" y="2555889"/>
            <a:ext cx="6418317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9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3998" cy="6857999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425196" y="2320111"/>
            <a:ext cx="78867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25196" y="1316736"/>
            <a:ext cx="78867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8284464" y="6221885"/>
            <a:ext cx="544068" cy="5345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200" b="1" smtClean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</a:fld>
            <a:endParaRPr lang="en-US" sz="12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61" y="56223"/>
            <a:ext cx="5839539" cy="8342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2"/>
          </a:solidFill>
          <a:latin typeface="Georgia" panose="02040802050405020203" charset="0"/>
          <a:ea typeface="Georgia" panose="02040802050405020203" charset="0"/>
          <a:cs typeface="Georgia" panose="02040802050405020203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5BBB"/>
        </a:buClr>
        <a:buFont typeface="Arial" panose="020B0604020202090204" pitchFamily="34" charset="0"/>
        <a:buChar char="•"/>
        <a:defRPr sz="1500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90204" pitchFamily="34" charset="0"/>
        <a:buChar char="•"/>
        <a:defRPr sz="1500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LucidaGrande" charset="0"/>
        <a:buChar char="-"/>
        <a:defRPr sz="1350" kern="1200" baseline="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5BBB"/>
        </a:buClr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hyperlink" Target="https://www.google.com/imgres?imgurl=https://cfshopeetw-a.akamaihd.net/file/0427fea781fa0858db91e12a6ca1e29b_tn&amp;imgrefurl=https://feebee.com.tw/bid/&#25140;&#29645;&#29664;&#32819;&#29872;&#65533;&#65533;%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.jpeg"/><Relationship Id="rId3" Type="http://schemas.openxmlformats.org/officeDocument/2006/relationships/image" Target="../media/image5.jpeg"/><Relationship Id="rId2" Type="http://schemas.openxmlformats.org/officeDocument/2006/relationships/hyperlink" Target="http://img2.imgtn.bdimg.com/it/u=705910724,3933304156&amp;fm=26&amp;gp=0.jpg" TargetMode="External"/><Relationship Id="rId1" Type="http://schemas.openxmlformats.org/officeDocument/2006/relationships/hyperlink" Target="https://www.google.com/imgres?imgurl=https://cfshopeetw-a.akamaihd.net/file/0427fea781fa0858db91e12a6ca1e29b_tn&amp;imgrefurl=https://feebee.com.tw/bid/&#25140;&#29645;&#29664;&#32819;&#29872;&#65533;&#65533;%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hyperlink" Target="http://img2.imgtn.bdimg.com/it/u=705910724,3933304156&amp;fm=26&amp;gp=0.jpg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7.jpeg"/><Relationship Id="rId7" Type="http://schemas.openxmlformats.org/officeDocument/2006/relationships/image" Target="../media/image16.png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2.jpeg"/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8" Type="http://schemas.openxmlformats.org/officeDocument/2006/relationships/image" Target="../media/image15.jpeg"/><Relationship Id="rId7" Type="http://schemas.openxmlformats.org/officeDocument/2006/relationships/image" Target="../media/image16.pn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hyperlink" Target="http://speech.ee.ntu.edu.tw/~tlkagk/courses/MLDS_2018/Lecture/fGAN.pdf" TargetMode="External"/><Relationship Id="rId7" Type="http://schemas.openxmlformats.org/officeDocument/2006/relationships/hyperlink" Target="http://www1.idc.ac.il/toky/seminarIP-18/Presentations/10b_raaz.pdf" TargetMode="External"/><Relationship Id="rId6" Type="http://schemas.openxmlformats.org/officeDocument/2006/relationships/hyperlink" Target="https://www.tensorflow.org/beta/tutorials/generative/style_transfer" TargetMode="External"/><Relationship Id="rId5" Type="http://schemas.openxmlformats.org/officeDocument/2006/relationships/hyperlink" Target="https://pytorch.org/tutorials/beginner/dcgan_faces_tutorial.html" TargetMode="External"/><Relationship Id="rId4" Type="http://schemas.openxmlformats.org/officeDocument/2006/relationships/hyperlink" Target="https://github.com/ajbrock/Neural-Photo-Editor/" TargetMode="External"/><Relationship Id="rId3" Type="http://schemas.openxmlformats.org/officeDocument/2006/relationships/hyperlink" Target="https://reiinakano.com/gan-playground/" TargetMode="External"/><Relationship Id="rId2" Type="http://schemas.openxmlformats.org/officeDocument/2006/relationships/hyperlink" Target="https://affinelayer.com/pixsrv/" TargetMode="External"/><Relationship Id="rId1" Type="http://schemas.openxmlformats.org/officeDocument/2006/relationships/hyperlink" Target="https://arxiv.org/abs/1411.1784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www.google.com/imgres?imgurl=https://cfshopeetw-a.akamaihd.net/file/0427fea781fa0858db91e12a6ca1e29b_tn&amp;imgrefurl=https://feebee.com.tw/bid/&#25140;&#29645;&#29664;&#32819;&#29872;&#65533;&#65533;%" TargetMode="Externa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img.zcool.cn/community/015e3658758bc5a801219c770412eb.jpg@2o.jpg" TargetMode="External"/><Relationship Id="rId2" Type="http://schemas.openxmlformats.org/officeDocument/2006/relationships/image" Target="../media/image5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://storage.zigeer.com/UploadFile/Zigeer/Thumb/Image/20180516/Old/123.59.57.85%24201805281447382820d50aa150c734206a4b1d258e6721c3c.jpg" TargetMode="External"/><Relationship Id="rId2" Type="http://schemas.openxmlformats.org/officeDocument/2006/relationships/image" Target="../media/image7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hyperlink" Target="https://www.google.com/imgres?imgurl=https://piccdn.gracg.com/uploadfile/photo/2016/9/20160901090251534553093.jpg!photo.middle1s.jpg&amp;imgrefurl=https://www.gracg.com/tags/index/q/&#25140;&#29645;&#29664;%" TargetMode="External"/><Relationship Id="rId2" Type="http://schemas.openxmlformats.org/officeDocument/2006/relationships/image" Target="../media/image8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Conditional Generative Adversarial Nets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TingTing Wang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728SEM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6597015" cy="3509645"/>
          </a:xfrm>
        </p:spPr>
        <p:txBody>
          <a:bodyPr/>
          <a:lstStyle/>
          <a:p>
            <a:pPr marL="285750" lvl="0" indent="-285750">
              <a:buFont typeface="Wingdings" panose="05000000000000000000" charset="0"/>
              <a:buChar char=""/>
            </a:pPr>
            <a:r>
              <a:rPr lang="en-US" sz="1600" smtClean="0">
                <a:sym typeface="+mn-ea"/>
              </a:rPr>
              <a:t>Focus on one-to-one mapping</a:t>
            </a:r>
            <a:endParaRPr lang="en-US" sz="1600" smtClean="0"/>
          </a:p>
          <a:p>
            <a:pPr marL="285750" lvl="0" indent="-285750">
              <a:buFont typeface="Wingdings" panose="05000000000000000000" charset="0"/>
              <a:buChar char=""/>
            </a:pPr>
            <a:endParaRPr lang="en-US" sz="1600" smtClean="0"/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sz="1600">
                <a:sym typeface="+mn-ea"/>
              </a:rPr>
              <a:t>Original GAN can't contral the output of generator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sz="1600">
                <a:sym typeface="+mn-ea"/>
              </a:rPr>
              <a:t>Generate may only one kind of image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sz="1600">
                <a:sym typeface="+mn-ea"/>
              </a:rPr>
              <a:t>Can't generate specific class of image</a:t>
            </a:r>
            <a:endParaRPr lang="zh-CN" altLang="en-US" sz="1600">
              <a:sym typeface="+mn-ea"/>
            </a:endParaRPr>
          </a:p>
          <a:p>
            <a:pPr lvl="0">
              <a:buFont typeface="Wingdings" panose="05000000000000000000" charset="0"/>
            </a:pPr>
            <a:endParaRPr lang="en-US" sz="160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Why need Conditional GAN</a:t>
            </a:r>
            <a:endParaRPr lang="zh-CN" altLang="en-US" smtClean="0">
              <a:sym typeface="+mn-ea"/>
            </a:endParaRPr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3171190" y="6062980"/>
            <a:ext cx="239903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image comes from: </a:t>
            </a:r>
            <a:r>
              <a:rPr lang="en-US" sz="1600" smtClean="0">
                <a:hlinkClick r:id="rId1" action="ppaction://hlinkfile"/>
              </a:rPr>
              <a:t>link</a:t>
            </a:r>
            <a:endParaRPr lang="en-US" sz="1600" smtClean="0"/>
          </a:p>
        </p:txBody>
      </p:sp>
      <p:pic>
        <p:nvPicPr>
          <p:cNvPr id="14" name="图片 13" descr="gir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335" y="2330450"/>
            <a:ext cx="1610360" cy="161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Conditional GAN - Generator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3123565" y="6074410"/>
            <a:ext cx="289687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image comes from: </a:t>
            </a:r>
            <a:r>
              <a:rPr lang="en-US" sz="1600" smtClean="0">
                <a:hlinkClick r:id="rId1" action="ppaction://hlinkfile"/>
              </a:rPr>
              <a:t>link1</a:t>
            </a:r>
            <a:r>
              <a:rPr lang="en-US" sz="1600" smtClean="0"/>
              <a:t>, </a:t>
            </a:r>
            <a:r>
              <a:rPr lang="en-US" sz="1600" smtClean="0">
                <a:hlinkClick r:id="rId2"/>
              </a:rPr>
              <a:t>link2</a:t>
            </a:r>
            <a:endParaRPr lang="en-US" sz="1600" smtClean="0"/>
          </a:p>
        </p:txBody>
      </p:sp>
      <p:sp>
        <p:nvSpPr>
          <p:cNvPr id="8" name="矩形 7"/>
          <p:cNvSpPr/>
          <p:nvPr/>
        </p:nvSpPr>
        <p:spPr>
          <a:xfrm>
            <a:off x="568960" y="2892425"/>
            <a:ext cx="913765" cy="368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vector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2957830" y="2612390"/>
            <a:ext cx="1898015" cy="928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Generator</a:t>
            </a:r>
            <a:endParaRPr lang="en-US" altLang="zh-CN"/>
          </a:p>
          <a:p>
            <a:pPr algn="ctr"/>
            <a:r>
              <a:rPr lang="en-US" altLang="zh-CN"/>
              <a:t>(original)</a:t>
            </a:r>
            <a:endParaRPr lang="en-US" altLang="zh-CN"/>
          </a:p>
        </p:txBody>
      </p:sp>
      <p:sp>
        <p:nvSpPr>
          <p:cNvPr id="11" name="右箭头 10"/>
          <p:cNvSpPr/>
          <p:nvPr/>
        </p:nvSpPr>
        <p:spPr>
          <a:xfrm>
            <a:off x="1592580" y="2892425"/>
            <a:ext cx="1267460" cy="432435"/>
          </a:xfrm>
          <a:prstGeom prst="right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063490" y="2892425"/>
            <a:ext cx="1267460" cy="432435"/>
          </a:xfrm>
          <a:prstGeom prst="right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girl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90" y="2366010"/>
            <a:ext cx="1421130" cy="1421130"/>
          </a:xfrm>
          <a:prstGeom prst="rect">
            <a:avLst/>
          </a:prstGeom>
        </p:spPr>
      </p:pic>
      <p:sp>
        <p:nvSpPr>
          <p:cNvPr id="46" name="矩形 45"/>
          <p:cNvSpPr/>
          <p:nvPr/>
        </p:nvSpPr>
        <p:spPr>
          <a:xfrm>
            <a:off x="568960" y="4625340"/>
            <a:ext cx="913765" cy="368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vector</a:t>
            </a:r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2957830" y="4625340"/>
            <a:ext cx="1898015" cy="928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Generator</a:t>
            </a:r>
            <a:endParaRPr lang="en-US" altLang="zh-CN"/>
          </a:p>
          <a:p>
            <a:pPr algn="ctr"/>
            <a:r>
              <a:rPr lang="en-US" altLang="zh-CN"/>
              <a:t>(conditional)</a:t>
            </a:r>
            <a:endParaRPr lang="en-US" altLang="zh-CN"/>
          </a:p>
        </p:txBody>
      </p:sp>
      <p:sp>
        <p:nvSpPr>
          <p:cNvPr id="48" name="右箭头 47"/>
          <p:cNvSpPr/>
          <p:nvPr/>
        </p:nvSpPr>
        <p:spPr>
          <a:xfrm>
            <a:off x="1592580" y="4905375"/>
            <a:ext cx="1267460" cy="432435"/>
          </a:xfrm>
          <a:prstGeom prst="right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>
            <a:off x="5063490" y="4905375"/>
            <a:ext cx="1267460" cy="432435"/>
          </a:xfrm>
          <a:prstGeom prst="right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568960" y="5431155"/>
            <a:ext cx="110299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“bridge”</a:t>
            </a:r>
            <a:endParaRPr lang="en-US" altLang="zh-CN"/>
          </a:p>
        </p:txBody>
      </p:sp>
      <p:pic>
        <p:nvPicPr>
          <p:cNvPr id="52" name="图片 51" descr="brid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190" y="4204970"/>
            <a:ext cx="213423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0" grpId="0" bldLvl="0" animBg="1"/>
      <p:bldP spid="13" grpId="0" bldLvl="0" animBg="1"/>
      <p:bldP spid="46" grpId="0" bldLvl="0" animBg="1"/>
      <p:bldP spid="48" grpId="0" bldLvl="0" animBg="1"/>
      <p:bldP spid="47" grpId="0" bldLvl="0" animBg="1"/>
      <p:bldP spid="49" grpId="0" bldLvl="0" animBg="1"/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Conditional GAN - Discriminator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3123565" y="6074410"/>
            <a:ext cx="289687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image comes from: </a:t>
            </a:r>
            <a:r>
              <a:rPr lang="en-US" sz="1600" smtClean="0">
                <a:hlinkClick r:id="rId1"/>
              </a:rPr>
              <a:t>link</a:t>
            </a:r>
            <a:endParaRPr lang="en-US" sz="1600" smtClean="0"/>
          </a:p>
        </p:txBody>
      </p:sp>
      <p:sp>
        <p:nvSpPr>
          <p:cNvPr id="3" name="圆角矩形 2"/>
          <p:cNvSpPr/>
          <p:nvPr/>
        </p:nvSpPr>
        <p:spPr>
          <a:xfrm>
            <a:off x="3422015" y="2663190"/>
            <a:ext cx="1898015" cy="928370"/>
          </a:xfrm>
          <a:prstGeom prst="roundRect">
            <a:avLst/>
          </a:prstGeom>
          <a:gradFill flip="none" rotWithShape="1">
            <a:gsLst>
              <a:gs pos="10000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Discriminator</a:t>
            </a:r>
            <a:endParaRPr lang="en-US" altLang="zh-CN"/>
          </a:p>
          <a:p>
            <a:pPr algn="ctr"/>
            <a:r>
              <a:rPr lang="en-US" altLang="zh-CN"/>
              <a:t>(original)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2025650" y="2910840"/>
            <a:ext cx="1267460" cy="432435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FFFF00">
                  <a:alpha val="50000"/>
                  <a:lumMod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449570" y="2910840"/>
            <a:ext cx="1267460" cy="432435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FFFF00">
                  <a:alpha val="50000"/>
                  <a:lumMod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49745" y="2974340"/>
            <a:ext cx="913765" cy="368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Score</a:t>
            </a:r>
            <a:endParaRPr lang="en-US" altLang="zh-CN"/>
          </a:p>
        </p:txBody>
      </p:sp>
      <p:pic>
        <p:nvPicPr>
          <p:cNvPr id="16" name="图片 15" descr="gir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" y="2362200"/>
            <a:ext cx="1226185" cy="12261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22680" y="4714875"/>
            <a:ext cx="649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score means real image, low score means fake image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849745" y="3591560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score 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849745" y="3623310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lowscore </a:t>
            </a:r>
            <a:endParaRPr lang="en-US" altLang="zh-CN"/>
          </a:p>
        </p:txBody>
      </p:sp>
      <p:pic>
        <p:nvPicPr>
          <p:cNvPr id="8" name="图片 7" descr="girl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2362200"/>
            <a:ext cx="1271905" cy="1261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  <p:bldP spid="7" grpId="0" bldLvl="0" animBg="1"/>
      <p:bldP spid="9" grpId="0" bldLvl="0" animBg="1"/>
      <p:bldP spid="21" grpId="0"/>
      <p:bldP spid="26" grpId="0"/>
      <p:bldP spid="2" grpId="0"/>
      <p:bldP spid="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Conditional GAN - Discriminator</a:t>
            </a:r>
            <a:endParaRPr 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421380" y="3343910"/>
            <a:ext cx="1898015" cy="928370"/>
          </a:xfrm>
          <a:prstGeom prst="roundRect">
            <a:avLst/>
          </a:prstGeom>
          <a:gradFill flip="none" rotWithShape="1">
            <a:gsLst>
              <a:gs pos="10000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Discriminator</a:t>
            </a:r>
            <a:endParaRPr lang="en-US" altLang="zh-CN"/>
          </a:p>
          <a:p>
            <a:pPr algn="ctr"/>
            <a:r>
              <a:rPr lang="en-US" altLang="zh-CN"/>
              <a:t>(conditional)</a:t>
            </a:r>
            <a:endParaRPr lang="en-US" altLang="zh-CN"/>
          </a:p>
        </p:txBody>
      </p:sp>
      <p:sp>
        <p:nvSpPr>
          <p:cNvPr id="5" name="右箭头 4"/>
          <p:cNvSpPr/>
          <p:nvPr/>
        </p:nvSpPr>
        <p:spPr>
          <a:xfrm>
            <a:off x="2045335" y="3591560"/>
            <a:ext cx="1267460" cy="432435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FFFF00">
                  <a:alpha val="50000"/>
                  <a:lumMod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437505" y="3592195"/>
            <a:ext cx="1267460" cy="432435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FFFF00">
                  <a:alpha val="50000"/>
                  <a:lumMod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14185" y="3591560"/>
            <a:ext cx="913765" cy="368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Score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80440" y="5297170"/>
            <a:ext cx="6495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score means real image &amp; match , low score means fake image / not match</a:t>
            </a:r>
            <a:endParaRPr lang="en-US" altLang="zh-CN"/>
          </a:p>
        </p:txBody>
      </p:sp>
      <p:pic>
        <p:nvPicPr>
          <p:cNvPr id="22" name="图片 21" descr="brid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2393315"/>
            <a:ext cx="1424305" cy="119824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24535" y="3853815"/>
            <a:ext cx="112712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“bridge”</a:t>
            </a:r>
            <a:endParaRPr lang="en-US" altLang="zh-CN"/>
          </a:p>
        </p:txBody>
      </p:sp>
      <p:pic>
        <p:nvPicPr>
          <p:cNvPr id="24" name="图片 23" descr="gir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55" y="2282190"/>
            <a:ext cx="1421130" cy="142113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814185" y="4222750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score 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814185" y="4272280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score </a:t>
            </a:r>
            <a:endParaRPr lang="en-US" altLang="zh-CN"/>
          </a:p>
        </p:txBody>
      </p:sp>
      <p:pic>
        <p:nvPicPr>
          <p:cNvPr id="2" name="图片 1" descr="bridg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" y="2393315"/>
            <a:ext cx="1501775" cy="119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5" grpId="0" animBg="1"/>
      <p:bldP spid="3" grpId="0" animBg="1"/>
      <p:bldP spid="7" grpId="0" animBg="1"/>
      <p:bldP spid="9" grpId="0" animBg="1"/>
      <p:bldP spid="25" grpId="0"/>
      <p:bldP spid="25" grpId="1"/>
      <p:bldP spid="26" grpId="0"/>
      <p:bldP spid="21" grpId="0"/>
      <p:bldP spid="26" grpId="1"/>
      <p:bldP spid="26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How to train conditional GAN </a:t>
            </a:r>
            <a:endParaRPr lang="en-US" dirty="0"/>
          </a:p>
        </p:txBody>
      </p:sp>
      <p:pic>
        <p:nvPicPr>
          <p:cNvPr id="2" name="图片 1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2181860"/>
            <a:ext cx="1836420" cy="1421130"/>
          </a:xfrm>
          <a:prstGeom prst="rect">
            <a:avLst/>
          </a:prstGeom>
        </p:spPr>
      </p:pic>
      <p:pic>
        <p:nvPicPr>
          <p:cNvPr id="6" name="图片 5" descr="brid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955" y="2169160"/>
            <a:ext cx="1330325" cy="1421130"/>
          </a:xfrm>
          <a:prstGeom prst="rect">
            <a:avLst/>
          </a:prstGeom>
        </p:spPr>
      </p:pic>
      <p:pic>
        <p:nvPicPr>
          <p:cNvPr id="11" name="图片 10" descr="fl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930" y="2037080"/>
            <a:ext cx="1302385" cy="1718310"/>
          </a:xfrm>
          <a:prstGeom prst="rect">
            <a:avLst/>
          </a:prstGeom>
        </p:spPr>
      </p:pic>
      <p:pic>
        <p:nvPicPr>
          <p:cNvPr id="12" name="图片 11" descr="nigh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35" y="2169160"/>
            <a:ext cx="1631315" cy="144716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89000" y="4795520"/>
            <a:ext cx="91376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“girl”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2769235" y="4795520"/>
            <a:ext cx="91376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“bridge”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714240" y="4891405"/>
            <a:ext cx="91376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“flower”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734810" y="4891405"/>
            <a:ext cx="91376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“night”</a:t>
            </a:r>
            <a:endParaRPr lang="en-US" altLang="zh-CN"/>
          </a:p>
        </p:txBody>
      </p:sp>
      <p:pic>
        <p:nvPicPr>
          <p:cNvPr id="17" name="图片 16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930" y="2357120"/>
            <a:ext cx="1836420" cy="1421130"/>
          </a:xfrm>
          <a:prstGeom prst="rect">
            <a:avLst/>
          </a:prstGeom>
        </p:spPr>
      </p:pic>
      <p:pic>
        <p:nvPicPr>
          <p:cNvPr id="18" name="图片 17" descr="brid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60" y="2357120"/>
            <a:ext cx="1330325" cy="1421130"/>
          </a:xfrm>
          <a:prstGeom prst="rect">
            <a:avLst/>
          </a:prstGeom>
        </p:spPr>
      </p:pic>
      <p:pic>
        <p:nvPicPr>
          <p:cNvPr id="19" name="图片 18" descr="fl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60" y="4429125"/>
            <a:ext cx="1302385" cy="1718310"/>
          </a:xfrm>
          <a:prstGeom prst="rect">
            <a:avLst/>
          </a:prstGeom>
        </p:spPr>
      </p:pic>
      <p:pic>
        <p:nvPicPr>
          <p:cNvPr id="20" name="图片 19" descr="nigh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165" y="4565015"/>
            <a:ext cx="1631315" cy="144716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927350" y="2883535"/>
            <a:ext cx="104076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“girl”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492875" y="2882900"/>
            <a:ext cx="1041400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“bridge”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6492875" y="5103495"/>
            <a:ext cx="91376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“flower”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3046095" y="5104130"/>
            <a:ext cx="91376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“night”</a:t>
            </a:r>
            <a:endParaRPr lang="en-US" altLang="zh-CN"/>
          </a:p>
        </p:txBody>
      </p:sp>
      <p:sp>
        <p:nvSpPr>
          <p:cNvPr id="31" name="双括号 30"/>
          <p:cNvSpPr/>
          <p:nvPr/>
        </p:nvSpPr>
        <p:spPr>
          <a:xfrm>
            <a:off x="1007745" y="2604770"/>
            <a:ext cx="3117850" cy="9271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双括号 31"/>
          <p:cNvSpPr/>
          <p:nvPr/>
        </p:nvSpPr>
        <p:spPr>
          <a:xfrm>
            <a:off x="4656455" y="2604770"/>
            <a:ext cx="3117850" cy="9271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双括号 32"/>
          <p:cNvSpPr/>
          <p:nvPr/>
        </p:nvSpPr>
        <p:spPr>
          <a:xfrm>
            <a:off x="1007745" y="4824095"/>
            <a:ext cx="3117850" cy="9271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双括号 33"/>
          <p:cNvSpPr/>
          <p:nvPr/>
        </p:nvSpPr>
        <p:spPr>
          <a:xfrm>
            <a:off x="4656455" y="4824095"/>
            <a:ext cx="3117850" cy="9271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841115" y="634809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score </a:t>
            </a:r>
            <a:endParaRPr lang="en-US" altLang="zh-CN"/>
          </a:p>
        </p:txBody>
      </p:sp>
      <p:pic>
        <p:nvPicPr>
          <p:cNvPr id="36" name="图片 35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930" y="2484120"/>
            <a:ext cx="1836420" cy="1421130"/>
          </a:xfrm>
          <a:prstGeom prst="rect">
            <a:avLst/>
          </a:prstGeom>
        </p:spPr>
      </p:pic>
      <p:pic>
        <p:nvPicPr>
          <p:cNvPr id="37" name="图片 36" descr="brid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860" y="2484120"/>
            <a:ext cx="1330325" cy="1421130"/>
          </a:xfrm>
          <a:prstGeom prst="rect">
            <a:avLst/>
          </a:prstGeom>
        </p:spPr>
      </p:pic>
      <p:pic>
        <p:nvPicPr>
          <p:cNvPr id="38" name="图片 37" descr="flow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860" y="4556125"/>
            <a:ext cx="1302385" cy="1718310"/>
          </a:xfrm>
          <a:prstGeom prst="rect">
            <a:avLst/>
          </a:prstGeom>
        </p:spPr>
      </p:pic>
      <p:pic>
        <p:nvPicPr>
          <p:cNvPr id="39" name="图片 38" descr="nigh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165" y="4692015"/>
            <a:ext cx="1631315" cy="1447165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3054350" y="3010535"/>
            <a:ext cx="1032510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</a:t>
            </a:r>
            <a:r>
              <a:rPr lang="en-US" altLang="zh-CN">
                <a:sym typeface="+mn-ea"/>
              </a:rPr>
              <a:t>night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6619875" y="3009900"/>
            <a:ext cx="102933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</a:t>
            </a:r>
            <a:r>
              <a:rPr lang="en-US" altLang="zh-CN">
                <a:sym typeface="+mn-ea"/>
              </a:rPr>
              <a:t>girl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6619875" y="5230495"/>
            <a:ext cx="91376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“girl”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3173095" y="5231130"/>
            <a:ext cx="91376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</a:t>
            </a:r>
            <a:r>
              <a:rPr lang="en-US" altLang="zh-CN">
                <a:sym typeface="+mn-ea"/>
              </a:rPr>
              <a:t>flower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44" name="双括号 43"/>
          <p:cNvSpPr/>
          <p:nvPr/>
        </p:nvSpPr>
        <p:spPr>
          <a:xfrm>
            <a:off x="1134745" y="2731770"/>
            <a:ext cx="3117850" cy="9271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双括号 44"/>
          <p:cNvSpPr/>
          <p:nvPr/>
        </p:nvSpPr>
        <p:spPr>
          <a:xfrm>
            <a:off x="4783455" y="2731770"/>
            <a:ext cx="3117850" cy="9271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双括号 45"/>
          <p:cNvSpPr/>
          <p:nvPr/>
        </p:nvSpPr>
        <p:spPr>
          <a:xfrm>
            <a:off x="1134745" y="4951095"/>
            <a:ext cx="3117850" cy="9271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双括号 46"/>
          <p:cNvSpPr/>
          <p:nvPr/>
        </p:nvSpPr>
        <p:spPr>
          <a:xfrm>
            <a:off x="4783455" y="4951095"/>
            <a:ext cx="3117850" cy="9271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968115" y="647509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low score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  <p:bldP spid="13" grpId="1" animBg="1"/>
      <p:bldP spid="14" grpId="1" animBg="1"/>
      <p:bldP spid="15" grpId="1" animBg="1"/>
      <p:bldP spid="16" grpId="1" animBg="1"/>
      <p:bldP spid="13" grpId="2" animBg="1"/>
      <p:bldP spid="14" grpId="2" animBg="1"/>
      <p:bldP spid="15" grpId="2" animBg="1"/>
      <p:bldP spid="16" grpId="2" animBg="1"/>
      <p:bldP spid="27" grpId="0" bldLvl="0" animBg="1"/>
      <p:bldP spid="31" grpId="0" bldLvl="0" animBg="1"/>
      <p:bldP spid="28" grpId="0" bldLvl="0" animBg="1"/>
      <p:bldP spid="32" grpId="0" bldLvl="0" animBg="1"/>
      <p:bldP spid="30" grpId="0" bldLvl="0" animBg="1"/>
      <p:bldP spid="33" grpId="0" bldLvl="0" animBg="1"/>
      <p:bldP spid="29" grpId="0" bldLvl="0" animBg="1"/>
      <p:bldP spid="34" grpId="0" bldLvl="0" animBg="1"/>
      <p:bldP spid="35" grpId="0"/>
      <p:bldP spid="27" grpId="1" bldLvl="0" animBg="1"/>
      <p:bldP spid="28" grpId="1" bldLvl="0" animBg="1"/>
      <p:bldP spid="29" grpId="1" bldLvl="0" animBg="1"/>
      <p:bldP spid="30" grpId="1" bldLvl="0" animBg="1"/>
      <p:bldP spid="31" grpId="1" bldLvl="0" animBg="1"/>
      <p:bldP spid="32" grpId="1" bldLvl="0" animBg="1"/>
      <p:bldP spid="33" grpId="1" bldLvl="0" animBg="1"/>
      <p:bldP spid="34" grpId="1" bldLvl="0" animBg="1"/>
      <p:bldP spid="35" grpId="1"/>
      <p:bldP spid="40" grpId="0" bldLvl="0" animBg="1"/>
      <p:bldP spid="41" grpId="0" bldLvl="0" animBg="1"/>
      <p:bldP spid="44" grpId="0" bldLvl="0" animBg="1"/>
      <p:bldP spid="45" grpId="0" bldLvl="0" animBg="1"/>
      <p:bldP spid="42" grpId="0" bldLvl="0" animBg="1"/>
      <p:bldP spid="43" grpId="0" bldLvl="0" animBg="1"/>
      <p:bldP spid="46" grpId="0" bldLvl="0" animBg="1"/>
      <p:bldP spid="47" grpId="0" bldLvl="0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Conditional GAN - type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4889500" cy="1612900"/>
          </a:xfrm>
        </p:spPr>
        <p:txBody>
          <a:bodyPr/>
          <a:p>
            <a:pPr marL="285750" lvl="0" indent="-285750">
              <a:buFont typeface="Wingdings" panose="05000000000000000000" charset="0"/>
              <a:buChar char=""/>
            </a:pPr>
            <a:r>
              <a:rPr lang="en-US" sz="1600">
                <a:sym typeface="+mn-ea"/>
              </a:rPr>
              <a:t>Supervised conditional GAN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sz="1775">
                <a:sym typeface="+mn-ea"/>
              </a:rPr>
              <a:t>paired data</a:t>
            </a:r>
            <a:endParaRPr lang="en-US" sz="1775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en-US" sz="1775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sz="1600">
                <a:sym typeface="+mn-ea"/>
              </a:rPr>
              <a:t>Unsupervised conditional GAN</a:t>
            </a:r>
            <a:endParaRPr lang="en-US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775">
                <a:sym typeface="+mn-ea"/>
              </a:rPr>
              <a:t>unpaired data</a:t>
            </a:r>
            <a:endParaRPr lang="zh-CN" altLang="en-US" sz="1775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en-US" sz="1600" smtClean="0"/>
          </a:p>
        </p:txBody>
      </p:sp>
      <p:pic>
        <p:nvPicPr>
          <p:cNvPr id="52" name="图片 51" descr="brid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2880" y="2185670"/>
            <a:ext cx="2134235" cy="1695450"/>
          </a:xfrm>
          <a:prstGeom prst="rect">
            <a:avLst/>
          </a:prstGeom>
        </p:spPr>
      </p:pic>
      <p:pic>
        <p:nvPicPr>
          <p:cNvPr id="14" name="图片 13" descr="gir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970" y="2185670"/>
            <a:ext cx="1421130" cy="1421130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4273550" y="3798570"/>
            <a:ext cx="102933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</a:t>
            </a:r>
            <a:r>
              <a:rPr lang="en-US" altLang="zh-CN">
                <a:sym typeface="+mn-ea"/>
              </a:rPr>
              <a:t>girl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085330" y="4018280"/>
            <a:ext cx="1029335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“</a:t>
            </a:r>
            <a:r>
              <a:rPr lang="en-US" altLang="zh-CN">
                <a:sym typeface="+mn-ea"/>
              </a:rPr>
              <a:t>bridge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Unsupervised conditional GAN </a:t>
            </a:r>
            <a:endParaRPr lang="en-US" dirty="0"/>
          </a:p>
        </p:txBody>
      </p:sp>
      <p:sp>
        <p:nvSpPr>
          <p:cNvPr id="9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4889500" cy="427990"/>
          </a:xfrm>
        </p:spPr>
        <p:txBody>
          <a:bodyPr/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775">
                <a:sym typeface="+mn-ea"/>
              </a:rPr>
              <a:t>cycleGAN</a:t>
            </a:r>
            <a:endParaRPr lang="zh-CN" altLang="en-US" sz="1775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en-US" sz="1600" smtClean="0"/>
          </a:p>
        </p:txBody>
      </p:sp>
      <p:sp>
        <p:nvSpPr>
          <p:cNvPr id="10" name="Text Placeholder 1"/>
          <p:cNvSpPr>
            <a:spLocks noGrp="1"/>
          </p:cNvSpPr>
          <p:nvPr/>
        </p:nvSpPr>
        <p:spPr>
          <a:xfrm>
            <a:off x="629285" y="2613660"/>
            <a:ext cx="1248410" cy="427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domain x</a:t>
            </a:r>
            <a:endParaRPr lang="en-US" sz="1600" smtClean="0"/>
          </a:p>
        </p:txBody>
      </p:sp>
      <p:sp>
        <p:nvSpPr>
          <p:cNvPr id="11" name="Text Placeholder 1"/>
          <p:cNvSpPr>
            <a:spLocks noGrp="1"/>
          </p:cNvSpPr>
          <p:nvPr/>
        </p:nvSpPr>
        <p:spPr>
          <a:xfrm>
            <a:off x="4740910" y="2613660"/>
            <a:ext cx="1248410" cy="427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domain y</a:t>
            </a:r>
            <a:endParaRPr lang="en-US" sz="1600" smtClean="0"/>
          </a:p>
        </p:txBody>
      </p:sp>
      <p:pic>
        <p:nvPicPr>
          <p:cNvPr id="12" name="图片 11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" y="3142615"/>
            <a:ext cx="1836420" cy="1421130"/>
          </a:xfrm>
          <a:prstGeom prst="rect">
            <a:avLst/>
          </a:prstGeom>
        </p:spPr>
      </p:pic>
      <p:pic>
        <p:nvPicPr>
          <p:cNvPr id="13" name="图片 12" descr="brid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041650"/>
            <a:ext cx="1330325" cy="1421130"/>
          </a:xfrm>
          <a:prstGeom prst="rect">
            <a:avLst/>
          </a:prstGeom>
        </p:spPr>
      </p:pic>
      <p:pic>
        <p:nvPicPr>
          <p:cNvPr id="14" name="图片 13" descr="n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" y="4671695"/>
            <a:ext cx="1631315" cy="1447165"/>
          </a:xfrm>
          <a:prstGeom prst="rect">
            <a:avLst/>
          </a:prstGeom>
        </p:spPr>
      </p:pic>
      <p:pic>
        <p:nvPicPr>
          <p:cNvPr id="17" name="图片 16" descr="flow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890" y="4563745"/>
            <a:ext cx="1302385" cy="1718310"/>
          </a:xfrm>
          <a:prstGeom prst="rect">
            <a:avLst/>
          </a:prstGeom>
        </p:spPr>
      </p:pic>
      <p:pic>
        <p:nvPicPr>
          <p:cNvPr id="16" name="图片 15" descr="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645" y="2884170"/>
            <a:ext cx="1679575" cy="1679575"/>
          </a:xfrm>
          <a:prstGeom prst="rect">
            <a:avLst/>
          </a:prstGeom>
        </p:spPr>
      </p:pic>
      <p:pic>
        <p:nvPicPr>
          <p:cNvPr id="18" name="图片 17" descr="2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170" y="3145155"/>
            <a:ext cx="1502410" cy="1526540"/>
          </a:xfrm>
          <a:prstGeom prst="rect">
            <a:avLst/>
          </a:prstGeom>
        </p:spPr>
      </p:pic>
      <p:pic>
        <p:nvPicPr>
          <p:cNvPr id="19" name="图片 18" descr="3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685" y="4563745"/>
            <a:ext cx="1975485" cy="1778635"/>
          </a:xfrm>
          <a:prstGeom prst="rect">
            <a:avLst/>
          </a:prstGeom>
        </p:spPr>
      </p:pic>
      <p:pic>
        <p:nvPicPr>
          <p:cNvPr id="20" name="图片 19" descr="4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4340" y="4671695"/>
            <a:ext cx="1758950" cy="1649730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/>
        </p:nvSpPr>
        <p:spPr>
          <a:xfrm>
            <a:off x="24765" y="6424295"/>
            <a:ext cx="9095105" cy="393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Isola, Jun-Yan Zhu, et al. “Image-to-Image Translation with Conditional Adversarial Networks.”, 2016.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Unsupervised conditional GAN </a:t>
            </a:r>
            <a:endParaRPr lang="en-US" dirty="0"/>
          </a:p>
        </p:txBody>
      </p:sp>
      <p:sp>
        <p:nvSpPr>
          <p:cNvPr id="24" name="Text Placeholder 1"/>
          <p:cNvSpPr>
            <a:spLocks noGrp="1"/>
          </p:cNvSpPr>
          <p:nvPr/>
        </p:nvSpPr>
        <p:spPr>
          <a:xfrm>
            <a:off x="425450" y="2185670"/>
            <a:ext cx="6418580" cy="19837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>
            <a:lvl1pPr marL="342900" marR="0" indent="-304800" algn="l" defTabSz="685800" rtl="0" eaLnBrk="1" fontAlgn="auto" latinLnBrk="0" hangingPunct="1">
              <a:lnSpc>
                <a:spcPts val="1950"/>
              </a:lnSpc>
              <a:spcBef>
                <a:spcPts val="75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panose="020B0604020202090204" pitchFamily="34" charset="0"/>
              <a:buChar char="•"/>
              <a:defRPr sz="150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27" name="图片 26" descr="屏幕快照 2019-07-24 上午6.17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765" y="3068955"/>
            <a:ext cx="1429959" cy="720000"/>
          </a:xfrm>
          <a:prstGeom prst="rect">
            <a:avLst/>
          </a:prstGeom>
        </p:spPr>
      </p:pic>
      <p:pic>
        <p:nvPicPr>
          <p:cNvPr id="28" name="图片 27" descr="屏幕快照 2019-07-24 上午6.18.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005" y="3089275"/>
            <a:ext cx="1491540" cy="720000"/>
          </a:xfrm>
          <a:prstGeom prst="rect">
            <a:avLst/>
          </a:prstGeom>
        </p:spPr>
      </p:pic>
      <p:pic>
        <p:nvPicPr>
          <p:cNvPr id="29" name="图片 28" descr="屏幕快照 2019-07-24 上午6.19.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05" y="4169410"/>
            <a:ext cx="2408168" cy="1440000"/>
          </a:xfrm>
          <a:prstGeom prst="rect">
            <a:avLst/>
          </a:prstGeom>
        </p:spPr>
      </p:pic>
      <p:pic>
        <p:nvPicPr>
          <p:cNvPr id="30" name="图片 29" descr="屏幕快照 2019-07-24 上午6.21.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85" y="2009140"/>
            <a:ext cx="7459345" cy="720090"/>
          </a:xfrm>
          <a:prstGeom prst="rect">
            <a:avLst/>
          </a:prstGeom>
        </p:spPr>
      </p:pic>
      <p:pic>
        <p:nvPicPr>
          <p:cNvPr id="35" name="图片 34" descr="girl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40" y="2748280"/>
            <a:ext cx="1836420" cy="1421130"/>
          </a:xfrm>
          <a:prstGeom prst="rect">
            <a:avLst/>
          </a:prstGeom>
        </p:spPr>
      </p:pic>
      <p:pic>
        <p:nvPicPr>
          <p:cNvPr id="36" name="图片 35" descr="girl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940" y="2748280"/>
            <a:ext cx="1836420" cy="1421130"/>
          </a:xfrm>
          <a:prstGeom prst="rect">
            <a:avLst/>
          </a:prstGeom>
        </p:spPr>
      </p:pic>
      <p:pic>
        <p:nvPicPr>
          <p:cNvPr id="38" name="图片 37" descr="girl-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375" y="2729230"/>
            <a:ext cx="1682750" cy="1682750"/>
          </a:xfrm>
          <a:prstGeom prst="rect">
            <a:avLst/>
          </a:prstGeom>
        </p:spPr>
      </p:pic>
      <p:pic>
        <p:nvPicPr>
          <p:cNvPr id="39" name="图片 38" descr="3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890" y="4665345"/>
            <a:ext cx="1975485" cy="1778635"/>
          </a:xfrm>
          <a:prstGeom prst="rect">
            <a:avLst/>
          </a:prstGeom>
        </p:spPr>
      </p:pic>
      <p:pic>
        <p:nvPicPr>
          <p:cNvPr id="40" name="图片 39" descr="2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5570" y="4791075"/>
            <a:ext cx="1502410" cy="15265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/>
        </p:nvSpPr>
        <p:spPr>
          <a:xfrm>
            <a:off x="24765" y="6424295"/>
            <a:ext cx="9095105" cy="393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Isola, Jun-Yan Zhu, et al. “Image-to-Image Translation with Conditional Adversarial Networks.”, 2016.</a:t>
            </a:r>
            <a:endParaRPr lang="en-US" sz="1600" smtClean="0"/>
          </a:p>
        </p:txBody>
      </p:sp>
      <p:pic>
        <p:nvPicPr>
          <p:cNvPr id="16" name="图片 15" descr="1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1430" y="2729230"/>
            <a:ext cx="1679575" cy="167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Result</a:t>
            </a:r>
            <a:endParaRPr lang="en-US" smtClean="0">
              <a:sym typeface="+mn-ea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4889500" cy="427990"/>
          </a:xfrm>
        </p:spPr>
        <p:txBody>
          <a:bodyPr/>
          <a:p>
            <a:pPr marL="285750" lvl="0" indent="-285750">
              <a:buFont typeface="Wingdings" panose="05000000000000000000" charset="0"/>
              <a:buChar char=""/>
            </a:pPr>
            <a:r>
              <a:rPr lang="en-US" sz="1775" smtClean="0">
                <a:sym typeface="+mn-ea"/>
              </a:rPr>
              <a:t>MNIST</a:t>
            </a:r>
            <a:endParaRPr lang="en-US" altLang="zh-CN" sz="1775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en-US" sz="1600" smtClean="0"/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728345" y="6495415"/>
            <a:ext cx="768731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Mirza, Mehdi, and Simon Osindero. “Conditional Generative Adversarial Nets.” , 2014</a:t>
            </a:r>
            <a:endParaRPr lang="en-US" sz="1600" smtClean="0"/>
          </a:p>
        </p:txBody>
      </p:sp>
      <p:pic>
        <p:nvPicPr>
          <p:cNvPr id="3" name="图片 2" descr="mn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235" y="2542540"/>
            <a:ext cx="7923530" cy="800100"/>
          </a:xfrm>
          <a:prstGeom prst="rect">
            <a:avLst/>
          </a:prstGeom>
        </p:spPr>
      </p:pic>
      <p:pic>
        <p:nvPicPr>
          <p:cNvPr id="5" name="图片 4" descr="mnist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3342640"/>
            <a:ext cx="7923530" cy="800100"/>
          </a:xfrm>
          <a:prstGeom prst="rect">
            <a:avLst/>
          </a:prstGeom>
        </p:spPr>
      </p:pic>
      <p:pic>
        <p:nvPicPr>
          <p:cNvPr id="7" name="图片 6" descr="mnist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" y="4071620"/>
            <a:ext cx="7923530" cy="787400"/>
          </a:xfrm>
          <a:prstGeom prst="rect">
            <a:avLst/>
          </a:prstGeom>
        </p:spPr>
      </p:pic>
      <p:pic>
        <p:nvPicPr>
          <p:cNvPr id="8" name="图片 7" descr="mnist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5" y="4847590"/>
            <a:ext cx="7923530" cy="800100"/>
          </a:xfrm>
          <a:prstGeom prst="rect">
            <a:avLst/>
          </a:prstGeom>
        </p:spPr>
      </p:pic>
      <p:pic>
        <p:nvPicPr>
          <p:cNvPr id="15" name="图片 14" descr="mnist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05" y="5624830"/>
            <a:ext cx="792353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Result</a:t>
            </a:r>
            <a:endParaRPr lang="en-US" smtClean="0">
              <a:sym typeface="+mn-ea"/>
            </a:endParaRPr>
          </a:p>
        </p:txBody>
      </p:sp>
      <p:sp>
        <p:nvSpPr>
          <p:cNvPr id="9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8558530" cy="700405"/>
          </a:xfrm>
        </p:spPr>
        <p:txBody>
          <a:bodyPr/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775">
                <a:sym typeface="+mn-ea"/>
              </a:rPr>
              <a:t>MIR Flickr  25000 dataset</a:t>
            </a:r>
            <a:endParaRPr lang="en-US" altLang="zh-CN" sz="1775">
              <a:sym typeface="+mn-ea"/>
            </a:endParaRPr>
          </a:p>
          <a:p>
            <a:pPr lvl="0">
              <a:buFont typeface="Wingdings" panose="05000000000000000000" charset="0"/>
            </a:pPr>
            <a:r>
              <a:rPr lang="en-US" altLang="zh-CN" sz="1775">
                <a:sym typeface="+mn-ea"/>
              </a:rPr>
              <a:t> Images with multiple tags were repeated inside the training set each associated tag.</a:t>
            </a:r>
            <a:endParaRPr lang="en-US" altLang="zh-CN" sz="1775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en-US" sz="1600" smtClean="0"/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728345" y="6495415"/>
            <a:ext cx="768731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Mirza, Mehdi, and Simon Osindero. “Conditional Generative Adversarial Nets.” , 2014</a:t>
            </a:r>
            <a:endParaRPr lang="en-US" sz="1600" smtClean="0"/>
          </a:p>
        </p:txBody>
      </p:sp>
      <p:pic>
        <p:nvPicPr>
          <p:cNvPr id="10" name="图片 9" descr="Ta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2958465"/>
            <a:ext cx="7736205" cy="3536950"/>
          </a:xfrm>
          <a:prstGeom prst="rect">
            <a:avLst/>
          </a:prstGeom>
        </p:spPr>
      </p:pic>
      <p:pic>
        <p:nvPicPr>
          <p:cNvPr id="11" name="图片 10" descr="tag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3340100"/>
            <a:ext cx="7677150" cy="3155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3477895" cy="997585"/>
          </a:xfrm>
        </p:spPr>
        <p:txBody>
          <a:bodyPr/>
          <a:lstStyle/>
          <a:p>
            <a:pPr marL="285750" lvl="0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>
                    <a:lumMod val="50000"/>
                  </a:schemeClr>
                </a:solidFill>
              </a:rPr>
              <a:t>Original GAN</a:t>
            </a:r>
            <a:endParaRPr lang="en-US" sz="160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>
                    <a:lumMod val="50000"/>
                  </a:schemeClr>
                </a:solidFill>
              </a:rPr>
              <a:t>Generator</a:t>
            </a:r>
            <a:endParaRPr lang="en-US" sz="1775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>
                    <a:lumMod val="50000"/>
                  </a:schemeClr>
                </a:solidFill>
              </a:rPr>
              <a:t>Discriminator</a:t>
            </a:r>
            <a:endParaRPr lang="en-US" sz="1775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buFont typeface="Wingdings" panose="05000000000000000000" charset="0"/>
            </a:pPr>
            <a:endParaRPr lang="en-US" sz="1775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425450" y="3266440"/>
            <a:ext cx="3477895" cy="15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</a:rPr>
              <a:t>Conditional GAN</a:t>
            </a:r>
            <a:endParaRPr lang="en-US" sz="16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  <a:sym typeface="+mn-ea"/>
              </a:rPr>
              <a:t>Why </a:t>
            </a:r>
            <a:endParaRPr lang="en-US" sz="16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  <a:sym typeface="+mn-ea"/>
              </a:rPr>
              <a:t>How </a:t>
            </a:r>
            <a:endParaRPr lang="en-US" sz="16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  <a:sym typeface="+mn-ea"/>
              </a:rPr>
              <a:t>Type </a:t>
            </a:r>
            <a:endParaRPr lang="en-US" sz="1600" smtClean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/>
                </a:solidFill>
                <a:sym typeface="+mn-ea"/>
              </a:rPr>
              <a:t>Result</a:t>
            </a:r>
            <a:endParaRPr lang="en-US" sz="1775" smtClean="0"/>
          </a:p>
          <a:p>
            <a:pPr lvl="0">
              <a:buFont typeface="Wingdings" panose="05000000000000000000" charset="0"/>
            </a:pPr>
            <a:endParaRPr lang="en-US" sz="1600" smtClean="0"/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425450" y="4751705"/>
            <a:ext cx="3477895" cy="15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t>Resource</a:t>
            </a:r>
            <a:endParaRPr lang="en-US" sz="160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bg1">
                    <a:lumMod val="50000"/>
                  </a:schemeClr>
                </a:solidFill>
              </a:rPr>
              <a:t>Paper</a:t>
            </a: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bg1">
                    <a:lumMod val="50000"/>
                  </a:schemeClr>
                </a:solidFill>
              </a:rPr>
              <a:t>Interesting things</a:t>
            </a: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bg1">
                    <a:lumMod val="50000"/>
                  </a:schemeClr>
                </a:solidFill>
              </a:rPr>
              <a:t>Useful things</a:t>
            </a: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anose="05000000000000000000" charset="0"/>
            </a:pP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3477895" cy="997585"/>
          </a:xfrm>
        </p:spPr>
        <p:txBody>
          <a:bodyPr/>
          <a:lstStyle/>
          <a:p>
            <a:pPr marL="285750" lvl="0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</a:rPr>
              <a:t>Original GAN</a:t>
            </a:r>
            <a:endParaRPr lang="en-US" sz="16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/>
                </a:solidFill>
              </a:rPr>
              <a:t>Generator</a:t>
            </a:r>
            <a:endParaRPr lang="en-US" sz="1775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/>
                </a:solidFill>
              </a:rPr>
              <a:t>Discriminator</a:t>
            </a:r>
            <a:endParaRPr lang="en-US" sz="1775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buFont typeface="Wingdings" panose="05000000000000000000" charset="0"/>
            </a:pPr>
            <a:endParaRPr lang="en-US" sz="1775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425450" y="3266440"/>
            <a:ext cx="3477895" cy="15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</a:rPr>
              <a:t>Conditional GAN</a:t>
            </a:r>
            <a:endParaRPr lang="en-US" sz="16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  <a:sym typeface="+mn-ea"/>
              </a:rPr>
              <a:t>Why </a:t>
            </a:r>
            <a:endParaRPr lang="en-US" sz="16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  <a:sym typeface="+mn-ea"/>
              </a:rPr>
              <a:t>How </a:t>
            </a:r>
            <a:endParaRPr lang="en-US" sz="16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  <a:sym typeface="+mn-ea"/>
              </a:rPr>
              <a:t>Type</a:t>
            </a:r>
            <a:endParaRPr lang="en-US" sz="1600" smtClean="0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  <a:sym typeface="+mn-ea"/>
              </a:rPr>
              <a:t>Result </a:t>
            </a:r>
            <a:endParaRPr lang="en-US" sz="1775" smtClean="0"/>
          </a:p>
          <a:p>
            <a:pPr lvl="0">
              <a:buFont typeface="Wingdings" panose="05000000000000000000" charset="0"/>
            </a:pPr>
            <a:endParaRPr lang="en-US" sz="1600" smtClean="0"/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427355" y="4716145"/>
            <a:ext cx="3477895" cy="103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>
                    <a:lumMod val="50000"/>
                  </a:schemeClr>
                </a:solidFill>
              </a:rPr>
              <a:t>Resource</a:t>
            </a:r>
            <a:endParaRPr lang="en-US" sz="160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>
                    <a:lumMod val="50000"/>
                  </a:schemeClr>
                </a:solidFill>
              </a:rPr>
              <a:t>Paper</a:t>
            </a:r>
            <a:endParaRPr lang="en-US" sz="1775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>
                    <a:lumMod val="50000"/>
                  </a:schemeClr>
                </a:solidFill>
              </a:rPr>
              <a:t>Interesting things</a:t>
            </a:r>
            <a:endParaRPr lang="en-US" sz="1775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>
                    <a:lumMod val="50000"/>
                  </a:schemeClr>
                </a:solidFill>
              </a:rPr>
              <a:t>Useful things</a:t>
            </a: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anose="05000000000000000000" charset="0"/>
            </a:pP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8623935" cy="4055745"/>
          </a:xfrm>
        </p:spPr>
        <p:txBody>
          <a:bodyPr/>
          <a:lstStyle/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600">
                <a:sym typeface="+mn-ea"/>
              </a:rPr>
              <a:t>Paper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en-US" altLang="zh-CN" sz="1775">
                <a:sym typeface="+mn-ea"/>
                <a:hlinkClick r:id="rId1" action="ppaction://hlinkfile"/>
              </a:rPr>
              <a:t>https://arxiv.org/abs/1411.1784</a:t>
            </a:r>
            <a:endParaRPr lang="en-US" altLang="zh-CN" sz="1775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600">
                <a:sym typeface="+mn-ea"/>
              </a:rPr>
              <a:t>Interesting things</a:t>
            </a:r>
            <a:endParaRPr lang="en-US" altLang="zh-CN" sz="160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775">
                <a:sym typeface="+mn-ea"/>
                <a:hlinkClick r:id="rId2" action="ppaction://hlinkfile"/>
              </a:rPr>
              <a:t>https://affinelayer.com/pixsrv/</a:t>
            </a:r>
            <a:endParaRPr lang="zh-CN" altLang="en-US" sz="1775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775">
                <a:sym typeface="+mn-ea"/>
                <a:hlinkClick r:id="rId3" action="ppaction://hlinkfile"/>
              </a:rPr>
              <a:t>https://reiinakano.com/gan-playground/</a:t>
            </a:r>
            <a:endParaRPr lang="zh-CN" altLang="en-US" sz="1775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775">
                <a:sym typeface="+mn-ea"/>
                <a:hlinkClick r:id="rId4" action="ppaction://hlinkfile"/>
              </a:rPr>
              <a:t>https://github.com/ajbrock/Neural-Photo-Editor</a:t>
            </a:r>
            <a:r>
              <a:rPr lang="en-US" altLang="zh-CN" sz="1775">
                <a:sym typeface="+mn-ea"/>
                <a:hlinkClick r:id="rId4" action="ppaction://hlinkfile"/>
              </a:rPr>
              <a:t>/</a:t>
            </a:r>
            <a:endParaRPr lang="en-US" altLang="zh-CN" sz="1775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775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600">
                <a:sym typeface="+mn-ea"/>
              </a:rPr>
              <a:t>Useful thing</a:t>
            </a:r>
            <a:endParaRPr lang="zh-CN" altLang="en-US" sz="1775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775">
                <a:sym typeface="+mn-ea"/>
                <a:hlinkClick r:id="rId5" action="ppaction://hlinkfile"/>
              </a:rPr>
              <a:t>https://pytorch.org/tutorials/beginner/dcgan_faces_tutorial.html</a:t>
            </a:r>
            <a:endParaRPr lang="zh-CN" altLang="en-US" sz="1775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775">
                <a:sym typeface="+mn-ea"/>
                <a:hlinkClick r:id="rId6" action="ppaction://hlinkfile"/>
              </a:rPr>
              <a:t>https://www.tensorflow.org/beta/tutorials/generative/style_transfer</a:t>
            </a:r>
            <a:endParaRPr lang="zh-CN" altLang="en-US" sz="1775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775">
                <a:sym typeface="+mn-ea"/>
                <a:hlinkClick r:id="rId7"/>
              </a:rPr>
              <a:t>http://www1.idc.ac.il/toky/seminarIP-18/Presentations/10b_raaz.pdf</a:t>
            </a:r>
            <a:endParaRPr lang="zh-CN" altLang="en-US" sz="1775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r>
              <a:rPr lang="zh-CN" altLang="en-US" sz="1775">
                <a:sym typeface="+mn-ea"/>
                <a:hlinkClick r:id="rId8"/>
              </a:rPr>
              <a:t>http://speech.ee.ntu.edu.tw/~tlkagk/courses/MLDS_2018/Lecture/fGAN.pdf</a:t>
            </a:r>
            <a:endParaRPr lang="zh-CN" altLang="en-US" sz="1775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"/>
            </a:pPr>
            <a:endParaRPr lang="zh-CN" altLang="en-US" sz="1775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en-US" sz="160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Resource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8555" y="2554605"/>
            <a:ext cx="6866890" cy="1748155"/>
          </a:xfrm>
        </p:spPr>
        <p:txBody>
          <a:bodyPr>
            <a:noAutofit/>
          </a:bodyPr>
          <a:lstStyle/>
          <a:p>
            <a:r>
              <a:rPr lang="en-US" sz="9600" smtClean="0">
                <a:sym typeface="+mn-ea"/>
              </a:rPr>
              <a:t>Thank You !</a:t>
            </a:r>
            <a:endParaRPr lang="en-US" sz="9600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3928745" cy="2703830"/>
          </a:xfrm>
        </p:spPr>
        <p:txBody>
          <a:bodyPr/>
          <a:lstStyle/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600">
                <a:sym typeface="+mn-ea"/>
              </a:rPr>
              <a:t>C</a:t>
            </a:r>
            <a:r>
              <a:rPr lang="zh-CN" altLang="en-US" sz="1600">
                <a:sym typeface="+mn-ea"/>
              </a:rPr>
              <a:t>onsider growth up of a painter</a:t>
            </a: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endParaRPr lang="zh-CN" altLang="en-US" sz="1600">
              <a:sym typeface="+mn-ea"/>
            </a:endParaRPr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sz="1600" smtClean="0"/>
              <a:t>Treat Generator as a painter</a:t>
            </a:r>
            <a:endParaRPr lang="en-US" sz="1600" smtClean="0"/>
          </a:p>
          <a:p>
            <a:pPr marL="285750" lvl="0" indent="-285750">
              <a:buFont typeface="Wingdings" panose="05000000000000000000" charset="0"/>
              <a:buChar char=""/>
            </a:pPr>
            <a:endParaRPr lang="en-US" sz="1600" smtClean="0"/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sz="1600" smtClean="0"/>
              <a:t>Treat Discriminator as his teacher</a:t>
            </a:r>
            <a:endParaRPr lang="en-US" sz="1600" smtClean="0"/>
          </a:p>
          <a:p>
            <a:pPr marL="285750" lvl="0" indent="-285750">
              <a:buFont typeface="Wingdings" panose="05000000000000000000" charset="0"/>
              <a:buChar char=""/>
            </a:pPr>
            <a:endParaRPr lang="en-US" sz="1600" smtClean="0"/>
          </a:p>
          <a:p>
            <a:pPr marL="285750" lvl="0" indent="-285750">
              <a:buFont typeface="Wingdings" panose="05000000000000000000" charset="0"/>
              <a:buChar char=""/>
            </a:pPr>
            <a:r>
              <a:rPr lang="en-US" sz="1600" smtClean="0"/>
              <a:t>They “grow up” together</a:t>
            </a:r>
            <a:endParaRPr lang="en-US" sz="160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Original GAN</a:t>
            </a:r>
            <a:endParaRPr lang="en-US" dirty="0"/>
          </a:p>
        </p:txBody>
      </p:sp>
      <p:pic>
        <p:nvPicPr>
          <p:cNvPr id="5" name="图片 4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1720" y="2185670"/>
            <a:ext cx="2856865" cy="2856865"/>
          </a:xfrm>
          <a:prstGeom prst="rect">
            <a:avLst/>
          </a:prstGeom>
        </p:spPr>
      </p:pic>
      <p:sp>
        <p:nvSpPr>
          <p:cNvPr id="6" name="Text Placeholder 1"/>
          <p:cNvSpPr>
            <a:spLocks noGrp="1"/>
          </p:cNvSpPr>
          <p:nvPr/>
        </p:nvSpPr>
        <p:spPr>
          <a:xfrm>
            <a:off x="3171190" y="6062980"/>
            <a:ext cx="239903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image comes from: </a:t>
            </a:r>
            <a:r>
              <a:rPr lang="en-US" sz="1600" smtClean="0">
                <a:hlinkClick r:id="rId2" action="ppaction://hlinkfile"/>
              </a:rPr>
              <a:t>link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begining of painting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895" y="2402205"/>
            <a:ext cx="302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7" name="图片 6" descr="girl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2307590"/>
            <a:ext cx="2880000" cy="2880000"/>
          </a:xfrm>
          <a:prstGeom prst="rect">
            <a:avLst/>
          </a:prstGeom>
        </p:spPr>
      </p:pic>
      <p:pic>
        <p:nvPicPr>
          <p:cNvPr id="8" name="图片 7" descr="girl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25" y="2413635"/>
            <a:ext cx="2856865" cy="2856865"/>
          </a:xfrm>
          <a:prstGeom prst="rect">
            <a:avLst/>
          </a:prstGeom>
        </p:spPr>
      </p:pic>
      <p:sp>
        <p:nvSpPr>
          <p:cNvPr id="9" name="乘号 8"/>
          <p:cNvSpPr/>
          <p:nvPr/>
        </p:nvSpPr>
        <p:spPr>
          <a:xfrm>
            <a:off x="1588770" y="2957195"/>
            <a:ext cx="1804384" cy="1800000"/>
          </a:xfrm>
          <a:prstGeom prst="mathMultiply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28575" cmpd="sng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Text Placeholder 1"/>
          <p:cNvSpPr>
            <a:spLocks noGrp="1"/>
          </p:cNvSpPr>
          <p:nvPr/>
        </p:nvSpPr>
        <p:spPr>
          <a:xfrm>
            <a:off x="3171190" y="6062980"/>
            <a:ext cx="239903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image comes from: </a:t>
            </a:r>
            <a:r>
              <a:rPr lang="en-US" sz="1600" smtClean="0">
                <a:hlinkClick r:id="rId3"/>
              </a:rPr>
              <a:t>link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5-years' learning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895" y="2402205"/>
            <a:ext cx="302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图片 7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413635"/>
            <a:ext cx="2856865" cy="2856865"/>
          </a:xfrm>
          <a:prstGeom prst="rect">
            <a:avLst/>
          </a:prstGeom>
        </p:spPr>
      </p:pic>
      <p:pic>
        <p:nvPicPr>
          <p:cNvPr id="2" name="图片 1" descr="girl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40" y="2413635"/>
            <a:ext cx="2334260" cy="2856865"/>
          </a:xfrm>
          <a:prstGeom prst="rect">
            <a:avLst/>
          </a:prstGeom>
        </p:spPr>
      </p:pic>
      <p:sp>
        <p:nvSpPr>
          <p:cNvPr id="3" name="乘号 2"/>
          <p:cNvSpPr/>
          <p:nvPr/>
        </p:nvSpPr>
        <p:spPr>
          <a:xfrm>
            <a:off x="1646555" y="2863215"/>
            <a:ext cx="1804384" cy="1800000"/>
          </a:xfrm>
          <a:prstGeom prst="mathMultiply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28575" cmpd="sng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3171190" y="6062980"/>
            <a:ext cx="239903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image comes from: </a:t>
            </a:r>
            <a:r>
              <a:rPr lang="en-US" sz="1600" smtClean="0">
                <a:hlinkClick r:id="rId3"/>
              </a:rPr>
              <a:t>link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10-years' learning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895" y="2402205"/>
            <a:ext cx="302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图片 7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413635"/>
            <a:ext cx="2856865" cy="2856865"/>
          </a:xfrm>
          <a:prstGeom prst="rect">
            <a:avLst/>
          </a:prstGeom>
        </p:spPr>
      </p:pic>
      <p:pic>
        <p:nvPicPr>
          <p:cNvPr id="6" name="图片 5" descr="girl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0" y="2401570"/>
            <a:ext cx="2115185" cy="2868930"/>
          </a:xfrm>
          <a:prstGeom prst="rect">
            <a:avLst/>
          </a:prstGeom>
        </p:spPr>
      </p:pic>
      <p:sp>
        <p:nvSpPr>
          <p:cNvPr id="10" name="乘号 9"/>
          <p:cNvSpPr/>
          <p:nvPr/>
        </p:nvSpPr>
        <p:spPr>
          <a:xfrm>
            <a:off x="1491615" y="2770505"/>
            <a:ext cx="1804384" cy="1800000"/>
          </a:xfrm>
          <a:prstGeom prst="mathMultiply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 w="28575" cmpd="sng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Text Placeholder 1"/>
          <p:cNvSpPr>
            <a:spLocks noGrp="1"/>
          </p:cNvSpPr>
          <p:nvPr/>
        </p:nvSpPr>
        <p:spPr>
          <a:xfrm>
            <a:off x="3171190" y="6062980"/>
            <a:ext cx="239903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charset="0"/>
            </a:pPr>
            <a:r>
              <a:rPr lang="en-US" sz="1600" smtClean="0"/>
              <a:t>image comes from: </a:t>
            </a:r>
            <a:r>
              <a:rPr lang="en-US" sz="1600" smtClean="0">
                <a:hlinkClick r:id="rId3" action="ppaction://hlinkfile"/>
              </a:rPr>
              <a:t>link</a:t>
            </a: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895" y="2402205"/>
            <a:ext cx="302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8" name="图片 7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6025" y="2413635"/>
            <a:ext cx="2856865" cy="2856865"/>
          </a:xfrm>
          <a:prstGeom prst="rect">
            <a:avLst/>
          </a:prstGeom>
        </p:spPr>
      </p:pic>
      <p:pic>
        <p:nvPicPr>
          <p:cNvPr id="2" name="图片 1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2413635"/>
            <a:ext cx="2856865" cy="2856865"/>
          </a:xfrm>
          <a:prstGeom prst="rect">
            <a:avLst/>
          </a:prstGeom>
        </p:spPr>
      </p:pic>
      <p:sp>
        <p:nvSpPr>
          <p:cNvPr id="3" name="等于号 2"/>
          <p:cNvSpPr/>
          <p:nvPr/>
        </p:nvSpPr>
        <p:spPr>
          <a:xfrm>
            <a:off x="3759200" y="3256280"/>
            <a:ext cx="1423035" cy="1126490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3928745" cy="568960"/>
          </a:xfrm>
        </p:spPr>
        <p:txBody>
          <a:bodyPr/>
          <a:lstStyle/>
          <a:p>
            <a:pPr marL="285750" lvl="0" indent="-285750">
              <a:buFont typeface="Wingdings" panose="05000000000000000000" charset="0"/>
              <a:buChar char=""/>
            </a:pPr>
            <a:r>
              <a:rPr lang="en-US" altLang="zh-CN" sz="1600">
                <a:sym typeface="+mn-ea"/>
              </a:rPr>
              <a:t>Oil painting generation as example</a:t>
            </a:r>
            <a:endParaRPr lang="zh-CN" altLang="en-US" sz="1600">
              <a:sym typeface="+mn-ea"/>
            </a:endParaRPr>
          </a:p>
          <a:p>
            <a:pPr lvl="0">
              <a:buFont typeface="Wingdings" panose="05000000000000000000" charset="0"/>
            </a:pPr>
            <a:endParaRPr lang="en-US" sz="160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ym typeface="+mn-ea"/>
              </a:rPr>
              <a:t>Basic Idea of the Original GAN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93090" y="3172460"/>
            <a:ext cx="913765" cy="368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vector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969895" y="2892425"/>
            <a:ext cx="1898015" cy="928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Generator</a:t>
            </a:r>
            <a:endParaRPr lang="en-US" altLang="zh-CN"/>
          </a:p>
          <a:p>
            <a:pPr algn="ctr"/>
            <a:r>
              <a:rPr lang="en-US" altLang="zh-CN"/>
              <a:t>(painter)</a:t>
            </a:r>
            <a:endParaRPr lang="en-US" altLang="zh-CN"/>
          </a:p>
        </p:txBody>
      </p:sp>
      <p:pic>
        <p:nvPicPr>
          <p:cNvPr id="11" name="图片 10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0" y="2529205"/>
            <a:ext cx="1800000" cy="180000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1604645" y="3172460"/>
            <a:ext cx="1267460" cy="432435"/>
          </a:xfrm>
          <a:prstGeom prst="right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 descr="gir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" y="4329430"/>
            <a:ext cx="1800000" cy="1800000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3346450" y="4765675"/>
            <a:ext cx="1898015" cy="928370"/>
          </a:xfrm>
          <a:prstGeom prst="roundRect">
            <a:avLst/>
          </a:prstGeom>
          <a:gradFill flip="none" rotWithShape="1">
            <a:gsLst>
              <a:gs pos="10000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Discriminator</a:t>
            </a:r>
            <a:endParaRPr lang="en-US" altLang="zh-CN"/>
          </a:p>
          <a:p>
            <a:pPr algn="ctr"/>
            <a:r>
              <a:rPr lang="en-US" altLang="zh-CN"/>
              <a:t>(teacher)</a:t>
            </a:r>
            <a:endParaRPr lang="en-US" altLang="zh-CN"/>
          </a:p>
        </p:txBody>
      </p:sp>
      <p:sp>
        <p:nvSpPr>
          <p:cNvPr id="16" name="右箭头 15"/>
          <p:cNvSpPr/>
          <p:nvPr/>
        </p:nvSpPr>
        <p:spPr>
          <a:xfrm>
            <a:off x="5063490" y="3212465"/>
            <a:ext cx="1267460" cy="432435"/>
          </a:xfrm>
          <a:prstGeom prst="rightArrow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1950085" y="5013325"/>
            <a:ext cx="1267460" cy="432435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FFFF00">
                  <a:alpha val="50000"/>
                  <a:lumMod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374005" y="5013325"/>
            <a:ext cx="1267460" cy="432435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FFFF00">
                  <a:alpha val="50000"/>
                  <a:lumMod val="5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74180" y="5076825"/>
            <a:ext cx="913765" cy="368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Score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015990" y="5694045"/>
            <a:ext cx="2916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high score means real, low score means fake.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12" grpId="0" animBg="1"/>
      <p:bldP spid="9" grpId="0" animBg="1"/>
      <p:bldP spid="16" grpId="0" animBg="1"/>
      <p:bldP spid="17" grpId="0" animBg="1"/>
      <p:bldP spid="15" grpId="0" animBg="1"/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425450" y="2185670"/>
            <a:ext cx="3477895" cy="997585"/>
          </a:xfrm>
        </p:spPr>
        <p:txBody>
          <a:bodyPr/>
          <a:lstStyle/>
          <a:p>
            <a:pPr marL="285750" lvl="0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/>
                </a:solidFill>
              </a:rPr>
              <a:t>Original GAN</a:t>
            </a:r>
            <a:endParaRPr lang="en-US" sz="1600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/>
                </a:solidFill>
              </a:rPr>
              <a:t>Generator</a:t>
            </a:r>
            <a:endParaRPr lang="en-US" sz="1775" smtClean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tx1"/>
                </a:solidFill>
              </a:rPr>
              <a:t>Discriminator</a:t>
            </a:r>
            <a:endParaRPr lang="en-US" sz="1775" smtClean="0">
              <a:solidFill>
                <a:schemeClr val="tx1">
                  <a:lumMod val="50000"/>
                </a:schemeClr>
              </a:solidFill>
            </a:endParaRPr>
          </a:p>
          <a:p>
            <a:pPr lvl="0">
              <a:buFont typeface="Wingdings" panose="05000000000000000000" charset="0"/>
            </a:pPr>
            <a:endParaRPr lang="en-US" sz="1775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  <a:endParaRPr lang="en-US" dirty="0"/>
          </a:p>
        </p:txBody>
      </p:sp>
      <p:sp>
        <p:nvSpPr>
          <p:cNvPr id="5" name="Text Placeholder 1"/>
          <p:cNvSpPr>
            <a:spLocks noGrp="1"/>
          </p:cNvSpPr>
          <p:nvPr/>
        </p:nvSpPr>
        <p:spPr>
          <a:xfrm>
            <a:off x="425450" y="3266440"/>
            <a:ext cx="3477895" cy="15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>
                    <a:lumMod val="50000"/>
                  </a:schemeClr>
                </a:solidFill>
              </a:rPr>
              <a:t>Conditional GAN</a:t>
            </a:r>
            <a:endParaRPr lang="en-US" sz="160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Why </a:t>
            </a:r>
            <a:endParaRPr lang="en-US" sz="160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How </a:t>
            </a:r>
            <a:endParaRPr lang="en-US" sz="1600" smtClean="0">
              <a:solidFill>
                <a:schemeClr val="tx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Type </a:t>
            </a:r>
            <a:endParaRPr lang="en-US" sz="1600" smtClean="0">
              <a:solidFill>
                <a:schemeClr val="tx1">
                  <a:lumMod val="50000"/>
                </a:schemeClr>
              </a:solidFill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tx1">
                    <a:lumMod val="50000"/>
                  </a:schemeClr>
                </a:solidFill>
                <a:sym typeface="+mn-ea"/>
              </a:rPr>
              <a:t>Result</a:t>
            </a:r>
            <a:endParaRPr lang="en-US" sz="1775" smtClean="0"/>
          </a:p>
          <a:p>
            <a:pPr lvl="0">
              <a:buFont typeface="Wingdings" panose="05000000000000000000" charset="0"/>
            </a:pPr>
            <a:endParaRPr lang="en-US" sz="1600" smtClean="0"/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425450" y="4692650"/>
            <a:ext cx="3477895" cy="1626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ts val="1950"/>
              </a:lnSpc>
              <a:spcBef>
                <a:spcPts val="750"/>
              </a:spcBef>
              <a:buClr>
                <a:srgbClr val="005BBB"/>
              </a:buClr>
              <a:buFont typeface="Arial" panose="020B0604020202090204" pitchFamily="34" charset="0"/>
              <a:buNone/>
              <a:defRPr sz="1350" b="0" i="0" kern="1200" spc="-38" baseline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50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LucidaGrande" charset="0"/>
              <a:buNone/>
              <a:defRPr sz="1350" kern="1200" baseline="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5BBB"/>
              </a:buClr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Font typeface="Wingdings" panose="05000000000000000000" charset="0"/>
              <a:buChar char=""/>
            </a:pPr>
            <a:r>
              <a:rPr lang="en-US" sz="1600" smtClean="0">
                <a:solidFill>
                  <a:schemeClr val="bg1">
                    <a:lumMod val="50000"/>
                  </a:schemeClr>
                </a:solidFill>
              </a:rPr>
              <a:t>Resource</a:t>
            </a:r>
            <a:endParaRPr lang="en-US" sz="1600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bg1">
                    <a:lumMod val="50000"/>
                  </a:schemeClr>
                </a:solidFill>
              </a:rPr>
              <a:t>Paper</a:t>
            </a: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bg1">
                    <a:lumMod val="50000"/>
                  </a:schemeClr>
                </a:solidFill>
              </a:rPr>
              <a:t>Interesting things</a:t>
            </a: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charset="0"/>
              <a:buChar char=""/>
            </a:pPr>
            <a:r>
              <a:rPr lang="en-US" sz="1775" smtClean="0">
                <a:solidFill>
                  <a:schemeClr val="bg1">
                    <a:lumMod val="50000"/>
                  </a:schemeClr>
                </a:solidFill>
              </a:rPr>
              <a:t>Useful things</a:t>
            </a: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buFont typeface="Wingdings" panose="05000000000000000000" charset="0"/>
            </a:pPr>
            <a:endParaRPr lang="en-US" sz="1775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2817</Words>
  <Application>WPS 演示</Application>
  <PresentationFormat>On-screen Show (4:3)</PresentationFormat>
  <Paragraphs>264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方正书宋_GBK</vt:lpstr>
      <vt:lpstr>Wingdings</vt:lpstr>
      <vt:lpstr>Effra Trial Heavy</vt:lpstr>
      <vt:lpstr>Georgia</vt:lpstr>
      <vt:lpstr>Museo Slab 100</vt:lpstr>
      <vt:lpstr>Museo Slab 900</vt:lpstr>
      <vt:lpstr>LucidaGrande</vt:lpstr>
      <vt:lpstr>Wingdings</vt:lpstr>
      <vt:lpstr>微软雅黑</vt:lpstr>
      <vt:lpstr>汉仪旗黑KW</vt:lpstr>
      <vt:lpstr>宋体</vt:lpstr>
      <vt:lpstr>Arial Unicode MS</vt:lpstr>
      <vt:lpstr>苹方-简</vt:lpstr>
      <vt:lpstr>汉仪书宋二KW</vt:lpstr>
      <vt:lpstr>UB Powerpoint Template</vt:lpstr>
      <vt:lpstr>CSE 728SEM</vt:lpstr>
      <vt:lpstr>Key topics</vt:lpstr>
      <vt:lpstr>Original GAN</vt:lpstr>
      <vt:lpstr>In the begining of painting</vt:lpstr>
      <vt:lpstr>After 5-years' learning</vt:lpstr>
      <vt:lpstr>After 10-years' learning</vt:lpstr>
      <vt:lpstr>Finally</vt:lpstr>
      <vt:lpstr>Basic Idea of the Original GAN</vt:lpstr>
      <vt:lpstr>Key topics</vt:lpstr>
      <vt:lpstr>Why need Conditional GAN</vt:lpstr>
      <vt:lpstr>Conditional GAN - Generator</vt:lpstr>
      <vt:lpstr>Conditional GAN - Discriminator</vt:lpstr>
      <vt:lpstr>Conditional GAN - Discriminator</vt:lpstr>
      <vt:lpstr>How to train conditional GAN </vt:lpstr>
      <vt:lpstr>Conditional GAN - type</vt:lpstr>
      <vt:lpstr>Unsupervised conditional GAN </vt:lpstr>
      <vt:lpstr>Unsupervised conditional GAN </vt:lpstr>
      <vt:lpstr>Result</vt:lpstr>
      <vt:lpstr>Result</vt:lpstr>
      <vt:lpstr>Key topics</vt:lpstr>
      <vt:lpstr>Resource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Template</dc:title>
  <dc:creator>Microsoft Office User</dc:creator>
  <cp:lastModifiedBy>more</cp:lastModifiedBy>
  <cp:revision>351</cp:revision>
  <cp:lastPrinted>2019-09-11T21:49:13Z</cp:lastPrinted>
  <dcterms:created xsi:type="dcterms:W3CDTF">2019-09-11T21:49:13Z</dcterms:created>
  <dcterms:modified xsi:type="dcterms:W3CDTF">2019-09-11T21:49:13Z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2052-1.2.0.1574</vt:lpwstr>
  </property>
</Properties>
</file>