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AFF6B-11AE-495A-A2E0-E64590BA6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775EB-3422-42D5-853D-180EA072B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A3060-1291-4181-9961-C5ECD219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EDD0-AAF3-44A8-A4F4-504C887E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E2040-5500-4563-9112-32C2B3CF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6E56-E8BA-4A76-927D-2D8563B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E8646-5926-4DAB-8C81-49015FE87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4D46C-7F8A-4DB5-8184-1C9CDED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057A2-A820-47FC-B089-B704A2B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39F0-68CD-454F-A967-73330304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EAD72-E6B4-434C-8A7A-26FC95E5D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E8DA-84F3-4A24-9A54-5EE429CE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A867C-2AB7-4EE6-A518-A7011669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6AE58-764F-4B8E-B45C-39B4ADD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953BA-3B6D-463B-81C2-8CE9BD2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82D0B-DEB1-4055-898B-B50D6D13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FB29A-09A4-4F04-85C2-188622D6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30E66-47CE-4CA1-99CC-D01AF14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F4EA8-870B-4B3B-89D7-16FA1AF6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48F60-6742-412C-8A34-10B8C13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5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10BD-EC23-4498-9BF8-A308AAF4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E405B-FA29-4EC5-B739-5406626B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D69D1-78FE-49C5-921E-C95402F9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611D4-BE3C-456E-80F6-A4090CCF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6889B-9DD5-48D6-BCD8-5F038D5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E6A4-7338-4346-956B-AE2A57CB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C08-72CC-44DE-A26F-12393885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FC99A-BDA5-4103-B93E-25F7DA71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D73BD-4BDF-4F2C-8DAF-BA0B8E6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1A9CD-51E6-4651-A1E0-337A7090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BCB7E-3E57-4194-AB9E-A44772A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9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7922F-506A-4276-92C3-CFA294DA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ED4C5-29B3-4C10-B231-1FCCB5D0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C1AFB-6F22-4580-BF3C-56AF7A88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CC3787-4A74-4C29-A458-292A17CC1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2333D-E477-46D9-ADA2-066202EE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51920-44A0-42FB-964F-E92AA406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2846C-2161-447C-9ADA-29602944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11DE4-24F8-4672-A521-CD065821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5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4548-8523-46A3-A15D-75F5368B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09DAD-71A2-4643-8CCF-7081169F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CA639-AF51-4B2D-9833-8F06D7E1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1034F-84DF-4E34-99D0-E2A6E87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C05B1-9D3D-4793-9452-468D35B2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42068-AC95-4007-A591-6A4AA6D9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F295B-5C21-49D5-91B2-57360760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7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14DB9-8463-4403-A31B-ED9C4018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E8CA6-F66C-4B34-8BE8-DC193D20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28154-AC2F-4652-964F-78E6DE3E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86D77-F3CD-4173-AFD5-AAF62167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786E2-6EF1-4A69-BA1A-BB02203E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DD6B8-97B8-45D4-A2BB-08C6AE6E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A22A-FA9E-4621-9219-E3DED910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49E72B-9259-47D2-A007-B41284FA2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8EFFF-DC92-4949-8579-031FAF34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CFBDD-F51E-4761-9C6B-E7ACF375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BDA29-3B67-409A-8C9E-635A3749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597D1-30CC-4174-97BE-7030D1C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268164-8EBE-4A2B-A510-49E61DFE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CB3B8-85FA-4798-AB09-603B6C8E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94188-33C1-4AAB-8155-81BADE706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0D07-5D6B-421B-94A7-EB8CDF244441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507DF-E680-4996-81F1-1F4613C2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838B0-07C4-4280-9E87-7A8CA0F2F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BBF4-5045-4BD8-B897-8F88BDD2C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2DA5FD-9A4A-49C1-9DFE-6899F64E29C8}"/>
              </a:ext>
            </a:extLst>
          </p:cNvPr>
          <p:cNvGrpSpPr/>
          <p:nvPr/>
        </p:nvGrpSpPr>
        <p:grpSpPr>
          <a:xfrm>
            <a:off x="1019732" y="2443227"/>
            <a:ext cx="1305158" cy="874059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FC80BB4-2B56-4ADB-9C26-380635B1B29E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275F67C3-5E84-47B5-801A-59E115296B8B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103FFE-629E-4930-BC73-940CBB8B43E3}"/>
              </a:ext>
            </a:extLst>
          </p:cNvPr>
          <p:cNvGrpSpPr/>
          <p:nvPr/>
        </p:nvGrpSpPr>
        <p:grpSpPr>
          <a:xfrm>
            <a:off x="3116681" y="2449952"/>
            <a:ext cx="1305158" cy="874059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186022E-5769-4361-8A10-2ADC76A479AC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671FB93B-456D-4CB5-BF63-F76EE19514A3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D89BA3-5F31-4168-A207-B6C60BD5A161}"/>
              </a:ext>
            </a:extLst>
          </p:cNvPr>
          <p:cNvGrpSpPr/>
          <p:nvPr/>
        </p:nvGrpSpPr>
        <p:grpSpPr>
          <a:xfrm>
            <a:off x="5213630" y="2443226"/>
            <a:ext cx="1305158" cy="874059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0A8DD9-A252-4168-9B08-B08A36833FF0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矩形: 圆角 4">
              <a:extLst>
                <a:ext uri="{FF2B5EF4-FFF2-40B4-BE49-F238E27FC236}">
                  <a16:creationId xmlns:a16="http://schemas.microsoft.com/office/drawing/2014/main" id="{0FB8B25A-4E56-43D8-BD19-E4E289FEBE0D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290F13-D3E9-4F5A-AD9A-104B5B17BE58}"/>
              </a:ext>
            </a:extLst>
          </p:cNvPr>
          <p:cNvGrpSpPr/>
          <p:nvPr/>
        </p:nvGrpSpPr>
        <p:grpSpPr>
          <a:xfrm>
            <a:off x="7284885" y="2443225"/>
            <a:ext cx="1305158" cy="874059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9E71367-84C2-438E-B1B7-66AAA90703DB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矩形: 圆角 4">
              <a:extLst>
                <a:ext uri="{FF2B5EF4-FFF2-40B4-BE49-F238E27FC236}">
                  <a16:creationId xmlns:a16="http://schemas.microsoft.com/office/drawing/2014/main" id="{F6CFC1FB-AC10-4CBD-AA51-2195E88F1827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3E9B9A-BD98-47BC-89D4-46E3AC310C21}"/>
              </a:ext>
            </a:extLst>
          </p:cNvPr>
          <p:cNvGrpSpPr/>
          <p:nvPr/>
        </p:nvGrpSpPr>
        <p:grpSpPr>
          <a:xfrm>
            <a:off x="9356140" y="2417625"/>
            <a:ext cx="1305158" cy="874059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2B27521-3199-41E6-982F-B624BBB70641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矩形: 圆角 4">
              <a:extLst>
                <a:ext uri="{FF2B5EF4-FFF2-40B4-BE49-F238E27FC236}">
                  <a16:creationId xmlns:a16="http://schemas.microsoft.com/office/drawing/2014/main" id="{889AA4D4-124B-4FDC-BDCD-A1E177EAC3CF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9FDCBE5-2913-411C-AE93-7688C76D4D2B}"/>
              </a:ext>
            </a:extLst>
          </p:cNvPr>
          <p:cNvGrpSpPr/>
          <p:nvPr/>
        </p:nvGrpSpPr>
        <p:grpSpPr>
          <a:xfrm>
            <a:off x="1019732" y="4370638"/>
            <a:ext cx="1305158" cy="874059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99056DF-E6DC-4BE5-90E8-B7761E469D4E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矩形: 圆角 4">
              <a:extLst>
                <a:ext uri="{FF2B5EF4-FFF2-40B4-BE49-F238E27FC236}">
                  <a16:creationId xmlns:a16="http://schemas.microsoft.com/office/drawing/2014/main" id="{25DADE03-0723-49EA-9CBB-31A12B26726B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13BAC1F-7FBE-452D-8E3C-8138CBB45069}"/>
              </a:ext>
            </a:extLst>
          </p:cNvPr>
          <p:cNvGrpSpPr/>
          <p:nvPr/>
        </p:nvGrpSpPr>
        <p:grpSpPr>
          <a:xfrm>
            <a:off x="3116681" y="4377363"/>
            <a:ext cx="1305158" cy="874059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97D229F-B704-4F67-93EB-50465580580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矩形: 圆角 4">
              <a:extLst>
                <a:ext uri="{FF2B5EF4-FFF2-40B4-BE49-F238E27FC236}">
                  <a16:creationId xmlns:a16="http://schemas.microsoft.com/office/drawing/2014/main" id="{80A456DE-6F6E-42CD-91D8-6EFA9DCDB832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682ED38-0975-4921-BF6D-2050B7352427}"/>
              </a:ext>
            </a:extLst>
          </p:cNvPr>
          <p:cNvGrpSpPr/>
          <p:nvPr/>
        </p:nvGrpSpPr>
        <p:grpSpPr>
          <a:xfrm>
            <a:off x="5213630" y="4370637"/>
            <a:ext cx="1305158" cy="874059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8FC424B-8434-4FB5-A317-EFEC618CC48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矩形: 圆角 4">
              <a:extLst>
                <a:ext uri="{FF2B5EF4-FFF2-40B4-BE49-F238E27FC236}">
                  <a16:creationId xmlns:a16="http://schemas.microsoft.com/office/drawing/2014/main" id="{FB52B6AB-4302-44AC-9260-D6B176E9809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A97AC3-293B-488A-BF36-B0AE1FF6BFDA}"/>
              </a:ext>
            </a:extLst>
          </p:cNvPr>
          <p:cNvGrpSpPr/>
          <p:nvPr/>
        </p:nvGrpSpPr>
        <p:grpSpPr>
          <a:xfrm>
            <a:off x="7284885" y="4370636"/>
            <a:ext cx="1305158" cy="874059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F0E71A4F-5F3E-470F-935D-E6193A7DFC49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矩形: 圆角 4">
              <a:extLst>
                <a:ext uri="{FF2B5EF4-FFF2-40B4-BE49-F238E27FC236}">
                  <a16:creationId xmlns:a16="http://schemas.microsoft.com/office/drawing/2014/main" id="{2D3FA10F-179C-4B05-9D35-76108B4A00C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0C6CDCC-21B2-42BC-A50B-39818EA11D64}"/>
              </a:ext>
            </a:extLst>
          </p:cNvPr>
          <p:cNvGrpSpPr/>
          <p:nvPr/>
        </p:nvGrpSpPr>
        <p:grpSpPr>
          <a:xfrm>
            <a:off x="9356140" y="4345036"/>
            <a:ext cx="1305158" cy="874059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4C788A3-1EFB-4EEA-987C-91B3A935A78B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矩形: 圆角 4">
              <a:extLst>
                <a:ext uri="{FF2B5EF4-FFF2-40B4-BE49-F238E27FC236}">
                  <a16:creationId xmlns:a16="http://schemas.microsoft.com/office/drawing/2014/main" id="{93677D2E-1060-4593-BB93-64AB0277CF72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0BC9E4C-E73B-46A9-A19F-0FB54C650C3C}"/>
              </a:ext>
            </a:extLst>
          </p:cNvPr>
          <p:cNvGrpSpPr/>
          <p:nvPr/>
        </p:nvGrpSpPr>
        <p:grpSpPr>
          <a:xfrm>
            <a:off x="1019732" y="515816"/>
            <a:ext cx="1305158" cy="874059"/>
            <a:chOff x="7143" y="1001183"/>
            <a:chExt cx="2135187" cy="1281112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B3A024E-921D-4CBA-81B8-7386DF7344BB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矩形: 圆角 4">
              <a:extLst>
                <a:ext uri="{FF2B5EF4-FFF2-40B4-BE49-F238E27FC236}">
                  <a16:creationId xmlns:a16="http://schemas.microsoft.com/office/drawing/2014/main" id="{970899B5-3172-415F-A945-B65738A50E0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CAC6F22-4565-48A2-99B7-208CF3ACCD07}"/>
              </a:ext>
            </a:extLst>
          </p:cNvPr>
          <p:cNvSpPr txBox="1"/>
          <p:nvPr/>
        </p:nvSpPr>
        <p:spPr>
          <a:xfrm>
            <a:off x="1196788" y="7799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B509D27-337F-4846-8C69-8F2A5EE08257}"/>
              </a:ext>
            </a:extLst>
          </p:cNvPr>
          <p:cNvSpPr txBox="1"/>
          <p:nvPr/>
        </p:nvSpPr>
        <p:spPr>
          <a:xfrm>
            <a:off x="1196788" y="266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57A0B85-DDA2-4FFA-A658-299D33E60CAD}"/>
              </a:ext>
            </a:extLst>
          </p:cNvPr>
          <p:cNvSpPr txBox="1"/>
          <p:nvPr/>
        </p:nvSpPr>
        <p:spPr>
          <a:xfrm>
            <a:off x="3285568" y="266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15371E-105E-418C-A460-D115763EFA2B}"/>
              </a:ext>
            </a:extLst>
          </p:cNvPr>
          <p:cNvSpPr txBox="1"/>
          <p:nvPr/>
        </p:nvSpPr>
        <p:spPr>
          <a:xfrm>
            <a:off x="5362352" y="266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D6BB34F-7B50-4FF9-B5A5-1629B6262342}"/>
              </a:ext>
            </a:extLst>
          </p:cNvPr>
          <p:cNvSpPr txBox="1"/>
          <p:nvPr/>
        </p:nvSpPr>
        <p:spPr>
          <a:xfrm>
            <a:off x="7480264" y="2669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7CE4C81-E776-471F-986D-1153AC6D1D0D}"/>
              </a:ext>
            </a:extLst>
          </p:cNvPr>
          <p:cNvSpPr txBox="1"/>
          <p:nvPr/>
        </p:nvSpPr>
        <p:spPr>
          <a:xfrm>
            <a:off x="9551519" y="26725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Ck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9E76034-A331-48F9-B284-71B27EC89681}"/>
              </a:ext>
            </a:extLst>
          </p:cNvPr>
          <p:cNvSpPr txBox="1"/>
          <p:nvPr/>
        </p:nvSpPr>
        <p:spPr>
          <a:xfrm>
            <a:off x="1196788" y="46363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E6BF2A-97C8-4337-92B0-F02C0795D6C9}"/>
              </a:ext>
            </a:extLst>
          </p:cNvPr>
          <p:cNvSpPr txBox="1"/>
          <p:nvPr/>
        </p:nvSpPr>
        <p:spPr>
          <a:xfrm>
            <a:off x="3285568" y="46363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A83A1D-38EE-4DE1-8644-3C8746CF80EC}"/>
              </a:ext>
            </a:extLst>
          </p:cNvPr>
          <p:cNvSpPr txBox="1"/>
          <p:nvPr/>
        </p:nvSpPr>
        <p:spPr>
          <a:xfrm>
            <a:off x="5409009" y="4622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D07363-3900-41F9-A1E6-1EDE3509B956}"/>
              </a:ext>
            </a:extLst>
          </p:cNvPr>
          <p:cNvSpPr txBox="1"/>
          <p:nvPr/>
        </p:nvSpPr>
        <p:spPr>
          <a:xfrm>
            <a:off x="7480264" y="46297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77EF79-1344-4243-9AF2-A93356AE10C5}"/>
              </a:ext>
            </a:extLst>
          </p:cNvPr>
          <p:cNvSpPr txBox="1"/>
          <p:nvPr/>
        </p:nvSpPr>
        <p:spPr>
          <a:xfrm>
            <a:off x="9551519" y="45973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Lk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0A410FF-6E5E-4CB3-AEBC-99E70FA46694}"/>
              </a:ext>
            </a:extLst>
          </p:cNvPr>
          <p:cNvCxnSpPr/>
          <p:nvPr/>
        </p:nvCxnSpPr>
        <p:spPr>
          <a:xfrm>
            <a:off x="1653988" y="1389875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9D7C64C-DF48-4AA6-937B-847D30731DCD}"/>
              </a:ext>
            </a:extLst>
          </p:cNvPr>
          <p:cNvCxnSpPr/>
          <p:nvPr/>
        </p:nvCxnSpPr>
        <p:spPr>
          <a:xfrm>
            <a:off x="1653988" y="3324011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47A94C8A-5452-43E1-8C7C-02A9CBFB33A8}"/>
              </a:ext>
            </a:extLst>
          </p:cNvPr>
          <p:cNvSpPr txBox="1"/>
          <p:nvPr/>
        </p:nvSpPr>
        <p:spPr>
          <a:xfrm>
            <a:off x="1653988" y="16681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create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7FFF056-093F-4670-8024-4689EFD9F5F8}"/>
              </a:ext>
            </a:extLst>
          </p:cNvPr>
          <p:cNvSpPr txBox="1"/>
          <p:nvPr/>
        </p:nvSpPr>
        <p:spPr>
          <a:xfrm>
            <a:off x="1612196" y="358140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支持度过滤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0129F5C-87AB-4925-9A40-F5064A9868DC}"/>
              </a:ext>
            </a:extLst>
          </p:cNvPr>
          <p:cNvCxnSpPr/>
          <p:nvPr/>
        </p:nvCxnSpPr>
        <p:spPr>
          <a:xfrm>
            <a:off x="3784560" y="3356934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B9369A4-EA93-4B72-AF89-0448C04D8B27}"/>
              </a:ext>
            </a:extLst>
          </p:cNvPr>
          <p:cNvSpPr txBox="1"/>
          <p:nvPr/>
        </p:nvSpPr>
        <p:spPr>
          <a:xfrm>
            <a:off x="3742768" y="361433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支持度过滤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3A2FBEC-3634-4937-A167-6FBBC634D71E}"/>
              </a:ext>
            </a:extLst>
          </p:cNvPr>
          <p:cNvCxnSpPr/>
          <p:nvPr/>
        </p:nvCxnSpPr>
        <p:spPr>
          <a:xfrm>
            <a:off x="5861344" y="3382047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B2813F7-A6FE-45FB-92C9-3B784F43ED8C}"/>
              </a:ext>
            </a:extLst>
          </p:cNvPr>
          <p:cNvSpPr txBox="1"/>
          <p:nvPr/>
        </p:nvSpPr>
        <p:spPr>
          <a:xfrm>
            <a:off x="5819552" y="3639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支持度过滤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D774A75-BE65-4B9E-B598-E49937773139}"/>
              </a:ext>
            </a:extLst>
          </p:cNvPr>
          <p:cNvCxnSpPr/>
          <p:nvPr/>
        </p:nvCxnSpPr>
        <p:spPr>
          <a:xfrm>
            <a:off x="7938128" y="3324011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679A076-06F4-4854-ABA5-E14A0AD221C9}"/>
              </a:ext>
            </a:extLst>
          </p:cNvPr>
          <p:cNvSpPr txBox="1"/>
          <p:nvPr/>
        </p:nvSpPr>
        <p:spPr>
          <a:xfrm>
            <a:off x="7896336" y="358140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支持度过滤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B42FABF-79E6-4E32-B601-A06037E55613}"/>
              </a:ext>
            </a:extLst>
          </p:cNvPr>
          <p:cNvCxnSpPr/>
          <p:nvPr/>
        </p:nvCxnSpPr>
        <p:spPr>
          <a:xfrm>
            <a:off x="10014526" y="3356934"/>
            <a:ext cx="0" cy="10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F56665D-389C-4204-AB62-6C72988A3FDE}"/>
              </a:ext>
            </a:extLst>
          </p:cNvPr>
          <p:cNvSpPr txBox="1"/>
          <p:nvPr/>
        </p:nvSpPr>
        <p:spPr>
          <a:xfrm>
            <a:off x="9972734" y="361433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支持度过滤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1A3CC37-DBBA-4C25-8B10-543523C77DFB}"/>
              </a:ext>
            </a:extLst>
          </p:cNvPr>
          <p:cNvCxnSpPr>
            <a:stCxn id="40" idx="3"/>
            <a:endCxn id="24" idx="1"/>
          </p:cNvCxnSpPr>
          <p:nvPr/>
        </p:nvCxnSpPr>
        <p:spPr>
          <a:xfrm flipV="1">
            <a:off x="2301954" y="2886982"/>
            <a:ext cx="814727" cy="192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82A8A24C-658D-489C-B023-B977B056A629}"/>
              </a:ext>
            </a:extLst>
          </p:cNvPr>
          <p:cNvSpPr txBox="1"/>
          <p:nvPr/>
        </p:nvSpPr>
        <p:spPr>
          <a:xfrm rot="1198730">
            <a:off x="2694171" y="3614329"/>
            <a:ext cx="4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拼接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BEFCB95-F2C4-45F1-A6E4-1A10C5823FE2}"/>
              </a:ext>
            </a:extLst>
          </p:cNvPr>
          <p:cNvCxnSpPr/>
          <p:nvPr/>
        </p:nvCxnSpPr>
        <p:spPr>
          <a:xfrm flipV="1">
            <a:off x="4364166" y="2888167"/>
            <a:ext cx="814727" cy="192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5D7610BC-616A-4FED-974C-8A967C00D9D7}"/>
              </a:ext>
            </a:extLst>
          </p:cNvPr>
          <p:cNvSpPr txBox="1"/>
          <p:nvPr/>
        </p:nvSpPr>
        <p:spPr>
          <a:xfrm rot="1198730">
            <a:off x="4756383" y="3615514"/>
            <a:ext cx="4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拼接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78DC27F-2877-4F17-9D4D-F7FC857DEA5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518788" y="2880689"/>
            <a:ext cx="745004" cy="192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EEA04F2-4A46-4B32-8C26-E51350790AC7}"/>
              </a:ext>
            </a:extLst>
          </p:cNvPr>
          <p:cNvSpPr txBox="1"/>
          <p:nvPr/>
        </p:nvSpPr>
        <p:spPr>
          <a:xfrm rot="1198730">
            <a:off x="6841282" y="3608035"/>
            <a:ext cx="4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拼接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A5E8D96-2A71-49A1-B497-B2444A68E4E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8590043" y="2854630"/>
            <a:ext cx="758856" cy="19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591F45CE-6AC8-43BF-8A16-7EA602D11628}"/>
              </a:ext>
            </a:extLst>
          </p:cNvPr>
          <p:cNvSpPr txBox="1"/>
          <p:nvPr/>
        </p:nvSpPr>
        <p:spPr>
          <a:xfrm rot="1198730">
            <a:off x="8926389" y="3581976"/>
            <a:ext cx="40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拼接</a:t>
            </a:r>
          </a:p>
        </p:txBody>
      </p:sp>
    </p:spTree>
    <p:extLst>
      <p:ext uri="{BB962C8B-B14F-4D97-AF65-F5344CB8AC3E}">
        <p14:creationId xmlns:p14="http://schemas.microsoft.com/office/powerpoint/2010/main" val="21629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2DA5FD-9A4A-49C1-9DFE-6899F64E29C8}"/>
              </a:ext>
            </a:extLst>
          </p:cNvPr>
          <p:cNvGrpSpPr/>
          <p:nvPr/>
        </p:nvGrpSpPr>
        <p:grpSpPr>
          <a:xfrm>
            <a:off x="147918" y="1385048"/>
            <a:ext cx="2364670" cy="2043314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FC80BB4-2B56-4ADB-9C26-380635B1B29E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275F67C3-5E84-47B5-801A-59E115296B8B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103FFE-629E-4930-BC73-940CBB8B43E3}"/>
              </a:ext>
            </a:extLst>
          </p:cNvPr>
          <p:cNvGrpSpPr/>
          <p:nvPr/>
        </p:nvGrpSpPr>
        <p:grpSpPr>
          <a:xfrm>
            <a:off x="3038677" y="718338"/>
            <a:ext cx="2500208" cy="3143098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186022E-5769-4361-8A10-2ADC76A479AC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671FB93B-456D-4CB5-BF63-F76EE19514A3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9FDCBE5-2913-411C-AE93-7688C76D4D2B}"/>
              </a:ext>
            </a:extLst>
          </p:cNvPr>
          <p:cNvGrpSpPr/>
          <p:nvPr/>
        </p:nvGrpSpPr>
        <p:grpSpPr>
          <a:xfrm>
            <a:off x="194182" y="4419423"/>
            <a:ext cx="2230309" cy="1691988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99056DF-E6DC-4BE5-90E8-B7761E469D4E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矩形: 圆角 4">
              <a:extLst>
                <a:ext uri="{FF2B5EF4-FFF2-40B4-BE49-F238E27FC236}">
                  <a16:creationId xmlns:a16="http://schemas.microsoft.com/office/drawing/2014/main" id="{25DADE03-0723-49EA-9CBB-31A12B26726B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0BC9E4C-E73B-46A9-A19F-0FB54C650C3C}"/>
              </a:ext>
            </a:extLst>
          </p:cNvPr>
          <p:cNvGrpSpPr/>
          <p:nvPr/>
        </p:nvGrpSpPr>
        <p:grpSpPr>
          <a:xfrm>
            <a:off x="1042668" y="90536"/>
            <a:ext cx="1305158" cy="874059"/>
            <a:chOff x="7143" y="1001183"/>
            <a:chExt cx="2135187" cy="1281112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2B3A024E-921D-4CBA-81B8-7386DF7344BB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矩形: 圆角 4">
              <a:extLst>
                <a:ext uri="{FF2B5EF4-FFF2-40B4-BE49-F238E27FC236}">
                  <a16:creationId xmlns:a16="http://schemas.microsoft.com/office/drawing/2014/main" id="{970899B5-3172-415F-A945-B65738A50E0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CAC6F22-4565-48A2-99B7-208CF3ACCD07}"/>
              </a:ext>
            </a:extLst>
          </p:cNvPr>
          <p:cNvSpPr txBox="1"/>
          <p:nvPr/>
        </p:nvSpPr>
        <p:spPr>
          <a:xfrm>
            <a:off x="1215111" y="342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B509D27-337F-4846-8C69-8F2A5EE08257}"/>
              </a:ext>
            </a:extLst>
          </p:cNvPr>
          <p:cNvSpPr txBox="1"/>
          <p:nvPr/>
        </p:nvSpPr>
        <p:spPr>
          <a:xfrm>
            <a:off x="1019732" y="14212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9E76034-A331-48F9-B284-71B27EC89681}"/>
              </a:ext>
            </a:extLst>
          </p:cNvPr>
          <p:cNvSpPr txBox="1"/>
          <p:nvPr/>
        </p:nvSpPr>
        <p:spPr>
          <a:xfrm>
            <a:off x="863739" y="44194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1F2967-780E-42D3-89F5-45D249A568D7}"/>
              </a:ext>
            </a:extLst>
          </p:cNvPr>
          <p:cNvSpPr txBox="1"/>
          <p:nvPr/>
        </p:nvSpPr>
        <p:spPr>
          <a:xfrm>
            <a:off x="147469" y="1638903"/>
            <a:ext cx="2819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项集               支持度</a:t>
            </a:r>
            <a:endParaRPr lang="en-US" altLang="zh-CN" sz="1600" dirty="0"/>
          </a:p>
          <a:p>
            <a:r>
              <a:rPr lang="zh-CN" altLang="en-US" sz="1600" dirty="0"/>
              <a:t>｛尿布｝              </a:t>
            </a:r>
            <a:r>
              <a:rPr lang="en-US" altLang="zh-CN" sz="1600" dirty="0"/>
              <a:t>0.8</a:t>
            </a:r>
          </a:p>
          <a:p>
            <a:r>
              <a:rPr lang="zh-CN" altLang="en-US" sz="1600" dirty="0"/>
              <a:t>｛橙汁｝            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｛甜菜｝              </a:t>
            </a:r>
            <a:r>
              <a:rPr lang="en-US" altLang="zh-CN" sz="1600" dirty="0"/>
              <a:t>0.2</a:t>
            </a:r>
            <a:r>
              <a:rPr lang="zh-CN" altLang="en-US" sz="1600" dirty="0"/>
              <a:t>             </a:t>
            </a:r>
            <a:endParaRPr lang="en-US" altLang="zh-CN" sz="1600" dirty="0"/>
          </a:p>
          <a:p>
            <a:r>
              <a:rPr lang="zh-CN" altLang="en-US" sz="1600" dirty="0"/>
              <a:t>｛莴苣｝              </a:t>
            </a:r>
            <a:r>
              <a:rPr lang="en-US" altLang="zh-CN" sz="1600" dirty="0"/>
              <a:t>0.8</a:t>
            </a:r>
          </a:p>
          <a:p>
            <a:r>
              <a:rPr lang="zh-CN" altLang="en-US" sz="1600" dirty="0"/>
              <a:t>｛葡萄酒｝     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｛豆奶｝              </a:t>
            </a:r>
            <a:r>
              <a:rPr lang="en-US" altLang="zh-CN" sz="1600" dirty="0"/>
              <a:t>0.8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28CA246-7148-4C35-B6FB-BACFBF6CB8EE}"/>
              </a:ext>
            </a:extLst>
          </p:cNvPr>
          <p:cNvGrpSpPr/>
          <p:nvPr/>
        </p:nvGrpSpPr>
        <p:grpSpPr>
          <a:xfrm>
            <a:off x="2457724" y="187352"/>
            <a:ext cx="1756222" cy="345018"/>
            <a:chOff x="7143" y="1001183"/>
            <a:chExt cx="2135187" cy="1281112"/>
          </a:xfr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0BFAC17-8142-4EAF-A7C5-A4E348D023AA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矩形: 圆角 4">
              <a:extLst>
                <a:ext uri="{FF2B5EF4-FFF2-40B4-BE49-F238E27FC236}">
                  <a16:creationId xmlns:a16="http://schemas.microsoft.com/office/drawing/2014/main" id="{9153A64E-A3CB-44DC-BD61-2DF51BD9B28A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7B0DA95-30D2-48F6-A7D1-4D58D57E4F40}"/>
              </a:ext>
            </a:extLst>
          </p:cNvPr>
          <p:cNvSpPr txBox="1"/>
          <p:nvPr/>
        </p:nvSpPr>
        <p:spPr>
          <a:xfrm>
            <a:off x="2372194" y="177123"/>
            <a:ext cx="1985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min_Support=0.4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00B6B08-FF32-41DD-8B64-53A2EE78A041}"/>
              </a:ext>
            </a:extLst>
          </p:cNvPr>
          <p:cNvSpPr txBox="1"/>
          <p:nvPr/>
        </p:nvSpPr>
        <p:spPr>
          <a:xfrm>
            <a:off x="797807" y="4757194"/>
            <a:ext cx="12461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｛尿布｝              </a:t>
            </a:r>
            <a:endParaRPr lang="en-US" altLang="zh-CN" sz="1600" dirty="0"/>
          </a:p>
          <a:p>
            <a:r>
              <a:rPr lang="zh-CN" altLang="en-US" sz="1600" dirty="0"/>
              <a:t>｛橙汁｝              </a:t>
            </a:r>
            <a:endParaRPr lang="en-US" altLang="zh-CN" sz="1600" dirty="0"/>
          </a:p>
          <a:p>
            <a:r>
              <a:rPr lang="zh-CN" altLang="en-US" sz="1600" dirty="0"/>
              <a:t>｛莴苣｝                           </a:t>
            </a:r>
            <a:endParaRPr lang="en-US" altLang="zh-CN" sz="1600" dirty="0"/>
          </a:p>
          <a:p>
            <a:r>
              <a:rPr lang="zh-CN" altLang="en-US" sz="1600" dirty="0"/>
              <a:t>｛葡萄酒｝</a:t>
            </a:r>
            <a:endParaRPr lang="en-US" altLang="zh-CN" sz="1600" dirty="0"/>
          </a:p>
          <a:p>
            <a:r>
              <a:rPr lang="zh-CN" altLang="en-US" sz="1600" dirty="0"/>
              <a:t>｛豆奶｝                        </a:t>
            </a:r>
            <a:endParaRPr lang="en-US" altLang="zh-CN" sz="1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32C3475-5D5D-4DD0-86C3-4C5E30D7AF5B}"/>
              </a:ext>
            </a:extLst>
          </p:cNvPr>
          <p:cNvSpPr txBox="1"/>
          <p:nvPr/>
        </p:nvSpPr>
        <p:spPr>
          <a:xfrm>
            <a:off x="3879088" y="6913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C2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B777C7D-B472-4CDB-88D6-CFDE27856994}"/>
              </a:ext>
            </a:extLst>
          </p:cNvPr>
          <p:cNvSpPr txBox="1"/>
          <p:nvPr/>
        </p:nvSpPr>
        <p:spPr>
          <a:xfrm>
            <a:off x="3096573" y="995346"/>
            <a:ext cx="26094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项集          支持度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橙汁｝   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  </a:t>
            </a:r>
            <a:r>
              <a:rPr lang="en-US" altLang="zh-CN" sz="1600" dirty="0"/>
              <a:t>0.6</a:t>
            </a:r>
            <a:r>
              <a:rPr lang="zh-CN" altLang="en-US" sz="1600" dirty="0"/>
              <a:t>           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｛橙汁</a:t>
            </a:r>
            <a:r>
              <a:rPr lang="en-US" altLang="zh-CN" sz="1600" dirty="0"/>
              <a:t>, </a:t>
            </a:r>
            <a:r>
              <a:rPr lang="zh-CN" altLang="en-US" sz="1600" dirty="0"/>
              <a:t>莴苣｝    </a:t>
            </a:r>
            <a:r>
              <a:rPr lang="en-US" altLang="zh-CN" sz="1600" dirty="0"/>
              <a:t> 0.2</a:t>
            </a:r>
          </a:p>
          <a:p>
            <a:r>
              <a:rPr lang="zh-CN" altLang="en-US" sz="1600" dirty="0"/>
              <a:t>｛橙汁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</a:t>
            </a:r>
            <a:r>
              <a:rPr lang="en-US" altLang="zh-CN" sz="1600" dirty="0"/>
              <a:t>  0.2</a:t>
            </a:r>
          </a:p>
          <a:p>
            <a:r>
              <a:rPr lang="zh-CN" altLang="en-US" sz="1600" dirty="0"/>
              <a:t>｛橙汁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</a:t>
            </a:r>
            <a:r>
              <a:rPr lang="en-US" altLang="zh-CN" sz="1600" dirty="0"/>
              <a:t>0.4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E435A37-3F95-4D6F-BA33-2623248D3990}"/>
              </a:ext>
            </a:extLst>
          </p:cNvPr>
          <p:cNvGrpSpPr/>
          <p:nvPr/>
        </p:nvGrpSpPr>
        <p:grpSpPr>
          <a:xfrm>
            <a:off x="3153098" y="4352075"/>
            <a:ext cx="2312805" cy="2308468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B9C9DD03-717D-422B-A8A6-5A0BD4893CED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矩形: 圆角 4">
              <a:extLst>
                <a:ext uri="{FF2B5EF4-FFF2-40B4-BE49-F238E27FC236}">
                  <a16:creationId xmlns:a16="http://schemas.microsoft.com/office/drawing/2014/main" id="{97E1C2CC-D3AC-4F61-BC83-FCEE8F71EDAF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F23C9A0B-CBD8-47E9-86F1-7A80D3029267}"/>
              </a:ext>
            </a:extLst>
          </p:cNvPr>
          <p:cNvSpPr txBox="1"/>
          <p:nvPr/>
        </p:nvSpPr>
        <p:spPr>
          <a:xfrm>
            <a:off x="3811054" y="4342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4FF9C31-6044-4456-AF96-F4A8C2FF2A05}"/>
              </a:ext>
            </a:extLst>
          </p:cNvPr>
          <p:cNvSpPr txBox="1"/>
          <p:nvPr/>
        </p:nvSpPr>
        <p:spPr>
          <a:xfrm>
            <a:off x="3404456" y="4598440"/>
            <a:ext cx="2061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橙汁｝     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莴苣｝     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>
                <a:solidFill>
                  <a:prstClr val="black"/>
                </a:solidFill>
              </a:rPr>
              <a:t>, </a:t>
            </a:r>
            <a:r>
              <a:rPr lang="zh-CN" altLang="en-US" sz="1600" dirty="0"/>
              <a:t>葡萄酒｝           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</a:t>
            </a:r>
            <a:endParaRPr lang="en-US" altLang="zh-CN" sz="1600" dirty="0"/>
          </a:p>
          <a:p>
            <a:r>
              <a:rPr lang="zh-CN" altLang="en-US" sz="1600" dirty="0"/>
              <a:t>｛橙汁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  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｛葡萄酒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</a:t>
            </a:r>
            <a:endParaRPr lang="en-US" altLang="zh-CN" sz="1600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8B18C0F-D22E-44EB-BCE9-26F69322886E}"/>
              </a:ext>
            </a:extLst>
          </p:cNvPr>
          <p:cNvGrpSpPr/>
          <p:nvPr/>
        </p:nvGrpSpPr>
        <p:grpSpPr>
          <a:xfrm>
            <a:off x="5977575" y="787162"/>
            <a:ext cx="2784281" cy="2317403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C5C3911-CCB1-40D4-99D5-FC0268126221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矩形: 圆角 4">
              <a:extLst>
                <a:ext uri="{FF2B5EF4-FFF2-40B4-BE49-F238E27FC236}">
                  <a16:creationId xmlns:a16="http://schemas.microsoft.com/office/drawing/2014/main" id="{2E698C3D-0D76-4737-ACC6-0F48E698DCD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91B7935-EC2E-4324-894C-23A7CADCCAD4}"/>
              </a:ext>
            </a:extLst>
          </p:cNvPr>
          <p:cNvSpPr txBox="1"/>
          <p:nvPr/>
        </p:nvSpPr>
        <p:spPr>
          <a:xfrm>
            <a:off x="6819751" y="7723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C3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6987502-365D-4FCE-ACE4-125A763D8DB5}"/>
              </a:ext>
            </a:extLst>
          </p:cNvPr>
          <p:cNvSpPr txBox="1"/>
          <p:nvPr/>
        </p:nvSpPr>
        <p:spPr>
          <a:xfrm>
            <a:off x="6024202" y="935139"/>
            <a:ext cx="31095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项集                支持度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}        0.2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}    0.2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}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0.2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B263131-21DF-4267-9E7B-4C3275511833}"/>
              </a:ext>
            </a:extLst>
          </p:cNvPr>
          <p:cNvGrpSpPr/>
          <p:nvPr/>
        </p:nvGrpSpPr>
        <p:grpSpPr>
          <a:xfrm>
            <a:off x="6024202" y="4108616"/>
            <a:ext cx="2673039" cy="1634963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E25C13C4-7C52-4E1B-A351-487BF9C77BFF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矩形: 圆角 4">
              <a:extLst>
                <a:ext uri="{FF2B5EF4-FFF2-40B4-BE49-F238E27FC236}">
                  <a16:creationId xmlns:a16="http://schemas.microsoft.com/office/drawing/2014/main" id="{86967093-0BBD-4810-807B-5308828AEF96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D632DA4-528C-4B67-975E-08B898CD58CA}"/>
              </a:ext>
            </a:extLst>
          </p:cNvPr>
          <p:cNvSpPr txBox="1"/>
          <p:nvPr/>
        </p:nvSpPr>
        <p:spPr>
          <a:xfrm>
            <a:off x="6777889" y="4135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L3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5031713-3848-4DC2-A480-1832BF33C155}"/>
              </a:ext>
            </a:extLst>
          </p:cNvPr>
          <p:cNvSpPr txBox="1"/>
          <p:nvPr/>
        </p:nvSpPr>
        <p:spPr>
          <a:xfrm>
            <a:off x="6296781" y="4469604"/>
            <a:ext cx="2191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D49809-1CAC-4A39-B551-6BCE68C5BA8C}"/>
              </a:ext>
            </a:extLst>
          </p:cNvPr>
          <p:cNvCxnSpPr>
            <a:stCxn id="55" idx="2"/>
          </p:cNvCxnSpPr>
          <p:nvPr/>
        </p:nvCxnSpPr>
        <p:spPr>
          <a:xfrm>
            <a:off x="1695247" y="938995"/>
            <a:ext cx="0" cy="32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A85455-4D32-4F93-B689-FA1FC4B249D8}"/>
              </a:ext>
            </a:extLst>
          </p:cNvPr>
          <p:cNvCxnSpPr>
            <a:cxnSpLocks/>
          </p:cNvCxnSpPr>
          <p:nvPr/>
        </p:nvCxnSpPr>
        <p:spPr>
          <a:xfrm>
            <a:off x="1320899" y="3485562"/>
            <a:ext cx="448" cy="86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8B39B4-464C-4291-8A0B-FDDFFCD8787E}"/>
              </a:ext>
            </a:extLst>
          </p:cNvPr>
          <p:cNvCxnSpPr>
            <a:cxnSpLocks/>
          </p:cNvCxnSpPr>
          <p:nvPr/>
        </p:nvCxnSpPr>
        <p:spPr>
          <a:xfrm flipV="1">
            <a:off x="2457723" y="2220795"/>
            <a:ext cx="509002" cy="314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22CD6E-F0F3-45A4-8797-563F78E4F7B6}"/>
              </a:ext>
            </a:extLst>
          </p:cNvPr>
          <p:cNvCxnSpPr>
            <a:cxnSpLocks/>
          </p:cNvCxnSpPr>
          <p:nvPr/>
        </p:nvCxnSpPr>
        <p:spPr>
          <a:xfrm>
            <a:off x="4380687" y="3865157"/>
            <a:ext cx="0" cy="4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1F839F-AC08-4F2A-BC8C-3AE433D98D2E}"/>
              </a:ext>
            </a:extLst>
          </p:cNvPr>
          <p:cNvCxnSpPr>
            <a:cxnSpLocks/>
          </p:cNvCxnSpPr>
          <p:nvPr/>
        </p:nvCxnSpPr>
        <p:spPr>
          <a:xfrm flipV="1">
            <a:off x="5461076" y="2156064"/>
            <a:ext cx="417557" cy="33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918B12-1073-4686-B60C-DDDBB71B74DC}"/>
              </a:ext>
            </a:extLst>
          </p:cNvPr>
          <p:cNvCxnSpPr>
            <a:cxnSpLocks/>
          </p:cNvCxnSpPr>
          <p:nvPr/>
        </p:nvCxnSpPr>
        <p:spPr>
          <a:xfrm>
            <a:off x="7252212" y="3144638"/>
            <a:ext cx="24739" cy="96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E799E92-39F7-4090-ABBF-2F1D571F2BD6}"/>
              </a:ext>
            </a:extLst>
          </p:cNvPr>
          <p:cNvCxnSpPr>
            <a:cxnSpLocks/>
          </p:cNvCxnSpPr>
          <p:nvPr/>
        </p:nvCxnSpPr>
        <p:spPr>
          <a:xfrm flipV="1">
            <a:off x="8699182" y="2406705"/>
            <a:ext cx="351456" cy="27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1661421-16EF-4199-987A-E2E4B4444F1D}"/>
              </a:ext>
            </a:extLst>
          </p:cNvPr>
          <p:cNvGrpSpPr/>
          <p:nvPr/>
        </p:nvGrpSpPr>
        <p:grpSpPr>
          <a:xfrm>
            <a:off x="9118659" y="1612716"/>
            <a:ext cx="2991453" cy="1208635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1A0F458-C816-4363-B7FC-9EF9ED459497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矩形: 圆角 4">
              <a:extLst>
                <a:ext uri="{FF2B5EF4-FFF2-40B4-BE49-F238E27FC236}">
                  <a16:creationId xmlns:a16="http://schemas.microsoft.com/office/drawing/2014/main" id="{6CD227B5-223A-4C3E-A10A-845D55B8C724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A24414C-F5BC-4FBC-BF99-4F88B1259C16}"/>
              </a:ext>
            </a:extLst>
          </p:cNvPr>
          <p:cNvSpPr txBox="1"/>
          <p:nvPr/>
        </p:nvSpPr>
        <p:spPr>
          <a:xfrm>
            <a:off x="10053599" y="16198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C4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5BCD334-FB9B-4ADC-B1B7-0A1F3FD974D5}"/>
              </a:ext>
            </a:extLst>
          </p:cNvPr>
          <p:cNvSpPr txBox="1"/>
          <p:nvPr/>
        </p:nvSpPr>
        <p:spPr>
          <a:xfrm>
            <a:off x="9118658" y="1882795"/>
            <a:ext cx="310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项集                      支持度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0.2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96C5898-1F8D-4D57-AE49-02C545A2ADA0}"/>
              </a:ext>
            </a:extLst>
          </p:cNvPr>
          <p:cNvCxnSpPr>
            <a:cxnSpLocks/>
          </p:cNvCxnSpPr>
          <p:nvPr/>
        </p:nvCxnSpPr>
        <p:spPr>
          <a:xfrm>
            <a:off x="10614384" y="2821351"/>
            <a:ext cx="0" cy="133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2BCA345-8BE6-4A4B-B04D-E45EFF1A7F3E}"/>
              </a:ext>
            </a:extLst>
          </p:cNvPr>
          <p:cNvGrpSpPr/>
          <p:nvPr/>
        </p:nvGrpSpPr>
        <p:grpSpPr>
          <a:xfrm>
            <a:off x="9698247" y="4359795"/>
            <a:ext cx="1832275" cy="863517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FB0413-51AE-45D8-AFF8-CE06FDA1DB26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矩形: 圆角 4">
              <a:extLst>
                <a:ext uri="{FF2B5EF4-FFF2-40B4-BE49-F238E27FC236}">
                  <a16:creationId xmlns:a16="http://schemas.microsoft.com/office/drawing/2014/main" id="{3A7A30D6-2105-49D9-A957-3C3FFA2E2AC8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6A5CA0F9-5389-4AB2-BD57-CB44C2293D2A}"/>
              </a:ext>
            </a:extLst>
          </p:cNvPr>
          <p:cNvSpPr txBox="1"/>
          <p:nvPr/>
        </p:nvSpPr>
        <p:spPr>
          <a:xfrm>
            <a:off x="10068156" y="43931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L4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9DE656B-63C2-4B4F-BA63-33DC7ED098F6}"/>
              </a:ext>
            </a:extLst>
          </p:cNvPr>
          <p:cNvSpPr txBox="1"/>
          <p:nvPr/>
        </p:nvSpPr>
        <p:spPr>
          <a:xfrm>
            <a:off x="10369188" y="4774242"/>
            <a:ext cx="490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4957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4D6A705-74C2-4014-84CB-035D2991565F}"/>
              </a:ext>
            </a:extLst>
          </p:cNvPr>
          <p:cNvGrpSpPr/>
          <p:nvPr/>
        </p:nvGrpSpPr>
        <p:grpSpPr>
          <a:xfrm>
            <a:off x="4716097" y="914402"/>
            <a:ext cx="2312805" cy="4694828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3F0A894-D2EA-4786-AD39-1062B8F913D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C7B2AD58-9005-4B6C-9489-D6FFB3BB7F1B}"/>
                </a:ext>
              </a:extLst>
            </p:cNvPr>
            <p:cNvSpPr txBox="1"/>
            <p:nvPr/>
          </p:nvSpPr>
          <p:spPr>
            <a:xfrm>
              <a:off x="44665" y="1057110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D1BF9-BCA0-4E23-B423-9972D2CCBCD4}"/>
              </a:ext>
            </a:extLst>
          </p:cNvPr>
          <p:cNvSpPr txBox="1"/>
          <p:nvPr/>
        </p:nvSpPr>
        <p:spPr>
          <a:xfrm>
            <a:off x="4766329" y="1146703"/>
            <a:ext cx="21718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关联规则        置信度</a:t>
            </a:r>
            <a:endParaRPr lang="en-US" altLang="zh-CN" sz="1600" dirty="0"/>
          </a:p>
          <a:p>
            <a:r>
              <a:rPr lang="zh-CN" altLang="en-US" sz="1600" dirty="0"/>
              <a:t>尿布→橙汁        </a:t>
            </a:r>
            <a:r>
              <a:rPr lang="en-US" altLang="zh-CN" sz="1600" dirty="0"/>
              <a:t>0.5</a:t>
            </a:r>
            <a:endParaRPr lang="zh-CN" altLang="en-US" sz="1600" dirty="0"/>
          </a:p>
          <a:p>
            <a:r>
              <a:rPr lang="zh-CN" altLang="en-US" sz="1600" dirty="0"/>
              <a:t>橙汁→尿布         </a:t>
            </a:r>
            <a:r>
              <a:rPr lang="en-US" altLang="zh-CN" sz="1600" dirty="0"/>
              <a:t>1 </a:t>
            </a:r>
            <a:endParaRPr lang="zh-CN" altLang="en-US" sz="1600" dirty="0"/>
          </a:p>
          <a:p>
            <a:r>
              <a:rPr lang="zh-CN" altLang="en-US" sz="1600" dirty="0"/>
              <a:t>尿布→莴苣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莴苣→尿布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尿布→葡萄酒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葡萄酒→尿布      </a:t>
            </a:r>
            <a:r>
              <a:rPr lang="en-US" altLang="zh-CN" sz="1600" dirty="0"/>
              <a:t>1</a:t>
            </a:r>
            <a:endParaRPr lang="zh-CN" altLang="en-US" sz="1600" dirty="0"/>
          </a:p>
          <a:p>
            <a:r>
              <a:rPr lang="zh-CN" altLang="en-US" sz="1600" dirty="0"/>
              <a:t>尿布→豆奶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豆奶→尿布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橙汁→豆奶         </a:t>
            </a:r>
            <a:r>
              <a:rPr lang="en-US" altLang="zh-CN" sz="1600" dirty="0"/>
              <a:t>1</a:t>
            </a:r>
            <a:endParaRPr lang="zh-CN" altLang="en-US" sz="1600" dirty="0"/>
          </a:p>
          <a:p>
            <a:r>
              <a:rPr lang="zh-CN" altLang="en-US" sz="1600" dirty="0"/>
              <a:t>豆奶→橙汁        </a:t>
            </a:r>
            <a:r>
              <a:rPr lang="en-US" altLang="zh-CN" sz="1600" dirty="0"/>
              <a:t>0.5</a:t>
            </a:r>
            <a:endParaRPr lang="zh-CN" altLang="en-US" sz="1600" dirty="0"/>
          </a:p>
          <a:p>
            <a:r>
              <a:rPr lang="zh-CN" altLang="en-US" sz="1600" dirty="0"/>
              <a:t>莴苣→葡萄酒    </a:t>
            </a:r>
            <a:r>
              <a:rPr lang="en-US" altLang="zh-CN" sz="1600" dirty="0"/>
              <a:t>0.5</a:t>
            </a:r>
            <a:endParaRPr lang="zh-CN" altLang="en-US" sz="1600" dirty="0"/>
          </a:p>
          <a:p>
            <a:r>
              <a:rPr lang="zh-CN" altLang="en-US" sz="1600" dirty="0"/>
              <a:t>葡萄酒→莴苣    </a:t>
            </a:r>
            <a:r>
              <a:rPr lang="en-US" altLang="zh-CN" sz="1600" dirty="0"/>
              <a:t>0.67</a:t>
            </a:r>
            <a:endParaRPr lang="zh-CN" altLang="en-US" sz="1600" dirty="0"/>
          </a:p>
          <a:p>
            <a:r>
              <a:rPr lang="zh-CN" altLang="en-US" sz="1600" dirty="0"/>
              <a:t>莴苣→豆奶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豆奶→莴苣       </a:t>
            </a:r>
            <a:r>
              <a:rPr lang="en-US" altLang="zh-CN" sz="1600" dirty="0"/>
              <a:t>0.75</a:t>
            </a:r>
            <a:endParaRPr lang="zh-CN" altLang="en-US" sz="1600" dirty="0"/>
          </a:p>
          <a:p>
            <a:r>
              <a:rPr lang="zh-CN" altLang="en-US" sz="1600" dirty="0"/>
              <a:t>葡萄酒→豆奶    </a:t>
            </a:r>
            <a:r>
              <a:rPr lang="en-US" altLang="zh-CN" sz="1600" dirty="0"/>
              <a:t>0.67</a:t>
            </a:r>
            <a:endParaRPr lang="zh-CN" altLang="en-US" sz="1600" dirty="0"/>
          </a:p>
          <a:p>
            <a:r>
              <a:rPr lang="zh-CN" altLang="en-US" sz="1600" dirty="0"/>
              <a:t>豆奶→葡萄酒    </a:t>
            </a:r>
            <a:r>
              <a:rPr lang="en-US" altLang="zh-CN" sz="1600" dirty="0"/>
              <a:t>0.5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A282BD8-858F-45E9-80F3-D754B92B3727}"/>
              </a:ext>
            </a:extLst>
          </p:cNvPr>
          <p:cNvGrpSpPr/>
          <p:nvPr/>
        </p:nvGrpSpPr>
        <p:grpSpPr>
          <a:xfrm>
            <a:off x="9130350" y="1542201"/>
            <a:ext cx="1817973" cy="3535681"/>
            <a:chOff x="7143" y="1001183"/>
            <a:chExt cx="2135187" cy="2952082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5C134AA-2C7C-4CEA-BA06-922D9F8C25AD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圆角 4">
              <a:extLst>
                <a:ext uri="{FF2B5EF4-FFF2-40B4-BE49-F238E27FC236}">
                  <a16:creationId xmlns:a16="http://schemas.microsoft.com/office/drawing/2014/main" id="{7A65DBAB-5115-4F96-99C3-2494857A2B5F}"/>
                </a:ext>
              </a:extLst>
            </p:cNvPr>
            <p:cNvSpPr txBox="1"/>
            <p:nvPr/>
          </p:nvSpPr>
          <p:spPr>
            <a:xfrm>
              <a:off x="44665" y="1038705"/>
              <a:ext cx="2097665" cy="29145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458AAA7-4D3D-4FCD-94C9-B07546FFB921}"/>
              </a:ext>
            </a:extLst>
          </p:cNvPr>
          <p:cNvSpPr txBox="1"/>
          <p:nvPr/>
        </p:nvSpPr>
        <p:spPr>
          <a:xfrm>
            <a:off x="9431479" y="1667670"/>
            <a:ext cx="118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关联关系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467B22-1B6C-42BD-A0F6-B6A2697D0C2B}"/>
              </a:ext>
            </a:extLst>
          </p:cNvPr>
          <p:cNvGrpSpPr/>
          <p:nvPr/>
        </p:nvGrpSpPr>
        <p:grpSpPr>
          <a:xfrm>
            <a:off x="432052" y="1864751"/>
            <a:ext cx="2500208" cy="2585332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B452916-FC4C-469B-915D-E211FE39CE63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: 圆角 4">
              <a:extLst>
                <a:ext uri="{FF2B5EF4-FFF2-40B4-BE49-F238E27FC236}">
                  <a16:creationId xmlns:a16="http://schemas.microsoft.com/office/drawing/2014/main" id="{2C37F7EB-67E5-4D45-BE8A-E5C34B3D9E93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5BA06AA-7802-4B27-8A00-3EDAF7BF81CE}"/>
              </a:ext>
            </a:extLst>
          </p:cNvPr>
          <p:cNvSpPr txBox="1"/>
          <p:nvPr/>
        </p:nvSpPr>
        <p:spPr>
          <a:xfrm>
            <a:off x="1272463" y="18377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C9E14C-05F6-47EE-9E73-48CBF8152D56}"/>
              </a:ext>
            </a:extLst>
          </p:cNvPr>
          <p:cNvSpPr txBox="1"/>
          <p:nvPr/>
        </p:nvSpPr>
        <p:spPr>
          <a:xfrm>
            <a:off x="489948" y="2141759"/>
            <a:ext cx="2609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项集          支持度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橙汁｝   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  </a:t>
            </a:r>
            <a:r>
              <a:rPr lang="en-US" altLang="zh-CN" sz="1600" dirty="0"/>
              <a:t>0.6</a:t>
            </a:r>
            <a:r>
              <a:rPr lang="zh-CN" altLang="en-US" sz="1600" dirty="0"/>
              <a:t>           </a:t>
            </a:r>
            <a:endParaRPr lang="en-US" altLang="zh-CN" sz="1600" dirty="0"/>
          </a:p>
          <a:p>
            <a:r>
              <a:rPr lang="zh-CN" altLang="en-US" sz="1600" dirty="0"/>
              <a:t>｛尿布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葡萄酒｝  </a:t>
            </a:r>
            <a:r>
              <a:rPr lang="en-US" altLang="zh-CN" sz="1600" dirty="0"/>
              <a:t>0.4</a:t>
            </a:r>
          </a:p>
          <a:p>
            <a:r>
              <a:rPr lang="zh-CN" altLang="en-US" sz="1600" dirty="0"/>
              <a:t>｛莴苣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   </a:t>
            </a:r>
            <a:r>
              <a:rPr lang="en-US" altLang="zh-CN" sz="1600" dirty="0"/>
              <a:t>0.6</a:t>
            </a:r>
          </a:p>
          <a:p>
            <a:r>
              <a:rPr lang="zh-CN" altLang="en-US" sz="1600" dirty="0"/>
              <a:t>｛葡萄酒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豆奶｝  </a:t>
            </a:r>
            <a:r>
              <a:rPr lang="en-US" altLang="zh-CN" sz="1600" dirty="0"/>
              <a:t>0.4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9E8EEB-61B2-414B-86E3-BF76E885073F}"/>
              </a:ext>
            </a:extLst>
          </p:cNvPr>
          <p:cNvCxnSpPr>
            <a:cxnSpLocks/>
          </p:cNvCxnSpPr>
          <p:nvPr/>
        </p:nvCxnSpPr>
        <p:spPr>
          <a:xfrm>
            <a:off x="3231480" y="3295921"/>
            <a:ext cx="998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B5D92BC-8142-4150-A993-450D111A9B83}"/>
              </a:ext>
            </a:extLst>
          </p:cNvPr>
          <p:cNvSpPr txBox="1"/>
          <p:nvPr/>
        </p:nvSpPr>
        <p:spPr>
          <a:xfrm>
            <a:off x="3210689" y="2926589"/>
            <a:ext cx="1226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关联规则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250A2A-C053-414F-BC59-12402F405544}"/>
              </a:ext>
            </a:extLst>
          </p:cNvPr>
          <p:cNvSpPr txBox="1"/>
          <p:nvPr/>
        </p:nvSpPr>
        <p:spPr>
          <a:xfrm>
            <a:off x="9408009" y="2277115"/>
            <a:ext cx="1540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橙汁→尿布        </a:t>
            </a:r>
            <a:r>
              <a:rPr lang="en-US" altLang="zh-CN" sz="1600" dirty="0"/>
              <a:t> </a:t>
            </a:r>
            <a:endParaRPr lang="zh-CN" altLang="en-US" sz="1600" dirty="0"/>
          </a:p>
          <a:p>
            <a:r>
              <a:rPr lang="zh-CN" altLang="en-US" sz="1600" dirty="0"/>
              <a:t>尿布→莴苣       </a:t>
            </a:r>
          </a:p>
          <a:p>
            <a:r>
              <a:rPr lang="zh-CN" altLang="en-US" sz="1600" dirty="0"/>
              <a:t>莴苣→尿布       </a:t>
            </a:r>
          </a:p>
          <a:p>
            <a:r>
              <a:rPr lang="zh-CN" altLang="en-US" sz="1600" dirty="0"/>
              <a:t>尿布→葡萄酒    </a:t>
            </a:r>
          </a:p>
          <a:p>
            <a:r>
              <a:rPr lang="zh-CN" altLang="en-US" sz="1600" dirty="0"/>
              <a:t>葡萄酒→尿布     </a:t>
            </a:r>
          </a:p>
          <a:p>
            <a:r>
              <a:rPr lang="zh-CN" altLang="en-US" sz="1600" dirty="0"/>
              <a:t>尿布→豆奶       </a:t>
            </a:r>
          </a:p>
          <a:p>
            <a:r>
              <a:rPr lang="zh-CN" altLang="en-US" sz="1600" dirty="0"/>
              <a:t>豆奶→尿布       </a:t>
            </a:r>
          </a:p>
          <a:p>
            <a:r>
              <a:rPr lang="zh-CN" altLang="en-US" sz="1600" dirty="0"/>
              <a:t>橙汁→豆奶         </a:t>
            </a:r>
          </a:p>
          <a:p>
            <a:r>
              <a:rPr lang="zh-CN" altLang="en-US" sz="1600" dirty="0"/>
              <a:t>莴苣→豆奶       </a:t>
            </a:r>
          </a:p>
          <a:p>
            <a:r>
              <a:rPr lang="zh-CN" altLang="en-US" sz="1600" dirty="0"/>
              <a:t>豆奶→莴苣      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C621B8-9FAE-4B75-97AC-F690629EC695}"/>
              </a:ext>
            </a:extLst>
          </p:cNvPr>
          <p:cNvCxnSpPr>
            <a:cxnSpLocks/>
          </p:cNvCxnSpPr>
          <p:nvPr/>
        </p:nvCxnSpPr>
        <p:spPr>
          <a:xfrm>
            <a:off x="7320725" y="3329264"/>
            <a:ext cx="178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BECDC70-8602-422F-81FB-BCBA95A0FA51}"/>
              </a:ext>
            </a:extLst>
          </p:cNvPr>
          <p:cNvSpPr txBox="1"/>
          <p:nvPr/>
        </p:nvSpPr>
        <p:spPr>
          <a:xfrm>
            <a:off x="7613077" y="2957367"/>
            <a:ext cx="139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置信度≥</a:t>
            </a:r>
            <a:r>
              <a:rPr lang="en-US" altLang="zh-CN" sz="1600" dirty="0"/>
              <a:t>0.7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364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520A36C-110E-4FE9-BFCF-3488DB2ECA13}"/>
              </a:ext>
            </a:extLst>
          </p:cNvPr>
          <p:cNvGrpSpPr/>
          <p:nvPr/>
        </p:nvGrpSpPr>
        <p:grpSpPr>
          <a:xfrm>
            <a:off x="218214" y="2288064"/>
            <a:ext cx="2784281" cy="1519437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A8CD82-7B3E-41BC-8740-9474C19372C6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E223E923-B600-44B7-BD9F-03C8A2D269A1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38AE72-36FF-44C9-83F8-A81677B188B9}"/>
              </a:ext>
            </a:extLst>
          </p:cNvPr>
          <p:cNvSpPr txBox="1"/>
          <p:nvPr/>
        </p:nvSpPr>
        <p:spPr>
          <a:xfrm>
            <a:off x="1153154" y="22291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560F5-EC3B-45DD-A390-805D72594F73}"/>
              </a:ext>
            </a:extLst>
          </p:cNvPr>
          <p:cNvSpPr txBox="1"/>
          <p:nvPr/>
        </p:nvSpPr>
        <p:spPr>
          <a:xfrm>
            <a:off x="264841" y="2436041"/>
            <a:ext cx="310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 项集                支持度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}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    0.4</a:t>
            </a:r>
          </a:p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 </a:t>
            </a:r>
            <a:r>
              <a:rPr lang="zh-CN" altLang="en-US" sz="1600" dirty="0"/>
              <a:t>豆奶</a:t>
            </a:r>
            <a:r>
              <a:rPr lang="en-US" altLang="zh-CN" sz="1600" dirty="0"/>
              <a:t>}    0.4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0A76575-C6CA-43AC-A7BC-0DE59D165230}"/>
              </a:ext>
            </a:extLst>
          </p:cNvPr>
          <p:cNvCxnSpPr>
            <a:cxnSpLocks/>
          </p:cNvCxnSpPr>
          <p:nvPr/>
        </p:nvCxnSpPr>
        <p:spPr>
          <a:xfrm flipV="1">
            <a:off x="3026640" y="3132148"/>
            <a:ext cx="931211" cy="2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A11D9B2-9CD6-4609-AF5E-26B334B03481}"/>
              </a:ext>
            </a:extLst>
          </p:cNvPr>
          <p:cNvSpPr txBox="1"/>
          <p:nvPr/>
        </p:nvSpPr>
        <p:spPr>
          <a:xfrm>
            <a:off x="2918741" y="2536990"/>
            <a:ext cx="122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根据频繁项生成</a:t>
            </a:r>
            <a:r>
              <a:rPr lang="en-US" altLang="zh-CN" sz="1600" dirty="0"/>
              <a:t>2</a:t>
            </a:r>
            <a:r>
              <a:rPr lang="zh-CN" altLang="en-US" sz="1600" dirty="0"/>
              <a:t>后件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A4810A-15DB-4EFF-8D5C-90ACD0E64237}"/>
              </a:ext>
            </a:extLst>
          </p:cNvPr>
          <p:cNvGrpSpPr/>
          <p:nvPr/>
        </p:nvGrpSpPr>
        <p:grpSpPr>
          <a:xfrm>
            <a:off x="4053384" y="885481"/>
            <a:ext cx="1632201" cy="4408222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0578979-7026-4DF5-98BF-30E2240E7F90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6C99ECC0-8F96-4B5B-BD34-8E6EB4E31DBF}"/>
                </a:ext>
              </a:extLst>
            </p:cNvPr>
            <p:cNvSpPr txBox="1"/>
            <p:nvPr/>
          </p:nvSpPr>
          <p:spPr>
            <a:xfrm>
              <a:off x="44665" y="1057110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2131E8F-D9DF-40AA-B7AF-EB669CDDFE67}"/>
              </a:ext>
            </a:extLst>
          </p:cNvPr>
          <p:cNvSpPr txBox="1"/>
          <p:nvPr/>
        </p:nvSpPr>
        <p:spPr>
          <a:xfrm>
            <a:off x="4323478" y="9309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后件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52F32D-03FC-4332-947E-1983ABC16B92}"/>
              </a:ext>
            </a:extLst>
          </p:cNvPr>
          <p:cNvSpPr txBox="1"/>
          <p:nvPr/>
        </p:nvSpPr>
        <p:spPr>
          <a:xfrm>
            <a:off x="4171826" y="1366088"/>
            <a:ext cx="1482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莴苣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莴苣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),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60C4E8-A567-42B0-A7B0-94D41CD6F0B4}"/>
              </a:ext>
            </a:extLst>
          </p:cNvPr>
          <p:cNvCxnSpPr>
            <a:cxnSpLocks/>
          </p:cNvCxnSpPr>
          <p:nvPr/>
        </p:nvCxnSpPr>
        <p:spPr>
          <a:xfrm>
            <a:off x="5757453" y="3114928"/>
            <a:ext cx="76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4A25A-F843-416A-99B4-62CA2EE1BAEC}"/>
              </a:ext>
            </a:extLst>
          </p:cNvPr>
          <p:cNvSpPr txBox="1"/>
          <p:nvPr/>
        </p:nvSpPr>
        <p:spPr>
          <a:xfrm>
            <a:off x="5694477" y="2463007"/>
            <a:ext cx="93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后件关联规则</a:t>
            </a:r>
          </a:p>
        </p:txBody>
      </p:sp>
      <p:sp>
        <p:nvSpPr>
          <p:cNvPr id="22" name="矩形: 圆角 4">
            <a:extLst>
              <a:ext uri="{FF2B5EF4-FFF2-40B4-BE49-F238E27FC236}">
                <a16:creationId xmlns:a16="http://schemas.microsoft.com/office/drawing/2014/main" id="{417CF8ED-A404-463E-9787-3BF6352478A6}"/>
              </a:ext>
            </a:extLst>
          </p:cNvPr>
          <p:cNvSpPr txBox="1"/>
          <p:nvPr/>
        </p:nvSpPr>
        <p:spPr>
          <a:xfrm>
            <a:off x="6597134" y="1289906"/>
            <a:ext cx="2486716" cy="34595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100" kern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15366D-9BC8-4E29-ABA0-C3A8A3743610}"/>
              </a:ext>
            </a:extLst>
          </p:cNvPr>
          <p:cNvSpPr txBox="1"/>
          <p:nvPr/>
        </p:nvSpPr>
        <p:spPr>
          <a:xfrm>
            <a:off x="6597134" y="1289953"/>
            <a:ext cx="24266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关联规则             置信度</a:t>
            </a:r>
          </a:p>
          <a:p>
            <a:r>
              <a:rPr lang="zh-CN" altLang="en-US" sz="1600" dirty="0"/>
              <a:t>豆奶→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     0.5</a:t>
            </a:r>
          </a:p>
          <a:p>
            <a:r>
              <a:rPr lang="zh-CN" altLang="en-US" sz="1600" dirty="0"/>
              <a:t>橙汁→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    1</a:t>
            </a:r>
          </a:p>
          <a:p>
            <a:r>
              <a:rPr lang="zh-CN" altLang="en-US" sz="1600" dirty="0"/>
              <a:t>尿布→</a:t>
            </a:r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    0.5</a:t>
            </a:r>
          </a:p>
          <a:p>
            <a:r>
              <a:rPr lang="zh-CN" altLang="en-US" sz="1600" dirty="0"/>
              <a:t>葡萄酒→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0.67</a:t>
            </a:r>
          </a:p>
          <a:p>
            <a:r>
              <a:rPr lang="zh-CN" altLang="en-US" sz="1600" dirty="0"/>
              <a:t>莴苣→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 0.5</a:t>
            </a:r>
          </a:p>
          <a:p>
            <a:r>
              <a:rPr lang="zh-CN" altLang="en-US" sz="1600" dirty="0"/>
              <a:t>尿布→</a:t>
            </a:r>
            <a:r>
              <a:rPr lang="en-US" altLang="zh-CN" sz="1600" dirty="0"/>
              <a:t>(</a:t>
            </a:r>
            <a:r>
              <a:rPr lang="zh-CN" altLang="en-US" sz="1600" dirty="0"/>
              <a:t>莴苣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 0.5</a:t>
            </a:r>
          </a:p>
          <a:p>
            <a:r>
              <a:rPr lang="zh-CN" altLang="en-US" sz="1600" dirty="0"/>
              <a:t>豆奶→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    0.5</a:t>
            </a:r>
          </a:p>
          <a:p>
            <a:r>
              <a:rPr lang="zh-CN" altLang="en-US" sz="1600" dirty="0"/>
              <a:t>莴苣→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    0.5</a:t>
            </a:r>
          </a:p>
          <a:p>
            <a:r>
              <a:rPr lang="zh-CN" altLang="en-US" sz="1600" dirty="0"/>
              <a:t>尿布→</a:t>
            </a:r>
            <a:r>
              <a:rPr lang="en-US" altLang="zh-CN" sz="1600" dirty="0"/>
              <a:t>(</a:t>
            </a:r>
            <a:r>
              <a:rPr lang="zh-CN" altLang="en-US" sz="1600" dirty="0"/>
              <a:t>莴苣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    0.5</a:t>
            </a:r>
          </a:p>
          <a:p>
            <a:r>
              <a:rPr lang="zh-CN" altLang="en-US" sz="1600" dirty="0"/>
              <a:t>豆奶→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葡萄酒</a:t>
            </a:r>
            <a:r>
              <a:rPr lang="en-US" altLang="zh-CN" sz="1600" dirty="0"/>
              <a:t>) 0.5</a:t>
            </a:r>
          </a:p>
          <a:p>
            <a:r>
              <a:rPr lang="zh-CN" altLang="en-US" sz="1600" dirty="0"/>
              <a:t>葡萄酒→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0.67</a:t>
            </a:r>
          </a:p>
          <a:p>
            <a:r>
              <a:rPr lang="zh-CN" altLang="en-US" sz="1600" dirty="0"/>
              <a:t>尿布→</a:t>
            </a:r>
            <a:r>
              <a:rPr lang="en-US" altLang="zh-CN" sz="1600" dirty="0"/>
              <a:t>(</a:t>
            </a:r>
            <a:r>
              <a:rPr lang="zh-CN" altLang="en-US" sz="1600" dirty="0"/>
              <a:t>葡萄酒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0.5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A37672-6AA6-40CA-93CA-9542B45E2366}"/>
              </a:ext>
            </a:extLst>
          </p:cNvPr>
          <p:cNvCxnSpPr>
            <a:cxnSpLocks/>
          </p:cNvCxnSpPr>
          <p:nvPr/>
        </p:nvCxnSpPr>
        <p:spPr>
          <a:xfrm>
            <a:off x="9135877" y="3148271"/>
            <a:ext cx="745102" cy="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73095-B26D-4F86-A0FE-BD3482E7E5E1}"/>
              </a:ext>
            </a:extLst>
          </p:cNvPr>
          <p:cNvSpPr txBox="1"/>
          <p:nvPr/>
        </p:nvSpPr>
        <p:spPr>
          <a:xfrm>
            <a:off x="9083850" y="2598456"/>
            <a:ext cx="79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置信度≥</a:t>
            </a:r>
            <a:r>
              <a:rPr lang="en-US" altLang="zh-CN" sz="1600" dirty="0"/>
              <a:t>0.7</a:t>
            </a:r>
            <a:endParaRPr lang="zh-CN" altLang="en-US" sz="16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4B8C386-E6CF-4427-900B-DB96F8CDE95A}"/>
              </a:ext>
            </a:extLst>
          </p:cNvPr>
          <p:cNvGrpSpPr/>
          <p:nvPr/>
        </p:nvGrpSpPr>
        <p:grpSpPr>
          <a:xfrm>
            <a:off x="10076247" y="2369953"/>
            <a:ext cx="1925198" cy="1371964"/>
            <a:chOff x="7143" y="1001183"/>
            <a:chExt cx="2135187" cy="1281112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0EC7ECB-6C96-4F7F-BD2C-E6EFE44186E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圆角 4">
              <a:extLst>
                <a:ext uri="{FF2B5EF4-FFF2-40B4-BE49-F238E27FC236}">
                  <a16:creationId xmlns:a16="http://schemas.microsoft.com/office/drawing/2014/main" id="{CD3695DB-47A7-4BCB-BE1D-C7DDEB44874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246579C-23FE-4A48-A395-CC7AA31E7A75}"/>
              </a:ext>
            </a:extLst>
          </p:cNvPr>
          <p:cNvSpPr txBox="1"/>
          <p:nvPr/>
        </p:nvSpPr>
        <p:spPr>
          <a:xfrm>
            <a:off x="10154117" y="2618878"/>
            <a:ext cx="170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后件关联关系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7F58D8-5E7A-4C4F-850B-C79F8FB33527}"/>
              </a:ext>
            </a:extLst>
          </p:cNvPr>
          <p:cNvSpPr txBox="1"/>
          <p:nvPr/>
        </p:nvSpPr>
        <p:spPr>
          <a:xfrm>
            <a:off x="10154117" y="3126363"/>
            <a:ext cx="1813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橙汁→</a:t>
            </a:r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豆奶</a:t>
            </a:r>
            <a:r>
              <a:rPr lang="en-US" altLang="zh-CN" sz="1600" dirty="0"/>
              <a:t>)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圆角 4">
            <a:extLst>
              <a:ext uri="{FF2B5EF4-FFF2-40B4-BE49-F238E27FC236}">
                <a16:creationId xmlns:a16="http://schemas.microsoft.com/office/drawing/2014/main" id="{FC65B0FB-453E-486B-B89E-88CC30A8A4B1}"/>
              </a:ext>
            </a:extLst>
          </p:cNvPr>
          <p:cNvSpPr txBox="1"/>
          <p:nvPr/>
        </p:nvSpPr>
        <p:spPr>
          <a:xfrm>
            <a:off x="2037453" y="4476167"/>
            <a:ext cx="2629459" cy="945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100" kern="12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20A36C-110E-4FE9-BFCF-3488DB2ECA13}"/>
              </a:ext>
            </a:extLst>
          </p:cNvPr>
          <p:cNvGrpSpPr/>
          <p:nvPr/>
        </p:nvGrpSpPr>
        <p:grpSpPr>
          <a:xfrm>
            <a:off x="265191" y="1521653"/>
            <a:ext cx="2178295" cy="945271"/>
            <a:chOff x="7143" y="1001183"/>
            <a:chExt cx="2135187" cy="1281112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A8CD82-7B3E-41BC-8740-9474C19372C6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E223E923-B600-44B7-BD9F-03C8A2D269A1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38AE72-36FF-44C9-83F8-A81677B188B9}"/>
              </a:ext>
            </a:extLst>
          </p:cNvPr>
          <p:cNvSpPr txBox="1"/>
          <p:nvPr/>
        </p:nvSpPr>
        <p:spPr>
          <a:xfrm>
            <a:off x="862905" y="1637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560F5-EC3B-45DD-A390-805D72594F73}"/>
              </a:ext>
            </a:extLst>
          </p:cNvPr>
          <p:cNvSpPr txBox="1"/>
          <p:nvPr/>
        </p:nvSpPr>
        <p:spPr>
          <a:xfrm>
            <a:off x="265192" y="2067788"/>
            <a:ext cx="3109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{</a:t>
            </a:r>
            <a:r>
              <a:rPr lang="zh-CN" altLang="en-US" sz="1600" dirty="0"/>
              <a:t>尿布</a:t>
            </a:r>
            <a:r>
              <a:rPr lang="en-US" altLang="zh-CN" sz="1600" dirty="0"/>
              <a:t>, </a:t>
            </a:r>
            <a:r>
              <a:rPr lang="zh-CN" altLang="en-US" sz="1600" dirty="0"/>
              <a:t>橙汁</a:t>
            </a:r>
            <a:r>
              <a:rPr lang="en-US" altLang="zh-CN" sz="1600" dirty="0"/>
              <a:t>, </a:t>
            </a:r>
            <a:r>
              <a:rPr lang="zh-CN" altLang="en-US" sz="1600" dirty="0"/>
              <a:t>甜菜</a:t>
            </a:r>
            <a:r>
              <a:rPr lang="en-US" altLang="zh-CN" sz="1600" dirty="0"/>
              <a:t>, </a:t>
            </a:r>
            <a:r>
              <a:rPr lang="zh-CN" altLang="en-US" sz="1600" dirty="0"/>
              <a:t>莴苣</a:t>
            </a:r>
            <a:r>
              <a:rPr lang="en-US" altLang="zh-CN" sz="1600" dirty="0"/>
              <a:t>}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0A76575-C6CA-43AC-A7BC-0DE59D165230}"/>
              </a:ext>
            </a:extLst>
          </p:cNvPr>
          <p:cNvCxnSpPr>
            <a:cxnSpLocks/>
          </p:cNvCxnSpPr>
          <p:nvPr/>
        </p:nvCxnSpPr>
        <p:spPr>
          <a:xfrm flipV="1">
            <a:off x="2618288" y="2246351"/>
            <a:ext cx="931211" cy="2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A11D9B2-9CD6-4609-AF5E-26B334B03481}"/>
              </a:ext>
            </a:extLst>
          </p:cNvPr>
          <p:cNvSpPr txBox="1"/>
          <p:nvPr/>
        </p:nvSpPr>
        <p:spPr>
          <a:xfrm>
            <a:off x="2478712" y="1616526"/>
            <a:ext cx="122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根据频繁项生成</a:t>
            </a:r>
            <a:r>
              <a:rPr lang="en-US" altLang="zh-CN" sz="1600" dirty="0"/>
              <a:t>2</a:t>
            </a:r>
            <a:r>
              <a:rPr lang="zh-CN" altLang="en-US" sz="1600" dirty="0"/>
              <a:t>后件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A4810A-15DB-4EFF-8D5C-90ACD0E64237}"/>
              </a:ext>
            </a:extLst>
          </p:cNvPr>
          <p:cNvGrpSpPr/>
          <p:nvPr/>
        </p:nvGrpSpPr>
        <p:grpSpPr>
          <a:xfrm>
            <a:off x="3713762" y="921851"/>
            <a:ext cx="1457505" cy="2262790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0578979-7026-4DF5-98BF-30E2240E7F90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6C99ECC0-8F96-4B5B-BD34-8E6EB4E31DBF}"/>
                </a:ext>
              </a:extLst>
            </p:cNvPr>
            <p:cNvSpPr txBox="1"/>
            <p:nvPr/>
          </p:nvSpPr>
          <p:spPr>
            <a:xfrm>
              <a:off x="44665" y="1057110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2131E8F-D9DF-40AA-B7AF-EB669CDDFE67}"/>
              </a:ext>
            </a:extLst>
          </p:cNvPr>
          <p:cNvSpPr txBox="1"/>
          <p:nvPr/>
        </p:nvSpPr>
        <p:spPr>
          <a:xfrm>
            <a:off x="3978398" y="10419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后件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52F32D-03FC-4332-947E-1983ABC16B92}"/>
              </a:ext>
            </a:extLst>
          </p:cNvPr>
          <p:cNvSpPr txBox="1"/>
          <p:nvPr/>
        </p:nvSpPr>
        <p:spPr>
          <a:xfrm>
            <a:off x="3871765" y="1432514"/>
            <a:ext cx="1259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甜菜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60C4E8-A567-42B0-A7B0-94D41CD6F0B4}"/>
              </a:ext>
            </a:extLst>
          </p:cNvPr>
          <p:cNvCxnSpPr>
            <a:cxnSpLocks/>
          </p:cNvCxnSpPr>
          <p:nvPr/>
        </p:nvCxnSpPr>
        <p:spPr>
          <a:xfrm>
            <a:off x="5171267" y="2256400"/>
            <a:ext cx="76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4A25A-F843-416A-99B4-62CA2EE1BAEC}"/>
              </a:ext>
            </a:extLst>
          </p:cNvPr>
          <p:cNvSpPr txBox="1"/>
          <p:nvPr/>
        </p:nvSpPr>
        <p:spPr>
          <a:xfrm>
            <a:off x="5203225" y="1589377"/>
            <a:ext cx="93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后件关联规则</a:t>
            </a:r>
          </a:p>
        </p:txBody>
      </p:sp>
      <p:sp>
        <p:nvSpPr>
          <p:cNvPr id="22" name="矩形: 圆角 4">
            <a:extLst>
              <a:ext uri="{FF2B5EF4-FFF2-40B4-BE49-F238E27FC236}">
                <a16:creationId xmlns:a16="http://schemas.microsoft.com/office/drawing/2014/main" id="{417CF8ED-A404-463E-9787-3BF6352478A6}"/>
              </a:ext>
            </a:extLst>
          </p:cNvPr>
          <p:cNvSpPr txBox="1"/>
          <p:nvPr/>
        </p:nvSpPr>
        <p:spPr>
          <a:xfrm>
            <a:off x="6094055" y="921851"/>
            <a:ext cx="2629459" cy="2170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100" kern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15366D-9BC8-4E29-ABA0-C3A8A3743610}"/>
              </a:ext>
            </a:extLst>
          </p:cNvPr>
          <p:cNvSpPr txBox="1"/>
          <p:nvPr/>
        </p:nvSpPr>
        <p:spPr>
          <a:xfrm>
            <a:off x="6043449" y="1095978"/>
            <a:ext cx="2783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关联规则             置信度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甜菜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  1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 0.3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0.7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)→(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 0.1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0.76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)→(</a:t>
            </a:r>
            <a:r>
              <a:rPr lang="zh-CN" altLang="en-US" sz="1600" dirty="0"/>
              <a:t>甜菜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0.7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A37672-6AA6-40CA-93CA-9542B45E2366}"/>
              </a:ext>
            </a:extLst>
          </p:cNvPr>
          <p:cNvCxnSpPr>
            <a:cxnSpLocks/>
          </p:cNvCxnSpPr>
          <p:nvPr/>
        </p:nvCxnSpPr>
        <p:spPr>
          <a:xfrm>
            <a:off x="8878812" y="2187689"/>
            <a:ext cx="745102" cy="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73095-B26D-4F86-A0FE-BD3482E7E5E1}"/>
              </a:ext>
            </a:extLst>
          </p:cNvPr>
          <p:cNvSpPr txBox="1"/>
          <p:nvPr/>
        </p:nvSpPr>
        <p:spPr>
          <a:xfrm>
            <a:off x="8826785" y="1637874"/>
            <a:ext cx="79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置信度≥</a:t>
            </a:r>
            <a:r>
              <a:rPr lang="en-US" altLang="zh-CN" sz="1600" dirty="0"/>
              <a:t>0.7</a:t>
            </a:r>
            <a:endParaRPr lang="zh-CN" altLang="en-US" sz="16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4B8C386-E6CF-4427-900B-DB96F8CDE95A}"/>
              </a:ext>
            </a:extLst>
          </p:cNvPr>
          <p:cNvGrpSpPr/>
          <p:nvPr/>
        </p:nvGrpSpPr>
        <p:grpSpPr>
          <a:xfrm>
            <a:off x="9713288" y="1298692"/>
            <a:ext cx="2213520" cy="1613168"/>
            <a:chOff x="7143" y="1001183"/>
            <a:chExt cx="2135187" cy="1281112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0EC7ECB-6C96-4F7F-BD2C-E6EFE44186E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圆角 4">
              <a:extLst>
                <a:ext uri="{FF2B5EF4-FFF2-40B4-BE49-F238E27FC236}">
                  <a16:creationId xmlns:a16="http://schemas.microsoft.com/office/drawing/2014/main" id="{CD3695DB-47A7-4BCB-BE1D-C7DDEB448745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246579C-23FE-4A48-A395-CC7AA31E7A75}"/>
              </a:ext>
            </a:extLst>
          </p:cNvPr>
          <p:cNvSpPr txBox="1"/>
          <p:nvPr/>
        </p:nvSpPr>
        <p:spPr>
          <a:xfrm>
            <a:off x="9897049" y="1403366"/>
            <a:ext cx="170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后件关联规则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7F58D8-5E7A-4C4F-850B-C79F8FB33527}"/>
              </a:ext>
            </a:extLst>
          </p:cNvPr>
          <p:cNvSpPr txBox="1"/>
          <p:nvPr/>
        </p:nvSpPr>
        <p:spPr>
          <a:xfrm>
            <a:off x="9610893" y="1704471"/>
            <a:ext cx="22776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甜菜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)→(</a:t>
            </a:r>
            <a:r>
              <a:rPr lang="zh-CN" altLang="en-US" sz="1600" dirty="0"/>
              <a:t>甜菜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</a:t>
            </a:r>
          </a:p>
          <a:p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D91DEEF-5953-42DE-B447-2AF99CE140DF}"/>
              </a:ext>
            </a:extLst>
          </p:cNvPr>
          <p:cNvCxnSpPr/>
          <p:nvPr/>
        </p:nvCxnSpPr>
        <p:spPr>
          <a:xfrm>
            <a:off x="10727140" y="2911860"/>
            <a:ext cx="0" cy="10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250714-381E-4DF6-88D9-5A84E1810E86}"/>
              </a:ext>
            </a:extLst>
          </p:cNvPr>
          <p:cNvSpPr txBox="1"/>
          <p:nvPr/>
        </p:nvSpPr>
        <p:spPr>
          <a:xfrm>
            <a:off x="10806171" y="2947053"/>
            <a:ext cx="1037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后件通过</a:t>
            </a:r>
            <a:r>
              <a:rPr lang="en-US" altLang="zh-CN" sz="1600" dirty="0"/>
              <a:t>apriori</a:t>
            </a:r>
            <a:r>
              <a:rPr lang="zh-CN" altLang="en-US" sz="1600" dirty="0"/>
              <a:t>原理生成</a:t>
            </a:r>
            <a:r>
              <a:rPr lang="en-US" altLang="zh-CN" sz="1600" dirty="0"/>
              <a:t>3</a:t>
            </a:r>
            <a:r>
              <a:rPr lang="zh-CN" altLang="en-US" sz="1600" dirty="0"/>
              <a:t>后件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F36466C-81E1-4859-AB35-80FC3A0D1405}"/>
              </a:ext>
            </a:extLst>
          </p:cNvPr>
          <p:cNvGrpSpPr/>
          <p:nvPr/>
        </p:nvGrpSpPr>
        <p:grpSpPr>
          <a:xfrm>
            <a:off x="10091295" y="4361912"/>
            <a:ext cx="1796613" cy="1091378"/>
            <a:chOff x="7143" y="1001183"/>
            <a:chExt cx="2135187" cy="1281112"/>
          </a:xfrm>
          <a:solidFill>
            <a:srgbClr val="92D050"/>
          </a:solidFill>
          <a:scene3d>
            <a:camera prst="orthographicFront"/>
            <a:lightRig rig="flat" dir="t"/>
          </a:scene3d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6DA09720-9082-4810-8A85-EE19AAE6CB8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矩形: 圆角 4">
              <a:extLst>
                <a:ext uri="{FF2B5EF4-FFF2-40B4-BE49-F238E27FC236}">
                  <a16:creationId xmlns:a16="http://schemas.microsoft.com/office/drawing/2014/main" id="{C932AD63-AB26-4D43-8663-144E0D439CAD}"/>
                </a:ext>
              </a:extLst>
            </p:cNvPr>
            <p:cNvSpPr txBox="1"/>
            <p:nvPr/>
          </p:nvSpPr>
          <p:spPr>
            <a:xfrm>
              <a:off x="44665" y="1057110"/>
              <a:ext cx="2060143" cy="120606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7D79E05-FFAE-4BB2-9E23-8D74D6BF938D}"/>
              </a:ext>
            </a:extLst>
          </p:cNvPr>
          <p:cNvSpPr txBox="1"/>
          <p:nvPr/>
        </p:nvSpPr>
        <p:spPr>
          <a:xfrm>
            <a:off x="10500522" y="44082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后件</a:t>
            </a:r>
            <a:endParaRPr lang="en-US" altLang="zh-CN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E94E28-0BB9-44B3-A3DB-011553B6ADC2}"/>
              </a:ext>
            </a:extLst>
          </p:cNvPr>
          <p:cNvSpPr txBox="1"/>
          <p:nvPr/>
        </p:nvSpPr>
        <p:spPr>
          <a:xfrm>
            <a:off x="10197704" y="4829443"/>
            <a:ext cx="158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CFABC4A-FC08-4B56-AEC5-E858330B9F11}"/>
              </a:ext>
            </a:extLst>
          </p:cNvPr>
          <p:cNvCxnSpPr>
            <a:cxnSpLocks/>
          </p:cNvCxnSpPr>
          <p:nvPr/>
        </p:nvCxnSpPr>
        <p:spPr>
          <a:xfrm flipH="1">
            <a:off x="9133221" y="5122549"/>
            <a:ext cx="92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D420ADC-EA37-49F1-8397-B06507B24561}"/>
              </a:ext>
            </a:extLst>
          </p:cNvPr>
          <p:cNvSpPr txBox="1"/>
          <p:nvPr/>
        </p:nvSpPr>
        <p:spPr>
          <a:xfrm>
            <a:off x="9160270" y="4500974"/>
            <a:ext cx="93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后件关联规则</a:t>
            </a:r>
          </a:p>
        </p:txBody>
      </p:sp>
      <p:sp>
        <p:nvSpPr>
          <p:cNvPr id="47" name="矩形: 圆角 4">
            <a:extLst>
              <a:ext uri="{FF2B5EF4-FFF2-40B4-BE49-F238E27FC236}">
                <a16:creationId xmlns:a16="http://schemas.microsoft.com/office/drawing/2014/main" id="{4BDE8B40-0CC1-4FE9-9A9B-C12101BAC296}"/>
              </a:ext>
            </a:extLst>
          </p:cNvPr>
          <p:cNvSpPr txBox="1"/>
          <p:nvPr/>
        </p:nvSpPr>
        <p:spPr>
          <a:xfrm>
            <a:off x="5736031" y="4501739"/>
            <a:ext cx="3250015" cy="946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marL="0" lvl="0" indent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100" kern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F4EEA4-78EA-4361-B2FF-F6ECEABED868}"/>
              </a:ext>
            </a:extLst>
          </p:cNvPr>
          <p:cNvSpPr/>
          <p:nvPr/>
        </p:nvSpPr>
        <p:spPr>
          <a:xfrm>
            <a:off x="5829079" y="4706332"/>
            <a:ext cx="3184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关联规则                           置信度</a:t>
            </a:r>
          </a:p>
          <a:p>
            <a:r>
              <a:rPr lang="en-US" altLang="zh-CN" sz="1600" dirty="0"/>
              <a:t>(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      0.7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14B9CD-38C6-4668-AF7E-2DF2A48C0D81}"/>
              </a:ext>
            </a:extLst>
          </p:cNvPr>
          <p:cNvCxnSpPr>
            <a:cxnSpLocks/>
          </p:cNvCxnSpPr>
          <p:nvPr/>
        </p:nvCxnSpPr>
        <p:spPr>
          <a:xfrm flipH="1" flipV="1">
            <a:off x="4729152" y="4998719"/>
            <a:ext cx="936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63BA60A-C807-453B-8178-6847890B9997}"/>
              </a:ext>
            </a:extLst>
          </p:cNvPr>
          <p:cNvSpPr txBox="1"/>
          <p:nvPr/>
        </p:nvSpPr>
        <p:spPr>
          <a:xfrm>
            <a:off x="4843122" y="4385628"/>
            <a:ext cx="79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置信度≥</a:t>
            </a:r>
            <a:r>
              <a:rPr lang="en-US" altLang="zh-CN" sz="1600" dirty="0"/>
              <a:t>0.7</a:t>
            </a:r>
            <a:endParaRPr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79A05D-66BB-40D0-9604-72DFF5164C20}"/>
              </a:ext>
            </a:extLst>
          </p:cNvPr>
          <p:cNvSpPr txBox="1"/>
          <p:nvPr/>
        </p:nvSpPr>
        <p:spPr>
          <a:xfrm>
            <a:off x="2147005" y="4886107"/>
            <a:ext cx="2648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甜菜</a:t>
            </a:r>
            <a:r>
              <a:rPr lang="en-US" altLang="zh-CN" sz="1600" dirty="0"/>
              <a:t>)→(</a:t>
            </a:r>
            <a:r>
              <a:rPr lang="zh-CN" altLang="en-US" sz="1600" dirty="0"/>
              <a:t>尿布</a:t>
            </a:r>
            <a:r>
              <a:rPr lang="en-US" altLang="zh-CN" sz="1600" dirty="0"/>
              <a:t>,</a:t>
            </a:r>
            <a:r>
              <a:rPr lang="zh-CN" altLang="en-US" sz="1600" dirty="0"/>
              <a:t>橙汁</a:t>
            </a:r>
            <a:r>
              <a:rPr lang="en-US" altLang="zh-CN" sz="1600" dirty="0"/>
              <a:t>,</a:t>
            </a:r>
            <a:r>
              <a:rPr lang="zh-CN" altLang="en-US" sz="1600" dirty="0"/>
              <a:t>莴苣</a:t>
            </a:r>
            <a:r>
              <a:rPr lang="en-US" altLang="zh-CN" sz="1600" dirty="0"/>
              <a:t>)</a:t>
            </a:r>
          </a:p>
          <a:p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D3F7AA-A772-474B-8719-59228B94E8BF}"/>
              </a:ext>
            </a:extLst>
          </p:cNvPr>
          <p:cNvSpPr txBox="1"/>
          <p:nvPr/>
        </p:nvSpPr>
        <p:spPr>
          <a:xfrm>
            <a:off x="2443486" y="4460111"/>
            <a:ext cx="170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后件关联规则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769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1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935</Words>
  <Application>Microsoft Office PowerPoint</Application>
  <PresentationFormat>宽屏</PresentationFormat>
  <Paragraphs>187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张晋玮</dc:creator>
  <cp:lastModifiedBy>张晋玮</cp:lastModifiedBy>
  <cp:revision>25</cp:revision>
  <dcterms:created xsi:type="dcterms:W3CDTF">2018-01-30T10:49:48Z</dcterms:created>
  <dcterms:modified xsi:type="dcterms:W3CDTF">2018-01-31T07:54:25Z</dcterms:modified>
</cp:coreProperties>
</file>