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669591f0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69591f0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8bb4436e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8bb4436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669591f0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669591f0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67e044d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7e044d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669591f07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69591f07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68bb4436e_1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8bb4436e_1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67ea555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7ea555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67ea555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7ea555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seeking patterns</a:t>
            </a:r>
            <a:endParaRPr/>
          </a:p>
          <a:p>
            <a:pPr indent="-342900" lvl="0" marL="457200" rtl="0" algn="l">
              <a:lnSpc>
                <a:spcPct val="115000"/>
              </a:lnSpc>
              <a:spcBef>
                <a:spcPts val="0"/>
              </a:spcBef>
              <a:spcAft>
                <a:spcPts val="0"/>
              </a:spcAft>
              <a:buClr>
                <a:srgbClr val="000000"/>
              </a:buClr>
              <a:buSzPts val="1800"/>
              <a:buChar char="●"/>
            </a:pPr>
            <a:r>
              <a:rPr lang="en" sz="1800"/>
              <a:t>Information seeking behaviors reflect on the way in which a user searches</a:t>
            </a:r>
            <a:endParaRPr sz="1800"/>
          </a:p>
          <a:p>
            <a:pPr indent="-342900" lvl="0" marL="457200" rtl="0" algn="l">
              <a:lnSpc>
                <a:spcPct val="115000"/>
              </a:lnSpc>
              <a:spcBef>
                <a:spcPts val="0"/>
              </a:spcBef>
              <a:spcAft>
                <a:spcPts val="0"/>
              </a:spcAft>
              <a:buClr>
                <a:srgbClr val="000000"/>
              </a:buClr>
              <a:buSzPts val="1800"/>
              <a:buChar char="●"/>
            </a:pPr>
            <a:r>
              <a:rPr lang="en" sz="1800"/>
              <a:t>And user’s  utilize information</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6870dd20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6870dd20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Starting: the user would have decided to search for some piece of information and chose the search engine to try to locate their desired information. Choosing their starting terms.</a:t>
            </a:r>
            <a:endParaRPr/>
          </a:p>
          <a:p>
            <a:pPr indent="0" lvl="0" marL="0" rtl="0" algn="l">
              <a:spcBef>
                <a:spcPts val="0"/>
              </a:spcBef>
              <a:spcAft>
                <a:spcPts val="0"/>
              </a:spcAft>
              <a:buNone/>
            </a:pPr>
            <a:r>
              <a:rPr lang="en"/>
              <a:t>Browsing: the user would decipher the results displayed to them and then be able to select the valid results displayed or not. Inevitably the search engine would display some results that the algorithm (very simple one in this case) chose. Likely to be not the right fit for the user. They may choose to continue sifting through the results. Opening pages and reading more to find their end price of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669591f0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669591f0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FOllows design priciple/rules, shienndeer mann nielsen, and fknows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lideshare.net/natashagandhi11/ellis-model-of-information-seeking-behaviour" TargetMode="External"/><Relationship Id="rId4" Type="http://schemas.openxmlformats.org/officeDocument/2006/relationships/hyperlink" Target="http://dx.doi.org/10.1002/asi.10244" TargetMode="External"/><Relationship Id="rId5" Type="http://schemas.openxmlformats.org/officeDocument/2006/relationships/hyperlink" Target="http://ixd.prattsi.org/2018/11/berrypicking-a-discussion-based-on-batess-the-design-of-browsing-19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29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Boogle</a:t>
            </a:r>
            <a:endParaRPr>
              <a:solidFill>
                <a:srgbClr val="FF0000"/>
              </a:solidFill>
            </a:endParaRPr>
          </a:p>
        </p:txBody>
      </p:sp>
      <p:sp>
        <p:nvSpPr>
          <p:cNvPr id="55" name="Google Shape;55;p13"/>
          <p:cNvSpPr txBox="1"/>
          <p:nvPr>
            <p:ph idx="1" type="subTitle"/>
          </p:nvPr>
        </p:nvSpPr>
        <p:spPr>
          <a:xfrm>
            <a:off x="302875" y="2761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Group 2</a:t>
            </a:r>
            <a:endParaRPr>
              <a:solidFill>
                <a:srgbClr val="000000"/>
              </a:solidFill>
            </a:endParaRPr>
          </a:p>
          <a:p>
            <a:pPr indent="0" lvl="0" marL="0" rtl="0" algn="ctr">
              <a:spcBef>
                <a:spcPts val="0"/>
              </a:spcBef>
              <a:spcAft>
                <a:spcPts val="0"/>
              </a:spcAft>
              <a:buNone/>
            </a:pPr>
            <a:r>
              <a:rPr lang="en">
                <a:solidFill>
                  <a:srgbClr val="000000"/>
                </a:solidFill>
              </a:rPr>
              <a:t>Nadim Uddin, Deon Shah, Reece Shah, Adil Hussain</a:t>
            </a:r>
            <a:endParaRPr>
              <a:solidFill>
                <a:srgbClr val="000000"/>
              </a:solidFill>
            </a:endParaRPr>
          </a:p>
        </p:txBody>
      </p:sp>
      <p:pic>
        <p:nvPicPr>
          <p:cNvPr descr="See the source image" id="56" name="Google Shape;56;p13"/>
          <p:cNvPicPr preferRelativeResize="0"/>
          <p:nvPr/>
        </p:nvPicPr>
        <p:blipFill>
          <a:blip r:embed="rId3">
            <a:alphaModFix/>
          </a:blip>
          <a:stretch>
            <a:fillRect/>
          </a:stretch>
        </p:blipFill>
        <p:spPr>
          <a:xfrm>
            <a:off x="6642350" y="365137"/>
            <a:ext cx="1735925" cy="2052599"/>
          </a:xfrm>
          <a:prstGeom prst="rect">
            <a:avLst/>
          </a:prstGeom>
          <a:noFill/>
          <a:ln>
            <a:noFill/>
          </a:ln>
        </p:spPr>
      </p:pic>
      <p:pic>
        <p:nvPicPr>
          <p:cNvPr descr="See the source image" id="57" name="Google Shape;57;p13"/>
          <p:cNvPicPr preferRelativeResize="0"/>
          <p:nvPr/>
        </p:nvPicPr>
        <p:blipFill rotWithShape="1">
          <a:blip r:embed="rId4">
            <a:alphaModFix/>
          </a:blip>
          <a:srcRect b="10104" l="0" r="0" t="0"/>
          <a:stretch/>
        </p:blipFill>
        <p:spPr>
          <a:xfrm>
            <a:off x="547375" y="537375"/>
            <a:ext cx="2304753" cy="1708125"/>
          </a:xfrm>
          <a:prstGeom prst="rect">
            <a:avLst/>
          </a:prstGeom>
          <a:noFill/>
          <a:ln>
            <a:noFill/>
          </a:ln>
        </p:spPr>
      </p:pic>
      <p:sp>
        <p:nvSpPr>
          <p:cNvPr id="58" name="Google Shape;58;p13"/>
          <p:cNvSpPr/>
          <p:nvPr/>
        </p:nvSpPr>
        <p:spPr>
          <a:xfrm>
            <a:off x="4174050" y="1795300"/>
            <a:ext cx="89700" cy="897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527150" y="1795300"/>
            <a:ext cx="89700" cy="89700"/>
          </a:xfrm>
          <a:prstGeom prst="flowChartConnector">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174050" y="1827403"/>
            <a:ext cx="89700" cy="25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527150" y="1827403"/>
            <a:ext cx="89700" cy="25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4000075" y="2259525"/>
            <a:ext cx="11262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Created 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103900" y="10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How Boogle relates to the Data Life Cycle</a:t>
            </a:r>
            <a:endParaRPr>
              <a:solidFill>
                <a:srgbClr val="000000"/>
              </a:solidFill>
            </a:endParaRPr>
          </a:p>
        </p:txBody>
      </p:sp>
      <p:sp>
        <p:nvSpPr>
          <p:cNvPr id="141" name="Google Shape;141;p22"/>
          <p:cNvSpPr txBox="1"/>
          <p:nvPr>
            <p:ph idx="1" type="body"/>
          </p:nvPr>
        </p:nvSpPr>
        <p:spPr>
          <a:xfrm>
            <a:off x="311700" y="1304875"/>
            <a:ext cx="8520600" cy="178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Creation</a:t>
            </a:r>
            <a:r>
              <a:rPr lang="en">
                <a:solidFill>
                  <a:srgbClr val="000000"/>
                </a:solidFill>
              </a:rPr>
              <a:t> - modern books, site links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Storage</a:t>
            </a:r>
            <a:r>
              <a:rPr lang="en">
                <a:solidFill>
                  <a:srgbClr val="000000"/>
                </a:solidFill>
              </a:rPr>
              <a:t> - phpmyadmin connection, indexing our books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Use</a:t>
            </a:r>
            <a:r>
              <a:rPr lang="en">
                <a:solidFill>
                  <a:srgbClr val="000000"/>
                </a:solidFill>
              </a:rPr>
              <a:t> - finding </a:t>
            </a:r>
            <a:r>
              <a:rPr lang="en">
                <a:solidFill>
                  <a:srgbClr val="000000"/>
                </a:solidFill>
              </a:rPr>
              <a:t>relevant</a:t>
            </a:r>
            <a:r>
              <a:rPr lang="en">
                <a:solidFill>
                  <a:srgbClr val="000000"/>
                </a:solidFill>
              </a:rPr>
              <a:t> books for the user</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Dissemination</a:t>
            </a:r>
            <a:r>
              <a:rPr lang="en">
                <a:solidFill>
                  <a:srgbClr val="000000"/>
                </a:solidFill>
              </a:rPr>
              <a:t> - social media links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Destroy/retain</a:t>
            </a:r>
            <a:r>
              <a:rPr lang="en">
                <a:solidFill>
                  <a:srgbClr val="000000"/>
                </a:solidFill>
              </a:rPr>
              <a:t> - links out of date, content rating</a:t>
            </a:r>
            <a:endParaRPr>
              <a:solidFill>
                <a:srgbClr val="000000"/>
              </a:solidFill>
            </a:endParaRPr>
          </a:p>
          <a:p>
            <a:pPr indent="-342900" lvl="0" marL="457200" rtl="0" algn="l">
              <a:spcBef>
                <a:spcPts val="0"/>
              </a:spcBef>
              <a:spcAft>
                <a:spcPts val="0"/>
              </a:spcAft>
              <a:buClr>
                <a:srgbClr val="FFFFFF"/>
              </a:buClr>
              <a:buSzPts val="1800"/>
              <a:buChar char="●"/>
            </a:pPr>
            <a:r>
              <a:t/>
            </a:r>
            <a:endParaRPr>
              <a:solidFill>
                <a:srgbClr val="FFFFFF"/>
              </a:solidFill>
            </a:endParaRPr>
          </a:p>
        </p:txBody>
      </p:sp>
      <p:cxnSp>
        <p:nvCxnSpPr>
          <p:cNvPr id="142" name="Google Shape;142;p22"/>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https://www.slideshare.net/natashagandhi11/ellis-model-of-information-seeking-behaviour</a:t>
            </a:r>
            <a:endParaRPr sz="1100"/>
          </a:p>
          <a:p>
            <a:pPr indent="0" lvl="0" marL="0" rtl="0" algn="l">
              <a:spcBef>
                <a:spcPts val="1600"/>
              </a:spcBef>
              <a:spcAft>
                <a:spcPts val="0"/>
              </a:spcAft>
              <a:buNone/>
            </a:pPr>
            <a:r>
              <a:rPr lang="en" sz="1100" u="sng">
                <a:solidFill>
                  <a:schemeClr val="hlink"/>
                </a:solidFill>
                <a:hlinkClick r:id="rId4"/>
              </a:rPr>
              <a:t>http://dx.doi.org/10.1002/asi.10244</a:t>
            </a:r>
            <a:r>
              <a:rPr lang="en" sz="1100"/>
              <a:t>.</a:t>
            </a:r>
            <a:endParaRPr sz="1100"/>
          </a:p>
          <a:p>
            <a:pPr indent="0" lvl="0" marL="0" rtl="0" algn="l">
              <a:spcBef>
                <a:spcPts val="1600"/>
              </a:spcBef>
              <a:spcAft>
                <a:spcPts val="0"/>
              </a:spcAft>
              <a:buNone/>
            </a:pPr>
            <a:r>
              <a:rPr lang="en" sz="1100" u="sng">
                <a:solidFill>
                  <a:schemeClr val="hlink"/>
                </a:solidFill>
                <a:hlinkClick r:id="rId5"/>
              </a:rPr>
              <a:t>http://ixd.prattsi.org/2018/11/berrypicking-a-discussion-based-on-batess-the-design-of-browsing-1989/</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19500" y="11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a:t>
            </a:r>
            <a:r>
              <a:rPr lang="en">
                <a:solidFill>
                  <a:srgbClr val="000000"/>
                </a:solidFill>
              </a:rPr>
              <a:t>BOOGLE?</a:t>
            </a:r>
            <a:r>
              <a:rPr lang="en"/>
              <a:t> </a:t>
            </a:r>
            <a:endParaRPr/>
          </a:p>
        </p:txBody>
      </p:sp>
      <p:sp>
        <p:nvSpPr>
          <p:cNvPr id="68" name="Google Shape;68;p14"/>
          <p:cNvSpPr txBox="1"/>
          <p:nvPr>
            <p:ph idx="1" type="body"/>
          </p:nvPr>
        </p:nvSpPr>
        <p:spPr>
          <a:xfrm>
            <a:off x="-19500" y="784475"/>
            <a:ext cx="8520600" cy="460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000000"/>
                </a:solidFill>
              </a:rPr>
              <a:t>Our idea:</a:t>
            </a:r>
            <a:endParaRPr sz="1400">
              <a:solidFill>
                <a:srgbClr val="666666"/>
              </a:solidFill>
            </a:endParaRPr>
          </a:p>
          <a:p>
            <a:pPr indent="-317500" lvl="0" marL="457200" rtl="0" algn="l">
              <a:spcBef>
                <a:spcPts val="1600"/>
              </a:spcBef>
              <a:spcAft>
                <a:spcPts val="0"/>
              </a:spcAft>
              <a:buClr>
                <a:srgbClr val="666666"/>
              </a:buClr>
              <a:buSzPts val="1400"/>
              <a:buChar char="-"/>
            </a:pPr>
            <a:r>
              <a:rPr lang="en" sz="1400">
                <a:solidFill>
                  <a:srgbClr val="666666"/>
                </a:solidFill>
              </a:rPr>
              <a:t>Advanced book search engine for </a:t>
            </a:r>
            <a:r>
              <a:rPr lang="en" sz="1400">
                <a:solidFill>
                  <a:srgbClr val="666666"/>
                </a:solidFill>
              </a:rPr>
              <a:t>professionals.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Providing up to date and relevant books.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Find books by either searching authors name,</a:t>
            </a:r>
            <a:r>
              <a:rPr lang="en" sz="1400">
                <a:solidFill>
                  <a:srgbClr val="666666"/>
                </a:solidFill>
              </a:rPr>
              <a:t> isbn number, keywords or even published date i.e 2018.</a:t>
            </a:r>
            <a:endParaRPr sz="1400">
              <a:solidFill>
                <a:srgbClr val="666666"/>
              </a:solidFill>
            </a:endParaRPr>
          </a:p>
          <a:p>
            <a:pPr indent="0" lvl="0" marL="457200" rtl="0" algn="l">
              <a:spcBef>
                <a:spcPts val="1600"/>
              </a:spcBef>
              <a:spcAft>
                <a:spcPts val="0"/>
              </a:spcAft>
              <a:buNone/>
            </a:pPr>
            <a:r>
              <a:t/>
            </a:r>
            <a:endParaRPr sz="1400">
              <a:solidFill>
                <a:srgbClr val="666666"/>
              </a:solidFill>
            </a:endParaRPr>
          </a:p>
          <a:p>
            <a:pPr indent="0" lvl="0" marL="457200" rtl="0" algn="l">
              <a:spcBef>
                <a:spcPts val="1600"/>
              </a:spcBef>
              <a:spcAft>
                <a:spcPts val="0"/>
              </a:spcAft>
              <a:buNone/>
            </a:pPr>
            <a:r>
              <a:t/>
            </a:r>
            <a:endParaRPr>
              <a:solidFill>
                <a:srgbClr val="666666"/>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cxnSp>
        <p:nvCxnSpPr>
          <p:cNvPr id="69" name="Google Shape;69;p14"/>
          <p:cNvCxnSpPr/>
          <p:nvPr/>
        </p:nvCxnSpPr>
        <p:spPr>
          <a:xfrm>
            <a:off x="-19500" y="725700"/>
            <a:ext cx="9168300" cy="19200"/>
          </a:xfrm>
          <a:prstGeom prst="straightConnector1">
            <a:avLst/>
          </a:prstGeom>
          <a:noFill/>
          <a:ln cap="flat" cmpd="sng" w="38100">
            <a:solidFill>
              <a:srgbClr val="FF0000"/>
            </a:solidFill>
            <a:prstDash val="solid"/>
            <a:round/>
            <a:headEnd len="med" w="med" type="none"/>
            <a:tailEnd len="med" w="med" type="none"/>
          </a:ln>
        </p:spPr>
      </p:cxnSp>
      <p:pic>
        <p:nvPicPr>
          <p:cNvPr id="70" name="Google Shape;70;p14"/>
          <p:cNvPicPr preferRelativeResize="0"/>
          <p:nvPr/>
        </p:nvPicPr>
        <p:blipFill rotWithShape="1">
          <a:blip r:embed="rId3">
            <a:alphaModFix/>
          </a:blip>
          <a:srcRect b="5255" l="22267" r="25238" t="12365"/>
          <a:stretch/>
        </p:blipFill>
        <p:spPr>
          <a:xfrm>
            <a:off x="367700" y="2524525"/>
            <a:ext cx="3247451" cy="2383475"/>
          </a:xfrm>
          <a:prstGeom prst="rect">
            <a:avLst/>
          </a:prstGeom>
          <a:noFill/>
          <a:ln>
            <a:noFill/>
          </a:ln>
        </p:spPr>
      </p:pic>
      <p:sp>
        <p:nvSpPr>
          <p:cNvPr id="71" name="Google Shape;71;p14"/>
          <p:cNvSpPr txBox="1"/>
          <p:nvPr/>
        </p:nvSpPr>
        <p:spPr>
          <a:xfrm>
            <a:off x="4175250" y="2574875"/>
            <a:ext cx="4506000" cy="2568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800"/>
              <a:t>What makes it different?</a:t>
            </a:r>
            <a:endParaRPr sz="1800"/>
          </a:p>
          <a:p>
            <a:pPr indent="-317500" lvl="0" marL="457200" rtl="0" algn="l">
              <a:lnSpc>
                <a:spcPct val="115000"/>
              </a:lnSpc>
              <a:spcBef>
                <a:spcPts val="1600"/>
              </a:spcBef>
              <a:spcAft>
                <a:spcPts val="0"/>
              </a:spcAft>
              <a:buClr>
                <a:srgbClr val="666666"/>
              </a:buClr>
              <a:buSzPts val="1400"/>
              <a:buChar char="-"/>
            </a:pPr>
            <a:r>
              <a:rPr lang="en">
                <a:solidFill>
                  <a:srgbClr val="666666"/>
                </a:solidFill>
              </a:rPr>
              <a:t>Created by us students with the user in mind - </a:t>
            </a:r>
            <a:endParaRPr>
              <a:solidFill>
                <a:srgbClr val="666666"/>
              </a:solidFill>
            </a:endParaRPr>
          </a:p>
          <a:p>
            <a:pPr indent="-317500" lvl="0" marL="457200" rtl="0" algn="l">
              <a:lnSpc>
                <a:spcPct val="115000"/>
              </a:lnSpc>
              <a:spcBef>
                <a:spcPts val="0"/>
              </a:spcBef>
              <a:spcAft>
                <a:spcPts val="0"/>
              </a:spcAft>
              <a:buClr>
                <a:srgbClr val="666666"/>
              </a:buClr>
              <a:buSzPts val="1400"/>
              <a:buChar char="-"/>
            </a:pPr>
            <a:r>
              <a:rPr lang="en">
                <a:solidFill>
                  <a:srgbClr val="666666"/>
                </a:solidFill>
              </a:rPr>
              <a:t>Easy to search and adjust search e.g. berrypicking model. </a:t>
            </a:r>
            <a:endParaRPr>
              <a:solidFill>
                <a:srgbClr val="666666"/>
              </a:solidFill>
            </a:endParaRPr>
          </a:p>
          <a:p>
            <a:pPr indent="-317500" lvl="0" marL="457200" rtl="0" algn="l">
              <a:lnSpc>
                <a:spcPct val="115000"/>
              </a:lnSpc>
              <a:spcBef>
                <a:spcPts val="0"/>
              </a:spcBef>
              <a:spcAft>
                <a:spcPts val="0"/>
              </a:spcAft>
              <a:buClr>
                <a:srgbClr val="666666"/>
              </a:buClr>
              <a:buSzPts val="1400"/>
              <a:buChar char="-"/>
            </a:pPr>
            <a:r>
              <a:rPr lang="en">
                <a:solidFill>
                  <a:srgbClr val="666666"/>
                </a:solidFill>
              </a:rPr>
              <a:t>Good user interaction. </a:t>
            </a:r>
            <a:endParaRPr>
              <a:solidFill>
                <a:srgbClr val="666666"/>
              </a:solidFill>
            </a:endParaRPr>
          </a:p>
          <a:p>
            <a:pPr indent="-317500" lvl="0" marL="457200" rtl="0" algn="l">
              <a:lnSpc>
                <a:spcPct val="115000"/>
              </a:lnSpc>
              <a:spcBef>
                <a:spcPts val="0"/>
              </a:spcBef>
              <a:spcAft>
                <a:spcPts val="0"/>
              </a:spcAft>
              <a:buClr>
                <a:srgbClr val="666666"/>
              </a:buClr>
              <a:buSzPts val="1400"/>
              <a:buChar char="-"/>
            </a:pPr>
            <a:r>
              <a:rPr lang="en">
                <a:solidFill>
                  <a:srgbClr val="666666"/>
                </a:solidFill>
              </a:rPr>
              <a:t>Archiving and storing user feedback. </a:t>
            </a:r>
            <a:endParaRPr>
              <a:solidFill>
                <a:srgbClr val="666666"/>
              </a:solidFill>
            </a:endParaRPr>
          </a:p>
          <a:p>
            <a:pPr indent="-342900" lvl="0" marL="457200" rtl="0" algn="l">
              <a:lnSpc>
                <a:spcPct val="115000"/>
              </a:lnSpc>
              <a:spcBef>
                <a:spcPts val="0"/>
              </a:spcBef>
              <a:spcAft>
                <a:spcPts val="0"/>
              </a:spcAft>
              <a:buClr>
                <a:srgbClr val="666666"/>
              </a:buClr>
              <a:buSzPts val="1800"/>
              <a:buChar char="-"/>
            </a:pPr>
            <a:r>
              <a:rPr lang="en">
                <a:solidFill>
                  <a:srgbClr val="666666"/>
                </a:solidFill>
              </a:rPr>
              <a:t>Well presented query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50650" y="6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How it solves a real-world problem?</a:t>
            </a:r>
            <a:endParaRPr>
              <a:solidFill>
                <a:srgbClr val="000000"/>
              </a:solidFill>
            </a:endParaRPr>
          </a:p>
        </p:txBody>
      </p:sp>
      <p:cxnSp>
        <p:nvCxnSpPr>
          <p:cNvPr id="77" name="Google Shape;77;p15"/>
          <p:cNvCxnSpPr/>
          <p:nvPr/>
        </p:nvCxnSpPr>
        <p:spPr>
          <a:xfrm>
            <a:off x="-48350" y="672100"/>
            <a:ext cx="9239100" cy="16500"/>
          </a:xfrm>
          <a:prstGeom prst="straightConnector1">
            <a:avLst/>
          </a:prstGeom>
          <a:noFill/>
          <a:ln cap="flat" cmpd="sng" w="38100">
            <a:solidFill>
              <a:srgbClr val="FF0000"/>
            </a:solidFill>
            <a:prstDash val="solid"/>
            <a:round/>
            <a:headEnd len="med" w="med" type="none"/>
            <a:tailEnd len="med" w="med" type="none"/>
          </a:ln>
        </p:spPr>
      </p:cxnSp>
      <p:pic>
        <p:nvPicPr>
          <p:cNvPr id="78" name="Google Shape;78;p15"/>
          <p:cNvPicPr preferRelativeResize="0"/>
          <p:nvPr/>
        </p:nvPicPr>
        <p:blipFill rotWithShape="1">
          <a:blip r:embed="rId3">
            <a:alphaModFix/>
          </a:blip>
          <a:srcRect b="43432" l="22039" r="47864" t="33302"/>
          <a:stretch/>
        </p:blipFill>
        <p:spPr>
          <a:xfrm>
            <a:off x="4572000" y="1297275"/>
            <a:ext cx="3995827" cy="2796601"/>
          </a:xfrm>
          <a:prstGeom prst="rect">
            <a:avLst/>
          </a:prstGeom>
          <a:noFill/>
          <a:ln>
            <a:noFill/>
          </a:ln>
        </p:spPr>
      </p:pic>
      <p:pic>
        <p:nvPicPr>
          <p:cNvPr id="79" name="Google Shape;79;p15"/>
          <p:cNvPicPr preferRelativeResize="0"/>
          <p:nvPr/>
        </p:nvPicPr>
        <p:blipFill rotWithShape="1">
          <a:blip r:embed="rId4">
            <a:alphaModFix/>
          </a:blip>
          <a:srcRect b="28869" l="32115" r="31946" t="19824"/>
          <a:stretch/>
        </p:blipFill>
        <p:spPr>
          <a:xfrm>
            <a:off x="576175" y="1297275"/>
            <a:ext cx="3995825" cy="279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0" y="66425"/>
            <a:ext cx="9108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Personas w/ creation of Use-cases part 1</a:t>
            </a:r>
            <a:r>
              <a:rPr lang="en">
                <a:solidFill>
                  <a:srgbClr val="000000"/>
                </a:solidFill>
              </a:rPr>
              <a:t>  </a:t>
            </a:r>
            <a:endParaRPr>
              <a:solidFill>
                <a:srgbClr val="000000"/>
              </a:solidFill>
            </a:endParaRPr>
          </a:p>
        </p:txBody>
      </p:sp>
      <p:pic>
        <p:nvPicPr>
          <p:cNvPr id="85" name="Google Shape;85;p16"/>
          <p:cNvPicPr preferRelativeResize="0"/>
          <p:nvPr/>
        </p:nvPicPr>
        <p:blipFill rotWithShape="1">
          <a:blip r:embed="rId3">
            <a:alphaModFix/>
          </a:blip>
          <a:srcRect b="41034" l="34025" r="54035" t="26768"/>
          <a:stretch/>
        </p:blipFill>
        <p:spPr>
          <a:xfrm>
            <a:off x="2607037" y="1190525"/>
            <a:ext cx="1257113" cy="1131225"/>
          </a:xfrm>
          <a:prstGeom prst="rect">
            <a:avLst/>
          </a:prstGeom>
          <a:noFill/>
          <a:ln>
            <a:noFill/>
          </a:ln>
        </p:spPr>
      </p:pic>
      <p:pic>
        <p:nvPicPr>
          <p:cNvPr id="86" name="Google Shape;86;p16"/>
          <p:cNvPicPr preferRelativeResize="0"/>
          <p:nvPr/>
        </p:nvPicPr>
        <p:blipFill rotWithShape="1">
          <a:blip r:embed="rId4">
            <a:alphaModFix/>
          </a:blip>
          <a:srcRect b="11963" l="19713" r="28203" t="23649"/>
          <a:stretch/>
        </p:blipFill>
        <p:spPr>
          <a:xfrm>
            <a:off x="5850025" y="1305825"/>
            <a:ext cx="3257975" cy="3398475"/>
          </a:xfrm>
          <a:prstGeom prst="rect">
            <a:avLst/>
          </a:prstGeom>
          <a:noFill/>
          <a:ln>
            <a:noFill/>
          </a:ln>
        </p:spPr>
      </p:pic>
      <p:sp>
        <p:nvSpPr>
          <p:cNvPr id="87" name="Google Shape;87;p16"/>
          <p:cNvSpPr txBox="1"/>
          <p:nvPr/>
        </p:nvSpPr>
        <p:spPr>
          <a:xfrm>
            <a:off x="80800" y="996325"/>
            <a:ext cx="2135700" cy="3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Persona 1 </a:t>
            </a:r>
            <a:endParaRPr sz="1200"/>
          </a:p>
          <a:p>
            <a:pPr indent="-292100" lvl="0" marL="457200" rtl="0" algn="l">
              <a:spcBef>
                <a:spcPts val="0"/>
              </a:spcBef>
              <a:spcAft>
                <a:spcPts val="0"/>
              </a:spcAft>
              <a:buClr>
                <a:srgbClr val="999999"/>
              </a:buClr>
              <a:buSzPts val="1000"/>
              <a:buChar char="-"/>
            </a:pPr>
            <a:r>
              <a:rPr lang="en" sz="1000">
                <a:solidFill>
                  <a:srgbClr val="999999"/>
                </a:solidFill>
              </a:rPr>
              <a:t>Female student</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Final year</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Reading books relating to her course</a:t>
            </a:r>
            <a:endParaRPr sz="1000">
              <a:solidFill>
                <a:srgbClr val="999999"/>
              </a:solidFill>
            </a:endParaRPr>
          </a:p>
          <a:p>
            <a:pPr indent="0" lvl="0" marL="0" rtl="0" algn="l">
              <a:spcBef>
                <a:spcPts val="0"/>
              </a:spcBef>
              <a:spcAft>
                <a:spcPts val="0"/>
              </a:spcAft>
              <a:buNone/>
            </a:pPr>
            <a:r>
              <a:rPr lang="en" sz="1200"/>
              <a:t>Scenario</a:t>
            </a:r>
            <a:endParaRPr sz="1200"/>
          </a:p>
          <a:p>
            <a:pPr indent="-292100" lvl="0" marL="457200" rtl="0" algn="l">
              <a:spcBef>
                <a:spcPts val="0"/>
              </a:spcBef>
              <a:spcAft>
                <a:spcPts val="0"/>
              </a:spcAft>
              <a:buClr>
                <a:srgbClr val="999999"/>
              </a:buClr>
              <a:buSzPts val="1000"/>
              <a:buChar char="-"/>
            </a:pPr>
            <a:r>
              <a:rPr lang="en" sz="1000">
                <a:solidFill>
                  <a:srgbClr val="999999"/>
                </a:solidFill>
              </a:rPr>
              <a:t>Final year assignments</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Work placement requires understanding and knowledge</a:t>
            </a:r>
            <a:endParaRPr sz="1000">
              <a:solidFill>
                <a:srgbClr val="999999"/>
              </a:solidFill>
            </a:endParaRPr>
          </a:p>
          <a:p>
            <a:pPr indent="0" lvl="0" marL="0" rtl="0" algn="l">
              <a:spcBef>
                <a:spcPts val="0"/>
              </a:spcBef>
              <a:spcAft>
                <a:spcPts val="0"/>
              </a:spcAft>
              <a:buNone/>
            </a:pPr>
            <a:r>
              <a:rPr lang="en" sz="1200"/>
              <a:t>Goal</a:t>
            </a:r>
            <a:endParaRPr sz="1200"/>
          </a:p>
          <a:p>
            <a:pPr indent="-292100" lvl="0" marL="457200" rtl="0" algn="l">
              <a:spcBef>
                <a:spcPts val="0"/>
              </a:spcBef>
              <a:spcAft>
                <a:spcPts val="0"/>
              </a:spcAft>
              <a:buClr>
                <a:srgbClr val="999999"/>
              </a:buClr>
              <a:buSzPts val="1000"/>
              <a:buChar char="-"/>
            </a:pPr>
            <a:r>
              <a:rPr lang="en" sz="1000">
                <a:solidFill>
                  <a:srgbClr val="999999"/>
                </a:solidFill>
              </a:rPr>
              <a:t>Finish degree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Acquire job in desired profession</a:t>
            </a:r>
            <a:endParaRPr sz="1000">
              <a:solidFill>
                <a:srgbClr val="999999"/>
              </a:solidFill>
            </a:endParaRPr>
          </a:p>
          <a:p>
            <a:pPr indent="0" lvl="0" marL="457200" rtl="0" algn="l">
              <a:spcBef>
                <a:spcPts val="0"/>
              </a:spcBef>
              <a:spcAft>
                <a:spcPts val="0"/>
              </a:spcAft>
              <a:buNone/>
            </a:pPr>
            <a:r>
              <a:t/>
            </a:r>
            <a:endParaRPr sz="900">
              <a:solidFill>
                <a:srgbClr val="999999"/>
              </a:solidFill>
            </a:endParaRPr>
          </a:p>
          <a:p>
            <a:pPr indent="0" lvl="0" marL="0" rtl="0" algn="l">
              <a:spcBef>
                <a:spcPts val="0"/>
              </a:spcBef>
              <a:spcAft>
                <a:spcPts val="0"/>
              </a:spcAft>
              <a:buNone/>
            </a:pPr>
            <a:r>
              <a:t/>
            </a:r>
            <a:endParaRPr sz="900">
              <a:solidFill>
                <a:srgbClr val="999999"/>
              </a:solidFill>
            </a:endParaRPr>
          </a:p>
          <a:p>
            <a:pPr indent="0" lvl="0" marL="0" rtl="0" algn="l">
              <a:spcBef>
                <a:spcPts val="0"/>
              </a:spcBef>
              <a:spcAft>
                <a:spcPts val="0"/>
              </a:spcAft>
              <a:buNone/>
            </a:pPr>
            <a:r>
              <a:t/>
            </a:r>
            <a:endParaRPr/>
          </a:p>
        </p:txBody>
      </p:sp>
      <p:sp>
        <p:nvSpPr>
          <p:cNvPr id="88" name="Google Shape;88;p16"/>
          <p:cNvSpPr txBox="1"/>
          <p:nvPr/>
        </p:nvSpPr>
        <p:spPr>
          <a:xfrm>
            <a:off x="13" y="715413"/>
            <a:ext cx="58500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Prior to this we done extensive primary and secondary research which is included in the report** </a:t>
            </a:r>
            <a:endParaRPr sz="900"/>
          </a:p>
        </p:txBody>
      </p:sp>
      <p:cxnSp>
        <p:nvCxnSpPr>
          <p:cNvPr id="89" name="Google Shape;89;p16"/>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
        <p:nvSpPr>
          <p:cNvPr id="90" name="Google Shape;90;p16"/>
          <p:cNvSpPr txBox="1"/>
          <p:nvPr/>
        </p:nvSpPr>
        <p:spPr>
          <a:xfrm>
            <a:off x="4060675" y="1190375"/>
            <a:ext cx="1701000" cy="20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 case 1 </a:t>
            </a:r>
            <a:endParaRPr sz="1200"/>
          </a:p>
          <a:p>
            <a:pPr indent="0" lvl="0" marL="0" rtl="0" algn="l">
              <a:spcBef>
                <a:spcPts val="0"/>
              </a:spcBef>
              <a:spcAft>
                <a:spcPts val="0"/>
              </a:spcAft>
              <a:buNone/>
            </a:pPr>
            <a:r>
              <a:t/>
            </a:r>
            <a:endParaRPr sz="1200"/>
          </a:p>
          <a:p>
            <a:pPr indent="-292100" lvl="0" marL="457200" rtl="0" algn="l">
              <a:spcBef>
                <a:spcPts val="0"/>
              </a:spcBef>
              <a:spcAft>
                <a:spcPts val="0"/>
              </a:spcAft>
              <a:buClr>
                <a:srgbClr val="999999"/>
              </a:buClr>
              <a:buSzPts val="1000"/>
              <a:buChar char="-"/>
            </a:pPr>
            <a:r>
              <a:rPr lang="en" sz="1000">
                <a:solidFill>
                  <a:srgbClr val="999999"/>
                </a:solidFill>
              </a:rPr>
              <a:t>Student uses search engine to search book</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Student unsure of book so uses keywords to search</a:t>
            </a:r>
            <a:endParaRPr sz="1000">
              <a:solidFill>
                <a:srgbClr val="999999"/>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292100" lvl="0" marL="457200" rtl="0" algn="l">
              <a:spcBef>
                <a:spcPts val="0"/>
              </a:spcBef>
              <a:spcAft>
                <a:spcPts val="0"/>
              </a:spcAft>
              <a:buClr>
                <a:srgbClr val="999999"/>
              </a:buClr>
              <a:buSzPts val="1000"/>
              <a:buChar char="-"/>
            </a:pPr>
            <a:r>
              <a:rPr lang="en" sz="1000">
                <a:solidFill>
                  <a:srgbClr val="999999"/>
                </a:solidFill>
              </a:rPr>
              <a:t>System automatically processes users query </a:t>
            </a:r>
            <a:endParaRPr sz="1000">
              <a:solidFill>
                <a:srgbClr val="999999"/>
              </a:solidFill>
            </a:endParaRPr>
          </a:p>
          <a:p>
            <a:pPr indent="0" lvl="0" marL="457200" rtl="0" algn="l">
              <a:spcBef>
                <a:spcPts val="0"/>
              </a:spcBef>
              <a:spcAft>
                <a:spcPts val="0"/>
              </a:spcAft>
              <a:buNone/>
            </a:pPr>
            <a:r>
              <a:rPr lang="en" sz="1000">
                <a:solidFill>
                  <a:srgbClr val="999999"/>
                </a:solidFill>
              </a:rPr>
              <a:t>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Results are generated and can be edited if the user decides to change or edit search</a:t>
            </a:r>
            <a:endParaRPr sz="10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pic>
        <p:nvPicPr>
          <p:cNvPr id="95" name="Google Shape;95;p17"/>
          <p:cNvPicPr preferRelativeResize="0"/>
          <p:nvPr/>
        </p:nvPicPr>
        <p:blipFill rotWithShape="1">
          <a:blip r:embed="rId3">
            <a:alphaModFix/>
          </a:blip>
          <a:srcRect b="43260" l="10975" r="57783" t="6709"/>
          <a:stretch/>
        </p:blipFill>
        <p:spPr>
          <a:xfrm>
            <a:off x="2491200" y="1415275"/>
            <a:ext cx="1412900" cy="1156475"/>
          </a:xfrm>
          <a:prstGeom prst="rect">
            <a:avLst/>
          </a:prstGeom>
          <a:noFill/>
          <a:ln>
            <a:noFill/>
          </a:ln>
        </p:spPr>
      </p:pic>
      <p:pic>
        <p:nvPicPr>
          <p:cNvPr id="96" name="Google Shape;96;p17"/>
          <p:cNvPicPr preferRelativeResize="0"/>
          <p:nvPr/>
        </p:nvPicPr>
        <p:blipFill rotWithShape="1">
          <a:blip r:embed="rId4">
            <a:alphaModFix/>
          </a:blip>
          <a:srcRect b="14812" l="23879" r="28524" t="23363"/>
          <a:stretch/>
        </p:blipFill>
        <p:spPr>
          <a:xfrm>
            <a:off x="6280590" y="1229500"/>
            <a:ext cx="2667460" cy="3000000"/>
          </a:xfrm>
          <a:prstGeom prst="rect">
            <a:avLst/>
          </a:prstGeom>
          <a:noFill/>
          <a:ln>
            <a:noFill/>
          </a:ln>
          <a:effectLst>
            <a:outerShdw blurRad="57150" rotWithShape="0" algn="bl" dir="5400000" dist="9525">
              <a:srgbClr val="000000">
                <a:alpha val="47000"/>
              </a:srgbClr>
            </a:outerShdw>
          </a:effectLst>
        </p:spPr>
      </p:pic>
      <p:sp>
        <p:nvSpPr>
          <p:cNvPr id="97" name="Google Shape;97;p17"/>
          <p:cNvSpPr txBox="1"/>
          <p:nvPr/>
        </p:nvSpPr>
        <p:spPr>
          <a:xfrm>
            <a:off x="104150" y="996325"/>
            <a:ext cx="211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Persona 2</a:t>
            </a:r>
            <a:endParaRPr sz="1200"/>
          </a:p>
          <a:p>
            <a:pPr indent="-292100" lvl="0" marL="457200" rtl="0" algn="l">
              <a:spcBef>
                <a:spcPts val="0"/>
              </a:spcBef>
              <a:spcAft>
                <a:spcPts val="0"/>
              </a:spcAft>
              <a:buClr>
                <a:srgbClr val="999999"/>
              </a:buClr>
              <a:buSzPts val="1000"/>
              <a:buChar char="-"/>
            </a:pPr>
            <a:r>
              <a:rPr lang="en" sz="1000">
                <a:solidFill>
                  <a:srgbClr val="999999"/>
                </a:solidFill>
              </a:rPr>
              <a:t>Graduate with PHD in computing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University Lecturer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Up to date with new technology </a:t>
            </a:r>
            <a:endParaRPr sz="1000">
              <a:solidFill>
                <a:srgbClr val="999999"/>
              </a:solidFill>
            </a:endParaRPr>
          </a:p>
          <a:p>
            <a:pPr indent="0" lvl="0" marL="0" rtl="0" algn="l">
              <a:spcBef>
                <a:spcPts val="0"/>
              </a:spcBef>
              <a:spcAft>
                <a:spcPts val="0"/>
              </a:spcAft>
              <a:buNone/>
            </a:pPr>
            <a:r>
              <a:rPr lang="en" sz="1200"/>
              <a:t>Scenario</a:t>
            </a:r>
            <a:endParaRPr sz="1200"/>
          </a:p>
          <a:p>
            <a:pPr indent="-292100" lvl="0" marL="457200" rtl="0" algn="l">
              <a:spcBef>
                <a:spcPts val="0"/>
              </a:spcBef>
              <a:spcAft>
                <a:spcPts val="0"/>
              </a:spcAft>
              <a:buClr>
                <a:srgbClr val="999999"/>
              </a:buClr>
              <a:buSzPts val="1000"/>
              <a:buChar char="-"/>
            </a:pPr>
            <a:r>
              <a:rPr lang="en" sz="1000">
                <a:solidFill>
                  <a:srgbClr val="999999"/>
                </a:solidFill>
              </a:rPr>
              <a:t>Needs to learn new programming languages to help students</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Share good books to his students to learn from.</a:t>
            </a:r>
            <a:endParaRPr sz="1000">
              <a:solidFill>
                <a:srgbClr val="999999"/>
              </a:solidFill>
            </a:endParaRPr>
          </a:p>
          <a:p>
            <a:pPr indent="0" lvl="0" marL="457200" rtl="0" algn="l">
              <a:spcBef>
                <a:spcPts val="0"/>
              </a:spcBef>
              <a:spcAft>
                <a:spcPts val="0"/>
              </a:spcAft>
              <a:buNone/>
            </a:pPr>
            <a:r>
              <a:t/>
            </a:r>
            <a:endParaRPr sz="900"/>
          </a:p>
          <a:p>
            <a:pPr indent="0" lvl="0" marL="0" rtl="0" algn="l">
              <a:spcBef>
                <a:spcPts val="0"/>
              </a:spcBef>
              <a:spcAft>
                <a:spcPts val="0"/>
              </a:spcAft>
              <a:buNone/>
            </a:pPr>
            <a:r>
              <a:rPr lang="en" sz="1200"/>
              <a:t>Goal</a:t>
            </a:r>
            <a:endParaRPr sz="1200"/>
          </a:p>
          <a:p>
            <a:pPr indent="-292100" lvl="0" marL="457200" rtl="0" algn="l">
              <a:spcBef>
                <a:spcPts val="0"/>
              </a:spcBef>
              <a:spcAft>
                <a:spcPts val="0"/>
              </a:spcAft>
              <a:buClr>
                <a:srgbClr val="999999"/>
              </a:buClr>
              <a:buSzPts val="1000"/>
              <a:buChar char="-"/>
            </a:pPr>
            <a:r>
              <a:rPr lang="en" sz="1000">
                <a:solidFill>
                  <a:srgbClr val="999999"/>
                </a:solidFill>
              </a:rPr>
              <a:t>Relay highly reviewed and useful books to his classes.</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Use a reliable search engine to search for a specific types of books.</a:t>
            </a:r>
            <a:endParaRPr sz="1000"/>
          </a:p>
        </p:txBody>
      </p:sp>
      <p:sp>
        <p:nvSpPr>
          <p:cNvPr id="98" name="Google Shape;98;p17"/>
          <p:cNvSpPr txBox="1"/>
          <p:nvPr/>
        </p:nvSpPr>
        <p:spPr>
          <a:xfrm>
            <a:off x="4005600" y="1154050"/>
            <a:ext cx="2173500" cy="31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 case 2 </a:t>
            </a:r>
            <a:endParaRPr sz="1200"/>
          </a:p>
          <a:p>
            <a:pPr indent="-292100" lvl="0" marL="457200" rtl="0" algn="l">
              <a:spcBef>
                <a:spcPts val="0"/>
              </a:spcBef>
              <a:spcAft>
                <a:spcPts val="0"/>
              </a:spcAft>
              <a:buClr>
                <a:srgbClr val="999999"/>
              </a:buClr>
              <a:buSzPts val="1000"/>
              <a:buChar char="-"/>
            </a:pPr>
            <a:r>
              <a:rPr lang="en" sz="1000">
                <a:solidFill>
                  <a:srgbClr val="999999"/>
                </a:solidFill>
              </a:rPr>
              <a:t>Teacher can also search</a:t>
            </a:r>
            <a:endParaRPr sz="1000">
              <a:solidFill>
                <a:srgbClr val="999999"/>
              </a:solidFill>
            </a:endParaRPr>
          </a:p>
          <a:p>
            <a:pPr indent="0" lvl="0" marL="457200" rtl="0" algn="l">
              <a:spcBef>
                <a:spcPts val="0"/>
              </a:spcBef>
              <a:spcAft>
                <a:spcPts val="0"/>
              </a:spcAft>
              <a:buNone/>
            </a:pPr>
            <a:r>
              <a:rPr lang="en" sz="1000">
                <a:solidFill>
                  <a:srgbClr val="999999"/>
                </a:solidFill>
              </a:rPr>
              <a:t>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Teacher can give feedback on the books.</a:t>
            </a:r>
            <a:endParaRPr sz="1000">
              <a:solidFill>
                <a:srgbClr val="999999"/>
              </a:solidFill>
            </a:endParaRPr>
          </a:p>
          <a:p>
            <a:pPr indent="0" lvl="0" marL="0" rtl="0" algn="l">
              <a:spcBef>
                <a:spcPts val="0"/>
              </a:spcBef>
              <a:spcAft>
                <a:spcPts val="0"/>
              </a:spcAft>
              <a:buNone/>
            </a:pPr>
            <a:r>
              <a:t/>
            </a:r>
            <a:endParaRPr sz="1000">
              <a:solidFill>
                <a:srgbClr val="999999"/>
              </a:solidFill>
            </a:endParaRPr>
          </a:p>
          <a:p>
            <a:pPr indent="-292100" lvl="0" marL="457200" rtl="0" algn="l">
              <a:spcBef>
                <a:spcPts val="0"/>
              </a:spcBef>
              <a:spcAft>
                <a:spcPts val="0"/>
              </a:spcAft>
              <a:buClr>
                <a:srgbClr val="999999"/>
              </a:buClr>
              <a:buSzPts val="1000"/>
              <a:buChar char="-"/>
            </a:pPr>
            <a:r>
              <a:rPr lang="en" sz="1000">
                <a:solidFill>
                  <a:srgbClr val="999999"/>
                </a:solidFill>
              </a:rPr>
              <a:t>Admin can update the mysql database</a:t>
            </a:r>
            <a:endParaRPr sz="1000">
              <a:solidFill>
                <a:srgbClr val="999999"/>
              </a:solidFill>
            </a:endParaRPr>
          </a:p>
          <a:p>
            <a:pPr indent="0" lvl="0" marL="457200" rtl="0" algn="l">
              <a:spcBef>
                <a:spcPts val="0"/>
              </a:spcBef>
              <a:spcAft>
                <a:spcPts val="0"/>
              </a:spcAft>
              <a:buNone/>
            </a:pPr>
            <a:r>
              <a:t/>
            </a:r>
            <a:endParaRPr sz="1000">
              <a:solidFill>
                <a:srgbClr val="999999"/>
              </a:solidFill>
            </a:endParaRPr>
          </a:p>
          <a:p>
            <a:pPr indent="0" lvl="0" marL="0" rtl="0" algn="l">
              <a:spcBef>
                <a:spcPts val="0"/>
              </a:spcBef>
              <a:spcAft>
                <a:spcPts val="0"/>
              </a:spcAft>
              <a:buNone/>
            </a:pPr>
            <a:r>
              <a:t/>
            </a:r>
            <a:endParaRPr sz="1000">
              <a:solidFill>
                <a:srgbClr val="999999"/>
              </a:solidFill>
            </a:endParaRPr>
          </a:p>
          <a:p>
            <a:pPr indent="0" lvl="0" marL="0" rtl="0" algn="l">
              <a:spcBef>
                <a:spcPts val="0"/>
              </a:spcBef>
              <a:spcAft>
                <a:spcPts val="0"/>
              </a:spcAft>
              <a:buNone/>
            </a:pPr>
            <a:r>
              <a:t/>
            </a:r>
            <a:endParaRPr sz="1000">
              <a:solidFill>
                <a:srgbClr val="999999"/>
              </a:solidFill>
            </a:endParaRPr>
          </a:p>
          <a:p>
            <a:pPr indent="0" lvl="0" marL="0" rtl="0" algn="l">
              <a:spcBef>
                <a:spcPts val="0"/>
              </a:spcBef>
              <a:spcAft>
                <a:spcPts val="0"/>
              </a:spcAft>
              <a:buNone/>
            </a:pPr>
            <a:r>
              <a:t/>
            </a:r>
            <a:endParaRPr sz="1000">
              <a:solidFill>
                <a:srgbClr val="999999"/>
              </a:solidFill>
            </a:endParaRPr>
          </a:p>
        </p:txBody>
      </p:sp>
      <p:cxnSp>
        <p:nvCxnSpPr>
          <p:cNvPr id="99" name="Google Shape;99;p17"/>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
        <p:nvSpPr>
          <p:cNvPr id="100" name="Google Shape;100;p17"/>
          <p:cNvSpPr txBox="1"/>
          <p:nvPr/>
        </p:nvSpPr>
        <p:spPr>
          <a:xfrm>
            <a:off x="0" y="66150"/>
            <a:ext cx="72273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Personas w/ creation of Use-cases part 2</a:t>
            </a:r>
            <a:endParaRPr/>
          </a:p>
        </p:txBody>
      </p:sp>
      <p:sp>
        <p:nvSpPr>
          <p:cNvPr id="101" name="Google Shape;101;p17"/>
          <p:cNvSpPr txBox="1"/>
          <p:nvPr/>
        </p:nvSpPr>
        <p:spPr>
          <a:xfrm>
            <a:off x="7073950" y="996325"/>
            <a:ext cx="3000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 case 2 : Persona 2 POV</a:t>
            </a:r>
            <a:endParaRPr/>
          </a:p>
        </p:txBody>
      </p:sp>
      <p:sp>
        <p:nvSpPr>
          <p:cNvPr id="102" name="Google Shape;102;p17"/>
          <p:cNvSpPr txBox="1"/>
          <p:nvPr/>
        </p:nvSpPr>
        <p:spPr>
          <a:xfrm>
            <a:off x="-61987" y="652013"/>
            <a:ext cx="58500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Prior to this we done extensive primary and secondary research which is included in the report**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373925" y="118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Berrybatespicking Model:</a:t>
            </a:r>
            <a:endParaRPr>
              <a:solidFill>
                <a:srgbClr val="000000"/>
              </a:solidFill>
            </a:endParaRPr>
          </a:p>
        </p:txBody>
      </p:sp>
      <p:sp>
        <p:nvSpPr>
          <p:cNvPr id="108" name="Google Shape;108;p18"/>
          <p:cNvSpPr txBox="1"/>
          <p:nvPr>
            <p:ph idx="1" type="body"/>
          </p:nvPr>
        </p:nvSpPr>
        <p:spPr>
          <a:xfrm>
            <a:off x="373925" y="2070425"/>
            <a:ext cx="8520600" cy="212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Information retrieval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Previous Results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Bookmarks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Search completion</a:t>
            </a:r>
            <a:endParaRPr>
              <a:solidFill>
                <a:srgbClr val="000000"/>
              </a:solidFill>
            </a:endParaRPr>
          </a:p>
        </p:txBody>
      </p:sp>
      <p:cxnSp>
        <p:nvCxnSpPr>
          <p:cNvPr id="109" name="Google Shape;109;p18"/>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
        <p:nvSpPr>
          <p:cNvPr id="110" name="Google Shape;110;p18"/>
          <p:cNvSpPr txBox="1"/>
          <p:nvPr>
            <p:ph type="title"/>
          </p:nvPr>
        </p:nvSpPr>
        <p:spPr>
          <a:xfrm>
            <a:off x="0" y="10181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1a: Searching &amp; Seeking Concepts: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300800" y="183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Ellis Behaviour Model:</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19"/>
          <p:cNvSpPr txBox="1"/>
          <p:nvPr>
            <p:ph idx="1" type="body"/>
          </p:nvPr>
        </p:nvSpPr>
        <p:spPr>
          <a:xfrm>
            <a:off x="236650" y="2480175"/>
            <a:ext cx="8520600" cy="87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General model of search behaviour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Ellis, (</a:t>
            </a:r>
            <a:r>
              <a:rPr i="1" lang="en">
                <a:solidFill>
                  <a:srgbClr val="000000"/>
                </a:solidFill>
              </a:rPr>
              <a:t>1989</a:t>
            </a:r>
            <a:r>
              <a:rPr lang="en">
                <a:solidFill>
                  <a:srgbClr val="000000"/>
                </a:solidFill>
              </a:rPr>
              <a:t>) proposed </a:t>
            </a:r>
            <a:r>
              <a:rPr lang="en">
                <a:solidFill>
                  <a:srgbClr val="222222"/>
                </a:solidFill>
                <a:highlight>
                  <a:srgbClr val="FFFFFF"/>
                </a:highlight>
              </a:rPr>
              <a:t>six key activities within the information seeking process</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17" name="Google Shape;117;p19"/>
          <p:cNvCxnSpPr/>
          <p:nvPr/>
        </p:nvCxnSpPr>
        <p:spPr>
          <a:xfrm>
            <a:off x="-1450" y="637575"/>
            <a:ext cx="9125100" cy="47100"/>
          </a:xfrm>
          <a:prstGeom prst="straightConnector1">
            <a:avLst/>
          </a:prstGeom>
          <a:noFill/>
          <a:ln cap="flat" cmpd="sng" w="38100">
            <a:solidFill>
              <a:srgbClr val="FF0000"/>
            </a:solidFill>
            <a:prstDash val="solid"/>
            <a:round/>
            <a:headEnd len="med" w="med" type="none"/>
            <a:tailEnd len="med" w="med" type="none"/>
          </a:ln>
        </p:spPr>
      </p:cxnSp>
      <p:sp>
        <p:nvSpPr>
          <p:cNvPr id="118" name="Google Shape;118;p19"/>
          <p:cNvSpPr txBox="1"/>
          <p:nvPr>
            <p:ph type="title"/>
          </p:nvPr>
        </p:nvSpPr>
        <p:spPr>
          <a:xfrm>
            <a:off x="9450" y="1086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2b: Searching &amp; Seeking Concepts:</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19"/>
          <p:cNvSpPr txBox="1"/>
          <p:nvPr>
            <p:ph idx="1" type="body"/>
          </p:nvPr>
        </p:nvSpPr>
        <p:spPr>
          <a:xfrm>
            <a:off x="236650" y="942975"/>
            <a:ext cx="8520600" cy="6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Information seeking behaviors refers to the way, in which a user searches &amp;  utilizes information</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85000" y="324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Implementation of ELLIS Model strategies</a:t>
            </a:r>
            <a:endParaRPr>
              <a:solidFill>
                <a:srgbClr val="000000"/>
              </a:solidFill>
            </a:endParaRPr>
          </a:p>
        </p:txBody>
      </p:sp>
      <p:sp>
        <p:nvSpPr>
          <p:cNvPr id="125" name="Google Shape;125;p20"/>
          <p:cNvSpPr txBox="1"/>
          <p:nvPr>
            <p:ph idx="1" type="body"/>
          </p:nvPr>
        </p:nvSpPr>
        <p:spPr>
          <a:xfrm>
            <a:off x="387900" y="14572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a:t>
            </a:r>
            <a:r>
              <a:rPr lang="en">
                <a:solidFill>
                  <a:srgbClr val="000000"/>
                </a:solidFill>
              </a:rPr>
              <a:t>se of the basic </a:t>
            </a:r>
            <a:r>
              <a:rPr lang="en">
                <a:solidFill>
                  <a:srgbClr val="000000"/>
                </a:solidFill>
              </a:rPr>
              <a:t>characteristics</a:t>
            </a:r>
            <a:r>
              <a:rPr lang="en">
                <a:solidFill>
                  <a:srgbClr val="000000"/>
                </a:solidFill>
              </a:rPr>
              <a:t> from the ELLIS model in our system: </a:t>
            </a:r>
            <a:endParaRPr>
              <a:solidFill>
                <a:srgbClr val="000000"/>
              </a:solidFill>
            </a:endParaRPr>
          </a:p>
          <a:p>
            <a:pPr indent="0" lvl="0" marL="0" rtl="0" algn="l">
              <a:spcBef>
                <a:spcPts val="1600"/>
              </a:spcBef>
              <a:spcAft>
                <a:spcPts val="1600"/>
              </a:spcAft>
              <a:buNone/>
            </a:pPr>
            <a:r>
              <a:t/>
            </a:r>
            <a:endParaRPr/>
          </a:p>
        </p:txBody>
      </p:sp>
      <p:sp>
        <p:nvSpPr>
          <p:cNvPr id="126" name="Google Shape;126;p20"/>
          <p:cNvSpPr txBox="1"/>
          <p:nvPr>
            <p:ph idx="1" type="body"/>
          </p:nvPr>
        </p:nvSpPr>
        <p:spPr>
          <a:xfrm>
            <a:off x="387900" y="2036200"/>
            <a:ext cx="8520600" cy="24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&gt;</a:t>
            </a:r>
            <a:r>
              <a:rPr b="1" lang="en">
                <a:solidFill>
                  <a:srgbClr val="000000"/>
                </a:solidFill>
              </a:rPr>
              <a:t>Starting:</a:t>
            </a:r>
            <a:r>
              <a:rPr lang="en">
                <a:solidFill>
                  <a:srgbClr val="000000"/>
                </a:solidFill>
              </a:rPr>
              <a:t> Search term completion/Related terms (Activities that form the search)</a:t>
            </a:r>
            <a:endParaRPr>
              <a:solidFill>
                <a:srgbClr val="000000"/>
              </a:solidFill>
            </a:endParaRPr>
          </a:p>
          <a:p>
            <a:pPr indent="0" lvl="0" marL="0" rtl="0" algn="l">
              <a:spcBef>
                <a:spcPts val="1600"/>
              </a:spcBef>
              <a:spcAft>
                <a:spcPts val="0"/>
              </a:spcAft>
              <a:buNone/>
            </a:pPr>
            <a:r>
              <a:rPr lang="en">
                <a:solidFill>
                  <a:srgbClr val="000000"/>
                </a:solidFill>
              </a:rPr>
              <a:t>&gt;</a:t>
            </a:r>
            <a:r>
              <a:rPr b="1" lang="en">
                <a:solidFill>
                  <a:srgbClr val="000000"/>
                </a:solidFill>
              </a:rPr>
              <a:t>Chaining: </a:t>
            </a:r>
            <a:r>
              <a:rPr lang="en">
                <a:solidFill>
                  <a:srgbClr val="000000"/>
                </a:solidFill>
              </a:rPr>
              <a:t>Clickable entries on result page</a:t>
            </a:r>
            <a:endParaRPr>
              <a:solidFill>
                <a:srgbClr val="000000"/>
              </a:solidFill>
            </a:endParaRPr>
          </a:p>
          <a:p>
            <a:pPr indent="0" lvl="0" marL="0" rtl="0" algn="l">
              <a:spcBef>
                <a:spcPts val="1600"/>
              </a:spcBef>
              <a:spcAft>
                <a:spcPts val="0"/>
              </a:spcAft>
              <a:buNone/>
            </a:pPr>
            <a:r>
              <a:rPr lang="en">
                <a:solidFill>
                  <a:srgbClr val="000000"/>
                </a:solidFill>
              </a:rPr>
              <a:t>&gt;</a:t>
            </a:r>
            <a:r>
              <a:rPr b="1" lang="en">
                <a:solidFill>
                  <a:srgbClr val="000000"/>
                </a:solidFill>
              </a:rPr>
              <a:t>Browsing:</a:t>
            </a:r>
            <a:r>
              <a:rPr lang="en">
                <a:solidFill>
                  <a:srgbClr val="000000"/>
                </a:solidFill>
              </a:rPr>
              <a:t> Sort results/filter, Highlighting text in result list</a:t>
            </a:r>
            <a:endParaRPr>
              <a:solidFill>
                <a:srgbClr val="000000"/>
              </a:solidFill>
            </a:endParaRPr>
          </a:p>
          <a:p>
            <a:pPr indent="0" lvl="0" marL="0" rtl="0" algn="l">
              <a:spcBef>
                <a:spcPts val="1600"/>
              </a:spcBef>
              <a:spcAft>
                <a:spcPts val="0"/>
              </a:spcAft>
              <a:buNone/>
            </a:pPr>
            <a:r>
              <a:rPr lang="en">
                <a:solidFill>
                  <a:srgbClr val="000000"/>
                </a:solidFill>
              </a:rPr>
              <a:t>&gt;</a:t>
            </a:r>
            <a:r>
              <a:rPr b="1" lang="en">
                <a:solidFill>
                  <a:srgbClr val="000000"/>
                </a:solidFill>
              </a:rPr>
              <a:t>Monitoring:</a:t>
            </a:r>
            <a:r>
              <a:rPr lang="en">
                <a:solidFill>
                  <a:srgbClr val="000000"/>
                </a:solidFill>
              </a:rPr>
              <a:t> Saved searches</a:t>
            </a:r>
            <a:endParaRPr>
              <a:solidFill>
                <a:srgbClr val="000000"/>
              </a:solidFill>
            </a:endParaRPr>
          </a:p>
          <a:p>
            <a:pPr indent="0" lvl="0" marL="0" rtl="0" algn="l">
              <a:spcBef>
                <a:spcPts val="1600"/>
              </a:spcBef>
              <a:spcAft>
                <a:spcPts val="0"/>
              </a:spcAft>
              <a:buNone/>
            </a:pPr>
            <a:r>
              <a:t/>
            </a:r>
            <a:endParaRPr b="1" sz="1100" u="sng">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cxnSp>
        <p:nvCxnSpPr>
          <p:cNvPr id="127" name="Google Shape;127;p20"/>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66100" y="324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Storyboards Design</a:t>
            </a:r>
            <a:endParaRPr>
              <a:solidFill>
                <a:srgbClr val="000000"/>
              </a:solidFill>
            </a:endParaRPr>
          </a:p>
        </p:txBody>
      </p:sp>
      <p:pic>
        <p:nvPicPr>
          <p:cNvPr id="133" name="Google Shape;133;p21"/>
          <p:cNvPicPr preferRelativeResize="0"/>
          <p:nvPr/>
        </p:nvPicPr>
        <p:blipFill>
          <a:blip r:embed="rId3">
            <a:alphaModFix/>
          </a:blip>
          <a:stretch>
            <a:fillRect/>
          </a:stretch>
        </p:blipFill>
        <p:spPr>
          <a:xfrm>
            <a:off x="470675" y="1419825"/>
            <a:ext cx="3832550" cy="3132275"/>
          </a:xfrm>
          <a:prstGeom prst="rect">
            <a:avLst/>
          </a:prstGeom>
          <a:noFill/>
          <a:ln>
            <a:noFill/>
          </a:ln>
        </p:spPr>
      </p:pic>
      <p:pic>
        <p:nvPicPr>
          <p:cNvPr id="134" name="Google Shape;134;p21"/>
          <p:cNvPicPr preferRelativeResize="0"/>
          <p:nvPr/>
        </p:nvPicPr>
        <p:blipFill>
          <a:blip r:embed="rId4">
            <a:alphaModFix/>
          </a:blip>
          <a:stretch>
            <a:fillRect/>
          </a:stretch>
        </p:blipFill>
        <p:spPr>
          <a:xfrm>
            <a:off x="4303225" y="1419825"/>
            <a:ext cx="3832550" cy="3132275"/>
          </a:xfrm>
          <a:prstGeom prst="rect">
            <a:avLst/>
          </a:prstGeom>
          <a:noFill/>
          <a:ln>
            <a:noFill/>
          </a:ln>
        </p:spPr>
      </p:pic>
      <p:cxnSp>
        <p:nvCxnSpPr>
          <p:cNvPr id="135" name="Google Shape;135;p21"/>
          <p:cNvCxnSpPr/>
          <p:nvPr/>
        </p:nvCxnSpPr>
        <p:spPr>
          <a:xfrm>
            <a:off x="0" y="652013"/>
            <a:ext cx="9176700" cy="22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