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92D2-0AFE-4925-9637-A893815E3C0B}" v="173" dt="2025-09-22T09:07:4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57817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ea typeface="+mj-lt"/>
                <a:cs typeface="+mj-lt"/>
              </a:rPr>
              <a:t>Tesztelők az agilis csapatban: hogyan változik a szerepünk?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751109"/>
            <a:ext cx="6141545" cy="1455370"/>
          </a:xfrm>
        </p:spPr>
        <p:txBody>
          <a:bodyPr anchor="t">
            <a:normAutofit/>
          </a:bodyPr>
          <a:lstStyle/>
          <a:p>
            <a:r>
              <a:rPr lang="en-US" i="0" dirty="0"/>
              <a:t>Fazekas Csaba</a:t>
            </a:r>
          </a:p>
          <a:p>
            <a:r>
              <a:rPr lang="en-US" i="0" dirty="0"/>
              <a:t>Balázs Dávid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7F75F-8401-7FE5-1F5F-9416FF4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808"/>
            <a:ext cx="8732520" cy="1463040"/>
          </a:xfrm>
        </p:spPr>
        <p:txBody>
          <a:bodyPr>
            <a:normAutofit/>
          </a:bodyPr>
          <a:lstStyle/>
          <a:p>
            <a:r>
              <a:rPr lang="en-US" sz="3800" b="0" dirty="0">
                <a:ea typeface="+mj-lt"/>
                <a:cs typeface="+mj-lt"/>
              </a:rPr>
              <a:t>Agilis </a:t>
            </a:r>
            <a:r>
              <a:rPr lang="en-US" sz="3800" b="0" err="1">
                <a:ea typeface="+mj-lt"/>
                <a:cs typeface="+mj-lt"/>
              </a:rPr>
              <a:t>tesztelés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err="1">
                <a:ea typeface="+mj-lt"/>
                <a:cs typeface="+mj-lt"/>
              </a:rPr>
              <a:t>elméleti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err="1">
                <a:ea typeface="+mj-lt"/>
                <a:cs typeface="+mj-lt"/>
              </a:rPr>
              <a:t>háttere</a:t>
            </a:r>
            <a:br>
              <a:rPr lang="en-US" sz="3800" b="0" dirty="0">
                <a:ea typeface="+mj-lt"/>
                <a:cs typeface="+mj-lt"/>
              </a:rPr>
            </a:br>
            <a:r>
              <a:rPr lang="en-US" sz="3800" b="0" dirty="0">
                <a:ea typeface="+mj-lt"/>
                <a:cs typeface="+mj-lt"/>
              </a:rPr>
              <a:t>(</a:t>
            </a:r>
            <a:r>
              <a:rPr lang="en-US" sz="3800" b="0" err="1">
                <a:ea typeface="+mj-lt"/>
                <a:cs typeface="+mj-lt"/>
              </a:rPr>
              <a:t>vízesés</a:t>
            </a:r>
            <a:r>
              <a:rPr lang="en-US" sz="3800" b="0" dirty="0">
                <a:ea typeface="+mj-lt"/>
                <a:cs typeface="+mj-lt"/>
              </a:rPr>
              <a:t> vs. agilis </a:t>
            </a:r>
            <a:r>
              <a:rPr lang="en-US" sz="3800" b="0" err="1">
                <a:ea typeface="+mj-lt"/>
                <a:cs typeface="+mj-lt"/>
              </a:rPr>
              <a:t>modell</a:t>
            </a:r>
            <a:r>
              <a:rPr lang="en-US" sz="3800" b="0" dirty="0">
                <a:ea typeface="+mj-lt"/>
                <a:cs typeface="+mj-lt"/>
              </a:rPr>
              <a:t>)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F790-2E6E-4194-249B-DC6FA434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08708"/>
            <a:ext cx="873252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/>
              <a:t>Tesztelés</a:t>
            </a:r>
            <a:r>
              <a:rPr lang="en-US" sz="2200" dirty="0"/>
              <a:t> </a:t>
            </a:r>
            <a:r>
              <a:rPr lang="en-US" sz="2200" dirty="0" err="1"/>
              <a:t>külön</a:t>
            </a:r>
            <a:r>
              <a:rPr lang="en-US" sz="2200" dirty="0"/>
              <a:t> </a:t>
            </a:r>
            <a:r>
              <a:rPr lang="en-US" sz="2200" dirty="0" err="1"/>
              <a:t>fázis</a:t>
            </a:r>
            <a:r>
              <a:rPr lang="en-US" sz="2200" dirty="0"/>
              <a:t> a </a:t>
            </a:r>
            <a:r>
              <a:rPr lang="en-US" sz="2200" dirty="0" err="1"/>
              <a:t>folyamat</a:t>
            </a:r>
            <a:r>
              <a:rPr lang="en-US" sz="2200" dirty="0"/>
              <a:t> </a:t>
            </a:r>
            <a:r>
              <a:rPr lang="en-US" sz="2200" dirty="0" err="1"/>
              <a:t>végén</a:t>
            </a:r>
            <a:r>
              <a:rPr lang="en-US" sz="2200" dirty="0"/>
              <a:t> &lt;--&gt; </a:t>
            </a:r>
            <a:r>
              <a:rPr lang="en-US" sz="2200" dirty="0" err="1"/>
              <a:t>tesztelés</a:t>
            </a:r>
            <a:r>
              <a:rPr lang="en-US" sz="2200" dirty="0"/>
              <a:t> </a:t>
            </a:r>
            <a:r>
              <a:rPr lang="en-US" sz="2200" dirty="0" err="1"/>
              <a:t>folyamatos</a:t>
            </a:r>
            <a:r>
              <a:rPr lang="en-US" sz="2200" dirty="0"/>
              <a:t> </a:t>
            </a:r>
            <a:r>
              <a:rPr lang="en-US" sz="2200" dirty="0" err="1"/>
              <a:t>tevékenység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A </a:t>
            </a:r>
            <a:r>
              <a:rPr lang="en-US" sz="2200" err="1">
                <a:ea typeface="+mn-lt"/>
                <a:cs typeface="+mn-lt"/>
              </a:rPr>
              <a:t>minőségbiztosítás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beépül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folyamatba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csapattag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felelős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minőségért</a:t>
            </a: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Korai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folyamatos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tesztelés</a:t>
            </a:r>
            <a:endParaRPr lang="en-US" sz="2200">
              <a:ea typeface="+mn-lt"/>
              <a:cs typeface="+mn-lt"/>
            </a:endParaRPr>
          </a:p>
          <a:p>
            <a:r>
              <a:rPr lang="en-US" sz="2200" err="1">
                <a:ea typeface="+mn-lt"/>
                <a:cs typeface="+mn-lt"/>
              </a:rPr>
              <a:t>Gyakori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szállítás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ügyfél-visszajelzés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Rugalmasság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változások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kezelése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Kevesebb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formalizált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dokumentáció</a:t>
            </a:r>
            <a:endParaRPr lang="en-US" sz="2200"/>
          </a:p>
          <a:p>
            <a:r>
              <a:rPr lang="en-US" sz="2200" err="1">
                <a:ea typeface="+mn-lt"/>
                <a:cs typeface="+mn-lt"/>
              </a:rPr>
              <a:t>Automatizált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tesztelés</a:t>
            </a:r>
            <a:r>
              <a:rPr lang="en-US" sz="2200" dirty="0">
                <a:ea typeface="+mn-lt"/>
                <a:cs typeface="+mn-lt"/>
              </a:rPr>
              <a:t>: Az agilis </a:t>
            </a:r>
            <a:r>
              <a:rPr lang="en-US" sz="220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piramis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szerint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csapat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törekszik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minél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több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automatizálására</a:t>
            </a: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26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777F7-CA7D-84F6-4EF0-B5BBBC05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sz="3800" b="0" dirty="0">
                <a:ea typeface="+mj-lt"/>
                <a:cs typeface="+mj-lt"/>
              </a:rPr>
              <a:t>A </a:t>
            </a:r>
            <a:r>
              <a:rPr lang="en-US" sz="3800" b="0" dirty="0" err="1">
                <a:ea typeface="+mj-lt"/>
                <a:cs typeface="+mj-lt"/>
              </a:rPr>
              <a:t>tesztelők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szerepének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változása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az</a:t>
            </a:r>
            <a:r>
              <a:rPr lang="en-US" sz="3800" b="0" dirty="0">
                <a:ea typeface="+mj-lt"/>
                <a:cs typeface="+mj-lt"/>
              </a:rPr>
              <a:t> agilis </a:t>
            </a:r>
            <a:r>
              <a:rPr lang="en-US" sz="3800" b="0" dirty="0" err="1">
                <a:ea typeface="+mj-lt"/>
                <a:cs typeface="+mj-lt"/>
              </a:rPr>
              <a:t>csapatban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FE44-B9D5-4D4A-F073-8C0C9AB9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008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>
                <a:ea typeface="+mn-lt"/>
                <a:cs typeface="+mn-lt"/>
              </a:rPr>
              <a:t>Gyökeresen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átalakult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tesztelők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szerepe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/>
              <a:t>Korábban</a:t>
            </a:r>
            <a:r>
              <a:rPr lang="en-US" sz="2200" dirty="0"/>
              <a:t> </a:t>
            </a:r>
            <a:r>
              <a:rPr lang="en-US" sz="2200" dirty="0" err="1"/>
              <a:t>csak</a:t>
            </a:r>
            <a:r>
              <a:rPr lang="en-US" sz="2200" dirty="0"/>
              <a:t> a </a:t>
            </a:r>
            <a:r>
              <a:rPr lang="en-US" sz="2200" dirty="0" err="1"/>
              <a:t>hibakeresésre</a:t>
            </a:r>
            <a:r>
              <a:rPr lang="en-US" sz="2200" dirty="0"/>
              <a:t> </a:t>
            </a:r>
            <a:r>
              <a:rPr lang="en-US" sz="2200" dirty="0" err="1"/>
              <a:t>szolgáltak</a:t>
            </a:r>
            <a:r>
              <a:rPr lang="en-US" sz="2200" dirty="0"/>
              <a:t> &lt;--&gt; agilis </a:t>
            </a:r>
            <a:r>
              <a:rPr lang="en-US" sz="2200" dirty="0" err="1"/>
              <a:t>környezetben</a:t>
            </a:r>
            <a:r>
              <a:rPr lang="en-US" sz="2200" dirty="0"/>
              <a:t> a </a:t>
            </a:r>
            <a:r>
              <a:rPr lang="en-US" sz="2200" dirty="0" err="1"/>
              <a:t>csapat</a:t>
            </a:r>
            <a:r>
              <a:rPr lang="en-US" sz="2200" dirty="0"/>
              <a:t> </a:t>
            </a:r>
            <a:r>
              <a:rPr lang="en-US" sz="2200" dirty="0" err="1"/>
              <a:t>szerves</a:t>
            </a:r>
            <a:r>
              <a:rPr lang="en-US" sz="2200" dirty="0"/>
              <a:t> </a:t>
            </a:r>
            <a:r>
              <a:rPr lang="en-US" sz="2200" dirty="0" err="1"/>
              <a:t>része</a:t>
            </a:r>
            <a:endParaRPr lang="en-US" sz="2200" dirty="0"/>
          </a:p>
          <a:p>
            <a:r>
              <a:rPr lang="en-US" sz="2200" dirty="0" err="1">
                <a:ea typeface="+mn-lt"/>
                <a:cs typeface="+mn-lt"/>
              </a:rPr>
              <a:t>Szükség</a:t>
            </a:r>
            <a:r>
              <a:rPr lang="en-US" sz="2200" dirty="0">
                <a:ea typeface="+mn-lt"/>
                <a:cs typeface="+mn-lt"/>
              </a:rPr>
              <a:t> van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szakértelemre</a:t>
            </a:r>
            <a:r>
              <a:rPr lang="en-US" sz="2200" dirty="0">
                <a:ea typeface="+mn-lt"/>
                <a:cs typeface="+mn-lt"/>
              </a:rPr>
              <a:t>: </a:t>
            </a:r>
            <a:r>
              <a:rPr lang="en-US" sz="2200" dirty="0" err="1">
                <a:ea typeface="+mn-lt"/>
                <a:cs typeface="+mn-lt"/>
              </a:rPr>
              <a:t>minőségügyi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tanácsadó</a:t>
            </a:r>
            <a:r>
              <a:rPr lang="en-US" sz="2200" dirty="0">
                <a:ea typeface="+mn-lt"/>
                <a:cs typeface="+mn-lt"/>
              </a:rPr>
              <a:t>/</a:t>
            </a:r>
            <a:r>
              <a:rPr lang="en-US" sz="2200" dirty="0" err="1">
                <a:ea typeface="+mn-lt"/>
                <a:cs typeface="+mn-lt"/>
              </a:rPr>
              <a:t>koordinátor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szerepben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lépnek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fel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Segítenek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beépíteni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megfelelő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gyakorlatokat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minden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fázisba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/>
              <a:t>Kibővült</a:t>
            </a:r>
            <a:r>
              <a:rPr lang="en-US" sz="2200" dirty="0"/>
              <a:t> </a:t>
            </a:r>
            <a:r>
              <a:rPr lang="en-US" sz="2200" dirty="0" err="1"/>
              <a:t>felelősségi</a:t>
            </a:r>
            <a:r>
              <a:rPr lang="en-US" sz="2200" dirty="0"/>
              <a:t> </a:t>
            </a:r>
            <a:r>
              <a:rPr lang="en-US" sz="2200" dirty="0" err="1"/>
              <a:t>kör</a:t>
            </a:r>
            <a:r>
              <a:rPr lang="en-US" sz="2200" dirty="0"/>
              <a:t>: 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Tervezési</a:t>
            </a:r>
            <a:r>
              <a:rPr lang="en-US" sz="2200" dirty="0">
                <a:ea typeface="+mn-lt"/>
                <a:cs typeface="+mn-lt"/>
              </a:rPr>
              <a:t> (backlog refinement) </a:t>
            </a:r>
            <a:r>
              <a:rPr lang="en-US" sz="2200" dirty="0" err="1">
                <a:ea typeface="+mn-lt"/>
                <a:cs typeface="+mn-lt"/>
              </a:rPr>
              <a:t>fázisban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/>
              <a:t>Sprinttervezés</a:t>
            </a:r>
            <a:endParaRPr lang="en-US" sz="2200" dirty="0"/>
          </a:p>
          <a:p>
            <a:r>
              <a:rPr lang="en-US" sz="2200" dirty="0" err="1"/>
              <a:t>Fejlesztés</a:t>
            </a:r>
            <a:r>
              <a:rPr lang="en-US" sz="2200" dirty="0"/>
              <a:t> </a:t>
            </a:r>
            <a:r>
              <a:rPr lang="en-US" sz="2200" dirty="0" err="1"/>
              <a:t>alatt</a:t>
            </a:r>
            <a:r>
              <a:rPr lang="en-US" sz="2200" dirty="0"/>
              <a:t>: </a:t>
            </a:r>
            <a:r>
              <a:rPr lang="en-US" sz="2200" dirty="0" err="1"/>
              <a:t>Támogatás</a:t>
            </a:r>
            <a:r>
              <a:rPr lang="en-US" sz="2200" dirty="0"/>
              <a:t> </a:t>
            </a:r>
            <a:r>
              <a:rPr lang="en-US" sz="2200" dirty="0" err="1"/>
              <a:t>az</a:t>
            </a:r>
            <a:r>
              <a:rPr lang="en-US" sz="2200" dirty="0"/>
              <a:t> </a:t>
            </a:r>
            <a:r>
              <a:rPr lang="en-US" sz="2200" dirty="0" err="1"/>
              <a:t>egységtesztben</a:t>
            </a:r>
            <a:r>
              <a:rPr lang="en-US" sz="2200" dirty="0"/>
              <a:t>, </a:t>
            </a:r>
            <a:r>
              <a:rPr lang="en-US" sz="2200" dirty="0" err="1"/>
              <a:t>integrálás</a:t>
            </a:r>
            <a:r>
              <a:rPr lang="en-US" sz="2200" dirty="0"/>
              <a:t> "living lab" </a:t>
            </a:r>
            <a:r>
              <a:rPr lang="en-US" sz="2200" dirty="0" err="1"/>
              <a:t>keretben</a:t>
            </a:r>
            <a:r>
              <a:rPr lang="en-US" sz="2200" dirty="0"/>
              <a:t> a </a:t>
            </a:r>
            <a:r>
              <a:rPr lang="en-US" sz="2200" dirty="0" err="1"/>
              <a:t>funkcionális</a:t>
            </a:r>
            <a:r>
              <a:rPr lang="en-US" sz="2200" dirty="0"/>
              <a:t> </a:t>
            </a:r>
            <a:r>
              <a:rPr lang="en-US" sz="2200" dirty="0" err="1"/>
              <a:t>tesztekhez</a:t>
            </a:r>
            <a:endParaRPr lang="en-US" sz="2200" dirty="0"/>
          </a:p>
          <a:p>
            <a:r>
              <a:rPr lang="en-US" sz="2200" dirty="0"/>
              <a:t>Minden agilis </a:t>
            </a:r>
            <a:r>
              <a:rPr lang="en-US" sz="2200" err="1"/>
              <a:t>eseményen</a:t>
            </a:r>
            <a:r>
              <a:rPr lang="en-US" sz="2200" dirty="0"/>
              <a:t> </a:t>
            </a:r>
            <a:r>
              <a:rPr lang="en-US" sz="2200" err="1"/>
              <a:t>részt</a:t>
            </a:r>
            <a:r>
              <a:rPr lang="en-US" sz="2200" dirty="0"/>
              <a:t> </a:t>
            </a:r>
            <a:r>
              <a:rPr lang="en-US" sz="2200" err="1"/>
              <a:t>vesz</a:t>
            </a:r>
            <a:r>
              <a:rPr lang="en-US" sz="2200" dirty="0"/>
              <a:t> (pl.: Daily Standup, </a:t>
            </a:r>
            <a:r>
              <a:rPr lang="en-US" sz="2200" err="1"/>
              <a:t>Strint</a:t>
            </a:r>
            <a:r>
              <a:rPr lang="en-US" sz="2200" dirty="0"/>
              <a:t> review)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A6936-00C7-EEF1-D95F-C3C1EF8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sz="3800" b="0" dirty="0"/>
              <a:t>A </a:t>
            </a:r>
            <a:r>
              <a:rPr lang="en-US" sz="3800" b="0" dirty="0" err="1"/>
              <a:t>tesztelők</a:t>
            </a:r>
            <a:r>
              <a:rPr lang="en-US" sz="3800" b="0" dirty="0"/>
              <a:t> </a:t>
            </a:r>
            <a:r>
              <a:rPr lang="en-US" sz="3800" b="0" dirty="0" err="1"/>
              <a:t>szerepének</a:t>
            </a:r>
            <a:r>
              <a:rPr lang="en-US" sz="3800" b="0" dirty="0"/>
              <a:t> </a:t>
            </a:r>
            <a:r>
              <a:rPr lang="en-US" sz="3800" b="0" dirty="0" err="1"/>
              <a:t>változása</a:t>
            </a:r>
            <a:r>
              <a:rPr lang="en-US" sz="3800" b="0" dirty="0"/>
              <a:t> </a:t>
            </a:r>
            <a:r>
              <a:rPr lang="en-US" sz="3800" b="0" dirty="0" err="1"/>
              <a:t>az</a:t>
            </a:r>
            <a:r>
              <a:rPr lang="en-US" sz="3800" b="0" dirty="0"/>
              <a:t> agilis </a:t>
            </a:r>
            <a:r>
              <a:rPr lang="en-US" sz="3800" b="0" dirty="0" err="1"/>
              <a:t>csapatban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83BC-C7DF-CCE3-D4C3-4E545CE1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008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err="1">
                <a:ea typeface="+mn-lt"/>
                <a:cs typeface="+mn-lt"/>
              </a:rPr>
              <a:t>Új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készségek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együttműködés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szélesebb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készségkörrel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kell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rendelkezniük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automatizált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tesztelésben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való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jártasság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eszközök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keretrendszereket</a:t>
            </a:r>
            <a:r>
              <a:rPr lang="en-US" sz="2200" dirty="0">
                <a:ea typeface="+mn-lt"/>
                <a:cs typeface="+mn-lt"/>
              </a:rPr>
              <a:t> (pl. CI/CD pipeline-ok, </a:t>
            </a:r>
            <a:r>
              <a:rPr lang="en-US" sz="2200" err="1">
                <a:ea typeface="+mn-lt"/>
                <a:cs typeface="+mn-lt"/>
              </a:rPr>
              <a:t>tesztmenedzsment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vagy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verziókövető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eszközök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integrációját</a:t>
            </a:r>
            <a:r>
              <a:rPr lang="en-US" sz="2200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tesztvezérelt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fejlesztés</a:t>
            </a:r>
            <a:r>
              <a:rPr lang="en-US" sz="2200" dirty="0">
                <a:ea typeface="+mn-lt"/>
                <a:cs typeface="+mn-lt"/>
              </a:rPr>
              <a:t> (TDD) </a:t>
            </a:r>
            <a:r>
              <a:rPr lang="en-US" sz="220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az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elfogadási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tesztvezérelt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fejlesztés</a:t>
            </a:r>
            <a:r>
              <a:rPr lang="en-US" sz="2200" dirty="0">
                <a:ea typeface="+mn-lt"/>
                <a:cs typeface="+mn-lt"/>
              </a:rPr>
              <a:t> (ATDD)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feltáró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jellegű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technikák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"soft </a:t>
            </a:r>
            <a:r>
              <a:rPr lang="en-US" sz="2200" dirty="0" err="1">
                <a:ea typeface="+mn-lt"/>
                <a:cs typeface="+mn-lt"/>
              </a:rPr>
              <a:t>skillek</a:t>
            </a:r>
            <a:r>
              <a:rPr lang="en-US" sz="2200" dirty="0">
                <a:ea typeface="+mn-lt"/>
                <a:cs typeface="+mn-lt"/>
              </a:rPr>
              <a:t>":  pl.: </a:t>
            </a:r>
            <a:r>
              <a:rPr lang="en-US" sz="2200" dirty="0" err="1">
                <a:ea typeface="+mn-lt"/>
                <a:cs typeface="+mn-lt"/>
              </a:rPr>
              <a:t>kiváló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kommunikácios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készség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megoldás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orientált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hozzáállás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proaktív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informácio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gyűjtés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Kritikus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szemlélet</a:t>
            </a:r>
            <a:r>
              <a:rPr lang="en-US" sz="2200" dirty="0">
                <a:ea typeface="+mn-lt"/>
                <a:cs typeface="+mn-lt"/>
              </a:rPr>
              <a:t> - “tester mindset”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"</a:t>
            </a:r>
            <a:r>
              <a:rPr lang="en-US" sz="2200" dirty="0" err="1">
                <a:ea typeface="+mn-lt"/>
                <a:cs typeface="+mn-lt"/>
              </a:rPr>
              <a:t>kész</a:t>
            </a:r>
            <a:r>
              <a:rPr lang="en-US" sz="2200" dirty="0">
                <a:ea typeface="+mn-lt"/>
                <a:cs typeface="+mn-lt"/>
              </a:rPr>
              <a:t>" </a:t>
            </a:r>
            <a:r>
              <a:rPr lang="en-US" sz="2200" dirty="0" err="1">
                <a:ea typeface="+mn-lt"/>
                <a:cs typeface="+mn-lt"/>
              </a:rPr>
              <a:t>állapot</a:t>
            </a:r>
            <a:r>
              <a:rPr lang="en-US" sz="2200" dirty="0">
                <a:ea typeface="+mn-lt"/>
                <a:cs typeface="+mn-lt"/>
              </a:rPr>
              <a:t> (Definition of Done) </a:t>
            </a:r>
            <a:r>
              <a:rPr lang="en-US" sz="2200" dirty="0" err="1">
                <a:ea typeface="+mn-lt"/>
                <a:cs typeface="+mn-lt"/>
              </a:rPr>
              <a:t>tartása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E119-87BD-DB5B-4AF9-BA6CAB7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0" dirty="0" err="1">
                <a:ea typeface="+mj-lt"/>
                <a:cs typeface="+mj-lt"/>
              </a:rPr>
              <a:t>Legfontosabb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kihívások</a:t>
            </a:r>
            <a:r>
              <a:rPr lang="en-US" sz="3800" b="0" dirty="0">
                <a:ea typeface="+mj-lt"/>
                <a:cs typeface="+mj-lt"/>
              </a:rPr>
              <a:t> </a:t>
            </a:r>
            <a:r>
              <a:rPr lang="en-US" sz="3800" b="0" dirty="0" err="1">
                <a:ea typeface="+mj-lt"/>
                <a:cs typeface="+mj-lt"/>
              </a:rPr>
              <a:t>az</a:t>
            </a:r>
            <a:r>
              <a:rPr lang="en-US" sz="3800" b="0" dirty="0">
                <a:ea typeface="+mj-lt"/>
                <a:cs typeface="+mj-lt"/>
              </a:rPr>
              <a:t> agilis </a:t>
            </a:r>
            <a:r>
              <a:rPr lang="en-US" sz="3800" b="0" dirty="0" err="1">
                <a:ea typeface="+mj-lt"/>
                <a:cs typeface="+mj-lt"/>
              </a:rPr>
              <a:t>tesztelésben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419C-06C6-3051-90B7-45D9C703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+mn-lt"/>
                <a:cs typeface="+mn-lt"/>
              </a:rPr>
              <a:t>Időnyomás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rövid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iterációk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Változó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követelmények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korlátozott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dokumentáció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Regressziós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tesztelés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technikai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adósság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Szakértelem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és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szerepkörök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összeolvadása</a:t>
            </a:r>
            <a:endParaRPr lang="en-US" sz="2200" dirty="0">
              <a:ea typeface="+mn-lt"/>
              <a:cs typeface="+mn-lt"/>
            </a:endParaRPr>
          </a:p>
          <a:p>
            <a:r>
              <a:rPr lang="en-US" sz="2200" dirty="0" err="1">
                <a:ea typeface="+mn-lt"/>
                <a:cs typeface="+mn-lt"/>
              </a:rPr>
              <a:t>Minőségért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való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közös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felelősség</a:t>
            </a: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29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7CF0-1A89-D0C6-6B85-E2C27BF6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0" dirty="0" err="1">
                <a:ea typeface="+mj-lt"/>
                <a:cs typeface="+mj-lt"/>
              </a:rPr>
              <a:t>Bevált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gyakorlatok</a:t>
            </a:r>
            <a:r>
              <a:rPr lang="en-US" sz="3800" b="0" dirty="0">
                <a:ea typeface="+mj-lt"/>
                <a:cs typeface="+mj-lt"/>
              </a:rPr>
              <a:t> a </a:t>
            </a:r>
            <a:r>
              <a:rPr lang="en-US" sz="3800" b="0" dirty="0" err="1">
                <a:ea typeface="+mj-lt"/>
                <a:cs typeface="+mj-lt"/>
              </a:rPr>
              <a:t>kihívások</a:t>
            </a:r>
            <a:r>
              <a:rPr lang="en-US" sz="3800" b="0" dirty="0">
                <a:ea typeface="+mj-lt"/>
                <a:cs typeface="+mj-lt"/>
              </a:rPr>
              <a:t> </a:t>
            </a:r>
            <a:r>
              <a:rPr lang="en-US" sz="3800" b="0" dirty="0" err="1">
                <a:ea typeface="+mj-lt"/>
                <a:cs typeface="+mj-lt"/>
              </a:rPr>
              <a:t>leküzdésére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61E2-C4DE-2C51-FCC4-83A15066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Automatizálás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folyamatos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integráció</a:t>
            </a:r>
            <a:endParaRPr lang="en-US" dirty="0" err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Rizikóalapú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tesztelés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prioritás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“Whole team” </a:t>
            </a:r>
            <a:r>
              <a:rPr lang="en-US" dirty="0" err="1">
                <a:ea typeface="+mn-lt"/>
                <a:cs typeface="+mn-lt"/>
              </a:rPr>
              <a:t>szemlélet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kommunikáció</a:t>
            </a:r>
          </a:p>
          <a:p>
            <a:r>
              <a:rPr lang="en-US" dirty="0" err="1">
                <a:ea typeface="+mn-lt"/>
                <a:cs typeface="+mn-lt"/>
              </a:rPr>
              <a:t>Folyamatos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tanulás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adaptáció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tudásmegosztás</a:t>
            </a:r>
          </a:p>
          <a:p>
            <a:r>
              <a:rPr lang="en-US" dirty="0" err="1">
                <a:ea typeface="+mn-lt"/>
                <a:cs typeface="+mn-lt"/>
              </a:rPr>
              <a:t>Exploratív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tesztelés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ügyfélközpontúság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5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DDD-198D-420C-5FA7-F5A12DE97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Köszönjük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040F-CF08-A37F-EA1D-110D342A6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352A-1A1F-F5DD-0705-43B661F9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7680-9CE5-3DE5-3D2C-990A24BF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zaptest.com</a:t>
            </a:r>
          </a:p>
          <a:p>
            <a:r>
              <a:rPr lang="en-US" dirty="0">
                <a:ea typeface="+mn-lt"/>
                <a:cs typeface="+mn-lt"/>
              </a:rPr>
              <a:t>experimentus.com</a:t>
            </a:r>
          </a:p>
          <a:p>
            <a:r>
              <a:rPr lang="en-US" dirty="0">
                <a:ea typeface="+mn-lt"/>
                <a:cs typeface="+mn-lt"/>
              </a:rPr>
              <a:t>opentext.com</a:t>
            </a:r>
          </a:p>
          <a:p>
            <a:r>
              <a:rPr lang="en-US" dirty="0">
                <a:ea typeface="+mn-lt"/>
                <a:cs typeface="+mn-lt"/>
              </a:rPr>
              <a:t>hu.itpedia.nl</a:t>
            </a:r>
          </a:p>
          <a:p>
            <a:r>
              <a:rPr lang="en-US" dirty="0"/>
              <a:t>scrum.org</a:t>
            </a:r>
          </a:p>
          <a:p>
            <a:r>
              <a:rPr lang="en-US" dirty="0">
                <a:ea typeface="+mn-lt"/>
                <a:cs typeface="+mn-lt"/>
              </a:rPr>
              <a:t>tesztelesagyakorlatban.hu</a:t>
            </a:r>
          </a:p>
          <a:p>
            <a:r>
              <a:rPr lang="en-US" dirty="0">
                <a:ea typeface="+mn-lt"/>
                <a:cs typeface="+mn-lt"/>
              </a:rPr>
              <a:t>globalapptesting.com</a:t>
            </a:r>
          </a:p>
          <a:p>
            <a:r>
              <a:rPr lang="en-US" dirty="0">
                <a:ea typeface="+mn-lt"/>
                <a:cs typeface="+mn-lt"/>
              </a:rPr>
              <a:t>browserstack.com</a:t>
            </a:r>
          </a:p>
        </p:txBody>
      </p:sp>
    </p:spTree>
    <p:extLst>
      <p:ext uri="{BB962C8B-B14F-4D97-AF65-F5344CB8AC3E}">
        <p14:creationId xmlns:p14="http://schemas.microsoft.com/office/powerpoint/2010/main" val="260139095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Tesztelők az agilis csapatban: hogyan változik a szerepünk?</vt:lpstr>
      <vt:lpstr>Agilis tesztelés elméleti háttere (vízesés vs. agilis modell)</vt:lpstr>
      <vt:lpstr>A tesztelők szerepének változása az agilis csapatban</vt:lpstr>
      <vt:lpstr>A tesztelők szerepének változása az agilis csapatban</vt:lpstr>
      <vt:lpstr>Legfontosabb kihívások az agilis tesztelésben</vt:lpstr>
      <vt:lpstr>Bevált gyakorlatok a kihívások leküzdésére</vt:lpstr>
      <vt:lpstr>Köszönjük a Figyelmet!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235</cp:revision>
  <dcterms:created xsi:type="dcterms:W3CDTF">2025-09-15T09:55:49Z</dcterms:created>
  <dcterms:modified xsi:type="dcterms:W3CDTF">2025-09-22T09:08:00Z</dcterms:modified>
</cp:coreProperties>
</file>