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9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48FF-4D39-4F92-87AA-1448195D533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BB74F2-8DD0-4BDF-B33C-9A8BAD1D3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E9C8-5617-433C-84F9-20ED2C3E0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Matrix Addition Using OpenMP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6FEB5-E551-46F1-8117-2EC177F2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051" y="5475920"/>
            <a:ext cx="3723861" cy="579782"/>
          </a:xfrm>
        </p:spPr>
        <p:txBody>
          <a:bodyPr/>
          <a:lstStyle/>
          <a:p>
            <a:r>
              <a:rPr lang="en-US" dirty="0"/>
              <a:t>By Nodebechukwu Okoye</a:t>
            </a:r>
          </a:p>
        </p:txBody>
      </p:sp>
    </p:spTree>
    <p:extLst>
      <p:ext uri="{BB962C8B-B14F-4D97-AF65-F5344CB8AC3E}">
        <p14:creationId xmlns:p14="http://schemas.microsoft.com/office/powerpoint/2010/main" val="38978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955E-73A4-4361-A974-A88A0879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704"/>
            <a:ext cx="9603275" cy="608050"/>
          </a:xfrm>
        </p:spPr>
        <p:txBody>
          <a:bodyPr/>
          <a:lstStyle/>
          <a:p>
            <a:r>
              <a:rPr lang="en-US" dirty="0"/>
              <a:t>What is OpenMp?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1230-6AE6-4D93-B086-8D3A46C7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application programming interface (API) that supports multi-platform shared-memory multiprocessing programming in C, C++, and Fortran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OpenMP is used for parallelism within a (multi-core) node.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Unified code for both serial and parallel applications: OpenMP constructs are treated as comments when sequential compilers are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work on one part of the program at one time, no dramatic change to code is needed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26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A0C0-E20A-4925-970B-E45F428A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66191"/>
            <a:ext cx="9603275" cy="541790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openmp</a:t>
            </a:r>
            <a:r>
              <a:rPr lang="en-US" dirty="0"/>
              <a:t> and </a:t>
            </a:r>
            <a:r>
              <a:rPr lang="en-US" dirty="0" err="1"/>
              <a:t>pthreads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DFA8-A83F-495D-AEEC-141E5F092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51907"/>
              </p:ext>
            </p:extLst>
          </p:nvPr>
        </p:nvGraphicFramePr>
        <p:xfrm>
          <a:off x="675861" y="2016124"/>
          <a:ext cx="10379487" cy="3465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956550967"/>
                    </a:ext>
                  </a:extLst>
                </a:gridCol>
                <a:gridCol w="3648981">
                  <a:extLst>
                    <a:ext uri="{9D8B030D-6E8A-4147-A177-3AD203B41FA5}">
                      <a16:colId xmlns:a16="http://schemas.microsoft.com/office/drawing/2014/main" val="1072461561"/>
                    </a:ext>
                  </a:extLst>
                </a:gridCol>
                <a:gridCol w="4225845">
                  <a:extLst>
                    <a:ext uri="{9D8B030D-6E8A-4147-A177-3AD203B41FA5}">
                      <a16:colId xmlns:a16="http://schemas.microsoft.com/office/drawing/2014/main" val="2054153346"/>
                    </a:ext>
                  </a:extLst>
                </a:gridCol>
              </a:tblGrid>
              <a:tr h="43709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Pthread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35257"/>
                  </a:ext>
                </a:extLst>
              </a:tr>
              <a:tr h="437097"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Multi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POSIX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00409"/>
                  </a:ext>
                </a:extLst>
              </a:tr>
              <a:tr h="437097">
                <a:tc>
                  <a:txBody>
                    <a:bodyPr/>
                    <a:lstStyle/>
                    <a:p>
                      <a:r>
                        <a:rPr lang="en-US" dirty="0"/>
                        <a:t>Thread </a:t>
                      </a:r>
                      <a:r>
                        <a:rPr lang="en-US" dirty="0" err="1"/>
                        <a:t>behaviour</a:t>
                      </a:r>
                      <a:r>
                        <a:rPr lang="en-US" dirty="0"/>
                        <a:t>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by Compiler by compiler and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by the 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4853"/>
                  </a:ext>
                </a:extLst>
              </a:tr>
              <a:tr h="437097">
                <a:tc>
                  <a:txBody>
                    <a:bodyPr/>
                    <a:lstStyle/>
                    <a:p>
                      <a:r>
                        <a:rPr lang="en-US" dirty="0"/>
                        <a:t>Level of </a:t>
                      </a:r>
                      <a:r>
                        <a:rPr lang="en-US" dirty="0" err="1"/>
                        <a:t>Flexibilty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84576"/>
                  </a:ext>
                </a:extLst>
              </a:tr>
              <a:tr h="437097">
                <a:tc>
                  <a:txBody>
                    <a:bodyPr/>
                    <a:lstStyle/>
                    <a:p>
                      <a:r>
                        <a:rPr lang="en-US" dirty="0"/>
                        <a:t>Application </a:t>
                      </a:r>
                      <a:r>
                        <a:rPr lang="en-US" dirty="0" err="1"/>
                        <a:t>Paralleliztion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Application is parallelized incrementally by 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Application is parallelized all at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22240"/>
                  </a:ext>
                </a:extLst>
              </a:tr>
              <a:tr h="437097">
                <a:tc>
                  <a:txBody>
                    <a:bodyPr/>
                    <a:lstStyle/>
                    <a:p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 requires compiler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 is independent of the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9589"/>
                  </a:ext>
                </a:extLst>
              </a:tr>
              <a:tr h="437097">
                <a:tc>
                  <a:txBody>
                    <a:bodyPr/>
                    <a:lstStyle/>
                    <a:p>
                      <a:r>
                        <a:rPr lang="en-US" dirty="0"/>
                        <a:t>Programming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1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5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A8C5-0058-45F8-AD7F-B16D5E4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55093"/>
            <a:ext cx="9603275" cy="560455"/>
          </a:xfrm>
        </p:spPr>
        <p:txBody>
          <a:bodyPr/>
          <a:lstStyle/>
          <a:p>
            <a:r>
              <a:rPr lang="en-US" dirty="0"/>
              <a:t>How to perform matrix addition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F8DDF-86D3-49E2-A4F3-DAA7C883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2" y="2047597"/>
            <a:ext cx="5858693" cy="39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B8AEF-0F60-48CA-BCB9-7A0AAFED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04" y="2037923"/>
            <a:ext cx="442021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89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612F-9AA0-49C8-9338-D076E9FF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1258957"/>
            <a:ext cx="9607661" cy="601525"/>
          </a:xfrm>
        </p:spPr>
        <p:txBody>
          <a:bodyPr/>
          <a:lstStyle/>
          <a:p>
            <a:r>
              <a:rPr lang="en-US" dirty="0" err="1"/>
              <a:t>ALGorithm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391DD-0E2E-4C65-A943-CE2D2A3FE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3923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Serial </a:t>
            </a:r>
            <a:r>
              <a:rPr lang="en-US" dirty="0" err="1"/>
              <a:t>IMPLEMENTATion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5FF8E-BDF4-40E0-A58F-5E708C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411897"/>
            <a:ext cx="4645152" cy="3056830"/>
          </a:xfrm>
        </p:spPr>
        <p:txBody>
          <a:bodyPr/>
          <a:lstStyle/>
          <a:p>
            <a:r>
              <a:rPr lang="en-US" dirty="0"/>
              <a:t>Fill up an array</a:t>
            </a:r>
          </a:p>
          <a:p>
            <a:r>
              <a:rPr lang="en-US" dirty="0"/>
              <a:t>Begin timer </a:t>
            </a:r>
          </a:p>
          <a:p>
            <a:r>
              <a:rPr lang="en-US" dirty="0"/>
              <a:t>Perform Matrix Addition</a:t>
            </a:r>
          </a:p>
          <a:p>
            <a:r>
              <a:rPr lang="en-US" dirty="0"/>
              <a:t>Stop timer</a:t>
            </a:r>
          </a:p>
          <a:p>
            <a:r>
              <a:rPr lang="en-US" dirty="0"/>
              <a:t>Calculate execution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5DCE18-5E31-49BA-BF58-96B9211B7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388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PARALLEL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05AE2-42DD-45F5-97B4-4A8AA5F5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411897"/>
            <a:ext cx="4645152" cy="3046966"/>
          </a:xfrm>
        </p:spPr>
        <p:txBody>
          <a:bodyPr/>
          <a:lstStyle/>
          <a:p>
            <a:r>
              <a:rPr lang="en-US" dirty="0"/>
              <a:t>Fill up an array</a:t>
            </a:r>
          </a:p>
          <a:p>
            <a:r>
              <a:rPr lang="en-US" dirty="0"/>
              <a:t>Begin timer </a:t>
            </a:r>
          </a:p>
          <a:p>
            <a:r>
              <a:rPr lang="en-US" dirty="0"/>
              <a:t>Perform Matrix Addition in a block partition.</a:t>
            </a:r>
          </a:p>
          <a:p>
            <a:r>
              <a:rPr lang="en-US" dirty="0"/>
              <a:t>Stop timer</a:t>
            </a:r>
          </a:p>
          <a:p>
            <a:r>
              <a:rPr lang="en-US" dirty="0"/>
              <a:t>Calculate execution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6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9C3-651D-4920-8AD7-08061773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BC90A-8F0E-4316-936F-305FC173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1" y="1955701"/>
            <a:ext cx="6231689" cy="668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A76304-4028-41C6-8967-FCF42202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604" y="1955701"/>
            <a:ext cx="3971250" cy="668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09A420-FA98-4461-BA9A-16E50AA86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480" y="3055080"/>
            <a:ext cx="6822946" cy="29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8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9C3-651D-4920-8AD7-08061773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17023-85C5-4E64-BC01-C28192EF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2021539"/>
            <a:ext cx="5896798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B94F8-EE3E-4920-A614-3F61131FE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01" y="2850767"/>
            <a:ext cx="5896797" cy="327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E1E8FA-4469-4682-8B09-2EDFB34E0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32" y="2025925"/>
            <a:ext cx="5277689" cy="6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99615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92E-A897-40A6-B7AB-67C519E7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1389274"/>
            <a:ext cx="9607661" cy="47120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4A687D-E92D-4399-956C-C2CA87090B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7170625"/>
              </p:ext>
            </p:extLst>
          </p:nvPr>
        </p:nvGraphicFramePr>
        <p:xfrm>
          <a:off x="265044" y="2423254"/>
          <a:ext cx="5310464" cy="3407701"/>
        </p:xfrm>
        <a:graphic>
          <a:graphicData uri="http://schemas.openxmlformats.org/drawingml/2006/table">
            <a:tbl>
              <a:tblPr/>
              <a:tblGrid>
                <a:gridCol w="1225492">
                  <a:extLst>
                    <a:ext uri="{9D8B030D-6E8A-4147-A177-3AD203B41FA5}">
                      <a16:colId xmlns:a16="http://schemas.microsoft.com/office/drawing/2014/main" val="2378131063"/>
                    </a:ext>
                  </a:extLst>
                </a:gridCol>
                <a:gridCol w="1021243">
                  <a:extLst>
                    <a:ext uri="{9D8B030D-6E8A-4147-A177-3AD203B41FA5}">
                      <a16:colId xmlns:a16="http://schemas.microsoft.com/office/drawing/2014/main" val="2880017527"/>
                    </a:ext>
                  </a:extLst>
                </a:gridCol>
                <a:gridCol w="1021243">
                  <a:extLst>
                    <a:ext uri="{9D8B030D-6E8A-4147-A177-3AD203B41FA5}">
                      <a16:colId xmlns:a16="http://schemas.microsoft.com/office/drawing/2014/main" val="641249996"/>
                    </a:ext>
                  </a:extLst>
                </a:gridCol>
                <a:gridCol w="1021243">
                  <a:extLst>
                    <a:ext uri="{9D8B030D-6E8A-4147-A177-3AD203B41FA5}">
                      <a16:colId xmlns:a16="http://schemas.microsoft.com/office/drawing/2014/main" val="971267729"/>
                    </a:ext>
                  </a:extLst>
                </a:gridCol>
                <a:gridCol w="1021243">
                  <a:extLst>
                    <a:ext uri="{9D8B030D-6E8A-4147-A177-3AD203B41FA5}">
                      <a16:colId xmlns:a16="http://schemas.microsoft.com/office/drawing/2014/main" val="553803490"/>
                    </a:ext>
                  </a:extLst>
                </a:gridCol>
              </a:tblGrid>
              <a:tr h="432515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700" dirty="0">
                          <a:effectLst/>
                        </a:rPr>
                        <a:t>Execution Time</a:t>
                      </a:r>
                    </a:p>
                  </a:txBody>
                  <a:tcPr marL="26798" marR="26798" marT="17865" marB="17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84625"/>
                  </a:ext>
                </a:extLst>
              </a:tr>
              <a:tr h="4325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700">
                          <a:effectLst/>
                        </a:rPr>
                        <a:t>Number of Thread</a:t>
                      </a:r>
                    </a:p>
                  </a:txBody>
                  <a:tcPr marL="26798" marR="26798" marT="17865" marB="17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Order of Matrix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99505"/>
                  </a:ext>
                </a:extLst>
              </a:tr>
              <a:tr h="812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1024*1024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2048*2048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1024*10000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10000*10000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982619"/>
                  </a:ext>
                </a:extLst>
              </a:tr>
              <a:tr h="432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serial Code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0.02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0.03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0.07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0.049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4558"/>
                  </a:ext>
                </a:extLst>
              </a:tr>
              <a:tr h="432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0.0039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0.015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0.02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0.205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79790"/>
                  </a:ext>
                </a:extLst>
              </a:tr>
              <a:tr h="432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0.0017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0.003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0.0098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0.09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446948"/>
                  </a:ext>
                </a:extLst>
              </a:tr>
              <a:tr h="432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16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0.0012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0.0044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0.007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0.077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021049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92FB46-FBCF-404C-9093-42CE975380B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70324054"/>
              </p:ext>
            </p:extLst>
          </p:nvPr>
        </p:nvGraphicFramePr>
        <p:xfrm>
          <a:off x="5923721" y="2423252"/>
          <a:ext cx="6167290" cy="3566913"/>
        </p:xfrm>
        <a:graphic>
          <a:graphicData uri="http://schemas.openxmlformats.org/drawingml/2006/table">
            <a:tbl>
              <a:tblPr/>
              <a:tblGrid>
                <a:gridCol w="1152940">
                  <a:extLst>
                    <a:ext uri="{9D8B030D-6E8A-4147-A177-3AD203B41FA5}">
                      <a16:colId xmlns:a16="http://schemas.microsoft.com/office/drawing/2014/main" val="1634110446"/>
                    </a:ext>
                  </a:extLst>
                </a:gridCol>
                <a:gridCol w="1274755">
                  <a:extLst>
                    <a:ext uri="{9D8B030D-6E8A-4147-A177-3AD203B41FA5}">
                      <a16:colId xmlns:a16="http://schemas.microsoft.com/office/drawing/2014/main" val="39951638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61973162"/>
                    </a:ext>
                  </a:extLst>
                </a:gridCol>
                <a:gridCol w="1321647">
                  <a:extLst>
                    <a:ext uri="{9D8B030D-6E8A-4147-A177-3AD203B41FA5}">
                      <a16:colId xmlns:a16="http://schemas.microsoft.com/office/drawing/2014/main" val="1333437745"/>
                    </a:ext>
                  </a:extLst>
                </a:gridCol>
                <a:gridCol w="1103498">
                  <a:extLst>
                    <a:ext uri="{9D8B030D-6E8A-4147-A177-3AD203B41FA5}">
                      <a16:colId xmlns:a16="http://schemas.microsoft.com/office/drawing/2014/main" val="2322244610"/>
                    </a:ext>
                  </a:extLst>
                </a:gridCol>
              </a:tblGrid>
              <a:tr h="394677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</a:rPr>
                        <a:t>Speedup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1060"/>
                  </a:ext>
                </a:extLst>
              </a:tr>
              <a:tr h="3946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Number of Thread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Order of Matrix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79084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1024*1024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2048*2048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1024*10000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</a:rPr>
                        <a:t>10000*10000</a:t>
                      </a:r>
                    </a:p>
                  </a:txBody>
                  <a:tcPr marL="26798" marR="26798" marT="17865" marB="178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477463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5.128205128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3.5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0.2390243902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2218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11.76470588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7.142857143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0.5444444444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49207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16.66666667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6.818181818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0.6363636364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9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146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255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Matrix Addition Using OpenMP</vt:lpstr>
      <vt:lpstr>What is OpenMp?</vt:lpstr>
      <vt:lpstr>Difference between openmp and pthreads</vt:lpstr>
      <vt:lpstr>How to perform matrix addition</vt:lpstr>
      <vt:lpstr>ALGorithm</vt:lpstr>
      <vt:lpstr>Serial code</vt:lpstr>
      <vt:lpstr>Parallel 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Addition Using OpenMP</dc:title>
  <dc:creator>Martins Okoye</dc:creator>
  <cp:lastModifiedBy>Martins Okoye</cp:lastModifiedBy>
  <cp:revision>1</cp:revision>
  <dcterms:created xsi:type="dcterms:W3CDTF">2022-04-22T18:02:14Z</dcterms:created>
  <dcterms:modified xsi:type="dcterms:W3CDTF">2022-04-25T00:32:37Z</dcterms:modified>
</cp:coreProperties>
</file>