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Roboto"/>
      <p:regular r:id="rId24"/>
      <p:bold r:id="rId25"/>
      <p:italic r:id="rId26"/>
      <p:boldItalic r:id="rId27"/>
    </p:embeddedFont>
    <p:embeddedFont>
      <p:font typeface="Average"/>
      <p:regular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Roboto-regular.fntdata"/><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verage-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02a310b82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02a310b82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2a310b82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02a310b82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13dd9e7a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13dd9e7a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cacfd5841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cacfd5841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2a310b8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02a310b8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cacfd5841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cacfd5841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0fe9e89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0fe9e89c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e0fe9e89ca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e0fe9e89ca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0fe9e89ca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0fe9e89ca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0fe9e89ca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e0fe9e89ca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cacfd58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cacfd58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cacfd5841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cacfd5841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cacfd5841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cacfd584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2a310b82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02a310b82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784475"/>
            <a:ext cx="8118600" cy="92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3000"/>
              <a:t>Machine Learning Techniques for Stock Price</a:t>
            </a:r>
            <a:endParaRPr sz="3000"/>
          </a:p>
          <a:p>
            <a:pPr indent="0" lvl="0" marL="0" rtl="0" algn="l">
              <a:spcBef>
                <a:spcPts val="0"/>
              </a:spcBef>
              <a:spcAft>
                <a:spcPts val="0"/>
              </a:spcAft>
              <a:buSzPts val="990"/>
              <a:buNone/>
            </a:pPr>
            <a:r>
              <a:rPr lang="es" sz="3000"/>
              <a:t>Prediction: </a:t>
            </a:r>
            <a:endParaRPr sz="3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a:t>José Eduardo Zárate Aranda</a:t>
            </a:r>
            <a:endParaRPr/>
          </a:p>
          <a:p>
            <a:pPr indent="0" lvl="0" marL="0" rtl="0" algn="l">
              <a:spcBef>
                <a:spcPts val="0"/>
              </a:spcBef>
              <a:spcAft>
                <a:spcPts val="0"/>
              </a:spcAft>
              <a:buNone/>
            </a:pPr>
            <a:r>
              <a:rPr lang="es"/>
              <a:t>Farid Jácome Velasco</a:t>
            </a:r>
            <a:endParaRPr/>
          </a:p>
        </p:txBody>
      </p:sp>
      <p:sp>
        <p:nvSpPr>
          <p:cNvPr id="61" name="Google Shape;61;p13"/>
          <p:cNvSpPr txBox="1"/>
          <p:nvPr>
            <p:ph type="ctrTitle"/>
          </p:nvPr>
        </p:nvSpPr>
        <p:spPr>
          <a:xfrm>
            <a:off x="2524600" y="2677000"/>
            <a:ext cx="5404500" cy="39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1500"/>
              <a:t>A Grupo Bimbo Study in Descriptive and Predictive Analytics</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Long short-term memory model</a:t>
            </a:r>
            <a:endParaRPr/>
          </a:p>
        </p:txBody>
      </p:sp>
      <p:sp>
        <p:nvSpPr>
          <p:cNvPr id="169" name="Google Shape;169;p22"/>
          <p:cNvSpPr txBox="1"/>
          <p:nvPr>
            <p:ph idx="1" type="body"/>
          </p:nvPr>
        </p:nvSpPr>
        <p:spPr>
          <a:xfrm>
            <a:off x="311700" y="12620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Standard scaler</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Architecture:</a:t>
            </a:r>
            <a:endParaRPr>
              <a:solidFill>
                <a:srgbClr val="000000"/>
              </a:solidFill>
            </a:endParaRPr>
          </a:p>
          <a:p>
            <a:pPr indent="-317500" lvl="1" marL="914400" rtl="0" algn="l">
              <a:spcBef>
                <a:spcPts val="0"/>
              </a:spcBef>
              <a:spcAft>
                <a:spcPts val="0"/>
              </a:spcAft>
              <a:buClr>
                <a:srgbClr val="000000"/>
              </a:buClr>
              <a:buSzPts val="1400"/>
              <a:buChar char="○"/>
            </a:pPr>
            <a:r>
              <a:rPr lang="es">
                <a:solidFill>
                  <a:srgbClr val="000000"/>
                </a:solidFill>
              </a:rPr>
              <a:t>2 LSTM units=64</a:t>
            </a:r>
            <a:endParaRPr>
              <a:solidFill>
                <a:srgbClr val="000000"/>
              </a:solidFill>
            </a:endParaRPr>
          </a:p>
          <a:p>
            <a:pPr indent="-317500" lvl="1" marL="914400" rtl="0" algn="l">
              <a:spcBef>
                <a:spcPts val="0"/>
              </a:spcBef>
              <a:spcAft>
                <a:spcPts val="0"/>
              </a:spcAft>
              <a:buClr>
                <a:srgbClr val="000000"/>
              </a:buClr>
              <a:buSzPts val="1400"/>
              <a:buChar char="○"/>
            </a:pPr>
            <a:r>
              <a:rPr lang="es">
                <a:solidFill>
                  <a:srgbClr val="000000"/>
                </a:solidFill>
              </a:rPr>
              <a:t>Dense = 32</a:t>
            </a:r>
            <a:endParaRPr>
              <a:solidFill>
                <a:srgbClr val="000000"/>
              </a:solidFill>
            </a:endParaRPr>
          </a:p>
          <a:p>
            <a:pPr indent="-317500" lvl="1" marL="914400" rtl="0" algn="l">
              <a:spcBef>
                <a:spcPts val="0"/>
              </a:spcBef>
              <a:spcAft>
                <a:spcPts val="0"/>
              </a:spcAft>
              <a:buClr>
                <a:srgbClr val="000000"/>
              </a:buClr>
              <a:buSzPts val="1400"/>
              <a:buChar char="○"/>
            </a:pPr>
            <a:r>
              <a:rPr lang="es">
                <a:solidFill>
                  <a:srgbClr val="000000"/>
                </a:solidFill>
              </a:rPr>
              <a:t>Dropout = 0.3</a:t>
            </a:r>
            <a:endParaRPr>
              <a:solidFill>
                <a:srgbClr val="000000"/>
              </a:solidFill>
            </a:endParaRPr>
          </a:p>
          <a:p>
            <a:pPr indent="-317500" lvl="1" marL="914400" rtl="0" algn="l">
              <a:spcBef>
                <a:spcPts val="0"/>
              </a:spcBef>
              <a:spcAft>
                <a:spcPts val="0"/>
              </a:spcAft>
              <a:buClr>
                <a:srgbClr val="000000"/>
              </a:buClr>
              <a:buSzPts val="1400"/>
              <a:buChar char="○"/>
            </a:pPr>
            <a:r>
              <a:rPr lang="es">
                <a:solidFill>
                  <a:srgbClr val="000000"/>
                </a:solidFill>
              </a:rPr>
              <a:t>Dense</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Optimizer:</a:t>
            </a:r>
            <a:endParaRPr>
              <a:solidFill>
                <a:srgbClr val="000000"/>
              </a:solidFill>
            </a:endParaRPr>
          </a:p>
          <a:p>
            <a:pPr indent="-317500" lvl="1" marL="914400" rtl="0" algn="l">
              <a:spcBef>
                <a:spcPts val="0"/>
              </a:spcBef>
              <a:spcAft>
                <a:spcPts val="0"/>
              </a:spcAft>
              <a:buClr>
                <a:srgbClr val="000000"/>
              </a:buClr>
              <a:buSzPts val="1400"/>
              <a:buChar char="○"/>
            </a:pPr>
            <a:r>
              <a:rPr lang="es">
                <a:solidFill>
                  <a:srgbClr val="000000"/>
                </a:solidFill>
              </a:rPr>
              <a:t>ADAM</a:t>
            </a:r>
            <a:endParaRPr>
              <a:solidFill>
                <a:srgbClr val="000000"/>
              </a:solidFill>
            </a:endParaRPr>
          </a:p>
          <a:p>
            <a:pPr indent="-317500" lvl="1" marL="914400" rtl="0" algn="l">
              <a:spcBef>
                <a:spcPts val="0"/>
              </a:spcBef>
              <a:spcAft>
                <a:spcPts val="0"/>
              </a:spcAft>
              <a:buClr>
                <a:srgbClr val="000000"/>
              </a:buClr>
              <a:buSzPts val="1400"/>
              <a:buChar char="○"/>
            </a:pPr>
            <a:r>
              <a:rPr lang="es">
                <a:solidFill>
                  <a:srgbClr val="000000"/>
                </a:solidFill>
              </a:rPr>
              <a:t>Learning rate =0.01</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Epochs = 10 			</a:t>
            </a:r>
            <a:endParaRPr>
              <a:solidFill>
                <a:srgbClr val="000000"/>
              </a:solidFill>
            </a:endParaRPr>
          </a:p>
        </p:txBody>
      </p:sp>
      <p:pic>
        <p:nvPicPr>
          <p:cNvPr id="170" name="Google Shape;170;p22"/>
          <p:cNvPicPr preferRelativeResize="0"/>
          <p:nvPr/>
        </p:nvPicPr>
        <p:blipFill>
          <a:blip r:embed="rId3">
            <a:alphaModFix/>
          </a:blip>
          <a:stretch>
            <a:fillRect/>
          </a:stretch>
        </p:blipFill>
        <p:spPr>
          <a:xfrm>
            <a:off x="3167188" y="912850"/>
            <a:ext cx="5438775" cy="411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Predictions LSTM POV</a:t>
            </a:r>
            <a:endParaRPr/>
          </a:p>
        </p:txBody>
      </p:sp>
      <p:pic>
        <p:nvPicPr>
          <p:cNvPr id="176" name="Google Shape;176;p23"/>
          <p:cNvPicPr preferRelativeResize="0"/>
          <p:nvPr/>
        </p:nvPicPr>
        <p:blipFill>
          <a:blip r:embed="rId3">
            <a:alphaModFix/>
          </a:blip>
          <a:stretch>
            <a:fillRect/>
          </a:stretch>
        </p:blipFill>
        <p:spPr>
          <a:xfrm>
            <a:off x="1900900" y="954625"/>
            <a:ext cx="5342183" cy="401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ANN VS ARIMA</a:t>
            </a:r>
            <a:endParaRPr/>
          </a:p>
        </p:txBody>
      </p:sp>
      <p:grpSp>
        <p:nvGrpSpPr>
          <p:cNvPr id="182" name="Google Shape;182;p24"/>
          <p:cNvGrpSpPr/>
          <p:nvPr/>
        </p:nvGrpSpPr>
        <p:grpSpPr>
          <a:xfrm>
            <a:off x="4088171" y="1676627"/>
            <a:ext cx="4313702" cy="3323851"/>
            <a:chOff x="4303290" y="1676962"/>
            <a:chExt cx="1854000" cy="1854000"/>
          </a:xfrm>
        </p:grpSpPr>
        <p:sp>
          <p:nvSpPr>
            <p:cNvPr id="183" name="Google Shape;183;p24"/>
            <p:cNvSpPr/>
            <p:nvPr/>
          </p:nvSpPr>
          <p:spPr>
            <a:xfrm>
              <a:off x="4303290" y="1676962"/>
              <a:ext cx="1854000" cy="1854000"/>
            </a:xfrm>
            <a:prstGeom prst="ellipse">
              <a:avLst/>
            </a:prstGeom>
            <a:solidFill>
              <a:srgbClr val="0E9453"/>
            </a:solidFill>
            <a:ln cap="flat" cmpd="sng" w="28575">
              <a:solidFill>
                <a:srgbClr val="65F0A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txBox="1"/>
            <p:nvPr/>
          </p:nvSpPr>
          <p:spPr>
            <a:xfrm>
              <a:off x="5010351" y="2455615"/>
              <a:ext cx="1075200" cy="521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rgbClr val="FFFFFF"/>
                </a:solidFill>
                <a:latin typeface="Roboto"/>
                <a:ea typeface="Roboto"/>
                <a:cs typeface="Roboto"/>
                <a:sym typeface="Roboto"/>
              </a:endParaRPr>
            </a:p>
          </p:txBody>
        </p:sp>
      </p:grpSp>
      <p:grpSp>
        <p:nvGrpSpPr>
          <p:cNvPr id="185" name="Google Shape;185;p24"/>
          <p:cNvGrpSpPr/>
          <p:nvPr/>
        </p:nvGrpSpPr>
        <p:grpSpPr>
          <a:xfrm>
            <a:off x="1024953" y="1676649"/>
            <a:ext cx="4313702" cy="3323851"/>
            <a:chOff x="2986712" y="1676962"/>
            <a:chExt cx="1854000" cy="1854000"/>
          </a:xfrm>
        </p:grpSpPr>
        <p:sp>
          <p:nvSpPr>
            <p:cNvPr id="186" name="Google Shape;186;p24"/>
            <p:cNvSpPr/>
            <p:nvPr/>
          </p:nvSpPr>
          <p:spPr>
            <a:xfrm>
              <a:off x="2986712" y="1676962"/>
              <a:ext cx="1854000" cy="1854000"/>
            </a:xfrm>
            <a:prstGeom prst="ellipse">
              <a:avLst/>
            </a:prstGeom>
            <a:solidFill>
              <a:srgbClr val="0B7743"/>
            </a:solidFill>
            <a:ln cap="flat" cmpd="sng" w="28575">
              <a:solidFill>
                <a:srgbClr val="65F0A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187" name="Google Shape;187;p24"/>
            <p:cNvSpPr txBox="1"/>
            <p:nvPr/>
          </p:nvSpPr>
          <p:spPr>
            <a:xfrm>
              <a:off x="3376109" y="2343247"/>
              <a:ext cx="1075200" cy="521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2600">
                  <a:solidFill>
                    <a:srgbClr val="FFFFFF"/>
                  </a:solidFill>
                  <a:latin typeface="Roboto"/>
                  <a:ea typeface="Roboto"/>
                  <a:cs typeface="Roboto"/>
                  <a:sym typeface="Roboto"/>
                </a:rPr>
                <a:t>MSE = 15.21</a:t>
              </a:r>
              <a:endParaRPr sz="2600">
                <a:solidFill>
                  <a:srgbClr val="FFFFFF"/>
                </a:solidFill>
                <a:latin typeface="Roboto"/>
                <a:ea typeface="Roboto"/>
                <a:cs typeface="Roboto"/>
                <a:sym typeface="Roboto"/>
              </a:endParaRPr>
            </a:p>
          </p:txBody>
        </p:sp>
      </p:grpSp>
      <p:sp>
        <p:nvSpPr>
          <p:cNvPr id="188" name="Google Shape;188;p24"/>
          <p:cNvSpPr txBox="1"/>
          <p:nvPr/>
        </p:nvSpPr>
        <p:spPr>
          <a:xfrm>
            <a:off x="2090995" y="846867"/>
            <a:ext cx="2181600" cy="96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dk1"/>
                </a:solidFill>
                <a:latin typeface="Merriweather"/>
                <a:ea typeface="Merriweather"/>
                <a:cs typeface="Merriweather"/>
                <a:sym typeface="Merriweather"/>
              </a:rPr>
              <a:t>LSTM</a:t>
            </a:r>
            <a:endParaRPr b="1" sz="2200">
              <a:solidFill>
                <a:schemeClr val="dk1"/>
              </a:solidFill>
              <a:latin typeface="Merriweather"/>
              <a:ea typeface="Merriweather"/>
              <a:cs typeface="Merriweather"/>
              <a:sym typeface="Merriweather"/>
            </a:endParaRPr>
          </a:p>
        </p:txBody>
      </p:sp>
      <p:sp>
        <p:nvSpPr>
          <p:cNvPr id="189" name="Google Shape;189;p24"/>
          <p:cNvSpPr txBox="1"/>
          <p:nvPr/>
        </p:nvSpPr>
        <p:spPr>
          <a:xfrm>
            <a:off x="5218457" y="846875"/>
            <a:ext cx="2181600" cy="96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dk1"/>
                </a:solidFill>
                <a:latin typeface="Merriweather"/>
                <a:ea typeface="Merriweather"/>
                <a:cs typeface="Merriweather"/>
                <a:sym typeface="Merriweather"/>
              </a:rPr>
              <a:t>ARIMA </a:t>
            </a:r>
            <a:endParaRPr b="1" sz="2200">
              <a:solidFill>
                <a:schemeClr val="dk1"/>
              </a:solidFill>
              <a:latin typeface="Merriweather"/>
              <a:ea typeface="Merriweather"/>
              <a:cs typeface="Merriweather"/>
              <a:sym typeface="Merriweather"/>
            </a:endParaRPr>
          </a:p>
        </p:txBody>
      </p:sp>
      <p:sp>
        <p:nvSpPr>
          <p:cNvPr id="190" name="Google Shape;190;p24"/>
          <p:cNvSpPr txBox="1"/>
          <p:nvPr/>
        </p:nvSpPr>
        <p:spPr>
          <a:xfrm>
            <a:off x="5737600" y="2900425"/>
            <a:ext cx="2046300" cy="876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2600">
                <a:solidFill>
                  <a:srgbClr val="FFFFFF"/>
                </a:solidFill>
                <a:latin typeface="Roboto"/>
                <a:ea typeface="Roboto"/>
                <a:cs typeface="Roboto"/>
                <a:sym typeface="Roboto"/>
              </a:rPr>
              <a:t>MSE = 40.19</a:t>
            </a:r>
            <a:endParaRPr sz="260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Conclusions</a:t>
            </a:r>
            <a:endParaRPr/>
          </a:p>
        </p:txBody>
      </p:sp>
      <p:sp>
        <p:nvSpPr>
          <p:cNvPr id="196" name="Google Shape;19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lang="es">
                <a:solidFill>
                  <a:srgbClr val="000000"/>
                </a:solidFill>
              </a:rPr>
              <a:t>Two popular models were utilized to predict the stock market prices of Grupo Bimbo over a 120-day period.</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Both models delivered acceptable predictions, yet there was a clear difference in their performance.</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The LSTM model significantly outperformed the ARIMA model, achieving a MSE of 15 compared to 40 for ARIMA.</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LSTM are particularly effective in stock price prediction when provided with sufficient and high-quality training data, thus demonstrating their superiority over autoregressive models in such conditions</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Finally a quarter-year of stock prices for Grupo Bimbo was successfully predicted, showcasing the effectiveness of the ANN model</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References</a:t>
            </a:r>
            <a:endParaRPr/>
          </a:p>
        </p:txBody>
      </p:sp>
      <p:sp>
        <p:nvSpPr>
          <p:cNvPr id="202" name="Google Shape;202;p26"/>
          <p:cNvSpPr txBox="1"/>
          <p:nvPr>
            <p:ph idx="1" type="body"/>
          </p:nvPr>
        </p:nvSpPr>
        <p:spPr>
          <a:xfrm>
            <a:off x="311700" y="1700425"/>
            <a:ext cx="8520600" cy="2062200"/>
          </a:xfrm>
          <a:prstGeom prst="rect">
            <a:avLst/>
          </a:prstGeom>
        </p:spPr>
        <p:txBody>
          <a:bodyPr anchorCtr="0" anchor="t" bIns="91425" lIns="91425" spcFirstLastPara="1" rIns="91425" wrap="square" tIns="91425">
            <a:normAutofit/>
          </a:bodyPr>
          <a:lstStyle/>
          <a:p>
            <a:pPr indent="-304800" lvl="0" marL="457200" rtl="0" algn="l">
              <a:spcBef>
                <a:spcPts val="2100"/>
              </a:spcBef>
              <a:spcAft>
                <a:spcPts val="0"/>
              </a:spcAft>
              <a:buClr>
                <a:schemeClr val="dk1"/>
              </a:buClr>
              <a:buSzPts val="1200"/>
              <a:buFont typeface="Average"/>
              <a:buAutoNum type="arabicPeriod"/>
            </a:pPr>
            <a:r>
              <a:rPr lang="es" sz="1200">
                <a:solidFill>
                  <a:schemeClr val="dk1"/>
                </a:solidFill>
                <a:latin typeface="Average"/>
                <a:ea typeface="Average"/>
                <a:cs typeface="Average"/>
                <a:sym typeface="Average"/>
              </a:rPr>
              <a:t>Magdi Zakaria, M., Al-Shebany, M., &amp; Sarhan, S. (2014). Artificial neural network: A brief overview.</a:t>
            </a:r>
            <a:endParaRPr sz="1200">
              <a:solidFill>
                <a:schemeClr val="dk1"/>
              </a:solidFill>
              <a:latin typeface="Average"/>
              <a:ea typeface="Average"/>
              <a:cs typeface="Average"/>
              <a:sym typeface="Average"/>
            </a:endParaRPr>
          </a:p>
          <a:p>
            <a:pPr indent="-304800" lvl="0" marL="457200" rtl="0" algn="l">
              <a:spcBef>
                <a:spcPts val="0"/>
              </a:spcBef>
              <a:spcAft>
                <a:spcPts val="0"/>
              </a:spcAft>
              <a:buClr>
                <a:schemeClr val="dk1"/>
              </a:buClr>
              <a:buSzPts val="1200"/>
              <a:buFont typeface="Average"/>
              <a:buAutoNum type="arabicPeriod"/>
            </a:pPr>
            <a:r>
              <a:rPr lang="es" sz="1200">
                <a:solidFill>
                  <a:schemeClr val="dk1"/>
                </a:solidFill>
                <a:latin typeface="Average"/>
                <a:ea typeface="Average"/>
                <a:cs typeface="Average"/>
                <a:sym typeface="Average"/>
              </a:rPr>
              <a:t>Uhrig, R. E. (1995). Introduction to artificial neural networks. In </a:t>
            </a:r>
            <a:r>
              <a:rPr i="1" lang="es" sz="1200">
                <a:solidFill>
                  <a:schemeClr val="dk1"/>
                </a:solidFill>
                <a:latin typeface="Average"/>
                <a:ea typeface="Average"/>
                <a:cs typeface="Average"/>
                <a:sym typeface="Average"/>
              </a:rPr>
              <a:t>Proceedings of IECON '95 - 21st Annual Conference on IEEE Industrial Electronics</a:t>
            </a:r>
            <a:r>
              <a:rPr lang="es" sz="1200">
                <a:solidFill>
                  <a:schemeClr val="dk1"/>
                </a:solidFill>
                <a:latin typeface="Average"/>
                <a:ea typeface="Average"/>
                <a:cs typeface="Average"/>
                <a:sym typeface="Average"/>
              </a:rPr>
              <a:t>. IEEE.</a:t>
            </a:r>
            <a:endParaRPr sz="1200">
              <a:solidFill>
                <a:schemeClr val="dk1"/>
              </a:solidFill>
              <a:latin typeface="Average"/>
              <a:ea typeface="Average"/>
              <a:cs typeface="Average"/>
              <a:sym typeface="Average"/>
            </a:endParaRPr>
          </a:p>
          <a:p>
            <a:pPr indent="-304800" lvl="0" marL="457200" rtl="0" algn="l">
              <a:spcBef>
                <a:spcPts val="0"/>
              </a:spcBef>
              <a:spcAft>
                <a:spcPts val="0"/>
              </a:spcAft>
              <a:buClr>
                <a:schemeClr val="dk1"/>
              </a:buClr>
              <a:buSzPts val="1200"/>
              <a:buFont typeface="Average"/>
              <a:buAutoNum type="arabicPeriod"/>
            </a:pPr>
            <a:r>
              <a:rPr lang="es" sz="1200">
                <a:solidFill>
                  <a:schemeClr val="dk1"/>
                </a:solidFill>
                <a:latin typeface="Average"/>
                <a:ea typeface="Average"/>
                <a:cs typeface="Average"/>
                <a:sym typeface="Average"/>
              </a:rPr>
              <a:t>Zhu, A. X. (2017). Artificial neural networks.</a:t>
            </a:r>
            <a:endParaRPr sz="1200">
              <a:solidFill>
                <a:schemeClr val="dk1"/>
              </a:solidFill>
              <a:latin typeface="Average"/>
              <a:ea typeface="Average"/>
              <a:cs typeface="Average"/>
              <a:sym typeface="Average"/>
            </a:endParaRPr>
          </a:p>
          <a:p>
            <a:pPr indent="-304800" lvl="0" marL="457200" rtl="0" algn="l">
              <a:spcBef>
                <a:spcPts val="0"/>
              </a:spcBef>
              <a:spcAft>
                <a:spcPts val="0"/>
              </a:spcAft>
              <a:buClr>
                <a:schemeClr val="dk1"/>
              </a:buClr>
              <a:buSzPts val="1200"/>
              <a:buFont typeface="Average"/>
              <a:buAutoNum type="arabicPeriod"/>
            </a:pPr>
            <a:r>
              <a:rPr lang="es" sz="1200">
                <a:solidFill>
                  <a:schemeClr val="dk1"/>
                </a:solidFill>
                <a:latin typeface="Average"/>
                <a:ea typeface="Average"/>
                <a:cs typeface="Average"/>
                <a:sym typeface="Average"/>
              </a:rPr>
              <a:t>Datta, K. (2012). ARIMA forecasting of inflation in the Bangladesh economy.</a:t>
            </a:r>
            <a:endParaRPr sz="1200">
              <a:solidFill>
                <a:schemeClr val="dk1"/>
              </a:solidFill>
              <a:latin typeface="Average"/>
              <a:ea typeface="Average"/>
              <a:cs typeface="Average"/>
              <a:sym typeface="Average"/>
            </a:endParaRPr>
          </a:p>
          <a:p>
            <a:pPr indent="-304800" lvl="0" marL="457200" rtl="0" algn="l">
              <a:spcBef>
                <a:spcPts val="0"/>
              </a:spcBef>
              <a:spcAft>
                <a:spcPts val="0"/>
              </a:spcAft>
              <a:buClr>
                <a:schemeClr val="dk1"/>
              </a:buClr>
              <a:buSzPts val="1200"/>
              <a:buFont typeface="Average"/>
              <a:buAutoNum type="arabicPeriod"/>
            </a:pPr>
            <a:r>
              <a:rPr lang="es" sz="1200">
                <a:solidFill>
                  <a:schemeClr val="dk1"/>
                </a:solidFill>
                <a:latin typeface="Average"/>
                <a:ea typeface="Average"/>
                <a:cs typeface="Average"/>
                <a:sym typeface="Average"/>
              </a:rPr>
              <a:t>Dong-mei, X. (2010). Application of the ARIMA model in time series analysis.</a:t>
            </a:r>
            <a:endParaRPr sz="1200">
              <a:solidFill>
                <a:schemeClr val="dk1"/>
              </a:solidFill>
              <a:latin typeface="Average"/>
              <a:ea typeface="Average"/>
              <a:cs typeface="Average"/>
              <a:sym typeface="Average"/>
            </a:endParaRPr>
          </a:p>
          <a:p>
            <a:pPr indent="-304800" lvl="0" marL="457200" rtl="0" algn="l">
              <a:spcBef>
                <a:spcPts val="0"/>
              </a:spcBef>
              <a:spcAft>
                <a:spcPts val="0"/>
              </a:spcAft>
              <a:buClr>
                <a:schemeClr val="dk1"/>
              </a:buClr>
              <a:buSzPts val="1200"/>
              <a:buFont typeface="Average"/>
              <a:buAutoNum type="arabicPeriod"/>
            </a:pPr>
            <a:r>
              <a:rPr lang="es" sz="1200">
                <a:solidFill>
                  <a:schemeClr val="dk1"/>
                </a:solidFill>
                <a:latin typeface="Average"/>
                <a:ea typeface="Average"/>
                <a:cs typeface="Average"/>
                <a:sym typeface="Average"/>
              </a:rPr>
              <a:t>Farhath, Z. A., Arputhamary, B., &amp; Arockiam, L. (2016). A survey on ARIMA forecasting using time series model.</a:t>
            </a:r>
            <a:endParaRPr sz="1200">
              <a:solidFill>
                <a:schemeClr val="dk1"/>
              </a:solidFill>
              <a:latin typeface="Average"/>
              <a:ea typeface="Average"/>
              <a:cs typeface="Average"/>
              <a:sym typeface="Average"/>
            </a:endParaRPr>
          </a:p>
          <a:p>
            <a:pPr indent="-304800" lvl="0" marL="457200" rtl="0" algn="l">
              <a:spcBef>
                <a:spcPts val="0"/>
              </a:spcBef>
              <a:spcAft>
                <a:spcPts val="0"/>
              </a:spcAft>
              <a:buClr>
                <a:schemeClr val="dk1"/>
              </a:buClr>
              <a:buSzPts val="1200"/>
              <a:buFont typeface="Average"/>
              <a:buAutoNum type="arabicPeriod"/>
            </a:pPr>
            <a:r>
              <a:rPr lang="es" sz="1200">
                <a:solidFill>
                  <a:schemeClr val="dk1"/>
                </a:solidFill>
                <a:latin typeface="Average"/>
                <a:ea typeface="Average"/>
                <a:cs typeface="Average"/>
                <a:sym typeface="Average"/>
              </a:rPr>
              <a:t>Luceño, A., &amp; Peña, D. (2007). Autoregressive integrated moving average (ARIMA) modeling.</a:t>
            </a:r>
            <a:endParaRPr sz="1200">
              <a:solidFill>
                <a:schemeClr val="dk1"/>
              </a:solidFill>
              <a:latin typeface="Average"/>
              <a:ea typeface="Average"/>
              <a:cs typeface="Average"/>
              <a:sym typeface="Average"/>
            </a:endParaRPr>
          </a:p>
          <a:p>
            <a:pPr indent="-304800" lvl="0" marL="457200" rtl="0" algn="l">
              <a:spcBef>
                <a:spcPts val="0"/>
              </a:spcBef>
              <a:spcAft>
                <a:spcPts val="0"/>
              </a:spcAft>
              <a:buClr>
                <a:schemeClr val="dk1"/>
              </a:buClr>
              <a:buSzPts val="1200"/>
              <a:buFont typeface="Average"/>
              <a:buAutoNum type="arabicPeriod"/>
            </a:pPr>
            <a:r>
              <a:rPr lang="es" sz="1200">
                <a:solidFill>
                  <a:schemeClr val="dk1"/>
                </a:solidFill>
                <a:latin typeface="Average"/>
                <a:ea typeface="Average"/>
                <a:cs typeface="Average"/>
                <a:sym typeface="Average"/>
              </a:rPr>
              <a:t>Tadokoro, S. (2013). [Aripiprazole as "dopamine sensitivity stabilizer"]. </a:t>
            </a:r>
            <a:r>
              <a:rPr i="1" lang="es" sz="1200">
                <a:solidFill>
                  <a:schemeClr val="dk1"/>
                </a:solidFill>
                <a:latin typeface="Average"/>
                <a:ea typeface="Average"/>
                <a:cs typeface="Average"/>
                <a:sym typeface="Average"/>
              </a:rPr>
              <a:t>Nihon rinsho. Japanese journal of clinical medicine</a:t>
            </a:r>
            <a:r>
              <a:rPr lang="es" sz="1200">
                <a:solidFill>
                  <a:schemeClr val="dk1"/>
                </a:solidFill>
                <a:latin typeface="Average"/>
                <a:ea typeface="Average"/>
                <a:cs typeface="Average"/>
                <a:sym typeface="Average"/>
              </a:rPr>
              <a:t>.</a:t>
            </a:r>
            <a:endParaRPr sz="1200">
              <a:solidFill>
                <a:schemeClr val="dk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Introduction</a:t>
            </a:r>
            <a:endParaRPr/>
          </a:p>
        </p:txBody>
      </p:sp>
      <p:sp>
        <p:nvSpPr>
          <p:cNvPr id="67" name="Google Shape;67;p14"/>
          <p:cNvSpPr txBox="1"/>
          <p:nvPr>
            <p:ph idx="1" type="body"/>
          </p:nvPr>
        </p:nvSpPr>
        <p:spPr>
          <a:xfrm>
            <a:off x="311700" y="1152475"/>
            <a:ext cx="4333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The stock market -&gt; The collection of markets that can develop actions like buying, selling and deploying shares.</a:t>
            </a:r>
            <a:endParaRPr/>
          </a:p>
          <a:p>
            <a:pPr indent="-342900" lvl="0" marL="457200" rtl="0" algn="l">
              <a:spcBef>
                <a:spcPts val="0"/>
              </a:spcBef>
              <a:spcAft>
                <a:spcPts val="0"/>
              </a:spcAft>
              <a:buSzPts val="1800"/>
              <a:buChar char="●"/>
            </a:pPr>
            <a:r>
              <a:rPr lang="es"/>
              <a:t>Research on stock market prediction have been of great interest:</a:t>
            </a:r>
            <a:endParaRPr/>
          </a:p>
          <a:p>
            <a:pPr indent="-317500" lvl="1" marL="914400" rtl="0" algn="l">
              <a:spcBef>
                <a:spcPts val="0"/>
              </a:spcBef>
              <a:spcAft>
                <a:spcPts val="0"/>
              </a:spcAft>
              <a:buSzPts val="1400"/>
              <a:buChar char="○"/>
            </a:pPr>
            <a:r>
              <a:rPr lang="es"/>
              <a:t>Impact on nation ́s economy.</a:t>
            </a:r>
            <a:endParaRPr/>
          </a:p>
          <a:p>
            <a:pPr indent="-317500" lvl="1" marL="914400" rtl="0" algn="l">
              <a:spcBef>
                <a:spcPts val="0"/>
              </a:spcBef>
              <a:spcAft>
                <a:spcPts val="0"/>
              </a:spcAft>
              <a:buSzPts val="1400"/>
              <a:buChar char="○"/>
            </a:pPr>
            <a:r>
              <a:rPr lang="es"/>
              <a:t>Relation with companies. </a:t>
            </a:r>
            <a:endParaRPr/>
          </a:p>
          <a:p>
            <a:pPr indent="-317500" lvl="1" marL="914400" rtl="0" algn="l">
              <a:spcBef>
                <a:spcPts val="0"/>
              </a:spcBef>
              <a:spcAft>
                <a:spcPts val="0"/>
              </a:spcAft>
              <a:buSzPts val="1400"/>
              <a:buChar char="○"/>
            </a:pPr>
            <a:r>
              <a:rPr lang="es"/>
              <a:t>Relation with Investors.</a:t>
            </a:r>
            <a:endParaRPr/>
          </a:p>
        </p:txBody>
      </p:sp>
      <p:pic>
        <p:nvPicPr>
          <p:cNvPr id="68" name="Google Shape;68;p14"/>
          <p:cNvPicPr preferRelativeResize="0"/>
          <p:nvPr/>
        </p:nvPicPr>
        <p:blipFill>
          <a:blip r:embed="rId3">
            <a:alphaModFix/>
          </a:blip>
          <a:stretch>
            <a:fillRect/>
          </a:stretch>
        </p:blipFill>
        <p:spPr>
          <a:xfrm>
            <a:off x="4806375" y="1266988"/>
            <a:ext cx="3705426" cy="2779075"/>
          </a:xfrm>
          <a:prstGeom prst="rect">
            <a:avLst/>
          </a:prstGeom>
          <a:noFill/>
          <a:ln>
            <a:noFill/>
          </a:ln>
        </p:spPr>
      </p:pic>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Introduction</a:t>
            </a:r>
            <a:endParaRPr/>
          </a:p>
        </p:txBody>
      </p:sp>
      <p:sp>
        <p:nvSpPr>
          <p:cNvPr id="75" name="Google Shape;75;p15"/>
          <p:cNvSpPr txBox="1"/>
          <p:nvPr>
            <p:ph idx="1" type="body"/>
          </p:nvPr>
        </p:nvSpPr>
        <p:spPr>
          <a:xfrm>
            <a:off x="311700" y="1171600"/>
            <a:ext cx="50505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The behaviour of Stock market:</a:t>
            </a:r>
            <a:endParaRPr/>
          </a:p>
          <a:p>
            <a:pPr indent="-317500" lvl="1" marL="914400" rtl="0" algn="l">
              <a:spcBef>
                <a:spcPts val="0"/>
              </a:spcBef>
              <a:spcAft>
                <a:spcPts val="0"/>
              </a:spcAft>
              <a:buSzPts val="1400"/>
              <a:buChar char="○"/>
            </a:pPr>
            <a:r>
              <a:rPr lang="es"/>
              <a:t>Non-linear.</a:t>
            </a:r>
            <a:endParaRPr/>
          </a:p>
          <a:p>
            <a:pPr indent="-317500" lvl="1" marL="914400" rtl="0" algn="l">
              <a:spcBef>
                <a:spcPts val="0"/>
              </a:spcBef>
              <a:spcAft>
                <a:spcPts val="0"/>
              </a:spcAft>
              <a:buSzPts val="1400"/>
              <a:buChar char="○"/>
            </a:pPr>
            <a:r>
              <a:rPr lang="es"/>
              <a:t>Highly volatile.</a:t>
            </a:r>
            <a:endParaRPr/>
          </a:p>
          <a:p>
            <a:pPr indent="-317500" lvl="1" marL="914400" rtl="0" algn="l">
              <a:spcBef>
                <a:spcPts val="0"/>
              </a:spcBef>
              <a:spcAft>
                <a:spcPts val="0"/>
              </a:spcAft>
              <a:buSzPts val="1400"/>
              <a:buChar char="○"/>
            </a:pPr>
            <a:r>
              <a:rPr lang="es"/>
              <a:t>Influenced by different events.</a:t>
            </a:r>
            <a:endParaRPr/>
          </a:p>
          <a:p>
            <a:pPr indent="-342900" lvl="0" marL="457200" rtl="0" algn="l">
              <a:spcBef>
                <a:spcPts val="0"/>
              </a:spcBef>
              <a:spcAft>
                <a:spcPts val="0"/>
              </a:spcAft>
              <a:buSzPts val="1800"/>
              <a:buChar char="●"/>
            </a:pPr>
            <a:r>
              <a:rPr lang="es"/>
              <a:t>Different approaches try to predict stock market prices:</a:t>
            </a:r>
            <a:endParaRPr/>
          </a:p>
          <a:p>
            <a:pPr indent="-317500" lvl="1" marL="914400" rtl="0" algn="l">
              <a:spcBef>
                <a:spcPts val="0"/>
              </a:spcBef>
              <a:spcAft>
                <a:spcPts val="0"/>
              </a:spcAft>
              <a:buSzPts val="1400"/>
              <a:buChar char="○"/>
            </a:pPr>
            <a:r>
              <a:rPr lang="es"/>
              <a:t>Fundamental analysis.</a:t>
            </a:r>
            <a:endParaRPr/>
          </a:p>
          <a:p>
            <a:pPr indent="-317500" lvl="1" marL="914400" rtl="0" algn="l">
              <a:spcBef>
                <a:spcPts val="0"/>
              </a:spcBef>
              <a:spcAft>
                <a:spcPts val="0"/>
              </a:spcAft>
              <a:buSzPts val="1400"/>
              <a:buChar char="○"/>
            </a:pPr>
            <a:r>
              <a:rPr lang="es"/>
              <a:t>Technical analysis.</a:t>
            </a:r>
            <a:endParaRPr/>
          </a:p>
          <a:p>
            <a:pPr indent="-317500" lvl="1" marL="914400" rtl="0" algn="l">
              <a:spcBef>
                <a:spcPts val="0"/>
              </a:spcBef>
              <a:spcAft>
                <a:spcPts val="0"/>
              </a:spcAft>
              <a:buSzPts val="1400"/>
              <a:buChar char="○"/>
            </a:pPr>
            <a:r>
              <a:rPr lang="es"/>
              <a:t>Sentiment analysis.</a:t>
            </a:r>
            <a:endParaRPr/>
          </a:p>
        </p:txBody>
      </p:sp>
      <p:pic>
        <p:nvPicPr>
          <p:cNvPr id="76" name="Google Shape;76;p15"/>
          <p:cNvPicPr preferRelativeResize="0"/>
          <p:nvPr/>
        </p:nvPicPr>
        <p:blipFill>
          <a:blip r:embed="rId3">
            <a:alphaModFix/>
          </a:blip>
          <a:stretch>
            <a:fillRect/>
          </a:stretch>
        </p:blipFill>
        <p:spPr>
          <a:xfrm>
            <a:off x="5270375" y="1680000"/>
            <a:ext cx="3477001" cy="2380408"/>
          </a:xfrm>
          <a:prstGeom prst="rect">
            <a:avLst/>
          </a:prstGeom>
          <a:noFill/>
          <a:ln>
            <a:noFill/>
          </a:ln>
        </p:spPr>
      </p:pic>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 definition and research questions</a:t>
            </a:r>
            <a:endParaRPr/>
          </a:p>
        </p:txBody>
      </p:sp>
      <p:sp>
        <p:nvSpPr>
          <p:cNvPr id="83" name="Google Shape;83;p16"/>
          <p:cNvSpPr txBox="1"/>
          <p:nvPr>
            <p:ph idx="1" type="body"/>
          </p:nvPr>
        </p:nvSpPr>
        <p:spPr>
          <a:xfrm>
            <a:off x="311700" y="1171600"/>
            <a:ext cx="8520600" cy="397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The aim of this work is to compare two popular approaches (LSTM and ARIMA) for the prediction of Stock market prices.</a:t>
            </a:r>
            <a:endParaRPr/>
          </a:p>
          <a:p>
            <a:pPr indent="0" lvl="0" marL="0" rtl="0" algn="l">
              <a:spcBef>
                <a:spcPts val="1200"/>
              </a:spcBef>
              <a:spcAft>
                <a:spcPts val="0"/>
              </a:spcAft>
              <a:buNone/>
            </a:pPr>
            <a:r>
              <a:rPr lang="es"/>
              <a:t>Research questions: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s"/>
              <a:t>Are these models sufficient to predict stock prices using historical data?</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s"/>
              <a:t>Is LSTM superior to ARIMA for Stock price prediction?</a:t>
            </a:r>
            <a:endParaRPr/>
          </a:p>
          <a:p>
            <a:pPr indent="0" lvl="0" marL="457200" rtl="0" algn="l">
              <a:spcBef>
                <a:spcPts val="1200"/>
              </a:spcBef>
              <a:spcAft>
                <a:spcPts val="1200"/>
              </a:spcAft>
              <a:buNone/>
            </a:pPr>
            <a:r>
              <a:t/>
            </a:r>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Data and Methods</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Stock prices data of Grupo Bimbo, S.A.B. de C.V., retrieved from Yahoo! Finance repository the 6th of April 2024.</a:t>
            </a:r>
            <a:endParaRPr/>
          </a:p>
          <a:p>
            <a:pPr indent="-342900" lvl="0" marL="457200" rtl="0" algn="l">
              <a:spcBef>
                <a:spcPts val="0"/>
              </a:spcBef>
              <a:spcAft>
                <a:spcPts val="0"/>
              </a:spcAft>
              <a:buSzPts val="1800"/>
              <a:buChar char="●"/>
            </a:pPr>
            <a:r>
              <a:rPr lang="es"/>
              <a:t>csv file was stored in a pandas </a:t>
            </a:r>
            <a:r>
              <a:rPr lang="es"/>
              <a:t>dataframe</a:t>
            </a:r>
            <a:r>
              <a:rPr lang="es"/>
              <a:t> inside an Interactive Python Notebook (ipynb).</a:t>
            </a:r>
            <a:endParaRPr/>
          </a:p>
          <a:p>
            <a:pPr indent="-342900" lvl="0" marL="457200" rtl="0" algn="l">
              <a:spcBef>
                <a:spcPts val="0"/>
              </a:spcBef>
              <a:spcAft>
                <a:spcPts val="0"/>
              </a:spcAft>
              <a:buSzPts val="1800"/>
              <a:buChar char="●"/>
            </a:pPr>
            <a:r>
              <a:rPr lang="es"/>
              <a:t>The time series comprehends from 3 of March 2000 to 3 of April 2024, with a span of 8,797 days, 24 completed years and 289 months.</a:t>
            </a:r>
            <a:endParaRPr/>
          </a:p>
        </p:txBody>
      </p:sp>
      <p:pic>
        <p:nvPicPr>
          <p:cNvPr id="91" name="Google Shape;91;p17"/>
          <p:cNvPicPr preferRelativeResize="0"/>
          <p:nvPr/>
        </p:nvPicPr>
        <p:blipFill rotWithShape="1">
          <a:blip r:embed="rId3">
            <a:alphaModFix/>
          </a:blip>
          <a:srcRect b="0" l="0" r="0" t="13217"/>
          <a:stretch/>
        </p:blipFill>
        <p:spPr>
          <a:xfrm>
            <a:off x="641025" y="3474775"/>
            <a:ext cx="5066733" cy="1353475"/>
          </a:xfrm>
          <a:prstGeom prst="rect">
            <a:avLst/>
          </a:prstGeom>
          <a:noFill/>
          <a:ln>
            <a:noFill/>
          </a:ln>
        </p:spPr>
      </p:pic>
      <p:pic>
        <p:nvPicPr>
          <p:cNvPr id="92" name="Google Shape;92;p17"/>
          <p:cNvPicPr preferRelativeResize="0"/>
          <p:nvPr/>
        </p:nvPicPr>
        <p:blipFill>
          <a:blip r:embed="rId4">
            <a:alphaModFix/>
          </a:blip>
          <a:stretch>
            <a:fillRect/>
          </a:stretch>
        </p:blipFill>
        <p:spPr>
          <a:xfrm>
            <a:off x="6638138" y="3676725"/>
            <a:ext cx="1514475" cy="781050"/>
          </a:xfrm>
          <a:prstGeom prst="rect">
            <a:avLst/>
          </a:prstGeom>
          <a:noFill/>
          <a:ln>
            <a:noFill/>
          </a:ln>
        </p:spPr>
      </p:pic>
      <p:sp>
        <p:nvSpPr>
          <p:cNvPr id="93" name="Google Shape;9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 Generation</a:t>
            </a:r>
            <a:endParaRPr/>
          </a:p>
        </p:txBody>
      </p:sp>
      <p:sp>
        <p:nvSpPr>
          <p:cNvPr id="99" name="Google Shape;99;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a:solidFill>
                  <a:srgbClr val="000000"/>
                </a:solidFill>
              </a:rPr>
              <a:t>ANN</a:t>
            </a:r>
            <a:endParaRPr b="1">
              <a:solidFill>
                <a:srgbClr val="000000"/>
              </a:solidFill>
            </a:endParaRPr>
          </a:p>
          <a:p>
            <a:pPr indent="-317500" lvl="0" marL="457200" rtl="0" algn="just">
              <a:spcBef>
                <a:spcPts val="1200"/>
              </a:spcBef>
              <a:spcAft>
                <a:spcPts val="0"/>
              </a:spcAft>
              <a:buClr>
                <a:srgbClr val="000000"/>
              </a:buClr>
              <a:buSzPts val="1400"/>
              <a:buChar char="●"/>
            </a:pPr>
            <a:r>
              <a:rPr lang="es" sz="1400">
                <a:solidFill>
                  <a:srgbClr val="000000"/>
                </a:solidFill>
              </a:rPr>
              <a:t>Artificial Neural Networks (ANN) are computational models inspired by the structure and function of biological neural networks (Zakaria, 2014). They consist of interconnected processing elements, or neurons, organized into layers (Uhrig, 1995). These neurons process input patterns and predict outputs, with the network being trained using input-output pattern associations (Zhu, 2017). </a:t>
            </a:r>
            <a:endParaRPr sz="1400">
              <a:solidFill>
                <a:srgbClr val="000000"/>
              </a:solidFill>
            </a:endParaRPr>
          </a:p>
        </p:txBody>
      </p:sp>
      <p:sp>
        <p:nvSpPr>
          <p:cNvPr id="100" name="Google Shape;100;p18"/>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rPr b="1" lang="es" sz="4550">
                <a:solidFill>
                  <a:schemeClr val="dk1"/>
                </a:solidFill>
              </a:rPr>
              <a:t>ARIMA</a:t>
            </a:r>
            <a:endParaRPr b="1" sz="4550">
              <a:solidFill>
                <a:schemeClr val="dk1"/>
              </a:solidFill>
            </a:endParaRPr>
          </a:p>
          <a:p>
            <a:pPr indent="-316095" lvl="0" marL="457200" rtl="0" algn="just">
              <a:spcBef>
                <a:spcPts val="1200"/>
              </a:spcBef>
              <a:spcAft>
                <a:spcPts val="0"/>
              </a:spcAft>
              <a:buClr>
                <a:srgbClr val="000000"/>
              </a:buClr>
              <a:buSzPct val="100000"/>
              <a:buChar char="●"/>
            </a:pPr>
            <a:r>
              <a:rPr lang="es" sz="3444">
                <a:solidFill>
                  <a:schemeClr val="dk1"/>
                </a:solidFill>
              </a:rPr>
              <a:t>ARIMA, or Autoregressive Integrated Moving Average, is a time series modeling method that can be used for forecasting and analysis (Luceño, 2008; Tadokoro, 2013; Datta, 2012; Farhath, 2016). It is composed of three parts - AR (autoregressive), I (integrated), and MA (moving average) - which can be used individually or in combination (Luceño, 2008). The method is particularly useful for non-stationary time series data, as it can be differentiated to create a stationary ARMA process (Luceño, 2008; Dong-mei, 2010).</a:t>
            </a:r>
            <a:endParaRPr sz="3444">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 Generation (ARIMA Methodology)</a:t>
            </a:r>
            <a:endParaRPr/>
          </a:p>
        </p:txBody>
      </p:sp>
      <p:grpSp>
        <p:nvGrpSpPr>
          <p:cNvPr id="106" name="Google Shape;106;p19"/>
          <p:cNvGrpSpPr/>
          <p:nvPr/>
        </p:nvGrpSpPr>
        <p:grpSpPr>
          <a:xfrm>
            <a:off x="59011" y="1283625"/>
            <a:ext cx="2995264" cy="2820575"/>
            <a:chOff x="1293736" y="1258050"/>
            <a:chExt cx="2995264" cy="2820575"/>
          </a:xfrm>
        </p:grpSpPr>
        <p:sp>
          <p:nvSpPr>
            <p:cNvPr id="107" name="Google Shape;107;p19"/>
            <p:cNvSpPr/>
            <p:nvPr/>
          </p:nvSpPr>
          <p:spPr>
            <a:xfrm rot="2700000">
              <a:off x="2286374" y="1011412"/>
              <a:ext cx="561726" cy="3040276"/>
            </a:xfrm>
            <a:prstGeom prst="round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08" name="Google Shape;108;p19"/>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s" sz="1600">
                  <a:solidFill>
                    <a:srgbClr val="0942A1"/>
                  </a:solidFill>
                  <a:latin typeface="Roboto"/>
                  <a:ea typeface="Roboto"/>
                  <a:cs typeface="Roboto"/>
                  <a:sym typeface="Roboto"/>
                </a:rPr>
                <a:t>1</a:t>
              </a:r>
              <a:endParaRPr b="1" sz="1600">
                <a:solidFill>
                  <a:srgbClr val="0942A1"/>
                </a:solidFill>
                <a:latin typeface="Roboto"/>
                <a:ea typeface="Roboto"/>
                <a:cs typeface="Roboto"/>
                <a:sym typeface="Roboto"/>
              </a:endParaRPr>
            </a:p>
          </p:txBody>
        </p:sp>
        <p:sp>
          <p:nvSpPr>
            <p:cNvPr id="109" name="Google Shape;109;p19"/>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sz="1600">
                  <a:solidFill>
                    <a:srgbClr val="FFFFFF"/>
                  </a:solidFill>
                  <a:latin typeface="Roboto"/>
                  <a:ea typeface="Roboto"/>
                  <a:cs typeface="Roboto"/>
                  <a:sym typeface="Roboto"/>
                </a:rPr>
                <a:t>Objective</a:t>
              </a:r>
              <a:endParaRPr b="1" sz="1600">
                <a:solidFill>
                  <a:srgbClr val="FFFFFF"/>
                </a:solidFill>
                <a:latin typeface="Roboto"/>
                <a:ea typeface="Roboto"/>
                <a:cs typeface="Roboto"/>
                <a:sym typeface="Roboto"/>
              </a:endParaRPr>
            </a:p>
          </p:txBody>
        </p:sp>
        <p:sp>
          <p:nvSpPr>
            <p:cNvPr id="110" name="Google Shape;110;p19"/>
            <p:cNvSpPr txBox="1"/>
            <p:nvPr/>
          </p:nvSpPr>
          <p:spPr>
            <a:xfrm rot="-2700000">
              <a:off x="1716992" y="2553064"/>
              <a:ext cx="2743716" cy="65082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s" sz="1200">
                  <a:latin typeface="Roboto"/>
                  <a:ea typeface="Roboto"/>
                  <a:cs typeface="Roboto"/>
                  <a:sym typeface="Roboto"/>
                </a:rPr>
                <a:t>Ensure the data is stationary (i.e., its statistical properties do not change over time)</a:t>
              </a:r>
              <a:endParaRPr b="1" sz="1200">
                <a:latin typeface="Roboto"/>
                <a:ea typeface="Roboto"/>
                <a:cs typeface="Roboto"/>
                <a:sym typeface="Roboto"/>
              </a:endParaRPr>
            </a:p>
          </p:txBody>
        </p:sp>
      </p:grpSp>
      <p:grpSp>
        <p:nvGrpSpPr>
          <p:cNvPr id="111" name="Google Shape;111;p19"/>
          <p:cNvGrpSpPr/>
          <p:nvPr/>
        </p:nvGrpSpPr>
        <p:grpSpPr>
          <a:xfrm>
            <a:off x="1969233" y="1283625"/>
            <a:ext cx="3248217" cy="3005675"/>
            <a:chOff x="3203958" y="1258050"/>
            <a:chExt cx="3248217" cy="3005675"/>
          </a:xfrm>
        </p:grpSpPr>
        <p:sp>
          <p:nvSpPr>
            <p:cNvPr id="112" name="Google Shape;112;p19"/>
            <p:cNvSpPr/>
            <p:nvPr/>
          </p:nvSpPr>
          <p:spPr>
            <a:xfrm rot="2700000">
              <a:off x="4196595" y="1011412"/>
              <a:ext cx="561726" cy="3040276"/>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13" name="Google Shape;113;p19"/>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s" sz="1600">
                  <a:solidFill>
                    <a:srgbClr val="0D5CDF"/>
                  </a:solidFill>
                  <a:latin typeface="Roboto"/>
                  <a:ea typeface="Roboto"/>
                  <a:cs typeface="Roboto"/>
                  <a:sym typeface="Roboto"/>
                </a:rPr>
                <a:t>2</a:t>
              </a:r>
              <a:endParaRPr b="1" sz="1600">
                <a:solidFill>
                  <a:srgbClr val="0D5CDF"/>
                </a:solidFill>
                <a:latin typeface="Roboto"/>
                <a:ea typeface="Roboto"/>
                <a:cs typeface="Roboto"/>
                <a:sym typeface="Roboto"/>
              </a:endParaRPr>
            </a:p>
          </p:txBody>
        </p:sp>
        <p:sp>
          <p:nvSpPr>
            <p:cNvPr id="114" name="Google Shape;114;p19"/>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sz="1600">
                  <a:solidFill>
                    <a:srgbClr val="FFFFFF"/>
                  </a:solidFill>
                  <a:latin typeface="Roboto"/>
                  <a:ea typeface="Roboto"/>
                  <a:cs typeface="Roboto"/>
                  <a:sym typeface="Roboto"/>
                </a:rPr>
                <a:t>Data Processing</a:t>
              </a:r>
              <a:endParaRPr b="1" sz="1200">
                <a:solidFill>
                  <a:srgbClr val="FFFFFF"/>
                </a:solidFill>
                <a:latin typeface="Roboto"/>
                <a:ea typeface="Roboto"/>
                <a:cs typeface="Roboto"/>
                <a:sym typeface="Roboto"/>
              </a:endParaRPr>
            </a:p>
          </p:txBody>
        </p:sp>
        <p:sp>
          <p:nvSpPr>
            <p:cNvPr id="115" name="Google Shape;115;p19"/>
            <p:cNvSpPr txBox="1"/>
            <p:nvPr/>
          </p:nvSpPr>
          <p:spPr>
            <a:xfrm rot="-2700000">
              <a:off x="3758608" y="2475112"/>
              <a:ext cx="2761535" cy="95162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Roboto"/>
                  <a:ea typeface="Roboto"/>
                  <a:cs typeface="Roboto"/>
                  <a:sym typeface="Roboto"/>
                </a:rPr>
                <a:t>Identify the order of the ARIMA model employing automated tools like auto_arima to find the best-fitting model</a:t>
              </a:r>
              <a:endParaRPr sz="1200">
                <a:latin typeface="Roboto"/>
                <a:ea typeface="Roboto"/>
                <a:cs typeface="Roboto"/>
                <a:sym typeface="Roboto"/>
              </a:endParaRPr>
            </a:p>
            <a:p>
              <a:pPr indent="0" lvl="0" marL="0" rtl="0" algn="l">
                <a:spcBef>
                  <a:spcPts val="1600"/>
                </a:spcBef>
                <a:spcAft>
                  <a:spcPts val="1600"/>
                </a:spcAft>
                <a:buNone/>
              </a:pPr>
              <a:r>
                <a:t/>
              </a:r>
              <a:endParaRPr sz="1200">
                <a:latin typeface="Roboto"/>
                <a:ea typeface="Roboto"/>
                <a:cs typeface="Roboto"/>
                <a:sym typeface="Roboto"/>
              </a:endParaRPr>
            </a:p>
          </p:txBody>
        </p:sp>
      </p:grpSp>
      <p:grpSp>
        <p:nvGrpSpPr>
          <p:cNvPr id="116" name="Google Shape;116;p19"/>
          <p:cNvGrpSpPr/>
          <p:nvPr/>
        </p:nvGrpSpPr>
        <p:grpSpPr>
          <a:xfrm>
            <a:off x="4020777" y="1283625"/>
            <a:ext cx="3040949" cy="2878100"/>
            <a:chOff x="5123977" y="1258050"/>
            <a:chExt cx="3040949" cy="2878100"/>
          </a:xfrm>
        </p:grpSpPr>
        <p:sp>
          <p:nvSpPr>
            <p:cNvPr id="117" name="Google Shape;117;p19"/>
            <p:cNvSpPr/>
            <p:nvPr/>
          </p:nvSpPr>
          <p:spPr>
            <a:xfrm rot="2700000">
              <a:off x="6116614" y="1011412"/>
              <a:ext cx="561726" cy="3040276"/>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18" name="Google Shape;118;p19"/>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s" sz="1600">
                  <a:solidFill>
                    <a:srgbClr val="307AF3"/>
                  </a:solidFill>
                  <a:latin typeface="Roboto"/>
                  <a:ea typeface="Roboto"/>
                  <a:cs typeface="Roboto"/>
                  <a:sym typeface="Roboto"/>
                </a:rPr>
                <a:t>3</a:t>
              </a:r>
              <a:endParaRPr b="1" sz="1600">
                <a:solidFill>
                  <a:srgbClr val="307AF3"/>
                </a:solidFill>
                <a:latin typeface="Roboto"/>
                <a:ea typeface="Roboto"/>
                <a:cs typeface="Roboto"/>
                <a:sym typeface="Roboto"/>
              </a:endParaRPr>
            </a:p>
          </p:txBody>
        </p:sp>
        <p:sp>
          <p:nvSpPr>
            <p:cNvPr id="119" name="Google Shape;119;p19"/>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sz="1600">
                  <a:solidFill>
                    <a:srgbClr val="FFFFFF"/>
                  </a:solidFill>
                  <a:latin typeface="Roboto"/>
                  <a:ea typeface="Roboto"/>
                  <a:cs typeface="Roboto"/>
                  <a:sym typeface="Roboto"/>
                </a:rPr>
                <a:t>Training</a:t>
              </a:r>
              <a:endParaRPr b="1" sz="1200">
                <a:solidFill>
                  <a:srgbClr val="FFFFFF"/>
                </a:solidFill>
                <a:latin typeface="Roboto"/>
                <a:ea typeface="Roboto"/>
                <a:cs typeface="Roboto"/>
                <a:sym typeface="Roboto"/>
              </a:endParaRPr>
            </a:p>
          </p:txBody>
        </p:sp>
        <p:sp>
          <p:nvSpPr>
            <p:cNvPr id="120" name="Google Shape;120;p19"/>
            <p:cNvSpPr txBox="1"/>
            <p:nvPr/>
          </p:nvSpPr>
          <p:spPr>
            <a:xfrm rot="-2700000">
              <a:off x="5573434" y="2547619"/>
              <a:ext cx="2734382" cy="72846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s" sz="1200">
                  <a:latin typeface="Roboto"/>
                  <a:ea typeface="Roboto"/>
                  <a:cs typeface="Roboto"/>
                  <a:sym typeface="Roboto"/>
                </a:rPr>
                <a:t>Fit the ARIMA model to the historical data to capture underlying trends and patterns</a:t>
              </a:r>
              <a:endParaRPr b="1" sz="1200">
                <a:latin typeface="Roboto"/>
                <a:ea typeface="Roboto"/>
                <a:cs typeface="Roboto"/>
                <a:sym typeface="Roboto"/>
              </a:endParaRPr>
            </a:p>
          </p:txBody>
        </p:sp>
      </p:grpSp>
      <p:grpSp>
        <p:nvGrpSpPr>
          <p:cNvPr id="121" name="Google Shape;121;p19"/>
          <p:cNvGrpSpPr/>
          <p:nvPr/>
        </p:nvGrpSpPr>
        <p:grpSpPr>
          <a:xfrm>
            <a:off x="6001277" y="1355650"/>
            <a:ext cx="3103474" cy="2966472"/>
            <a:chOff x="5123977" y="1258050"/>
            <a:chExt cx="3103474" cy="2966472"/>
          </a:xfrm>
        </p:grpSpPr>
        <p:sp>
          <p:nvSpPr>
            <p:cNvPr id="122" name="Google Shape;122;p19"/>
            <p:cNvSpPr/>
            <p:nvPr/>
          </p:nvSpPr>
          <p:spPr>
            <a:xfrm rot="2700000">
              <a:off x="6116614" y="1011412"/>
              <a:ext cx="561726" cy="3040276"/>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23" name="Google Shape;123;p19"/>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s" sz="1600">
                  <a:solidFill>
                    <a:srgbClr val="307AF3"/>
                  </a:solidFill>
                  <a:latin typeface="Roboto"/>
                  <a:ea typeface="Roboto"/>
                  <a:cs typeface="Roboto"/>
                  <a:sym typeface="Roboto"/>
                </a:rPr>
                <a:t>4</a:t>
              </a:r>
              <a:endParaRPr b="1" sz="1600">
                <a:solidFill>
                  <a:srgbClr val="307AF3"/>
                </a:solidFill>
                <a:latin typeface="Roboto"/>
                <a:ea typeface="Roboto"/>
                <a:cs typeface="Roboto"/>
                <a:sym typeface="Roboto"/>
              </a:endParaRPr>
            </a:p>
          </p:txBody>
        </p:sp>
        <p:sp>
          <p:nvSpPr>
            <p:cNvPr id="124" name="Google Shape;124;p19"/>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sz="1600">
                  <a:solidFill>
                    <a:srgbClr val="FFFFFF"/>
                  </a:solidFill>
                  <a:latin typeface="Roboto"/>
                  <a:ea typeface="Roboto"/>
                  <a:cs typeface="Roboto"/>
                  <a:sym typeface="Roboto"/>
                </a:rPr>
                <a:t>Forecasting and Evaluation</a:t>
              </a:r>
              <a:endParaRPr b="1" sz="1200">
                <a:solidFill>
                  <a:srgbClr val="FFFFFF"/>
                </a:solidFill>
                <a:latin typeface="Roboto"/>
                <a:ea typeface="Roboto"/>
                <a:cs typeface="Roboto"/>
                <a:sym typeface="Roboto"/>
              </a:endParaRPr>
            </a:p>
          </p:txBody>
        </p:sp>
        <p:sp>
          <p:nvSpPr>
            <p:cNvPr id="125" name="Google Shape;125;p19"/>
            <p:cNvSpPr txBox="1"/>
            <p:nvPr/>
          </p:nvSpPr>
          <p:spPr>
            <a:xfrm rot="-2700000">
              <a:off x="5604264" y="2544262"/>
              <a:ext cx="2725472" cy="83961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Roboto"/>
                  <a:ea typeface="Roboto"/>
                  <a:cs typeface="Roboto"/>
                  <a:sym typeface="Roboto"/>
                </a:rPr>
                <a:t>Generate forecasts and assess the error of the </a:t>
              </a:r>
              <a:r>
                <a:rPr lang="es" sz="1200">
                  <a:latin typeface="Roboto"/>
                  <a:ea typeface="Roboto"/>
                  <a:cs typeface="Roboto"/>
                  <a:sym typeface="Roboto"/>
                </a:rPr>
                <a:t>predictions</a:t>
              </a:r>
              <a:r>
                <a:rPr lang="es" sz="1200">
                  <a:latin typeface="Roboto"/>
                  <a:ea typeface="Roboto"/>
                  <a:cs typeface="Roboto"/>
                  <a:sym typeface="Roboto"/>
                </a:rPr>
                <a:t>.</a:t>
              </a:r>
              <a:endParaRPr sz="1200">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 Generation (LSTM Methodology)</a:t>
            </a:r>
            <a:endParaRPr/>
          </a:p>
          <a:p>
            <a:pPr indent="0" lvl="0" marL="0" rtl="0" algn="l">
              <a:spcBef>
                <a:spcPts val="0"/>
              </a:spcBef>
              <a:spcAft>
                <a:spcPts val="0"/>
              </a:spcAft>
              <a:buNone/>
            </a:pPr>
            <a:r>
              <a:t/>
            </a:r>
            <a:endParaRPr/>
          </a:p>
        </p:txBody>
      </p:sp>
      <p:grpSp>
        <p:nvGrpSpPr>
          <p:cNvPr id="131" name="Google Shape;131;p20"/>
          <p:cNvGrpSpPr/>
          <p:nvPr/>
        </p:nvGrpSpPr>
        <p:grpSpPr>
          <a:xfrm>
            <a:off x="6495616" y="1353318"/>
            <a:ext cx="2771638" cy="2590627"/>
            <a:chOff x="6254516" y="1318143"/>
            <a:chExt cx="2771638" cy="2590627"/>
          </a:xfrm>
        </p:grpSpPr>
        <p:sp>
          <p:nvSpPr>
            <p:cNvPr id="132" name="Google Shape;132;p20"/>
            <p:cNvSpPr/>
            <p:nvPr/>
          </p:nvSpPr>
          <p:spPr>
            <a:xfrm rot="2700000">
              <a:off x="7239866" y="1053398"/>
              <a:ext cx="489601" cy="2989789"/>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33" name="Google Shape;133;p20"/>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s" sz="1100">
                  <a:solidFill>
                    <a:srgbClr val="307AF3"/>
                  </a:solidFill>
                  <a:latin typeface="Roboto"/>
                  <a:ea typeface="Roboto"/>
                  <a:cs typeface="Roboto"/>
                  <a:sym typeface="Roboto"/>
                </a:rPr>
                <a:t>5</a:t>
              </a:r>
              <a:endParaRPr b="1" sz="1100">
                <a:solidFill>
                  <a:srgbClr val="307AF3"/>
                </a:solidFill>
                <a:latin typeface="Roboto"/>
                <a:ea typeface="Roboto"/>
                <a:cs typeface="Roboto"/>
                <a:sym typeface="Roboto"/>
              </a:endParaRPr>
            </a:p>
          </p:txBody>
        </p:sp>
        <p:sp>
          <p:nvSpPr>
            <p:cNvPr id="134" name="Google Shape;134;p20"/>
            <p:cNvSpPr txBox="1"/>
            <p:nvPr/>
          </p:nvSpPr>
          <p:spPr>
            <a:xfrm rot="-2700000">
              <a:off x="6353954" y="2244449"/>
              <a:ext cx="2527341"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sz="1600">
                  <a:solidFill>
                    <a:srgbClr val="FFFFFF"/>
                  </a:solidFill>
                  <a:latin typeface="Roboto"/>
                  <a:ea typeface="Roboto"/>
                  <a:cs typeface="Roboto"/>
                  <a:sym typeface="Roboto"/>
                </a:rPr>
                <a:t>Prediction and Evaluation</a:t>
              </a:r>
              <a:endParaRPr b="1" sz="1600">
                <a:solidFill>
                  <a:srgbClr val="FFFFFF"/>
                </a:solidFill>
                <a:latin typeface="Roboto"/>
                <a:ea typeface="Roboto"/>
                <a:cs typeface="Roboto"/>
                <a:sym typeface="Roboto"/>
              </a:endParaRPr>
            </a:p>
          </p:txBody>
        </p:sp>
        <p:sp>
          <p:nvSpPr>
            <p:cNvPr id="135" name="Google Shape;135;p20"/>
            <p:cNvSpPr txBox="1"/>
            <p:nvPr/>
          </p:nvSpPr>
          <p:spPr>
            <a:xfrm rot="-2700000">
              <a:off x="6871924" y="2536459"/>
              <a:ext cx="2242660" cy="67882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s" sz="1200">
                  <a:latin typeface="Roboto"/>
                  <a:ea typeface="Roboto"/>
                  <a:cs typeface="Roboto"/>
                  <a:sym typeface="Roboto"/>
                </a:rPr>
                <a:t>Use the trained model to predict and evaluate test data using metrics like MSE</a:t>
              </a:r>
              <a:endParaRPr b="1" sz="1200">
                <a:latin typeface="Roboto"/>
                <a:ea typeface="Roboto"/>
                <a:cs typeface="Roboto"/>
                <a:sym typeface="Roboto"/>
              </a:endParaRPr>
            </a:p>
          </p:txBody>
        </p:sp>
      </p:grpSp>
      <p:grpSp>
        <p:nvGrpSpPr>
          <p:cNvPr id="136" name="Google Shape;136;p20"/>
          <p:cNvGrpSpPr/>
          <p:nvPr/>
        </p:nvGrpSpPr>
        <p:grpSpPr>
          <a:xfrm>
            <a:off x="5090193" y="1329868"/>
            <a:ext cx="2967007" cy="2787055"/>
            <a:chOff x="4761418" y="1318143"/>
            <a:chExt cx="2967007" cy="2787055"/>
          </a:xfrm>
        </p:grpSpPr>
        <p:sp>
          <p:nvSpPr>
            <p:cNvPr id="137" name="Google Shape;137;p20"/>
            <p:cNvSpPr/>
            <p:nvPr/>
          </p:nvSpPr>
          <p:spPr>
            <a:xfrm rot="2700000">
              <a:off x="5746767" y="1053398"/>
              <a:ext cx="489601" cy="2989789"/>
            </a:xfrm>
            <a:prstGeom prst="roundRect">
              <a:avLst>
                <a:gd fmla="val 50000" name="adj"/>
              </a:avLst>
            </a:prstGeom>
            <a:solidFill>
              <a:srgbClr val="0E6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38" name="Google Shape;138;p20"/>
            <p:cNvSpPr/>
            <p:nvPr/>
          </p:nvSpPr>
          <p:spPr>
            <a:xfrm>
              <a:off x="4950863"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s" sz="1100">
                  <a:solidFill>
                    <a:srgbClr val="0E63F0"/>
                  </a:solidFill>
                  <a:latin typeface="Roboto"/>
                  <a:ea typeface="Roboto"/>
                  <a:cs typeface="Roboto"/>
                  <a:sym typeface="Roboto"/>
                </a:rPr>
                <a:t>4</a:t>
              </a:r>
              <a:endParaRPr b="1" sz="1100">
                <a:solidFill>
                  <a:srgbClr val="0E63F0"/>
                </a:solidFill>
                <a:latin typeface="Roboto"/>
                <a:ea typeface="Roboto"/>
                <a:cs typeface="Roboto"/>
                <a:sym typeface="Roboto"/>
              </a:endParaRPr>
            </a:p>
          </p:txBody>
        </p:sp>
        <p:sp>
          <p:nvSpPr>
            <p:cNvPr id="139" name="Google Shape;139;p20"/>
            <p:cNvSpPr txBox="1"/>
            <p:nvPr/>
          </p:nvSpPr>
          <p:spPr>
            <a:xfrm rot="-2700000">
              <a:off x="48964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sz="1600">
                  <a:solidFill>
                    <a:srgbClr val="FFFFFF"/>
                  </a:solidFill>
                  <a:latin typeface="Roboto"/>
                  <a:ea typeface="Roboto"/>
                  <a:cs typeface="Roboto"/>
                  <a:sym typeface="Roboto"/>
                </a:rPr>
                <a:t>Training</a:t>
              </a:r>
              <a:endParaRPr b="1" sz="1600">
                <a:solidFill>
                  <a:srgbClr val="FFFFFF"/>
                </a:solidFill>
                <a:latin typeface="Roboto"/>
                <a:ea typeface="Roboto"/>
                <a:cs typeface="Roboto"/>
                <a:sym typeface="Roboto"/>
              </a:endParaRPr>
            </a:p>
          </p:txBody>
        </p:sp>
        <p:sp>
          <p:nvSpPr>
            <p:cNvPr id="140" name="Google Shape;140;p20"/>
            <p:cNvSpPr txBox="1"/>
            <p:nvPr/>
          </p:nvSpPr>
          <p:spPr>
            <a:xfrm rot="-2700000">
              <a:off x="5015111" y="2546306"/>
              <a:ext cx="2924028" cy="61518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s" sz="1200">
                  <a:latin typeface="Roboto"/>
                  <a:ea typeface="Roboto"/>
                  <a:cs typeface="Roboto"/>
                  <a:sym typeface="Roboto"/>
                </a:rPr>
                <a:t>Train the model using the training data to learn patterns and relationships</a:t>
              </a:r>
              <a:endParaRPr b="1" sz="1200">
                <a:latin typeface="Roboto"/>
                <a:ea typeface="Roboto"/>
                <a:cs typeface="Roboto"/>
                <a:sym typeface="Roboto"/>
              </a:endParaRPr>
            </a:p>
          </p:txBody>
        </p:sp>
      </p:grpSp>
      <p:grpSp>
        <p:nvGrpSpPr>
          <p:cNvPr id="141" name="Google Shape;141;p20"/>
          <p:cNvGrpSpPr/>
          <p:nvPr/>
        </p:nvGrpSpPr>
        <p:grpSpPr>
          <a:xfrm>
            <a:off x="3269751" y="1318143"/>
            <a:ext cx="3141248" cy="2952091"/>
            <a:chOff x="3269751" y="1318143"/>
            <a:chExt cx="3141248" cy="2952091"/>
          </a:xfrm>
        </p:grpSpPr>
        <p:sp>
          <p:nvSpPr>
            <p:cNvPr id="142" name="Google Shape;142;p20"/>
            <p:cNvSpPr/>
            <p:nvPr/>
          </p:nvSpPr>
          <p:spPr>
            <a:xfrm rot="2700000">
              <a:off x="4255100" y="1053398"/>
              <a:ext cx="489601" cy="2989789"/>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43" name="Google Shape;143;p20"/>
            <p:cNvSpPr/>
            <p:nvPr/>
          </p:nvSpPr>
          <p:spPr>
            <a:xfrm>
              <a:off x="3459197"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s" sz="1100">
                  <a:solidFill>
                    <a:srgbClr val="0D5CDF"/>
                  </a:solidFill>
                  <a:latin typeface="Roboto"/>
                  <a:ea typeface="Roboto"/>
                  <a:cs typeface="Roboto"/>
                  <a:sym typeface="Roboto"/>
                </a:rPr>
                <a:t>3</a:t>
              </a:r>
              <a:endParaRPr b="1" sz="1100">
                <a:solidFill>
                  <a:srgbClr val="0D5CDF"/>
                </a:solidFill>
                <a:latin typeface="Roboto"/>
                <a:ea typeface="Roboto"/>
                <a:cs typeface="Roboto"/>
                <a:sym typeface="Roboto"/>
              </a:endParaRPr>
            </a:p>
          </p:txBody>
        </p:sp>
        <p:sp>
          <p:nvSpPr>
            <p:cNvPr id="144" name="Google Shape;144;p20"/>
            <p:cNvSpPr txBox="1"/>
            <p:nvPr/>
          </p:nvSpPr>
          <p:spPr>
            <a:xfrm rot="-2700000">
              <a:off x="34047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sz="1300">
                  <a:solidFill>
                    <a:srgbClr val="FFFFFF"/>
                  </a:solidFill>
                  <a:latin typeface="Roboto"/>
                  <a:ea typeface="Roboto"/>
                  <a:cs typeface="Roboto"/>
                  <a:sym typeface="Roboto"/>
                </a:rPr>
                <a:t>Model Architecture:</a:t>
              </a:r>
              <a:endParaRPr b="1" sz="1300">
                <a:solidFill>
                  <a:srgbClr val="FFFFFF"/>
                </a:solidFill>
                <a:latin typeface="Roboto"/>
                <a:ea typeface="Roboto"/>
                <a:cs typeface="Roboto"/>
                <a:sym typeface="Roboto"/>
              </a:endParaRPr>
            </a:p>
          </p:txBody>
        </p:sp>
        <p:sp>
          <p:nvSpPr>
            <p:cNvPr id="145" name="Google Shape;145;p20"/>
            <p:cNvSpPr txBox="1"/>
            <p:nvPr/>
          </p:nvSpPr>
          <p:spPr>
            <a:xfrm rot="-2700000">
              <a:off x="3551701" y="2513174"/>
              <a:ext cx="3014396" cy="8099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s" sz="1200">
                  <a:latin typeface="Roboto"/>
                  <a:ea typeface="Roboto"/>
                  <a:cs typeface="Roboto"/>
                  <a:sym typeface="Roboto"/>
                </a:rPr>
                <a:t>Construct a sequential model with LSTM layers . Include dropout layers to prevent overfitting and dense layers for output.</a:t>
              </a:r>
              <a:endParaRPr sz="1200">
                <a:latin typeface="Roboto"/>
                <a:ea typeface="Roboto"/>
                <a:cs typeface="Roboto"/>
                <a:sym typeface="Roboto"/>
              </a:endParaRPr>
            </a:p>
          </p:txBody>
        </p:sp>
      </p:grpSp>
      <p:grpSp>
        <p:nvGrpSpPr>
          <p:cNvPr id="146" name="Google Shape;146;p20"/>
          <p:cNvGrpSpPr/>
          <p:nvPr/>
        </p:nvGrpSpPr>
        <p:grpSpPr>
          <a:xfrm>
            <a:off x="1491676" y="1318143"/>
            <a:ext cx="3017449" cy="2811607"/>
            <a:chOff x="1776626" y="1318143"/>
            <a:chExt cx="3017449" cy="2811607"/>
          </a:xfrm>
        </p:grpSpPr>
        <p:grpSp>
          <p:nvGrpSpPr>
            <p:cNvPr id="147" name="Google Shape;147;p20"/>
            <p:cNvGrpSpPr/>
            <p:nvPr/>
          </p:nvGrpSpPr>
          <p:grpSpPr>
            <a:xfrm>
              <a:off x="1776626" y="1318143"/>
              <a:ext cx="3017449" cy="2811607"/>
              <a:chOff x="1776626" y="1318143"/>
              <a:chExt cx="3017449" cy="2811607"/>
            </a:xfrm>
          </p:grpSpPr>
          <p:sp>
            <p:nvSpPr>
              <p:cNvPr id="148" name="Google Shape;148;p20"/>
              <p:cNvSpPr/>
              <p:nvPr/>
            </p:nvSpPr>
            <p:spPr>
              <a:xfrm rot="2700000">
                <a:off x="2761975" y="1053398"/>
                <a:ext cx="489601" cy="2989789"/>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49" name="Google Shape;149;p20"/>
              <p:cNvSpPr txBox="1"/>
              <p:nvPr/>
            </p:nvSpPr>
            <p:spPr>
              <a:xfrm rot="-2700000">
                <a:off x="1899549" y="2297849"/>
                <a:ext cx="2376303"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sz="1600">
                    <a:solidFill>
                      <a:srgbClr val="FFFFFF"/>
                    </a:solidFill>
                    <a:latin typeface="Roboto"/>
                    <a:ea typeface="Roboto"/>
                    <a:cs typeface="Roboto"/>
                    <a:sym typeface="Roboto"/>
                  </a:rPr>
                  <a:t>Data Processing</a:t>
                </a:r>
                <a:endParaRPr b="1" sz="1600">
                  <a:solidFill>
                    <a:srgbClr val="FFFFFF"/>
                  </a:solidFill>
                  <a:latin typeface="Roboto"/>
                  <a:ea typeface="Roboto"/>
                  <a:cs typeface="Roboto"/>
                  <a:sym typeface="Roboto"/>
                </a:endParaRPr>
              </a:p>
            </p:txBody>
          </p:sp>
          <p:sp>
            <p:nvSpPr>
              <p:cNvPr id="150" name="Google Shape;150;p20"/>
              <p:cNvSpPr txBox="1"/>
              <p:nvPr/>
            </p:nvSpPr>
            <p:spPr>
              <a:xfrm rot="-2700000">
                <a:off x="2196389" y="2511053"/>
                <a:ext cx="2725472" cy="76749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s" sz="1200">
                    <a:latin typeface="Roboto"/>
                    <a:ea typeface="Roboto"/>
                    <a:cs typeface="Roboto"/>
                    <a:sym typeface="Roboto"/>
                  </a:rPr>
                  <a:t>Scale and normalize data to for consistent input for the LSTM. Split in train and test data sets.</a:t>
                </a:r>
                <a:endParaRPr sz="1200">
                  <a:latin typeface="Roboto"/>
                  <a:ea typeface="Roboto"/>
                  <a:cs typeface="Roboto"/>
                  <a:sym typeface="Roboto"/>
                </a:endParaRPr>
              </a:p>
            </p:txBody>
          </p:sp>
        </p:grpSp>
        <p:sp>
          <p:nvSpPr>
            <p:cNvPr id="151" name="Google Shape;151;p20"/>
            <p:cNvSpPr/>
            <p:nvPr/>
          </p:nvSpPr>
          <p:spPr>
            <a:xfrm>
              <a:off x="196607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s" sz="1100">
                  <a:solidFill>
                    <a:srgbClr val="0C57D3"/>
                  </a:solidFill>
                  <a:latin typeface="Roboto"/>
                  <a:ea typeface="Roboto"/>
                  <a:cs typeface="Roboto"/>
                  <a:sym typeface="Roboto"/>
                </a:rPr>
                <a:t>2</a:t>
              </a:r>
              <a:endParaRPr b="1" sz="1100">
                <a:solidFill>
                  <a:srgbClr val="0C57D3"/>
                </a:solidFill>
                <a:latin typeface="Roboto"/>
                <a:ea typeface="Roboto"/>
                <a:cs typeface="Roboto"/>
                <a:sym typeface="Roboto"/>
              </a:endParaRPr>
            </a:p>
          </p:txBody>
        </p:sp>
      </p:grpSp>
      <p:grpSp>
        <p:nvGrpSpPr>
          <p:cNvPr id="152" name="Google Shape;152;p20"/>
          <p:cNvGrpSpPr/>
          <p:nvPr/>
        </p:nvGrpSpPr>
        <p:grpSpPr>
          <a:xfrm>
            <a:off x="9" y="1318143"/>
            <a:ext cx="3085716" cy="2856105"/>
            <a:chOff x="284959" y="1318143"/>
            <a:chExt cx="3085716" cy="2856105"/>
          </a:xfrm>
        </p:grpSpPr>
        <p:sp>
          <p:nvSpPr>
            <p:cNvPr id="153" name="Google Shape;153;p20"/>
            <p:cNvSpPr/>
            <p:nvPr/>
          </p:nvSpPr>
          <p:spPr>
            <a:xfrm rot="2700000">
              <a:off x="1270309" y="1053398"/>
              <a:ext cx="489601" cy="2989789"/>
            </a:xfrm>
            <a:prstGeom prst="round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54" name="Google Shape;154;p20"/>
            <p:cNvSpPr/>
            <p:nvPr/>
          </p:nvSpPr>
          <p:spPr>
            <a:xfrm>
              <a:off x="472955"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s" sz="1100">
                  <a:solidFill>
                    <a:srgbClr val="0942A1"/>
                  </a:solidFill>
                  <a:latin typeface="Roboto"/>
                  <a:ea typeface="Roboto"/>
                  <a:cs typeface="Roboto"/>
                  <a:sym typeface="Roboto"/>
                </a:rPr>
                <a:t>1</a:t>
              </a:r>
              <a:endParaRPr b="1" sz="1100">
                <a:solidFill>
                  <a:srgbClr val="0942A1"/>
                </a:solidFill>
                <a:latin typeface="Roboto"/>
                <a:ea typeface="Roboto"/>
                <a:cs typeface="Roboto"/>
                <a:sym typeface="Roboto"/>
              </a:endParaRPr>
            </a:p>
          </p:txBody>
        </p:sp>
        <p:sp>
          <p:nvSpPr>
            <p:cNvPr id="155" name="Google Shape;155;p20"/>
            <p:cNvSpPr txBox="1"/>
            <p:nvPr/>
          </p:nvSpPr>
          <p:spPr>
            <a:xfrm rot="-2700000">
              <a:off x="414317" y="2300549"/>
              <a:ext cx="2368666"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sz="1600">
                  <a:solidFill>
                    <a:srgbClr val="FFFFFF"/>
                  </a:solidFill>
                  <a:latin typeface="Roboto"/>
                  <a:ea typeface="Roboto"/>
                  <a:cs typeface="Roboto"/>
                  <a:sym typeface="Roboto"/>
                </a:rPr>
                <a:t>Objective</a:t>
              </a:r>
              <a:endParaRPr b="1" sz="1600">
                <a:solidFill>
                  <a:srgbClr val="FFFFFF"/>
                </a:solidFill>
                <a:latin typeface="Roboto"/>
                <a:ea typeface="Roboto"/>
                <a:cs typeface="Roboto"/>
                <a:sym typeface="Roboto"/>
              </a:endParaRPr>
            </a:p>
          </p:txBody>
        </p:sp>
        <p:sp>
          <p:nvSpPr>
            <p:cNvPr id="156" name="Google Shape;156;p20"/>
            <p:cNvSpPr txBox="1"/>
            <p:nvPr/>
          </p:nvSpPr>
          <p:spPr>
            <a:xfrm rot="-2700000">
              <a:off x="598352" y="2503313"/>
              <a:ext cx="2941847" cy="73906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s" sz="1200">
                  <a:latin typeface="Roboto"/>
                  <a:ea typeface="Roboto"/>
                  <a:cs typeface="Roboto"/>
                  <a:sym typeface="Roboto"/>
                </a:rPr>
                <a:t>Model stock market data and make predictions based on historical patterns</a:t>
              </a:r>
              <a:endParaRPr b="1" sz="1200">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Auto Regressive Integrated Moving Average</a:t>
            </a:r>
            <a:endParaRPr/>
          </a:p>
        </p:txBody>
      </p:sp>
      <p:sp>
        <p:nvSpPr>
          <p:cNvPr id="162" name="Google Shape;16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42900" lvl="0" marL="457200" rtl="0" algn="l">
              <a:spcBef>
                <a:spcPts val="1200"/>
              </a:spcBef>
              <a:spcAft>
                <a:spcPts val="0"/>
              </a:spcAft>
              <a:buClr>
                <a:srgbClr val="000000"/>
              </a:buClr>
              <a:buSzPts val="1800"/>
              <a:buChar char="●"/>
            </a:pPr>
            <a:r>
              <a:rPr lang="es">
                <a:solidFill>
                  <a:srgbClr val="000000"/>
                </a:solidFill>
              </a:rPr>
              <a:t>ARIMA Model Summary</a:t>
            </a:r>
            <a:endParaRPr>
              <a:solidFill>
                <a:srgbClr val="000000"/>
              </a:solidFill>
            </a:endParaRPr>
          </a:p>
          <a:p>
            <a:pPr indent="-317500" lvl="1" marL="914400" rtl="0" algn="l">
              <a:spcBef>
                <a:spcPts val="0"/>
              </a:spcBef>
              <a:spcAft>
                <a:spcPts val="0"/>
              </a:spcAft>
              <a:buClr>
                <a:srgbClr val="000000"/>
              </a:buClr>
              <a:buSzPts val="1400"/>
              <a:buChar char="○"/>
            </a:pPr>
            <a:r>
              <a:rPr lang="es">
                <a:solidFill>
                  <a:srgbClr val="000000"/>
                </a:solidFill>
              </a:rPr>
              <a:t>Model Order: ARIMA(2,1,4)</a:t>
            </a:r>
            <a:endParaRPr>
              <a:solidFill>
                <a:srgbClr val="000000"/>
              </a:solidFill>
            </a:endParaRPr>
          </a:p>
          <a:p>
            <a:pPr indent="-317500" lvl="1" marL="914400" rtl="0" algn="l">
              <a:spcBef>
                <a:spcPts val="0"/>
              </a:spcBef>
              <a:spcAft>
                <a:spcPts val="0"/>
              </a:spcAft>
              <a:buClr>
                <a:srgbClr val="000000"/>
              </a:buClr>
              <a:buSzPts val="1400"/>
              <a:buChar char="○"/>
            </a:pPr>
            <a:r>
              <a:rPr lang="es">
                <a:solidFill>
                  <a:srgbClr val="000000"/>
                </a:solidFill>
              </a:rPr>
              <a:t>AIC: 11,652.797</a:t>
            </a:r>
            <a:endParaRPr>
              <a:solidFill>
                <a:srgbClr val="000000"/>
              </a:solidFill>
            </a:endParaRPr>
          </a:p>
          <a:p>
            <a:pPr indent="-317500" lvl="1" marL="914400" rtl="0" algn="l">
              <a:spcBef>
                <a:spcPts val="0"/>
              </a:spcBef>
              <a:spcAft>
                <a:spcPts val="0"/>
              </a:spcAft>
              <a:buClr>
                <a:srgbClr val="000000"/>
              </a:buClr>
              <a:buSzPts val="1400"/>
              <a:buChar char="○"/>
            </a:pPr>
            <a:r>
              <a:rPr lang="es">
                <a:solidFill>
                  <a:srgbClr val="000000"/>
                </a:solidFill>
              </a:rPr>
              <a:t>BIC: 11,686.287</a:t>
            </a:r>
            <a:endParaRPr>
              <a:solidFill>
                <a:srgbClr val="000000"/>
              </a:solidFill>
            </a:endParaRPr>
          </a:p>
          <a:p>
            <a:pPr indent="-317500" lvl="1" marL="914400" rtl="0" algn="l">
              <a:spcBef>
                <a:spcPts val="0"/>
              </a:spcBef>
              <a:spcAft>
                <a:spcPts val="0"/>
              </a:spcAft>
              <a:buClr>
                <a:srgbClr val="000000"/>
              </a:buClr>
              <a:buSzPts val="1400"/>
              <a:buChar char="○"/>
            </a:pPr>
            <a:r>
              <a:rPr lang="es">
                <a:solidFill>
                  <a:srgbClr val="000000"/>
                </a:solidFill>
              </a:rPr>
              <a:t>Log Likelihood: -5821.399</a:t>
            </a:r>
            <a:endParaRPr>
              <a:solidFill>
                <a:srgbClr val="000000"/>
              </a:solidFill>
            </a:endParaRPr>
          </a:p>
        </p:txBody>
      </p:sp>
      <p:pic>
        <p:nvPicPr>
          <p:cNvPr id="163" name="Google Shape;163;p21"/>
          <p:cNvPicPr preferRelativeResize="0"/>
          <p:nvPr/>
        </p:nvPicPr>
        <p:blipFill>
          <a:blip r:embed="rId3">
            <a:alphaModFix/>
          </a:blip>
          <a:stretch>
            <a:fillRect/>
          </a:stretch>
        </p:blipFill>
        <p:spPr>
          <a:xfrm>
            <a:off x="3415325" y="1421903"/>
            <a:ext cx="5484526" cy="295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