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16274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635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86024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55003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88355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80245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970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80927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38159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51726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6/11/2023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86794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6/11/2023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48694910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calhost:3000/" TargetMode="External"/><Relationship Id="rId2" Type="http://schemas.openxmlformats.org/officeDocument/2006/relationships/hyperlink" Target="https://localhost:42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rete di punti collegati">
            <a:extLst>
              <a:ext uri="{FF2B5EF4-FFF2-40B4-BE49-F238E27FC236}">
                <a16:creationId xmlns:a16="http://schemas.microsoft.com/office/drawing/2014/main" id="{515C123B-918C-44FA-9C25-E02EA4B53D01}"/>
              </a:ext>
            </a:extLst>
          </p:cNvPr>
          <p:cNvPicPr>
            <a:picLocks noChangeAspect="1"/>
          </p:cNvPicPr>
          <p:nvPr/>
        </p:nvPicPr>
        <p:blipFill rotWithShape="1">
          <a:blip r:embed="rId2">
            <a:alphaModFix/>
          </a:blip>
          <a:srcRect l="20577"/>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11" name="Rectangle 10">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9512BBE-D420-5B37-75B0-3A3BB17CBD31}"/>
              </a:ext>
            </a:extLst>
          </p:cNvPr>
          <p:cNvSpPr>
            <a:spLocks noGrp="1"/>
          </p:cNvSpPr>
          <p:nvPr>
            <p:ph type="ctrTitle"/>
          </p:nvPr>
        </p:nvSpPr>
        <p:spPr>
          <a:xfrm>
            <a:off x="685800" y="1295399"/>
            <a:ext cx="5932714" cy="3258457"/>
          </a:xfrm>
        </p:spPr>
        <p:txBody>
          <a:bodyPr anchor="t">
            <a:normAutofit/>
          </a:bodyPr>
          <a:lstStyle/>
          <a:p>
            <a:r>
              <a:rPr lang="it-IT" sz="4000" dirty="0"/>
              <a:t>Cus Camerino 2.0</a:t>
            </a:r>
          </a:p>
        </p:txBody>
      </p:sp>
      <p:sp>
        <p:nvSpPr>
          <p:cNvPr id="3" name="Sottotitolo 2">
            <a:extLst>
              <a:ext uri="{FF2B5EF4-FFF2-40B4-BE49-F238E27FC236}">
                <a16:creationId xmlns:a16="http://schemas.microsoft.com/office/drawing/2014/main" id="{87174FC9-ED26-EE15-2806-AC63E79B8A79}"/>
              </a:ext>
            </a:extLst>
          </p:cNvPr>
          <p:cNvSpPr>
            <a:spLocks noGrp="1"/>
          </p:cNvSpPr>
          <p:nvPr>
            <p:ph type="subTitle" idx="1"/>
          </p:nvPr>
        </p:nvSpPr>
        <p:spPr>
          <a:xfrm>
            <a:off x="685800" y="5254101"/>
            <a:ext cx="3886200" cy="903513"/>
          </a:xfrm>
        </p:spPr>
        <p:txBody>
          <a:bodyPr>
            <a:normAutofit/>
          </a:bodyPr>
          <a:lstStyle/>
          <a:p>
            <a:r>
              <a:rPr lang="it-IT" dirty="0">
                <a:solidFill>
                  <a:srgbClr val="FFFFFF"/>
                </a:solidFill>
              </a:rPr>
              <a:t>Fabio Evangelista - 114113</a:t>
            </a:r>
          </a:p>
        </p:txBody>
      </p:sp>
    </p:spTree>
    <p:extLst>
      <p:ext uri="{BB962C8B-B14F-4D97-AF65-F5344CB8AC3E}">
        <p14:creationId xmlns:p14="http://schemas.microsoft.com/office/powerpoint/2010/main" val="296933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D17E0C-FACA-08A2-BF38-D63A9D2359AC}"/>
              </a:ext>
            </a:extLst>
          </p:cNvPr>
          <p:cNvSpPr>
            <a:spLocks noGrp="1"/>
          </p:cNvSpPr>
          <p:nvPr>
            <p:ph type="title"/>
          </p:nvPr>
        </p:nvSpPr>
        <p:spPr>
          <a:xfrm>
            <a:off x="1349375" y="-325341"/>
            <a:ext cx="9493249" cy="1577975"/>
          </a:xfrm>
        </p:spPr>
        <p:txBody>
          <a:bodyPr/>
          <a:lstStyle/>
          <a:p>
            <a:pPr algn="ctr"/>
            <a:r>
              <a:rPr lang="it-IT" dirty="0" err="1"/>
              <a:t>DataBase</a:t>
            </a:r>
            <a:endParaRPr lang="it-IT" dirty="0"/>
          </a:p>
        </p:txBody>
      </p:sp>
      <p:sp>
        <p:nvSpPr>
          <p:cNvPr id="3" name="Segnaposto contenuto 2">
            <a:extLst>
              <a:ext uri="{FF2B5EF4-FFF2-40B4-BE49-F238E27FC236}">
                <a16:creationId xmlns:a16="http://schemas.microsoft.com/office/drawing/2014/main" id="{EA579BC4-8C76-BAEB-FE6D-24B5E9F40BD3}"/>
              </a:ext>
            </a:extLst>
          </p:cNvPr>
          <p:cNvSpPr>
            <a:spLocks noGrp="1"/>
          </p:cNvSpPr>
          <p:nvPr>
            <p:ph idx="1"/>
          </p:nvPr>
        </p:nvSpPr>
        <p:spPr>
          <a:xfrm>
            <a:off x="1349375" y="2392677"/>
            <a:ext cx="9493250" cy="4006568"/>
          </a:xfrm>
        </p:spPr>
        <p:txBody>
          <a:bodyPr/>
          <a:lstStyle/>
          <a:p>
            <a:pPr marL="0" indent="0">
              <a:buNone/>
            </a:pPr>
            <a:r>
              <a:rPr lang="it-IT" dirty="0"/>
              <a:t>Per il popolamento dei dati ho scelto di usare </a:t>
            </a:r>
            <a:r>
              <a:rPr lang="it-IT" dirty="0" err="1"/>
              <a:t>MariaDB</a:t>
            </a:r>
            <a:r>
              <a:rPr lang="it-IT" dirty="0"/>
              <a:t>. </a:t>
            </a:r>
            <a:r>
              <a:rPr lang="it-IT" dirty="0" err="1"/>
              <a:t>MariaDB</a:t>
            </a:r>
            <a:r>
              <a:rPr lang="it-IT" dirty="0"/>
              <a:t> è un sistema di gestione di database relazionale (RDBMS) open source, che è una versione </a:t>
            </a:r>
            <a:r>
              <a:rPr lang="it-IT" dirty="0" err="1"/>
              <a:t>fork</a:t>
            </a:r>
            <a:r>
              <a:rPr lang="it-IT" dirty="0"/>
              <a:t> di MySQL. È progettato per essere una soluzione avanzata e ad alte prestazioni per applicazioni web.</a:t>
            </a:r>
          </a:p>
          <a:p>
            <a:pPr marL="0" indent="0">
              <a:buNone/>
            </a:pPr>
            <a:r>
              <a:rPr lang="it-IT" dirty="0"/>
              <a:t>Il </a:t>
            </a:r>
            <a:r>
              <a:rPr lang="it-IT" dirty="0" err="1"/>
              <a:t>DataBase</a:t>
            </a:r>
            <a:r>
              <a:rPr lang="it-IT" dirty="0"/>
              <a:t> verrà gestito attraverso </a:t>
            </a:r>
            <a:r>
              <a:rPr lang="it-IT" dirty="0" err="1"/>
              <a:t>Sequelize</a:t>
            </a:r>
            <a:r>
              <a:rPr lang="it-IT" dirty="0"/>
              <a:t>.</a:t>
            </a:r>
          </a:p>
        </p:txBody>
      </p:sp>
    </p:spTree>
    <p:extLst>
      <p:ext uri="{BB962C8B-B14F-4D97-AF65-F5344CB8AC3E}">
        <p14:creationId xmlns:p14="http://schemas.microsoft.com/office/powerpoint/2010/main" val="123424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B378FE-A8C2-ED85-4A81-85BBA3F5E819}"/>
              </a:ext>
            </a:extLst>
          </p:cNvPr>
          <p:cNvSpPr>
            <a:spLocks noGrp="1"/>
          </p:cNvSpPr>
          <p:nvPr>
            <p:ph type="title"/>
          </p:nvPr>
        </p:nvSpPr>
        <p:spPr>
          <a:xfrm>
            <a:off x="1349375" y="132183"/>
            <a:ext cx="9493249" cy="961831"/>
          </a:xfrm>
        </p:spPr>
        <p:txBody>
          <a:bodyPr/>
          <a:lstStyle/>
          <a:p>
            <a:pPr algn="ctr"/>
            <a:r>
              <a:rPr lang="it-IT" dirty="0"/>
              <a:t>Problematiche</a:t>
            </a:r>
          </a:p>
        </p:txBody>
      </p:sp>
      <p:sp>
        <p:nvSpPr>
          <p:cNvPr id="3" name="Segnaposto contenuto 2">
            <a:extLst>
              <a:ext uri="{FF2B5EF4-FFF2-40B4-BE49-F238E27FC236}">
                <a16:creationId xmlns:a16="http://schemas.microsoft.com/office/drawing/2014/main" id="{BE5CC50B-507F-7503-3AD1-AF59D9CF9306}"/>
              </a:ext>
            </a:extLst>
          </p:cNvPr>
          <p:cNvSpPr>
            <a:spLocks noGrp="1"/>
          </p:cNvSpPr>
          <p:nvPr>
            <p:ph idx="1"/>
          </p:nvPr>
        </p:nvSpPr>
        <p:spPr>
          <a:xfrm>
            <a:off x="455644" y="1436913"/>
            <a:ext cx="11280710" cy="5169160"/>
          </a:xfrm>
        </p:spPr>
        <p:txBody>
          <a:bodyPr>
            <a:normAutofit fontScale="92500" lnSpcReduction="20000"/>
          </a:bodyPr>
          <a:lstStyle/>
          <a:p>
            <a:pPr marL="0" indent="0">
              <a:buNone/>
            </a:pPr>
            <a:r>
              <a:rPr lang="it-IT" dirty="0"/>
              <a:t>Durante lo sviluppo del progetto, ho avuto a che fare con alcune problematiche come:</a:t>
            </a:r>
          </a:p>
          <a:p>
            <a:pPr marL="0" indent="0">
              <a:buNone/>
            </a:pPr>
            <a:r>
              <a:rPr lang="it-IT" dirty="0"/>
              <a:t>-CORS: è un meccanismo di sicurezza utilizzato dai browser web per controllare le richieste di risorse (come API o file) provenienti da un dominio diverso da quello del sito web che viene visualizzato nell'attuale finestra del browser. In altre parole, CORS è una politica di sicurezza implementata dal browser che impone restrizioni sulle richieste di risorse da origini diverse. Questo meccanismo è progettato per prevenire attacchi come l'accesso non autorizzato alle risorse di un sito web da parte di siti esterni o l'uso non autorizzato delle API da parte di domini non attendibili. Nel mio caso, avendo il </a:t>
            </a:r>
            <a:r>
              <a:rPr lang="it-IT" dirty="0" err="1"/>
              <a:t>Frontend</a:t>
            </a:r>
            <a:r>
              <a:rPr lang="it-IT" dirty="0"/>
              <a:t> in esecuzione sulla porta </a:t>
            </a:r>
            <a:r>
              <a:rPr lang="it-IT" dirty="0">
                <a:hlinkClick r:id="rId2"/>
              </a:rPr>
              <a:t>https://localhost:4200</a:t>
            </a:r>
            <a:r>
              <a:rPr lang="it-IT" dirty="0"/>
              <a:t> ed il </a:t>
            </a:r>
            <a:r>
              <a:rPr lang="it-IT" dirty="0" err="1"/>
              <a:t>Backend</a:t>
            </a:r>
            <a:r>
              <a:rPr lang="it-IT" dirty="0"/>
              <a:t> sulla porta </a:t>
            </a:r>
            <a:r>
              <a:rPr lang="it-IT" dirty="0">
                <a:hlinkClick r:id="rId3"/>
              </a:rPr>
              <a:t>https://localhost:3000</a:t>
            </a:r>
            <a:r>
              <a:rPr lang="it-IT" dirty="0"/>
              <a:t>, è stato necessario utilizzare un proxy nel </a:t>
            </a:r>
            <a:r>
              <a:rPr lang="it-IT" dirty="0" err="1"/>
              <a:t>Frontend</a:t>
            </a:r>
            <a:r>
              <a:rPr lang="it-IT" dirty="0"/>
              <a:t>. Quindi un file chiamato </a:t>
            </a:r>
            <a:r>
              <a:rPr lang="it-IT" dirty="0" err="1"/>
              <a:t>proxy.config.json</a:t>
            </a:r>
            <a:r>
              <a:rPr lang="it-IT" dirty="0"/>
              <a:t> dove è possibile notare che tutte le chiamate effettuate sulla porta 4200/api, vengono reindirizzate sulla porta 3000/api</a:t>
            </a:r>
          </a:p>
          <a:p>
            <a:pPr marL="0" indent="0">
              <a:buNone/>
            </a:pPr>
            <a:r>
              <a:rPr lang="it-IT" dirty="0"/>
              <a:t>-SQL Injection:  è una vulnerabilità di sicurezza che si verifica quando i dati forniti dall'utente vengono inseriti in modo non sicuro all'interno di una query SQL senza essere correttamente validati o sanificati. Questa vulnerabilità consente a un attaccante di eseguire codice SQL dannoso o non autorizzato nel database. L'SQL injection sfrutta il fatto che i comandi SQL sono spesso costruiti concatenando stringhe. Se i dati dell'utente vengono inseriti in modo non sicuro senza alcuna manipolazione o controllo, un attaccante può inserire del codice SQL aggiuntivo come parte dei dati forniti, che verrà quindi interpretato dal database come parte della query. Grazie a </a:t>
            </a:r>
            <a:r>
              <a:rPr lang="it-IT" dirty="0" err="1"/>
              <a:t>Sequelize</a:t>
            </a:r>
            <a:r>
              <a:rPr lang="it-IT" dirty="0"/>
              <a:t> non ho problemi di questo tipo perché in automatico risolve questa falla di sicurezza, altrimenti avrei dovuto validare le richieste, per quanto riguarda i dati in input.</a:t>
            </a:r>
          </a:p>
        </p:txBody>
      </p:sp>
    </p:spTree>
    <p:extLst>
      <p:ext uri="{BB962C8B-B14F-4D97-AF65-F5344CB8AC3E}">
        <p14:creationId xmlns:p14="http://schemas.microsoft.com/office/powerpoint/2010/main" val="15337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7896EB-B7F9-C0FA-211F-75AC210E7E9B}"/>
              </a:ext>
            </a:extLst>
          </p:cNvPr>
          <p:cNvSpPr>
            <a:spLocks noGrp="1"/>
          </p:cNvSpPr>
          <p:nvPr>
            <p:ph type="title"/>
          </p:nvPr>
        </p:nvSpPr>
        <p:spPr>
          <a:xfrm>
            <a:off x="1349375" y="1851025"/>
            <a:ext cx="9493249" cy="1577975"/>
          </a:xfrm>
        </p:spPr>
        <p:txBody>
          <a:bodyPr/>
          <a:lstStyle/>
          <a:p>
            <a:pPr algn="ctr"/>
            <a:r>
              <a:rPr lang="it-IT" dirty="0"/>
              <a:t>Fine</a:t>
            </a:r>
          </a:p>
        </p:txBody>
      </p:sp>
      <p:sp>
        <p:nvSpPr>
          <p:cNvPr id="3" name="Segnaposto contenuto 2">
            <a:extLst>
              <a:ext uri="{FF2B5EF4-FFF2-40B4-BE49-F238E27FC236}">
                <a16:creationId xmlns:a16="http://schemas.microsoft.com/office/drawing/2014/main" id="{C49D8C56-CF97-6956-940C-C83B4511C71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96308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19F0A7-6574-1FB4-5ECD-4FE4AB3D8C4F}"/>
              </a:ext>
            </a:extLst>
          </p:cNvPr>
          <p:cNvSpPr>
            <a:spLocks noGrp="1"/>
          </p:cNvSpPr>
          <p:nvPr>
            <p:ph type="title"/>
          </p:nvPr>
        </p:nvSpPr>
        <p:spPr>
          <a:xfrm>
            <a:off x="1203649" y="-82744"/>
            <a:ext cx="9493249" cy="1577975"/>
          </a:xfrm>
        </p:spPr>
        <p:txBody>
          <a:bodyPr/>
          <a:lstStyle/>
          <a:p>
            <a:pPr algn="ctr"/>
            <a:r>
              <a:rPr lang="it-IT" dirty="0"/>
              <a:t>Com’è strutturato</a:t>
            </a:r>
          </a:p>
        </p:txBody>
      </p:sp>
      <p:sp>
        <p:nvSpPr>
          <p:cNvPr id="3" name="Segnaposto contenuto 2">
            <a:extLst>
              <a:ext uri="{FF2B5EF4-FFF2-40B4-BE49-F238E27FC236}">
                <a16:creationId xmlns:a16="http://schemas.microsoft.com/office/drawing/2014/main" id="{6BB92164-030E-1E4C-5208-F167FA0A4E7F}"/>
              </a:ext>
            </a:extLst>
          </p:cNvPr>
          <p:cNvSpPr>
            <a:spLocks noGrp="1"/>
          </p:cNvSpPr>
          <p:nvPr>
            <p:ph idx="1"/>
          </p:nvPr>
        </p:nvSpPr>
        <p:spPr/>
        <p:txBody>
          <a:bodyPr/>
          <a:lstStyle/>
          <a:p>
            <a:r>
              <a:rPr lang="it-IT" dirty="0"/>
              <a:t>Il sito è stato sviluppato per il Cus Camerino</a:t>
            </a:r>
          </a:p>
          <a:p>
            <a:r>
              <a:rPr lang="it-IT" dirty="0"/>
              <a:t>Inizialmente troviamo una parte accessibile a tutti senza il bisogno di fare login</a:t>
            </a:r>
          </a:p>
          <a:p>
            <a:r>
              <a:rPr lang="it-IT" dirty="0"/>
              <a:t>Se si è Clienti/Titolare/Dipendenti, si potrà accedere alla piattaforma con la possibilità di accedere ad alcune funzionalità </a:t>
            </a:r>
          </a:p>
          <a:p>
            <a:r>
              <a:rPr lang="it-IT" dirty="0"/>
              <a:t>E’ una SPA (Single-Page-Application)</a:t>
            </a:r>
          </a:p>
          <a:p>
            <a:r>
              <a:rPr lang="it-IT" dirty="0"/>
              <a:t>Per il </a:t>
            </a:r>
            <a:r>
              <a:rPr lang="it-IT" dirty="0" err="1"/>
              <a:t>Frontend</a:t>
            </a:r>
            <a:r>
              <a:rPr lang="it-IT" dirty="0"/>
              <a:t> è stato usato </a:t>
            </a:r>
            <a:r>
              <a:rPr lang="it-IT" dirty="0" err="1"/>
              <a:t>Angular</a:t>
            </a:r>
            <a:endParaRPr lang="it-IT" dirty="0"/>
          </a:p>
          <a:p>
            <a:r>
              <a:rPr lang="it-IT" dirty="0"/>
              <a:t>Per il </a:t>
            </a:r>
            <a:r>
              <a:rPr lang="it-IT" dirty="0" err="1"/>
              <a:t>Backend</a:t>
            </a:r>
            <a:r>
              <a:rPr lang="it-IT" dirty="0"/>
              <a:t> è stato usato </a:t>
            </a:r>
            <a:r>
              <a:rPr lang="it-IT" dirty="0" err="1"/>
              <a:t>NodeJS</a:t>
            </a:r>
            <a:endParaRPr lang="it-IT" dirty="0"/>
          </a:p>
          <a:p>
            <a:r>
              <a:rPr lang="it-IT" dirty="0"/>
              <a:t>Per il popolamento dei dati è stato usato </a:t>
            </a:r>
            <a:r>
              <a:rPr lang="it-IT" dirty="0" err="1"/>
              <a:t>MariaDB</a:t>
            </a:r>
            <a:endParaRPr lang="it-IT" dirty="0"/>
          </a:p>
        </p:txBody>
      </p:sp>
    </p:spTree>
    <p:extLst>
      <p:ext uri="{BB962C8B-B14F-4D97-AF65-F5344CB8AC3E}">
        <p14:creationId xmlns:p14="http://schemas.microsoft.com/office/powerpoint/2010/main" val="378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C4F14-4D74-D3ED-2820-FA6173C155A4}"/>
              </a:ext>
            </a:extLst>
          </p:cNvPr>
          <p:cNvSpPr>
            <a:spLocks noGrp="1"/>
          </p:cNvSpPr>
          <p:nvPr>
            <p:ph type="title"/>
          </p:nvPr>
        </p:nvSpPr>
        <p:spPr>
          <a:xfrm>
            <a:off x="1349375" y="93306"/>
            <a:ext cx="9493249" cy="1577975"/>
          </a:xfrm>
        </p:spPr>
        <p:txBody>
          <a:bodyPr/>
          <a:lstStyle/>
          <a:p>
            <a:pPr algn="ctr"/>
            <a:r>
              <a:rPr lang="it-IT" dirty="0"/>
              <a:t>Accesso al Sito</a:t>
            </a:r>
          </a:p>
        </p:txBody>
      </p:sp>
      <p:sp>
        <p:nvSpPr>
          <p:cNvPr id="3" name="Segnaposto contenuto 2">
            <a:extLst>
              <a:ext uri="{FF2B5EF4-FFF2-40B4-BE49-F238E27FC236}">
                <a16:creationId xmlns:a16="http://schemas.microsoft.com/office/drawing/2014/main" id="{68D2A555-C976-302C-4399-9103B7AEEAD4}"/>
              </a:ext>
            </a:extLst>
          </p:cNvPr>
          <p:cNvSpPr>
            <a:spLocks noGrp="1"/>
          </p:cNvSpPr>
          <p:nvPr>
            <p:ph idx="1"/>
          </p:nvPr>
        </p:nvSpPr>
        <p:spPr/>
        <p:txBody>
          <a:bodyPr/>
          <a:lstStyle/>
          <a:p>
            <a:pPr marL="0" indent="0">
              <a:buNone/>
            </a:pPr>
            <a:r>
              <a:rPr lang="it-IT" dirty="0"/>
              <a:t>Inizialmente ci si collegherà alla Home Page, dove si potrà accedere alle seguenti sezioni:</a:t>
            </a:r>
          </a:p>
          <a:p>
            <a:pPr marL="0" indent="0">
              <a:buNone/>
            </a:pPr>
            <a:r>
              <a:rPr lang="it-IT" dirty="0"/>
              <a:t>-Home</a:t>
            </a:r>
          </a:p>
          <a:p>
            <a:pPr marL="0" indent="0">
              <a:buNone/>
            </a:pPr>
            <a:r>
              <a:rPr lang="it-IT" dirty="0"/>
              <a:t>-Info</a:t>
            </a:r>
          </a:p>
          <a:p>
            <a:pPr marL="0" indent="0">
              <a:buNone/>
            </a:pPr>
            <a:r>
              <a:rPr lang="it-IT" dirty="0"/>
              <a:t>-Contatti</a:t>
            </a:r>
          </a:p>
          <a:p>
            <a:pPr marL="0" indent="0">
              <a:buNone/>
            </a:pPr>
            <a:r>
              <a:rPr lang="it-IT" dirty="0"/>
              <a:t>-Sala Pesi</a:t>
            </a:r>
          </a:p>
          <a:p>
            <a:pPr marL="0" indent="0">
              <a:buNone/>
            </a:pPr>
            <a:r>
              <a:rPr lang="it-IT" dirty="0"/>
              <a:t>-Login (per Clienti e Titolare/Dipendenti)</a:t>
            </a:r>
          </a:p>
          <a:p>
            <a:pPr marL="0" indent="0">
              <a:buNone/>
            </a:pPr>
            <a:r>
              <a:rPr lang="it-IT" dirty="0"/>
              <a:t>-Registrati (per Clienti)</a:t>
            </a:r>
          </a:p>
          <a:p>
            <a:pPr marL="0" indent="0">
              <a:buNone/>
            </a:pPr>
            <a:r>
              <a:rPr lang="it-IT" dirty="0"/>
              <a:t>-Area Amministrativa (punto di accesso unicamente per Titolare e Dipendenti)</a:t>
            </a:r>
          </a:p>
        </p:txBody>
      </p:sp>
    </p:spTree>
    <p:extLst>
      <p:ext uri="{BB962C8B-B14F-4D97-AF65-F5344CB8AC3E}">
        <p14:creationId xmlns:p14="http://schemas.microsoft.com/office/powerpoint/2010/main" val="29944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D1DF3D-CEF3-85EE-DDD0-CE42760B0F62}"/>
              </a:ext>
            </a:extLst>
          </p:cNvPr>
          <p:cNvSpPr>
            <a:spLocks noGrp="1"/>
          </p:cNvSpPr>
          <p:nvPr>
            <p:ph type="title"/>
          </p:nvPr>
        </p:nvSpPr>
        <p:spPr>
          <a:xfrm>
            <a:off x="1349375" y="103868"/>
            <a:ext cx="9493249" cy="1577975"/>
          </a:xfrm>
        </p:spPr>
        <p:txBody>
          <a:bodyPr/>
          <a:lstStyle/>
          <a:p>
            <a:pPr algn="ctr"/>
            <a:r>
              <a:rPr lang="it-IT" dirty="0"/>
              <a:t>Area Clienti</a:t>
            </a:r>
          </a:p>
        </p:txBody>
      </p:sp>
      <p:sp>
        <p:nvSpPr>
          <p:cNvPr id="3" name="Segnaposto contenuto 2">
            <a:extLst>
              <a:ext uri="{FF2B5EF4-FFF2-40B4-BE49-F238E27FC236}">
                <a16:creationId xmlns:a16="http://schemas.microsoft.com/office/drawing/2014/main" id="{AC4D484E-2D26-72F2-F3F3-32CA69A13F0F}"/>
              </a:ext>
            </a:extLst>
          </p:cNvPr>
          <p:cNvSpPr>
            <a:spLocks noGrp="1"/>
          </p:cNvSpPr>
          <p:nvPr>
            <p:ph idx="1"/>
          </p:nvPr>
        </p:nvSpPr>
        <p:spPr/>
        <p:txBody>
          <a:bodyPr>
            <a:normAutofit fontScale="92500" lnSpcReduction="10000"/>
          </a:bodyPr>
          <a:lstStyle/>
          <a:p>
            <a:pPr marL="0" indent="0">
              <a:buNone/>
            </a:pPr>
            <a:r>
              <a:rPr lang="it-IT" dirty="0"/>
              <a:t>Una volta che il Cliente si è registrato nel sito con l’apposita funzione, potrà effettuare il login e accedere a determinate funzionalità come:</a:t>
            </a:r>
          </a:p>
          <a:p>
            <a:pPr marL="0" indent="0">
              <a:buNone/>
            </a:pPr>
            <a:r>
              <a:rPr lang="it-IT" dirty="0"/>
              <a:t>-Profilo: qui potrà vedere le proprie informazioni personali come Nome, Cognome ed email con cui si è registrato. Inoltre potrà modificare email e password cliccando sull’apposito bottone</a:t>
            </a:r>
          </a:p>
          <a:p>
            <a:pPr marL="0" indent="0">
              <a:buNone/>
            </a:pPr>
            <a:r>
              <a:rPr lang="it-IT" dirty="0"/>
              <a:t>-Tessera: se non si dispone di una tessera, ti verrà chiesto di farla creare. Una volta creata dal Titolare o Dipendente, si potrà vedere il codice della tessera uniti ai punti disponibili al momento</a:t>
            </a:r>
          </a:p>
          <a:p>
            <a:pPr marL="0" indent="0">
              <a:buNone/>
            </a:pPr>
            <a:r>
              <a:rPr lang="it-IT" dirty="0"/>
              <a:t>-Prenotazioni: Per accedere alla palestra, è indispensabile prenotare in anticipo l'orario desiderato, a causa della limitazione di ingresso a un massimo di 20 persone nella sala pesi. Il Cliente volendo potrà gestire le </a:t>
            </a:r>
            <a:r>
              <a:rPr lang="it-IT"/>
              <a:t>proprie prenotazioni</a:t>
            </a:r>
            <a:endParaRPr lang="it-IT" dirty="0"/>
          </a:p>
          <a:p>
            <a:pPr marL="0" indent="0">
              <a:buNone/>
            </a:pPr>
            <a:r>
              <a:rPr lang="it-IT" dirty="0"/>
              <a:t>-Premi: Il Cliente potrà ottenere premi utilizzando i punti assegnati che riceverà in base al tipo di abbonamento che sceglierà di fare e per quanto tempo</a:t>
            </a:r>
          </a:p>
        </p:txBody>
      </p:sp>
    </p:spTree>
    <p:extLst>
      <p:ext uri="{BB962C8B-B14F-4D97-AF65-F5344CB8AC3E}">
        <p14:creationId xmlns:p14="http://schemas.microsoft.com/office/powerpoint/2010/main" val="157021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A8D8CB-CE0D-40A9-D4EC-8869698476DC}"/>
              </a:ext>
            </a:extLst>
          </p:cNvPr>
          <p:cNvSpPr>
            <a:spLocks noGrp="1"/>
          </p:cNvSpPr>
          <p:nvPr>
            <p:ph type="title"/>
          </p:nvPr>
        </p:nvSpPr>
        <p:spPr>
          <a:xfrm>
            <a:off x="1349375" y="0"/>
            <a:ext cx="9493249" cy="1577975"/>
          </a:xfrm>
        </p:spPr>
        <p:txBody>
          <a:bodyPr/>
          <a:lstStyle/>
          <a:p>
            <a:pPr algn="ctr"/>
            <a:r>
              <a:rPr lang="it-IT" dirty="0"/>
              <a:t>Area Amministrazione</a:t>
            </a:r>
          </a:p>
        </p:txBody>
      </p:sp>
      <p:sp>
        <p:nvSpPr>
          <p:cNvPr id="3" name="Segnaposto contenuto 2">
            <a:extLst>
              <a:ext uri="{FF2B5EF4-FFF2-40B4-BE49-F238E27FC236}">
                <a16:creationId xmlns:a16="http://schemas.microsoft.com/office/drawing/2014/main" id="{5C429A78-D314-5FDB-8714-2F6043D4CA80}"/>
              </a:ext>
            </a:extLst>
          </p:cNvPr>
          <p:cNvSpPr>
            <a:spLocks noGrp="1"/>
          </p:cNvSpPr>
          <p:nvPr>
            <p:ph idx="1"/>
          </p:nvPr>
        </p:nvSpPr>
        <p:spPr>
          <a:xfrm>
            <a:off x="1349375" y="1898154"/>
            <a:ext cx="9493250" cy="4595951"/>
          </a:xfrm>
        </p:spPr>
        <p:txBody>
          <a:bodyPr>
            <a:normAutofit fontScale="92500" lnSpcReduction="10000"/>
          </a:bodyPr>
          <a:lstStyle/>
          <a:p>
            <a:pPr marL="0" indent="0">
              <a:buNone/>
            </a:pPr>
            <a:r>
              <a:rPr lang="it-IT" dirty="0"/>
              <a:t>Il Titolare avrà un account già creato all’interno del Database con accesso completo al sistema. Lui e i Dipendenti che non hanno restrizioni, possono creare nuovi profili per i Dipendenti e decidere se assegnare a loro dele restrizioni. Una volta loggati nel sistema, in base alle restrizioni assegnate si avranno queste sezioni:</a:t>
            </a:r>
          </a:p>
          <a:p>
            <a:pPr marL="0" indent="0">
              <a:buNone/>
            </a:pPr>
            <a:r>
              <a:rPr lang="it-IT" dirty="0"/>
              <a:t>-Profilo: si potrà vedere le proprie info come codice, nome e se si ha accesso completo al sistema. Inoltre si potrà modificare anche la password</a:t>
            </a:r>
          </a:p>
          <a:p>
            <a:pPr marL="0" indent="0">
              <a:buNone/>
            </a:pPr>
            <a:r>
              <a:rPr lang="it-IT" dirty="0"/>
              <a:t>-Account Dipendenti: sezione disponibile solo per il Titolare o Dipendenti con accesso completo. Si può creare un nuovo Dipendente e volendo assegnargli le restrizioni. Inoltre si può cancellare anche un determinato Dipendente cercando il suo nome</a:t>
            </a:r>
          </a:p>
          <a:p>
            <a:pPr marL="0" indent="0">
              <a:buNone/>
            </a:pPr>
            <a:r>
              <a:rPr lang="it-IT" dirty="0"/>
              <a:t>-Tessera: sezione dove si può creare tessere per i clienti e assegnare o rimuovere punti ad essi quando si desidera</a:t>
            </a:r>
          </a:p>
          <a:p>
            <a:pPr marL="0" indent="0">
              <a:buNone/>
            </a:pPr>
            <a:r>
              <a:rPr lang="it-IT" dirty="0"/>
              <a:t>-Prenotazioni: sezione dove si può vedere tutte le prenotazioni e gestire quelle dei Clienti</a:t>
            </a:r>
          </a:p>
          <a:p>
            <a:pPr marL="0" indent="0">
              <a:buNone/>
            </a:pPr>
            <a:r>
              <a:rPr lang="it-IT" dirty="0"/>
              <a:t>-Premi: sezione dove è possibile creare nuovi premi e a sua volta vedere i premi riscattati da un determinato Cliente</a:t>
            </a:r>
          </a:p>
        </p:txBody>
      </p:sp>
    </p:spTree>
    <p:extLst>
      <p:ext uri="{BB962C8B-B14F-4D97-AF65-F5344CB8AC3E}">
        <p14:creationId xmlns:p14="http://schemas.microsoft.com/office/powerpoint/2010/main" val="329475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2C2E5-7062-457F-BFEF-9B983FDA48A4}"/>
              </a:ext>
            </a:extLst>
          </p:cNvPr>
          <p:cNvSpPr>
            <a:spLocks noGrp="1"/>
          </p:cNvSpPr>
          <p:nvPr>
            <p:ph type="title"/>
          </p:nvPr>
        </p:nvSpPr>
        <p:spPr>
          <a:xfrm>
            <a:off x="1349375" y="0"/>
            <a:ext cx="9493249" cy="1577975"/>
          </a:xfrm>
        </p:spPr>
        <p:txBody>
          <a:bodyPr/>
          <a:lstStyle/>
          <a:p>
            <a:pPr algn="ctr"/>
            <a:r>
              <a:rPr lang="it-IT" dirty="0" err="1"/>
              <a:t>Frontend</a:t>
            </a:r>
            <a:endParaRPr lang="it-IT" dirty="0"/>
          </a:p>
        </p:txBody>
      </p:sp>
      <p:sp>
        <p:nvSpPr>
          <p:cNvPr id="3" name="Segnaposto contenuto 2">
            <a:extLst>
              <a:ext uri="{FF2B5EF4-FFF2-40B4-BE49-F238E27FC236}">
                <a16:creationId xmlns:a16="http://schemas.microsoft.com/office/drawing/2014/main" id="{1025670E-7FCA-E2EC-F3A0-0EA600CA3246}"/>
              </a:ext>
            </a:extLst>
          </p:cNvPr>
          <p:cNvSpPr>
            <a:spLocks noGrp="1"/>
          </p:cNvSpPr>
          <p:nvPr>
            <p:ph idx="1"/>
          </p:nvPr>
        </p:nvSpPr>
        <p:spPr/>
        <p:txBody>
          <a:bodyPr>
            <a:normAutofit lnSpcReduction="10000"/>
          </a:bodyPr>
          <a:lstStyle/>
          <a:p>
            <a:pPr marL="0" indent="0">
              <a:buNone/>
            </a:pPr>
            <a:r>
              <a:rPr lang="it-IT" dirty="0"/>
              <a:t>Come </a:t>
            </a:r>
            <a:r>
              <a:rPr lang="it-IT" dirty="0" err="1"/>
              <a:t>Frontend</a:t>
            </a:r>
            <a:r>
              <a:rPr lang="it-IT" dirty="0"/>
              <a:t> è stato usato </a:t>
            </a:r>
            <a:r>
              <a:rPr lang="it-IT" dirty="0" err="1"/>
              <a:t>Angular</a:t>
            </a:r>
            <a:r>
              <a:rPr lang="it-IT" dirty="0"/>
              <a:t>, un framework che permette di sviluppare Single Page Application.</a:t>
            </a:r>
          </a:p>
          <a:p>
            <a:pPr marL="0" indent="0">
              <a:buNone/>
            </a:pPr>
            <a:r>
              <a:rPr lang="it-IT" dirty="0"/>
              <a:t>All’interno di un sito progettato in </a:t>
            </a:r>
            <a:r>
              <a:rPr lang="it-IT" dirty="0" err="1"/>
              <a:t>Angular</a:t>
            </a:r>
            <a:r>
              <a:rPr lang="it-IT" dirty="0"/>
              <a:t>, troviamo un insieme di componenti, dove ogni componenti ha una sua UI e interazioni tra utenti e dati.</a:t>
            </a:r>
          </a:p>
          <a:p>
            <a:pPr marL="0" indent="0">
              <a:buNone/>
            </a:pPr>
            <a:r>
              <a:rPr lang="it-IT" dirty="0"/>
              <a:t>Le Single-Page Applications sono applicazioni web che si caricano completamente all'inizio e successivamente interagiscono con il server solo attraverso chiamate API, aggiornando dinamicamente il contenuto della pagina senza dover ricaricare completamente la pagina stessa. </a:t>
            </a:r>
            <a:r>
              <a:rPr lang="it-IT" dirty="0" err="1"/>
              <a:t>Angular</a:t>
            </a:r>
            <a:r>
              <a:rPr lang="it-IT" dirty="0"/>
              <a:t> è progettato specificamente per semplificare lo sviluppo di questo tipo di applicazioni, fornendo un sistema di </a:t>
            </a:r>
            <a:r>
              <a:rPr lang="it-IT" dirty="0" err="1"/>
              <a:t>routing</a:t>
            </a:r>
            <a:r>
              <a:rPr lang="it-IT" dirty="0"/>
              <a:t>, un meccanismo di gestione dello stato e un'architettura modulare per organizzare il codice in componenti riutilizzabili.</a:t>
            </a:r>
          </a:p>
          <a:p>
            <a:pPr marL="0" indent="0">
              <a:buNone/>
            </a:pPr>
            <a:r>
              <a:rPr lang="it-IT" dirty="0"/>
              <a:t>Come UI ho scelto di usare </a:t>
            </a:r>
            <a:r>
              <a:rPr lang="it-IT" dirty="0" err="1"/>
              <a:t>Angular</a:t>
            </a:r>
            <a:r>
              <a:rPr lang="it-IT" dirty="0"/>
              <a:t> </a:t>
            </a:r>
            <a:r>
              <a:rPr lang="it-IT" dirty="0" err="1"/>
              <a:t>Material</a:t>
            </a:r>
            <a:r>
              <a:rPr lang="it-IT" dirty="0"/>
              <a:t>, sia per un fattore di coerenza con </a:t>
            </a:r>
            <a:r>
              <a:rPr lang="it-IT" dirty="0" err="1"/>
              <a:t>Angular</a:t>
            </a:r>
            <a:r>
              <a:rPr lang="it-IT" dirty="0"/>
              <a:t>, sia perché mi piace il </a:t>
            </a:r>
            <a:r>
              <a:rPr lang="it-IT" dirty="0" err="1"/>
              <a:t>Material</a:t>
            </a:r>
            <a:r>
              <a:rPr lang="it-IT" dirty="0"/>
              <a:t> Design di Google.</a:t>
            </a:r>
          </a:p>
        </p:txBody>
      </p:sp>
    </p:spTree>
    <p:extLst>
      <p:ext uri="{BB962C8B-B14F-4D97-AF65-F5344CB8AC3E}">
        <p14:creationId xmlns:p14="http://schemas.microsoft.com/office/powerpoint/2010/main" val="132218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4667D2-59DB-3510-050A-0CF0BD9AA4A4}"/>
              </a:ext>
            </a:extLst>
          </p:cNvPr>
          <p:cNvSpPr>
            <a:spLocks noGrp="1"/>
          </p:cNvSpPr>
          <p:nvPr>
            <p:ph type="title"/>
          </p:nvPr>
        </p:nvSpPr>
        <p:spPr>
          <a:xfrm>
            <a:off x="1349375" y="-158621"/>
            <a:ext cx="9493249" cy="1577975"/>
          </a:xfrm>
        </p:spPr>
        <p:txBody>
          <a:bodyPr/>
          <a:lstStyle/>
          <a:p>
            <a:pPr algn="ctr"/>
            <a:r>
              <a:rPr lang="it-IT" dirty="0"/>
              <a:t>Principali librerie usate</a:t>
            </a:r>
          </a:p>
        </p:txBody>
      </p:sp>
      <p:sp>
        <p:nvSpPr>
          <p:cNvPr id="3" name="Segnaposto contenuto 2">
            <a:extLst>
              <a:ext uri="{FF2B5EF4-FFF2-40B4-BE49-F238E27FC236}">
                <a16:creationId xmlns:a16="http://schemas.microsoft.com/office/drawing/2014/main" id="{07A1B9FC-F5ED-EF4F-1AF7-D592F6483F58}"/>
              </a:ext>
            </a:extLst>
          </p:cNvPr>
          <p:cNvSpPr>
            <a:spLocks noGrp="1"/>
          </p:cNvSpPr>
          <p:nvPr>
            <p:ph idx="1"/>
          </p:nvPr>
        </p:nvSpPr>
        <p:spPr>
          <a:xfrm>
            <a:off x="1349374" y="2737909"/>
            <a:ext cx="9493250" cy="4006568"/>
          </a:xfrm>
        </p:spPr>
        <p:txBody>
          <a:bodyPr/>
          <a:lstStyle/>
          <a:p>
            <a:pPr marL="0" indent="0">
              <a:buNone/>
            </a:pPr>
            <a:r>
              <a:rPr lang="it-IT" dirty="0"/>
              <a:t>-</a:t>
            </a:r>
            <a:r>
              <a:rPr lang="it-IT" dirty="0" err="1"/>
              <a:t>FullCalendar</a:t>
            </a:r>
            <a:r>
              <a:rPr lang="it-IT" dirty="0"/>
              <a:t>: è una libreria JavaScript open-source che offre una soluzione completa per la visualizzazione e la gestione degli eventi in un calendario interattivo. Nel mio caso è stata usata per la gestione delle prenotazioni della sala pesi</a:t>
            </a:r>
          </a:p>
          <a:p>
            <a:pPr marL="0" indent="0">
              <a:buNone/>
            </a:pPr>
            <a:r>
              <a:rPr lang="it-IT" dirty="0"/>
              <a:t>-</a:t>
            </a:r>
            <a:r>
              <a:rPr lang="it-IT" dirty="0" err="1"/>
              <a:t>Leaflet</a:t>
            </a:r>
            <a:r>
              <a:rPr lang="it-IT" dirty="0"/>
              <a:t>: è una libreria JavaScript open-source per la creazione di mappe interattive, usata per mostrare la posizione della Palestra. Avrei potuto usare la libreria di Google Maps, ma per motivi di sicurezza e comodità riguardo alle API key di Google, ho optato per questa soluzione open-source.</a:t>
            </a:r>
          </a:p>
        </p:txBody>
      </p:sp>
    </p:spTree>
    <p:extLst>
      <p:ext uri="{BB962C8B-B14F-4D97-AF65-F5344CB8AC3E}">
        <p14:creationId xmlns:p14="http://schemas.microsoft.com/office/powerpoint/2010/main" val="118845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FE07A-1A35-5383-FD82-AE543F6485E2}"/>
              </a:ext>
            </a:extLst>
          </p:cNvPr>
          <p:cNvSpPr>
            <a:spLocks noGrp="1"/>
          </p:cNvSpPr>
          <p:nvPr>
            <p:ph type="title"/>
          </p:nvPr>
        </p:nvSpPr>
        <p:spPr>
          <a:xfrm>
            <a:off x="1349375" y="-82744"/>
            <a:ext cx="9493249" cy="1577975"/>
          </a:xfrm>
        </p:spPr>
        <p:txBody>
          <a:bodyPr/>
          <a:lstStyle/>
          <a:p>
            <a:pPr algn="ctr"/>
            <a:r>
              <a:rPr lang="it-IT" dirty="0" err="1"/>
              <a:t>Backend</a:t>
            </a:r>
            <a:endParaRPr lang="it-IT" dirty="0"/>
          </a:p>
        </p:txBody>
      </p:sp>
      <p:sp>
        <p:nvSpPr>
          <p:cNvPr id="3" name="Segnaposto contenuto 2">
            <a:extLst>
              <a:ext uri="{FF2B5EF4-FFF2-40B4-BE49-F238E27FC236}">
                <a16:creationId xmlns:a16="http://schemas.microsoft.com/office/drawing/2014/main" id="{E4164CC9-933D-8E7E-C5E9-7D3760B8E2FE}"/>
              </a:ext>
            </a:extLst>
          </p:cNvPr>
          <p:cNvSpPr>
            <a:spLocks noGrp="1"/>
          </p:cNvSpPr>
          <p:nvPr>
            <p:ph idx="1"/>
          </p:nvPr>
        </p:nvSpPr>
        <p:spPr>
          <a:xfrm>
            <a:off x="1349374" y="1748864"/>
            <a:ext cx="9493250" cy="4260049"/>
          </a:xfrm>
        </p:spPr>
        <p:txBody>
          <a:bodyPr>
            <a:normAutofit fontScale="92500" lnSpcReduction="10000"/>
          </a:bodyPr>
          <a:lstStyle/>
          <a:p>
            <a:pPr marL="0" indent="0">
              <a:buNone/>
            </a:pPr>
            <a:r>
              <a:rPr lang="it-IT" dirty="0"/>
              <a:t>Come </a:t>
            </a:r>
            <a:r>
              <a:rPr lang="it-IT" dirty="0" err="1"/>
              <a:t>Backend</a:t>
            </a:r>
            <a:r>
              <a:rPr lang="it-IT" dirty="0"/>
              <a:t> è stato usato </a:t>
            </a:r>
            <a:r>
              <a:rPr lang="it-IT" dirty="0" err="1"/>
              <a:t>NodeJS</a:t>
            </a:r>
            <a:r>
              <a:rPr lang="it-IT" dirty="0"/>
              <a:t>. </a:t>
            </a:r>
            <a:r>
              <a:rPr lang="it-IT" dirty="0" err="1"/>
              <a:t>NodeJS</a:t>
            </a:r>
            <a:r>
              <a:rPr lang="it-IT" dirty="0"/>
              <a:t> permette di utilizzare JavaScript per lo sviluppo lato server. Inoltre è stato usato anche Express, un framework per fornire un'infrastruttura per la gestione delle richieste HTTP e delle risposte.</a:t>
            </a:r>
          </a:p>
          <a:p>
            <a:pPr marL="0" indent="0">
              <a:buNone/>
            </a:pPr>
            <a:r>
              <a:rPr lang="it-IT" dirty="0"/>
              <a:t>Principali moduli che sono stati usati:</a:t>
            </a:r>
          </a:p>
          <a:p>
            <a:pPr marL="0" indent="0">
              <a:buNone/>
            </a:pPr>
            <a:r>
              <a:rPr lang="it-IT" dirty="0"/>
              <a:t>-</a:t>
            </a:r>
            <a:r>
              <a:rPr lang="it-IT" dirty="0" err="1"/>
              <a:t>Bcrypt</a:t>
            </a:r>
            <a:r>
              <a:rPr lang="it-IT" dirty="0"/>
              <a:t>: è una libreria di </a:t>
            </a:r>
            <a:r>
              <a:rPr lang="it-IT" dirty="0" err="1"/>
              <a:t>hashing</a:t>
            </a:r>
            <a:r>
              <a:rPr lang="it-IT" dirty="0"/>
              <a:t> per Node.js che fornisce una crittografia sicura delle password. È ampiamente utilizzata per proteggere le password degli utenti nei database, garantendo che siano crittografate in modo robusto e che non possano essere facilmente decifrate anche se il database viene compromesso</a:t>
            </a:r>
          </a:p>
          <a:p>
            <a:pPr marL="0" indent="0">
              <a:buNone/>
            </a:pPr>
            <a:r>
              <a:rPr lang="it-IT" dirty="0" err="1"/>
              <a:t>Sequelize</a:t>
            </a:r>
            <a:r>
              <a:rPr lang="it-IT" dirty="0"/>
              <a:t>: è un ORM (Object-</a:t>
            </a:r>
            <a:r>
              <a:rPr lang="it-IT" dirty="0" err="1"/>
              <a:t>Relational</a:t>
            </a:r>
            <a:r>
              <a:rPr lang="it-IT" dirty="0"/>
              <a:t> Mapping) per Node.js che semplifica l'interazione con database relazionali. Consente agli sviluppatori di scrivere query e manipolare i dati utilizzando oggetti e metodi JavaScript, anziché scrivere query SQL manualmente</a:t>
            </a:r>
          </a:p>
          <a:p>
            <a:pPr marL="0" indent="0">
              <a:buNone/>
            </a:pPr>
            <a:r>
              <a:rPr lang="it-IT" dirty="0" err="1"/>
              <a:t>JsonWebToken</a:t>
            </a:r>
            <a:r>
              <a:rPr lang="it-IT" dirty="0"/>
              <a:t>: utilizzata per la generazione e la verifica di token JWT per l’autenticazione e l’autorizzazione, in quanto i token JWT possono contenere informazioni sull’autorizzazione dell’utente, e scadere dopo un certo periodo di tempo. </a:t>
            </a:r>
          </a:p>
          <a:p>
            <a:pPr marL="0" indent="0">
              <a:buNone/>
            </a:pPr>
            <a:endParaRPr lang="it-IT" dirty="0"/>
          </a:p>
        </p:txBody>
      </p:sp>
    </p:spTree>
    <p:extLst>
      <p:ext uri="{BB962C8B-B14F-4D97-AF65-F5344CB8AC3E}">
        <p14:creationId xmlns:p14="http://schemas.microsoft.com/office/powerpoint/2010/main" val="270314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FDB72-39C7-5F00-C613-2FFB910E96C2}"/>
              </a:ext>
            </a:extLst>
          </p:cNvPr>
          <p:cNvSpPr>
            <a:spLocks noGrp="1"/>
          </p:cNvSpPr>
          <p:nvPr>
            <p:ph type="title"/>
          </p:nvPr>
        </p:nvSpPr>
        <p:spPr>
          <a:xfrm>
            <a:off x="1349375" y="0"/>
            <a:ext cx="9493249" cy="1577975"/>
          </a:xfrm>
        </p:spPr>
        <p:txBody>
          <a:bodyPr/>
          <a:lstStyle/>
          <a:p>
            <a:pPr algn="ctr"/>
            <a:r>
              <a:rPr lang="it-IT" dirty="0"/>
              <a:t>Autenticazione</a:t>
            </a:r>
          </a:p>
        </p:txBody>
      </p:sp>
      <p:sp>
        <p:nvSpPr>
          <p:cNvPr id="3" name="Segnaposto contenuto 2">
            <a:extLst>
              <a:ext uri="{FF2B5EF4-FFF2-40B4-BE49-F238E27FC236}">
                <a16:creationId xmlns:a16="http://schemas.microsoft.com/office/drawing/2014/main" id="{45B5FA61-AB05-7BBD-D29D-A65E9D2A2C06}"/>
              </a:ext>
            </a:extLst>
          </p:cNvPr>
          <p:cNvSpPr>
            <a:spLocks noGrp="1"/>
          </p:cNvSpPr>
          <p:nvPr>
            <p:ph idx="1"/>
          </p:nvPr>
        </p:nvSpPr>
        <p:spPr>
          <a:xfrm>
            <a:off x="1349375" y="2392676"/>
            <a:ext cx="9493250" cy="4006568"/>
          </a:xfrm>
        </p:spPr>
        <p:txBody>
          <a:bodyPr/>
          <a:lstStyle/>
          <a:p>
            <a:pPr marL="0" indent="0">
              <a:buNone/>
            </a:pPr>
            <a:r>
              <a:rPr lang="it-IT" dirty="0"/>
              <a:t>Quando un utente o dipendente effettua il login, e questo va a buon fine, riceve un access token ed un refresh token. Ogni volta che un utente effettua delle richieste, quindi contatta il Server, deve inviare l’access token, così che il Server verifica se questo stesso ancora è valido. Se ancora è valido, la richiesta va a buon fine, se l’access token è scaduto è necessario richiedere nuovi token attraverso il refresh token. Tutto questo è reso possibile attraverso un </a:t>
            </a:r>
            <a:r>
              <a:rPr lang="it-IT" dirty="0" err="1"/>
              <a:t>Interceptor</a:t>
            </a:r>
            <a:r>
              <a:rPr lang="it-IT" dirty="0"/>
              <a:t>, implementato in </a:t>
            </a:r>
            <a:r>
              <a:rPr lang="it-IT" dirty="0" err="1"/>
              <a:t>Angular</a:t>
            </a:r>
            <a:r>
              <a:rPr lang="it-IT" dirty="0"/>
              <a:t>. L’</a:t>
            </a:r>
            <a:r>
              <a:rPr lang="it-IT" dirty="0" err="1"/>
              <a:t>interceptor</a:t>
            </a:r>
            <a:r>
              <a:rPr lang="it-IT" dirty="0"/>
              <a:t> sta sempre in ascolto pronto a ricevere un errore di tipo 403 dal Server, che indica la scadenza del token, e a quel punto, effettua una richiesta al </a:t>
            </a:r>
            <a:r>
              <a:rPr lang="it-IT" dirty="0" err="1"/>
              <a:t>Backend</a:t>
            </a:r>
            <a:r>
              <a:rPr lang="it-IT" dirty="0"/>
              <a:t> per la generazione dei nuovi token. </a:t>
            </a:r>
          </a:p>
          <a:p>
            <a:pPr marL="0" indent="0">
              <a:buNone/>
            </a:pPr>
            <a:endParaRPr lang="it-IT" dirty="0"/>
          </a:p>
        </p:txBody>
      </p:sp>
    </p:spTree>
    <p:extLst>
      <p:ext uri="{BB962C8B-B14F-4D97-AF65-F5344CB8AC3E}">
        <p14:creationId xmlns:p14="http://schemas.microsoft.com/office/powerpoint/2010/main" val="4169901432"/>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512</TotalTime>
  <Words>1435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Consolas</vt:lpstr>
      <vt:lpstr>Franklin Gothic Heavy</vt:lpstr>
      <vt:lpstr>AfterhoursVTI</vt:lpstr>
      <vt:lpstr>Cus Camerino 2.0</vt:lpstr>
      <vt:lpstr>Com’è strutturato</vt:lpstr>
      <vt:lpstr>Accesso al Sito</vt:lpstr>
      <vt:lpstr>Area Clienti</vt:lpstr>
      <vt:lpstr>Area Amministrazione</vt:lpstr>
      <vt:lpstr>Frontend</vt:lpstr>
      <vt:lpstr>Principali librerie usate</vt:lpstr>
      <vt:lpstr>Backend</vt:lpstr>
      <vt:lpstr>Autenticazione</vt:lpstr>
      <vt:lpstr>DataBase</vt:lpstr>
      <vt:lpstr>Problematiche</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 Camerino 2.0</dc:title>
  <dc:creator>EVANGELISTA FABIO</dc:creator>
  <cp:lastModifiedBy>EVANGELISTA FABIO</cp:lastModifiedBy>
  <cp:revision>5</cp:revision>
  <dcterms:created xsi:type="dcterms:W3CDTF">2023-06-10T14:31:20Z</dcterms:created>
  <dcterms:modified xsi:type="dcterms:W3CDTF">2023-06-11T16:41:13Z</dcterms:modified>
</cp:coreProperties>
</file>