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1"/>
  </p:notesMasterIdLst>
  <p:handoutMasterIdLst>
    <p:handoutMasterId r:id="rId12"/>
  </p:handoutMasterIdLst>
  <p:sldIdLst>
    <p:sldId id="261" r:id="rId5"/>
    <p:sldId id="273" r:id="rId6"/>
    <p:sldId id="314" r:id="rId7"/>
    <p:sldId id="315" r:id="rId8"/>
    <p:sldId id="316" r:id="rId9"/>
    <p:sldId id="31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24AF0-4391-42B2-8B37-F02F9C2B11AC}" v="3" dt="2023-10-18T20:57:42.253"/>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4" autoAdjust="0"/>
  </p:normalViewPr>
  <p:slideViewPr>
    <p:cSldViewPr>
      <p:cViewPr varScale="1">
        <p:scale>
          <a:sx n="59" d="100"/>
          <a:sy n="59" d="100"/>
        </p:scale>
        <p:origin x="964" y="5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l nwasra" userId="c5b974d56149ef5b" providerId="LiveId" clId="{2EC24AF0-4391-42B2-8B37-F02F9C2B11AC}"/>
    <pc:docChg chg="undo redo custSel addSld delSld modSld">
      <pc:chgData name="nedal nwasra" userId="c5b974d56149ef5b" providerId="LiveId" clId="{2EC24AF0-4391-42B2-8B37-F02F9C2B11AC}" dt="2023-10-18T21:15:47.102" v="1197" actId="27636"/>
      <pc:docMkLst>
        <pc:docMk/>
      </pc:docMkLst>
      <pc:sldChg chg="modSp mod">
        <pc:chgData name="nedal nwasra" userId="c5b974d56149ef5b" providerId="LiveId" clId="{2EC24AF0-4391-42B2-8B37-F02F9C2B11AC}" dt="2023-10-18T19:14:19.161" v="26"/>
        <pc:sldMkLst>
          <pc:docMk/>
          <pc:sldMk cId="1074725472" sldId="273"/>
        </pc:sldMkLst>
        <pc:spChg chg="mod">
          <ac:chgData name="nedal nwasra" userId="c5b974d56149ef5b" providerId="LiveId" clId="{2EC24AF0-4391-42B2-8B37-F02F9C2B11AC}" dt="2023-10-18T19:14:19.161" v="26"/>
          <ac:spMkLst>
            <pc:docMk/>
            <pc:sldMk cId="1074725472" sldId="273"/>
            <ac:spMk id="13" creationId="{556610ED-3E2D-4E6A-ABD0-150F203E6B46}"/>
          </ac:spMkLst>
        </pc:spChg>
      </pc:sldChg>
      <pc:sldChg chg="del">
        <pc:chgData name="nedal nwasra" userId="c5b974d56149ef5b" providerId="LiveId" clId="{2EC24AF0-4391-42B2-8B37-F02F9C2B11AC}" dt="2023-10-18T19:24:37.307" v="28" actId="47"/>
        <pc:sldMkLst>
          <pc:docMk/>
          <pc:sldMk cId="2956204929" sldId="280"/>
        </pc:sldMkLst>
      </pc:sldChg>
      <pc:sldChg chg="del">
        <pc:chgData name="nedal nwasra" userId="c5b974d56149ef5b" providerId="LiveId" clId="{2EC24AF0-4391-42B2-8B37-F02F9C2B11AC}" dt="2023-10-18T20:51:21.438" v="611" actId="47"/>
        <pc:sldMkLst>
          <pc:docMk/>
          <pc:sldMk cId="3069052256" sldId="286"/>
        </pc:sldMkLst>
      </pc:sldChg>
      <pc:sldChg chg="del">
        <pc:chgData name="nedal nwasra" userId="c5b974d56149ef5b" providerId="LiveId" clId="{2EC24AF0-4391-42B2-8B37-F02F9C2B11AC}" dt="2023-10-18T20:51:21.438" v="611" actId="47"/>
        <pc:sldMkLst>
          <pc:docMk/>
          <pc:sldMk cId="2275175635" sldId="300"/>
        </pc:sldMkLst>
      </pc:sldChg>
      <pc:sldChg chg="del">
        <pc:chgData name="nedal nwasra" userId="c5b974d56149ef5b" providerId="LiveId" clId="{2EC24AF0-4391-42B2-8B37-F02F9C2B11AC}" dt="2023-10-18T20:51:21.438" v="611" actId="47"/>
        <pc:sldMkLst>
          <pc:docMk/>
          <pc:sldMk cId="2596912842" sldId="302"/>
        </pc:sldMkLst>
      </pc:sldChg>
      <pc:sldChg chg="del">
        <pc:chgData name="nedal nwasra" userId="c5b974d56149ef5b" providerId="LiveId" clId="{2EC24AF0-4391-42B2-8B37-F02F9C2B11AC}" dt="2023-10-18T20:51:26.048" v="612" actId="47"/>
        <pc:sldMkLst>
          <pc:docMk/>
          <pc:sldMk cId="3202840524" sldId="306"/>
        </pc:sldMkLst>
      </pc:sldChg>
      <pc:sldChg chg="del">
        <pc:chgData name="nedal nwasra" userId="c5b974d56149ef5b" providerId="LiveId" clId="{2EC24AF0-4391-42B2-8B37-F02F9C2B11AC}" dt="2023-10-18T20:51:26.048" v="612" actId="47"/>
        <pc:sldMkLst>
          <pc:docMk/>
          <pc:sldMk cId="1965089747" sldId="308"/>
        </pc:sldMkLst>
      </pc:sldChg>
      <pc:sldChg chg="del">
        <pc:chgData name="nedal nwasra" userId="c5b974d56149ef5b" providerId="LiveId" clId="{2EC24AF0-4391-42B2-8B37-F02F9C2B11AC}" dt="2023-10-18T20:51:28.204" v="613" actId="47"/>
        <pc:sldMkLst>
          <pc:docMk/>
          <pc:sldMk cId="2500734759" sldId="313"/>
        </pc:sldMkLst>
      </pc:sldChg>
      <pc:sldChg chg="modSp new mod">
        <pc:chgData name="nedal nwasra" userId="c5b974d56149ef5b" providerId="LiveId" clId="{2EC24AF0-4391-42B2-8B37-F02F9C2B11AC}" dt="2023-10-18T19:43:56.741" v="110" actId="20577"/>
        <pc:sldMkLst>
          <pc:docMk/>
          <pc:sldMk cId="3167109934" sldId="314"/>
        </pc:sldMkLst>
        <pc:spChg chg="mod">
          <ac:chgData name="nedal nwasra" userId="c5b974d56149ef5b" providerId="LiveId" clId="{2EC24AF0-4391-42B2-8B37-F02F9C2B11AC}" dt="2023-10-18T19:43:28.881" v="103" actId="1076"/>
          <ac:spMkLst>
            <pc:docMk/>
            <pc:sldMk cId="3167109934" sldId="314"/>
            <ac:spMk id="2" creationId="{9A2E33D7-F728-B0B6-4079-78EF64953E33}"/>
          </ac:spMkLst>
        </pc:spChg>
        <pc:spChg chg="mod">
          <ac:chgData name="nedal nwasra" userId="c5b974d56149ef5b" providerId="LiveId" clId="{2EC24AF0-4391-42B2-8B37-F02F9C2B11AC}" dt="2023-10-18T19:43:56.741" v="110" actId="20577"/>
          <ac:spMkLst>
            <pc:docMk/>
            <pc:sldMk cId="3167109934" sldId="314"/>
            <ac:spMk id="3" creationId="{5800F149-E506-8BF2-0C3A-1B2BEB3687B2}"/>
          </ac:spMkLst>
        </pc:spChg>
        <pc:spChg chg="mod">
          <ac:chgData name="nedal nwasra" userId="c5b974d56149ef5b" providerId="LiveId" clId="{2EC24AF0-4391-42B2-8B37-F02F9C2B11AC}" dt="2023-10-18T19:43:32.417" v="104" actId="1076"/>
          <ac:spMkLst>
            <pc:docMk/>
            <pc:sldMk cId="3167109934" sldId="314"/>
            <ac:spMk id="5" creationId="{EEF88A79-2194-592A-0E9B-4B43626C9A8B}"/>
          </ac:spMkLst>
        </pc:spChg>
      </pc:sldChg>
      <pc:sldChg chg="modSp new mod">
        <pc:chgData name="nedal nwasra" userId="c5b974d56149ef5b" providerId="LiveId" clId="{2EC24AF0-4391-42B2-8B37-F02F9C2B11AC}" dt="2023-10-18T20:30:36.808" v="404" actId="20577"/>
        <pc:sldMkLst>
          <pc:docMk/>
          <pc:sldMk cId="530571800" sldId="315"/>
        </pc:sldMkLst>
        <pc:spChg chg="mod">
          <ac:chgData name="nedal nwasra" userId="c5b974d56149ef5b" providerId="LiveId" clId="{2EC24AF0-4391-42B2-8B37-F02F9C2B11AC}" dt="2023-10-18T20:24:31.359" v="295" actId="20577"/>
          <ac:spMkLst>
            <pc:docMk/>
            <pc:sldMk cId="530571800" sldId="315"/>
            <ac:spMk id="2" creationId="{B27AF64B-9A70-5796-BA2E-1E1C2C34BFA4}"/>
          </ac:spMkLst>
        </pc:spChg>
        <pc:spChg chg="mod">
          <ac:chgData name="nedal nwasra" userId="c5b974d56149ef5b" providerId="LiveId" clId="{2EC24AF0-4391-42B2-8B37-F02F9C2B11AC}" dt="2023-10-18T20:30:36.808" v="404" actId="20577"/>
          <ac:spMkLst>
            <pc:docMk/>
            <pc:sldMk cId="530571800" sldId="315"/>
            <ac:spMk id="3" creationId="{BBC416CD-199F-1951-DEDA-7D290878034E}"/>
          </ac:spMkLst>
        </pc:spChg>
        <pc:spChg chg="mod">
          <ac:chgData name="nedal nwasra" userId="c5b974d56149ef5b" providerId="LiveId" clId="{2EC24AF0-4391-42B2-8B37-F02F9C2B11AC}" dt="2023-10-18T19:45:25.199" v="134" actId="1076"/>
          <ac:spMkLst>
            <pc:docMk/>
            <pc:sldMk cId="530571800" sldId="315"/>
            <ac:spMk id="5" creationId="{35B25400-621A-86E1-E571-E6C5059D1D2F}"/>
          </ac:spMkLst>
        </pc:spChg>
      </pc:sldChg>
      <pc:sldChg chg="modSp new mod">
        <pc:chgData name="nedal nwasra" userId="c5b974d56149ef5b" providerId="LiveId" clId="{2EC24AF0-4391-42B2-8B37-F02F9C2B11AC}" dt="2023-10-18T21:01:08.341" v="914" actId="403"/>
        <pc:sldMkLst>
          <pc:docMk/>
          <pc:sldMk cId="3916340486" sldId="316"/>
        </pc:sldMkLst>
        <pc:spChg chg="mod">
          <ac:chgData name="nedal nwasra" userId="c5b974d56149ef5b" providerId="LiveId" clId="{2EC24AF0-4391-42B2-8B37-F02F9C2B11AC}" dt="2023-10-18T20:32:46.794" v="455" actId="20577"/>
          <ac:spMkLst>
            <pc:docMk/>
            <pc:sldMk cId="3916340486" sldId="316"/>
            <ac:spMk id="2" creationId="{7A0A7E9B-2D9B-4CBD-936D-6A24B54DB708}"/>
          </ac:spMkLst>
        </pc:spChg>
        <pc:spChg chg="mod">
          <ac:chgData name="nedal nwasra" userId="c5b974d56149ef5b" providerId="LiveId" clId="{2EC24AF0-4391-42B2-8B37-F02F9C2B11AC}" dt="2023-10-18T21:01:08.341" v="914" actId="403"/>
          <ac:spMkLst>
            <pc:docMk/>
            <pc:sldMk cId="3916340486" sldId="316"/>
            <ac:spMk id="3" creationId="{F8FFD572-0793-766F-7148-EA48FBC0B63C}"/>
          </ac:spMkLst>
        </pc:spChg>
      </pc:sldChg>
      <pc:sldChg chg="addSp delSp modSp new mod">
        <pc:chgData name="nedal nwasra" userId="c5b974d56149ef5b" providerId="LiveId" clId="{2EC24AF0-4391-42B2-8B37-F02F9C2B11AC}" dt="2023-10-18T21:15:47.102" v="1197" actId="27636"/>
        <pc:sldMkLst>
          <pc:docMk/>
          <pc:sldMk cId="1196687513" sldId="317"/>
        </pc:sldMkLst>
        <pc:spChg chg="mod">
          <ac:chgData name="nedal nwasra" userId="c5b974d56149ef5b" providerId="LiveId" clId="{2EC24AF0-4391-42B2-8B37-F02F9C2B11AC}" dt="2023-10-18T21:15:39.047" v="1194" actId="1076"/>
          <ac:spMkLst>
            <pc:docMk/>
            <pc:sldMk cId="1196687513" sldId="317"/>
            <ac:spMk id="2" creationId="{C10DE89A-2242-8F48-2F00-F16E4CB9C741}"/>
          </ac:spMkLst>
        </pc:spChg>
        <pc:spChg chg="mod">
          <ac:chgData name="nedal nwasra" userId="c5b974d56149ef5b" providerId="LiveId" clId="{2EC24AF0-4391-42B2-8B37-F02F9C2B11AC}" dt="2023-10-18T21:15:47.102" v="1197" actId="27636"/>
          <ac:spMkLst>
            <pc:docMk/>
            <pc:sldMk cId="1196687513" sldId="317"/>
            <ac:spMk id="3" creationId="{644FBBB0-5253-8698-A9E2-16C58ACC1359}"/>
          </ac:spMkLst>
        </pc:spChg>
        <pc:spChg chg="mod">
          <ac:chgData name="nedal nwasra" userId="c5b974d56149ef5b" providerId="LiveId" clId="{2EC24AF0-4391-42B2-8B37-F02F9C2B11AC}" dt="2023-10-18T21:15:43.140" v="1195" actId="1076"/>
          <ac:spMkLst>
            <pc:docMk/>
            <pc:sldMk cId="1196687513" sldId="317"/>
            <ac:spMk id="5" creationId="{55E7A90E-237E-8928-1C77-3BD893524CEC}"/>
          </ac:spMkLst>
        </pc:spChg>
        <pc:spChg chg="add del">
          <ac:chgData name="nedal nwasra" userId="c5b974d56149ef5b" providerId="LiveId" clId="{2EC24AF0-4391-42B2-8B37-F02F9C2B11AC}" dt="2023-10-18T21:13:27.060" v="1182" actId="22"/>
          <ac:spMkLst>
            <pc:docMk/>
            <pc:sldMk cId="1196687513" sldId="317"/>
            <ac:spMk id="8" creationId="{D2146CBB-9E59-37A1-A5DE-934C69F8B6CA}"/>
          </ac:spMkLst>
        </pc:spChg>
        <pc:spChg chg="add mod">
          <ac:chgData name="nedal nwasra" userId="c5b974d56149ef5b" providerId="LiveId" clId="{2EC24AF0-4391-42B2-8B37-F02F9C2B11AC}" dt="2023-10-18T21:13:31.701" v="1184" actId="21"/>
          <ac:spMkLst>
            <pc:docMk/>
            <pc:sldMk cId="1196687513" sldId="317"/>
            <ac:spMk id="10" creationId="{76DF72DB-3E42-5990-EB79-D0AEFA7FE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18-Oct-23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18-Oct-23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2209800"/>
            <a:ext cx="5864382" cy="2275238"/>
          </a:xfrm>
        </p:spPr>
        <p:txBody>
          <a:bodyPr/>
          <a:lstStyle/>
          <a:p>
            <a:r>
              <a:rPr lang="en-US" dirty="0"/>
              <a:t>Introduction to Security and Ethics</a:t>
            </a:r>
          </a:p>
        </p:txBody>
      </p:sp>
      <p:sp>
        <p:nvSpPr>
          <p:cNvPr id="3" name="Subtitle 2">
            <a:extLst>
              <a:ext uri="{FF2B5EF4-FFF2-40B4-BE49-F238E27FC236}">
                <a16:creationId xmlns:a16="http://schemas.microsoft.com/office/drawing/2014/main" id="{60920CC4-45E3-93A6-0142-634E0A4488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Identify cybertheft and hackers</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lnSpcReduction="10000"/>
          </a:bodyPr>
          <a:lstStyle/>
          <a:p>
            <a:r>
              <a:rPr lang="en-US" sz="2800" dirty="0"/>
              <a:t>Cybertheft or cybercrimes occurs when a criminal uses the internet to steal the personal or financial data of a victim with the intent to use that information for criminal.</a:t>
            </a:r>
          </a:p>
          <a:p>
            <a:r>
              <a:rPr lang="en-US" sz="2800" dirty="0"/>
              <a:t>A cybercriminal is a person who uses his skills in technology to do malicious acts and illegal activities known as cybercrimes. They can be individuals or teams.</a:t>
            </a:r>
          </a:p>
          <a:p>
            <a:r>
              <a:rPr lang="en-US" sz="2800" dirty="0"/>
              <a:t>Type of cybercriminal:</a:t>
            </a:r>
          </a:p>
          <a:p>
            <a:pPr marL="228600" lvl="1" indent="0">
              <a:buNone/>
            </a:pPr>
            <a:r>
              <a:rPr lang="en-US" sz="1800" b="1" i="0" u="none" strike="noStrike" dirty="0">
                <a:solidFill>
                  <a:srgbClr val="434343"/>
                </a:solidFill>
                <a:effectLst/>
                <a:latin typeface="Lato" panose="020F0502020204030203" pitchFamily="34" charset="0"/>
              </a:rPr>
              <a:t>Phishing and Scam</a:t>
            </a:r>
            <a:endParaRPr lang="en-US" sz="2800" b="0" i="0" dirty="0">
              <a:solidFill>
                <a:srgbClr val="333333"/>
              </a:solidFill>
              <a:effectLst/>
              <a:latin typeface="Whitney SSm A"/>
            </a:endParaRPr>
          </a:p>
          <a:p>
            <a:pPr marL="228600" lvl="1" indent="0">
              <a:buNone/>
            </a:pPr>
            <a:r>
              <a:rPr lang="en-US" sz="1800" b="1" i="0" u="none" strike="noStrike" dirty="0">
                <a:solidFill>
                  <a:srgbClr val="434343"/>
                </a:solidFill>
                <a:effectLst/>
                <a:latin typeface="Lato" panose="020F0502020204030203" pitchFamily="34" charset="0"/>
              </a:rPr>
              <a:t>Identity Theft</a:t>
            </a:r>
          </a:p>
          <a:p>
            <a:pPr marL="228600" lvl="1" indent="0">
              <a:buNone/>
            </a:pPr>
            <a:r>
              <a:rPr lang="en-US" sz="1800" b="1" i="0" u="none" strike="noStrike" dirty="0">
                <a:solidFill>
                  <a:srgbClr val="434343"/>
                </a:solidFill>
                <a:effectLst/>
                <a:latin typeface="Lato" panose="020F0502020204030203" pitchFamily="34" charset="0"/>
              </a:rPr>
              <a:t>Ransomware Attack</a:t>
            </a:r>
          </a:p>
          <a:p>
            <a:pPr marL="228600" lvl="1" indent="0">
              <a:buNone/>
            </a:pPr>
            <a:r>
              <a:rPr lang="en-US" sz="1800" b="1" i="0" u="none" strike="noStrike" dirty="0">
                <a:solidFill>
                  <a:srgbClr val="434343"/>
                </a:solidFill>
                <a:effectLst/>
                <a:latin typeface="Lato" panose="020F0502020204030203" pitchFamily="34" charset="0"/>
              </a:rPr>
              <a:t>Hacking</a:t>
            </a:r>
            <a:endParaRPr lang="en-US" sz="2800" b="0" i="0" dirty="0">
              <a:solidFill>
                <a:srgbClr val="333333"/>
              </a:solidFill>
              <a:effectLst/>
              <a:latin typeface="Whitney SSm A"/>
            </a:endParaRPr>
          </a:p>
          <a:p>
            <a:pPr marL="228600" lvl="1" indent="0">
              <a:buNone/>
            </a:pPr>
            <a:endParaRPr lang="en-US" sz="2800" b="0" i="0" dirty="0">
              <a:solidFill>
                <a:srgbClr val="333333"/>
              </a:solidFill>
              <a:effectLst/>
              <a:latin typeface="Whitney SSm A"/>
            </a:endParaRPr>
          </a:p>
          <a:p>
            <a:pPr marL="228600" lvl="1" indent="0">
              <a:buNone/>
            </a:pPr>
            <a:endParaRPr lang="en-US" sz="2800" b="0" i="0" dirty="0">
              <a:solidFill>
                <a:srgbClr val="333333"/>
              </a:solidFill>
              <a:effectLst/>
              <a:latin typeface="Whitney SSm A"/>
            </a:endParaRPr>
          </a:p>
          <a:p>
            <a:pPr marL="228600" lvl="1" indent="0">
              <a:buNone/>
            </a:pPr>
            <a:endParaRPr lang="en-US" sz="2600" dirty="0"/>
          </a:p>
          <a:p>
            <a:endParaRPr lang="en-US" sz="2800" dirty="0"/>
          </a:p>
          <a:p>
            <a:endParaRPr lang="en-US" sz="2800" dirty="0"/>
          </a:p>
          <a:p>
            <a:endParaRPr lang="en-US" sz="28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33D7-F728-B0B6-4079-78EF64953E33}"/>
              </a:ext>
            </a:extLst>
          </p:cNvPr>
          <p:cNvSpPr>
            <a:spLocks noGrp="1"/>
          </p:cNvSpPr>
          <p:nvPr>
            <p:ph type="title"/>
          </p:nvPr>
        </p:nvSpPr>
        <p:spPr>
          <a:xfrm>
            <a:off x="580813" y="555297"/>
            <a:ext cx="10805160" cy="707886"/>
          </a:xfrm>
        </p:spPr>
        <p:txBody>
          <a:bodyPr/>
          <a:lstStyle/>
          <a:p>
            <a:r>
              <a:rPr lang="en-US" dirty="0"/>
              <a:t>Hacking</a:t>
            </a:r>
          </a:p>
        </p:txBody>
      </p:sp>
      <p:sp>
        <p:nvSpPr>
          <p:cNvPr id="3" name="Content Placeholder 2">
            <a:extLst>
              <a:ext uri="{FF2B5EF4-FFF2-40B4-BE49-F238E27FC236}">
                <a16:creationId xmlns:a16="http://schemas.microsoft.com/office/drawing/2014/main" id="{5800F149-E506-8BF2-0C3A-1B2BEB3687B2}"/>
              </a:ext>
            </a:extLst>
          </p:cNvPr>
          <p:cNvSpPr>
            <a:spLocks noGrp="1"/>
          </p:cNvSpPr>
          <p:nvPr>
            <p:ph sz="quarter" idx="13"/>
          </p:nvPr>
        </p:nvSpPr>
        <p:spPr>
          <a:xfrm>
            <a:off x="548640" y="1752600"/>
            <a:ext cx="10288693" cy="4575048"/>
          </a:xfrm>
        </p:spPr>
        <p:txBody>
          <a:bodyPr>
            <a:normAutofit/>
          </a:bodyPr>
          <a:lstStyle/>
          <a:p>
            <a:r>
              <a:rPr lang="en-US" sz="2400" dirty="0"/>
              <a:t>Hacking in cyber security refers to the misuse of devices like computers, smartphones, tablets, and networks to cause damage to or corrupt systems, gather information on users, steal data and documents, or disrupt data-related activity.</a:t>
            </a:r>
          </a:p>
          <a:p>
            <a:r>
              <a:rPr lang="en-US" sz="2400" b="1" i="0" dirty="0">
                <a:solidFill>
                  <a:srgbClr val="323E48"/>
                </a:solidFill>
                <a:effectLst/>
                <a:latin typeface="Inter"/>
              </a:rPr>
              <a:t>Types of Hacking/Hackers</a:t>
            </a:r>
          </a:p>
          <a:p>
            <a:pPr lvl="1"/>
            <a:r>
              <a:rPr lang="en-US" sz="2000" i="0" dirty="0">
                <a:solidFill>
                  <a:srgbClr val="323E48"/>
                </a:solidFill>
                <a:effectLst/>
                <a:latin typeface="Inter"/>
              </a:rPr>
              <a:t>Black Hat Hackers </a:t>
            </a:r>
            <a:r>
              <a:rPr lang="en-US" sz="2000" b="0" i="0" dirty="0">
                <a:solidFill>
                  <a:srgbClr val="000000"/>
                </a:solidFill>
                <a:effectLst/>
                <a:latin typeface="Inter"/>
              </a:rPr>
              <a:t>are the "bad guys" of the hacking scene. They go out of their way to discover loophole in computer systems and software to exploit them for financial gain or for more malicious purposes, such as to gain reputation, carry out corporate espionage.</a:t>
            </a:r>
            <a:endParaRPr lang="ar-JO" sz="2000" b="0" i="0" dirty="0">
              <a:solidFill>
                <a:srgbClr val="000000"/>
              </a:solidFill>
              <a:effectLst/>
              <a:latin typeface="Inter"/>
            </a:endParaRPr>
          </a:p>
          <a:p>
            <a:pPr lvl="1"/>
            <a:r>
              <a:rPr lang="en-US" sz="2000" i="0" dirty="0">
                <a:solidFill>
                  <a:srgbClr val="323E48"/>
                </a:solidFill>
                <a:effectLst/>
                <a:latin typeface="Inter"/>
              </a:rPr>
              <a:t>White Hat Hackers</a:t>
            </a:r>
            <a:r>
              <a:rPr lang="en-US" sz="2000" dirty="0">
                <a:solidFill>
                  <a:srgbClr val="323E48"/>
                </a:solidFill>
                <a:latin typeface="Inter"/>
              </a:rPr>
              <a:t> ca</a:t>
            </a:r>
            <a:r>
              <a:rPr lang="en-US" sz="2000" i="0" dirty="0">
                <a:solidFill>
                  <a:srgbClr val="323E48"/>
                </a:solidFill>
                <a:effectLst/>
                <a:latin typeface="Inter"/>
              </a:rPr>
              <a:t>n be seen as the “good guys” who attempt to prevent the success of black hat hackers through proactive hacking.</a:t>
            </a:r>
          </a:p>
          <a:p>
            <a:pPr lvl="1"/>
            <a:r>
              <a:rPr lang="en-US" sz="2000" b="0" i="0" dirty="0">
                <a:solidFill>
                  <a:srgbClr val="000000"/>
                </a:solidFill>
                <a:effectLst/>
                <a:latin typeface="Inter"/>
              </a:rPr>
              <a:t>Grey hat hackers sit somewhere between the good and the bad guys. Unlike black hat hackers, they attempt to violate standards and principles but without intending to do harm or gain financially</a:t>
            </a:r>
            <a:endParaRPr lang="en-US" sz="2000" i="0" dirty="0">
              <a:solidFill>
                <a:srgbClr val="323E48"/>
              </a:solidFill>
              <a:effectLst/>
              <a:latin typeface="Inter"/>
            </a:endParaRPr>
          </a:p>
        </p:txBody>
      </p:sp>
      <p:sp>
        <p:nvSpPr>
          <p:cNvPr id="4" name="Picture Placeholder 3">
            <a:extLst>
              <a:ext uri="{FF2B5EF4-FFF2-40B4-BE49-F238E27FC236}">
                <a16:creationId xmlns:a16="http://schemas.microsoft.com/office/drawing/2014/main" id="{40CCE894-1C98-88B0-ADBD-313F9CE51B7D}"/>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EEF88A79-2194-592A-0E9B-4B43626C9A8B}"/>
              </a:ext>
            </a:extLst>
          </p:cNvPr>
          <p:cNvSpPr>
            <a:spLocks noGrp="1"/>
          </p:cNvSpPr>
          <p:nvPr>
            <p:ph type="body" sz="quarter" idx="16"/>
          </p:nvPr>
        </p:nvSpPr>
        <p:spPr>
          <a:xfrm>
            <a:off x="-10886" y="1213537"/>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C7539ADA-C216-CA80-2158-489D1341BBA0}"/>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Tree>
    <p:extLst>
      <p:ext uri="{BB962C8B-B14F-4D97-AF65-F5344CB8AC3E}">
        <p14:creationId xmlns:p14="http://schemas.microsoft.com/office/powerpoint/2010/main" val="316710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F64B-9A70-5796-BA2E-1E1C2C34BFA4}"/>
              </a:ext>
            </a:extLst>
          </p:cNvPr>
          <p:cNvSpPr>
            <a:spLocks noGrp="1"/>
          </p:cNvSpPr>
          <p:nvPr>
            <p:ph type="title"/>
          </p:nvPr>
        </p:nvSpPr>
        <p:spPr>
          <a:xfrm>
            <a:off x="548640" y="756589"/>
            <a:ext cx="10805160" cy="707886"/>
          </a:xfrm>
        </p:spPr>
        <p:txBody>
          <a:bodyPr/>
          <a:lstStyle/>
          <a:p>
            <a:r>
              <a:rPr lang="en-US" dirty="0"/>
              <a:t>Computer viruses and Trojan horse</a:t>
            </a:r>
          </a:p>
        </p:txBody>
      </p:sp>
      <p:sp>
        <p:nvSpPr>
          <p:cNvPr id="3" name="Content Placeholder 2">
            <a:extLst>
              <a:ext uri="{FF2B5EF4-FFF2-40B4-BE49-F238E27FC236}">
                <a16:creationId xmlns:a16="http://schemas.microsoft.com/office/drawing/2014/main" id="{BBC416CD-199F-1951-DEDA-7D290878034E}"/>
              </a:ext>
            </a:extLst>
          </p:cNvPr>
          <p:cNvSpPr>
            <a:spLocks noGrp="1"/>
          </p:cNvSpPr>
          <p:nvPr>
            <p:ph sz="quarter" idx="13"/>
          </p:nvPr>
        </p:nvSpPr>
        <p:spPr>
          <a:xfrm>
            <a:off x="548640" y="2057400"/>
            <a:ext cx="10288693" cy="4270248"/>
          </a:xfrm>
        </p:spPr>
        <p:txBody>
          <a:bodyPr/>
          <a:lstStyle/>
          <a:p>
            <a:r>
              <a:rPr lang="en-US" b="0" i="0" dirty="0">
                <a:solidFill>
                  <a:srgbClr val="1F1F1F"/>
                </a:solidFill>
                <a:effectLst/>
                <a:latin typeface="Google Sans"/>
              </a:rPr>
              <a:t>A computer virus is </a:t>
            </a:r>
            <a:r>
              <a:rPr lang="en-US" b="0" i="0" dirty="0">
                <a:solidFill>
                  <a:srgbClr val="040C28"/>
                </a:solidFill>
                <a:effectLst/>
                <a:latin typeface="Google Sans"/>
              </a:rPr>
              <a:t>a type of malicious software, or malware, that spreads between computers and causes damage to data and software.</a:t>
            </a:r>
          </a:p>
          <a:p>
            <a:r>
              <a:rPr lang="en-US" i="0" dirty="0">
                <a:solidFill>
                  <a:srgbClr val="000000"/>
                </a:solidFill>
                <a:effectLst/>
                <a:latin typeface="Inter"/>
              </a:rPr>
              <a:t>Main purpose: replicate itself and copy its code into many other host files as possible</a:t>
            </a:r>
          </a:p>
          <a:p>
            <a:r>
              <a:rPr lang="en-US" b="1" i="0" dirty="0">
                <a:solidFill>
                  <a:srgbClr val="000000"/>
                </a:solidFill>
                <a:effectLst/>
                <a:latin typeface="Inter"/>
              </a:rPr>
              <a:t>A Trojan Horse</a:t>
            </a:r>
            <a:r>
              <a:rPr lang="en-US" b="0" i="0" dirty="0">
                <a:solidFill>
                  <a:srgbClr val="000000"/>
                </a:solidFill>
                <a:effectLst/>
                <a:latin typeface="Inter"/>
              </a:rPr>
              <a:t> is a type of malware that downloads onto a computer disguised as a legitimate program</a:t>
            </a:r>
            <a:r>
              <a:rPr lang="en-US" dirty="0">
                <a:solidFill>
                  <a:srgbClr val="040C28"/>
                </a:solidFill>
                <a:latin typeface="Google Sans"/>
              </a:rPr>
              <a:t>.</a:t>
            </a:r>
          </a:p>
          <a:p>
            <a:r>
              <a:rPr lang="en-US" dirty="0">
                <a:solidFill>
                  <a:srgbClr val="040C28"/>
                </a:solidFill>
                <a:latin typeface="Google Sans"/>
              </a:rPr>
              <a:t>Unlike computer viruses, a Trojan horse cannot manifest by itself and</a:t>
            </a:r>
            <a:r>
              <a:rPr lang="en-US" b="0" i="0" dirty="0">
                <a:solidFill>
                  <a:srgbClr val="000000"/>
                </a:solidFill>
                <a:effectLst/>
                <a:latin typeface="neue-haas-grotesk-display"/>
              </a:rPr>
              <a:t> cannot replicate itself or self-execute.</a:t>
            </a:r>
          </a:p>
          <a:p>
            <a:r>
              <a:rPr lang="en-US" b="0" i="0" dirty="0">
                <a:solidFill>
                  <a:srgbClr val="000000"/>
                </a:solidFill>
                <a:effectLst/>
                <a:latin typeface="neue-haas-grotesk-display"/>
              </a:rPr>
              <a:t>Trojans are designed to damage files, redirect internet traffic, monitor the user’s activity, steal sensitive data or set up backdoor access points to the system.</a:t>
            </a:r>
          </a:p>
          <a:p>
            <a:r>
              <a:rPr lang="en-US" b="1" i="0" dirty="0">
                <a:solidFill>
                  <a:srgbClr val="000000"/>
                </a:solidFill>
                <a:effectLst/>
                <a:latin typeface="neue-haas-grotesk-display"/>
              </a:rPr>
              <a:t>Backdoor Trojan:</a:t>
            </a:r>
            <a:r>
              <a:rPr lang="en-US" b="0" i="0" dirty="0">
                <a:solidFill>
                  <a:srgbClr val="000000"/>
                </a:solidFill>
                <a:effectLst/>
                <a:latin typeface="neue-haas-grotesk-display"/>
              </a:rPr>
              <a:t> The attacker uses the malware to set up access points to the network.</a:t>
            </a:r>
          </a:p>
          <a:p>
            <a:r>
              <a:rPr lang="en-US" b="1" dirty="0">
                <a:solidFill>
                  <a:srgbClr val="000000"/>
                </a:solidFill>
                <a:latin typeface="neue-haas-grotesk-display"/>
              </a:rPr>
              <a:t>Zombies: </a:t>
            </a:r>
            <a:r>
              <a:rPr lang="en-US" dirty="0">
                <a:solidFill>
                  <a:srgbClr val="000000"/>
                </a:solidFill>
                <a:latin typeface="neue-haas-grotesk-display"/>
              </a:rPr>
              <a:t>are computers that a hacker control.</a:t>
            </a:r>
            <a:endParaRPr lang="en-US" i="0" dirty="0">
              <a:solidFill>
                <a:srgbClr val="040C28"/>
              </a:solidFill>
              <a:effectLst/>
              <a:latin typeface="Google Sans"/>
            </a:endParaRPr>
          </a:p>
          <a:p>
            <a:endParaRPr lang="en-US" dirty="0"/>
          </a:p>
        </p:txBody>
      </p:sp>
      <p:sp>
        <p:nvSpPr>
          <p:cNvPr id="4" name="Picture Placeholder 3">
            <a:extLst>
              <a:ext uri="{FF2B5EF4-FFF2-40B4-BE49-F238E27FC236}">
                <a16:creationId xmlns:a16="http://schemas.microsoft.com/office/drawing/2014/main" id="{8468E3B9-AC71-5DF9-12BF-8D201981018A}"/>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35B25400-621A-86E1-E571-E6C5059D1D2F}"/>
              </a:ext>
            </a:extLst>
          </p:cNvPr>
          <p:cNvSpPr>
            <a:spLocks noGrp="1"/>
          </p:cNvSpPr>
          <p:nvPr>
            <p:ph type="body" sz="quarter" idx="16"/>
          </p:nvPr>
        </p:nvSpPr>
        <p:spPr>
          <a:xfrm>
            <a:off x="0" y="1464475"/>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7FC3EF88-9294-A0FF-B646-AB85354F8AD7}"/>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Tree>
    <p:extLst>
      <p:ext uri="{BB962C8B-B14F-4D97-AF65-F5344CB8AC3E}">
        <p14:creationId xmlns:p14="http://schemas.microsoft.com/office/powerpoint/2010/main" val="53057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E9B-2D9B-4CBD-936D-6A24B54DB708}"/>
              </a:ext>
            </a:extLst>
          </p:cNvPr>
          <p:cNvSpPr>
            <a:spLocks noGrp="1"/>
          </p:cNvSpPr>
          <p:nvPr>
            <p:ph type="title"/>
          </p:nvPr>
        </p:nvSpPr>
        <p:spPr/>
        <p:txBody>
          <a:bodyPr/>
          <a:lstStyle/>
          <a:p>
            <a:r>
              <a:rPr lang="en-US" dirty="0"/>
              <a:t>Restricting Access to your digital Assets </a:t>
            </a:r>
          </a:p>
        </p:txBody>
      </p:sp>
      <p:sp>
        <p:nvSpPr>
          <p:cNvPr id="3" name="Content Placeholder 2">
            <a:extLst>
              <a:ext uri="{FF2B5EF4-FFF2-40B4-BE49-F238E27FC236}">
                <a16:creationId xmlns:a16="http://schemas.microsoft.com/office/drawing/2014/main" id="{F8FFD572-0793-766F-7148-EA48FBC0B63C}"/>
              </a:ext>
            </a:extLst>
          </p:cNvPr>
          <p:cNvSpPr>
            <a:spLocks noGrp="1"/>
          </p:cNvSpPr>
          <p:nvPr>
            <p:ph sz="quarter" idx="13"/>
          </p:nvPr>
        </p:nvSpPr>
        <p:spPr>
          <a:xfrm>
            <a:off x="548640" y="2101132"/>
            <a:ext cx="10288693" cy="4226516"/>
          </a:xfrm>
        </p:spPr>
        <p:txBody>
          <a:bodyPr>
            <a:normAutofit/>
          </a:bodyPr>
          <a:lstStyle/>
          <a:p>
            <a:r>
              <a:rPr lang="en-US" sz="2400" b="1" dirty="0"/>
              <a:t>Firewalls hardware or software</a:t>
            </a:r>
          </a:p>
          <a:p>
            <a:r>
              <a:rPr lang="en-US" sz="2400" b="1" dirty="0"/>
              <a:t>Hardware Firewalls: </a:t>
            </a:r>
            <a:r>
              <a:rPr lang="en-US" sz="2400" b="0" i="0" dirty="0">
                <a:solidFill>
                  <a:srgbClr val="333333"/>
                </a:solidFill>
                <a:effectLst/>
                <a:latin typeface="DIN"/>
              </a:rPr>
              <a:t>is a physical appliance that is deployed to enforce a network boundary</a:t>
            </a:r>
            <a:r>
              <a:rPr lang="en-US" sz="2400" b="1" i="0" dirty="0">
                <a:solidFill>
                  <a:srgbClr val="333333"/>
                </a:solidFill>
                <a:effectLst/>
                <a:latin typeface="DIN"/>
              </a:rPr>
              <a:t>.</a:t>
            </a:r>
          </a:p>
          <a:p>
            <a:r>
              <a:rPr lang="en-US" sz="2400" b="1" dirty="0">
                <a:solidFill>
                  <a:srgbClr val="333333"/>
                </a:solidFill>
                <a:latin typeface="DIN"/>
              </a:rPr>
              <a:t>Software Firewalls: </a:t>
            </a:r>
            <a:r>
              <a:rPr lang="en-US" sz="2400" dirty="0">
                <a:solidFill>
                  <a:srgbClr val="333333"/>
                </a:solidFill>
                <a:latin typeface="DIN"/>
              </a:rPr>
              <a:t>is a </a:t>
            </a:r>
            <a:r>
              <a:rPr lang="en-US" sz="2400" b="0" i="0" dirty="0">
                <a:solidFill>
                  <a:srgbClr val="333333"/>
                </a:solidFill>
                <a:effectLst/>
                <a:latin typeface="DIN"/>
              </a:rPr>
              <a:t>software firewall is installed on a computer by operating systems.</a:t>
            </a:r>
          </a:p>
          <a:p>
            <a:r>
              <a:rPr lang="en-US" sz="2400" b="0" i="0" dirty="0">
                <a:solidFill>
                  <a:srgbClr val="333333"/>
                </a:solidFill>
                <a:effectLst/>
                <a:latin typeface="DIN"/>
              </a:rPr>
              <a:t>Windows and MacOS offers firewalls and many other companies such as Norton, McAfee,..</a:t>
            </a:r>
          </a:p>
          <a:p>
            <a:r>
              <a:rPr lang="en-US" sz="2400" b="1" dirty="0">
                <a:solidFill>
                  <a:srgbClr val="333333"/>
                </a:solidFill>
                <a:latin typeface="DIN"/>
              </a:rPr>
              <a:t>Antivirus software: </a:t>
            </a:r>
            <a:r>
              <a:rPr lang="en-US" sz="2400" dirty="0">
                <a:solidFill>
                  <a:srgbClr val="333333"/>
                </a:solidFill>
                <a:latin typeface="DIN"/>
              </a:rPr>
              <a:t>detect viruses by delete or quarantining them.</a:t>
            </a:r>
          </a:p>
          <a:p>
            <a:r>
              <a:rPr lang="en-US" sz="2400" b="1" i="0" dirty="0">
                <a:solidFill>
                  <a:srgbClr val="333333"/>
                </a:solidFill>
                <a:effectLst/>
                <a:latin typeface="DIN"/>
              </a:rPr>
              <a:t>Popular antiviruses programs</a:t>
            </a:r>
            <a:r>
              <a:rPr lang="en-US" sz="2400" i="0" dirty="0">
                <a:solidFill>
                  <a:srgbClr val="333333"/>
                </a:solidFill>
                <a:effectLst/>
                <a:latin typeface="DIN"/>
              </a:rPr>
              <a:t>: Kaspersky, AVG, Norton, McAfee,…</a:t>
            </a:r>
          </a:p>
          <a:p>
            <a:endParaRPr lang="en-US" sz="2400" b="1" dirty="0"/>
          </a:p>
        </p:txBody>
      </p:sp>
      <p:sp>
        <p:nvSpPr>
          <p:cNvPr id="4" name="Picture Placeholder 3">
            <a:extLst>
              <a:ext uri="{FF2B5EF4-FFF2-40B4-BE49-F238E27FC236}">
                <a16:creationId xmlns:a16="http://schemas.microsoft.com/office/drawing/2014/main" id="{88F6862B-4DAB-F12E-0B7E-E9B1A041FCF7}"/>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D2DF7489-4E79-690E-89B2-FCFD8681707D}"/>
              </a:ext>
            </a:extLst>
          </p:cNvPr>
          <p:cNvSpPr>
            <a:spLocks noGrp="1"/>
          </p:cNvSpPr>
          <p:nvPr>
            <p:ph type="body" sz="quarter" idx="16"/>
          </p:nvPr>
        </p:nvSpPr>
        <p:spPr/>
        <p:txBody>
          <a:bodyPr/>
          <a:lstStyle/>
          <a:p>
            <a:endParaRPr lang="en-US"/>
          </a:p>
        </p:txBody>
      </p:sp>
      <p:sp>
        <p:nvSpPr>
          <p:cNvPr id="6" name="Slide Number Placeholder 5">
            <a:extLst>
              <a:ext uri="{FF2B5EF4-FFF2-40B4-BE49-F238E27FC236}">
                <a16:creationId xmlns:a16="http://schemas.microsoft.com/office/drawing/2014/main" id="{92BA4F2A-0897-59C1-07D1-88E110F70D36}"/>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Tree>
    <p:extLst>
      <p:ext uri="{BB962C8B-B14F-4D97-AF65-F5344CB8AC3E}">
        <p14:creationId xmlns:p14="http://schemas.microsoft.com/office/powerpoint/2010/main" val="391634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E89A-2242-8F48-2F00-F16E4CB9C741}"/>
              </a:ext>
            </a:extLst>
          </p:cNvPr>
          <p:cNvSpPr>
            <a:spLocks noGrp="1"/>
          </p:cNvSpPr>
          <p:nvPr>
            <p:ph type="title"/>
          </p:nvPr>
        </p:nvSpPr>
        <p:spPr>
          <a:xfrm>
            <a:off x="537753" y="573706"/>
            <a:ext cx="10805160" cy="707886"/>
          </a:xfrm>
        </p:spPr>
        <p:txBody>
          <a:bodyPr/>
          <a:lstStyle/>
          <a:p>
            <a:r>
              <a:rPr lang="en-US" dirty="0"/>
              <a:t>Keeping your data safe</a:t>
            </a:r>
          </a:p>
        </p:txBody>
      </p:sp>
      <p:sp>
        <p:nvSpPr>
          <p:cNvPr id="3" name="Content Placeholder 2">
            <a:extLst>
              <a:ext uri="{FF2B5EF4-FFF2-40B4-BE49-F238E27FC236}">
                <a16:creationId xmlns:a16="http://schemas.microsoft.com/office/drawing/2014/main" id="{644FBBB0-5253-8698-A9E2-16C58ACC1359}"/>
              </a:ext>
            </a:extLst>
          </p:cNvPr>
          <p:cNvSpPr>
            <a:spLocks noGrp="1"/>
          </p:cNvSpPr>
          <p:nvPr>
            <p:ph sz="quarter" idx="13"/>
          </p:nvPr>
        </p:nvSpPr>
        <p:spPr>
          <a:xfrm>
            <a:off x="537753" y="1752600"/>
            <a:ext cx="10288693" cy="4648200"/>
          </a:xfrm>
        </p:spPr>
        <p:txBody>
          <a:bodyPr>
            <a:normAutofit/>
          </a:bodyPr>
          <a:lstStyle/>
          <a:p>
            <a:r>
              <a:rPr lang="en-US" sz="2400" b="1" dirty="0"/>
              <a:t>Backing up your data</a:t>
            </a:r>
          </a:p>
          <a:p>
            <a:r>
              <a:rPr lang="en-US" sz="2400" dirty="0"/>
              <a:t>Backups are copies of files used to replace the originals if they are lost or damaged.</a:t>
            </a:r>
          </a:p>
          <a:p>
            <a:r>
              <a:rPr lang="en-US" sz="2400" dirty="0"/>
              <a:t>Files to backup</a:t>
            </a:r>
          </a:p>
          <a:p>
            <a:pPr lvl="1"/>
            <a:r>
              <a:rPr lang="en-US" sz="2000" dirty="0"/>
              <a:t>Data files.</a:t>
            </a:r>
          </a:p>
          <a:p>
            <a:pPr lvl="1"/>
            <a:r>
              <a:rPr lang="en-US" sz="2000" dirty="0"/>
              <a:t>Program files.</a:t>
            </a:r>
          </a:p>
          <a:p>
            <a:r>
              <a:rPr lang="en-US" sz="2400" dirty="0"/>
              <a:t>Types of backups</a:t>
            </a:r>
          </a:p>
          <a:p>
            <a:pPr lvl="1"/>
            <a:r>
              <a:rPr lang="en-US" sz="2000" dirty="0"/>
              <a:t>Full: all data is sent to another location; </a:t>
            </a:r>
            <a:r>
              <a:rPr lang="en-US" sz="2000" b="0" i="0" dirty="0">
                <a:solidFill>
                  <a:srgbClr val="404040"/>
                </a:solidFill>
                <a:effectLst/>
                <a:latin typeface="Lexend"/>
              </a:rPr>
              <a:t>you can choose to back up and restore a specific set of files and components</a:t>
            </a:r>
            <a:endParaRPr lang="en-US" sz="2000" dirty="0"/>
          </a:p>
          <a:p>
            <a:pPr lvl="1"/>
            <a:r>
              <a:rPr lang="en-US" sz="2000" dirty="0"/>
              <a:t>Incremental: </a:t>
            </a:r>
            <a:r>
              <a:rPr lang="en-US" sz="2000" b="0" i="0" dirty="0">
                <a:solidFill>
                  <a:srgbClr val="202124"/>
                </a:solidFill>
                <a:effectLst/>
                <a:latin typeface="Google Sans"/>
              </a:rPr>
              <a:t>Backs up all files that have changed since the last backup occurred.</a:t>
            </a:r>
            <a:endParaRPr lang="en-US" sz="2000" dirty="0"/>
          </a:p>
          <a:p>
            <a:pPr lvl="1"/>
            <a:r>
              <a:rPr lang="en-US" sz="2000" dirty="0"/>
              <a:t>Image: A system image includes all operating system files, preferences, device drivers; </a:t>
            </a:r>
            <a:r>
              <a:rPr lang="en-US" sz="2000" b="0" i="0" dirty="0">
                <a:solidFill>
                  <a:srgbClr val="404040"/>
                </a:solidFill>
                <a:effectLst/>
                <a:latin typeface="Lexend"/>
              </a:rPr>
              <a:t>when you restore files, you don't get the option to exclude specific components</a:t>
            </a:r>
            <a:endParaRPr lang="en-US" sz="2000" dirty="0"/>
          </a:p>
          <a:p>
            <a:pPr lvl="1"/>
            <a:endParaRPr lang="en-US" sz="2000" dirty="0"/>
          </a:p>
        </p:txBody>
      </p:sp>
      <p:sp>
        <p:nvSpPr>
          <p:cNvPr id="4" name="Picture Placeholder 3">
            <a:extLst>
              <a:ext uri="{FF2B5EF4-FFF2-40B4-BE49-F238E27FC236}">
                <a16:creationId xmlns:a16="http://schemas.microsoft.com/office/drawing/2014/main" id="{BF2D0701-FC5F-E477-30E4-FF36AB290C60}"/>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55E7A90E-237E-8928-1C77-3BD893524CEC}"/>
              </a:ext>
            </a:extLst>
          </p:cNvPr>
          <p:cNvSpPr>
            <a:spLocks noGrp="1"/>
          </p:cNvSpPr>
          <p:nvPr>
            <p:ph type="body" sz="quarter" idx="16"/>
          </p:nvPr>
        </p:nvSpPr>
        <p:spPr>
          <a:xfrm>
            <a:off x="-10887" y="1221626"/>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5D652E0D-E673-EB97-39D1-8D7F7E79CEF8}"/>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10" name="TextBox 9">
            <a:extLst>
              <a:ext uri="{FF2B5EF4-FFF2-40B4-BE49-F238E27FC236}">
                <a16:creationId xmlns:a16="http://schemas.microsoft.com/office/drawing/2014/main" id="{76DF72DB-3E42-5990-EB79-D0AEFA7FEB28}"/>
              </a:ext>
            </a:extLst>
          </p:cNvPr>
          <p:cNvSpPr txBox="1"/>
          <p:nvPr/>
        </p:nvSpPr>
        <p:spPr>
          <a:xfrm>
            <a:off x="3007178" y="3094949"/>
            <a:ext cx="6123214"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196687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360</TotalTime>
  <Words>571</Words>
  <Application>Microsoft Office PowerPoint</Application>
  <PresentationFormat>Widescreen</PresentationFormat>
  <Paragraphs>51</Paragraphs>
  <Slides>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vt:lpstr>
      <vt:lpstr>DIN</vt:lpstr>
      <vt:lpstr>Google Sans</vt:lpstr>
      <vt:lpstr>Inter</vt:lpstr>
      <vt:lpstr>Lato</vt:lpstr>
      <vt:lpstr>Lexend</vt:lpstr>
      <vt:lpstr>neue-haas-grotesk-display</vt:lpstr>
      <vt:lpstr>Tw Cen MT</vt:lpstr>
      <vt:lpstr>Tw Cen MT Condensed</vt:lpstr>
      <vt:lpstr>Whitney SSm A</vt:lpstr>
      <vt:lpstr>Wingdings 3</vt:lpstr>
      <vt:lpstr>ModernClassicBlock-3</vt:lpstr>
      <vt:lpstr>Introduction to Security and Ethics</vt:lpstr>
      <vt:lpstr>Identify cybertheft and hackers</vt:lpstr>
      <vt:lpstr>Hacking</vt:lpstr>
      <vt:lpstr>Computer viruses and Trojan horse</vt:lpstr>
      <vt:lpstr>Restricting Access to your digital Assets </vt:lpstr>
      <vt:lpstr>Keeping your data safe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Security and Ethics</dc:title>
  <dc:creator>nedal nwasra</dc:creator>
  <cp:lastModifiedBy>nedal nwasra</cp:lastModifiedBy>
  <cp:revision>1</cp:revision>
  <dcterms:created xsi:type="dcterms:W3CDTF">2023-10-18T15:14:48Z</dcterms:created>
  <dcterms:modified xsi:type="dcterms:W3CDTF">2023-10-18T21:15:47Z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