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7CBC8-EFD9-473C-8374-527176173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BA0E71-1890-4941-AF92-9D8796AB2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30F2C-7A80-4B76-8BF4-43C1FC53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15C-0B49-4A88-92B1-5D9FE140089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AD063-772F-447A-A443-CA48BA4E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1184C-56E9-4580-B03B-707B606F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F18E-AC0E-4909-8244-53F24477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0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03B7E-85A4-4A72-B49C-BCD869E8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AEA6E-7BFA-438B-82A1-F360C4E03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31A73-42ED-4602-AB84-C47EE85E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15C-0B49-4A88-92B1-5D9FE140089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EDECD-714A-4343-BB2F-BB2EC691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3F3F1-B6E5-446C-8C98-A7BC3AD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F18E-AC0E-4909-8244-53F24477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826D98-48D3-4769-AF49-B130FA4B3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7D8B1-EA90-4294-945D-9F5E960D8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FEDE3-0C04-4A7A-9DF0-9F10DA71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15C-0B49-4A88-92B1-5D9FE140089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57493-20C4-4F06-A0E8-93CB0F57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C5217-1366-4AD8-9DED-250C9442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F18E-AC0E-4909-8244-53F24477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B402B-85DC-4CC5-9727-4938FAAC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C9D15-C100-4C07-8B9F-1B66B81C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D9303-7364-42D3-BA6C-98BA9E16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15C-0B49-4A88-92B1-5D9FE140089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4CDE5-38F1-4D19-9000-98347BFC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3D54F-321B-415D-9861-FA1D3A46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F18E-AC0E-4909-8244-53F24477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1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48FAC-5392-44E0-B9CB-96CCAA68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60859F-8CF3-4BF4-B413-95D07989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776C5-A4C3-416B-B3D3-218F5785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15C-0B49-4A88-92B1-5D9FE140089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05D9A-026D-42EA-9D8E-97C34705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7E82C-777A-4455-8CD4-D5E22E9B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F18E-AC0E-4909-8244-53F24477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9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1A2E6-58D6-4879-B121-71473E23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16FAB-5D95-47AD-B8AD-4409F7C4D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5EE1A8-4D19-4F0A-963E-A29ADF1D5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1586E6-94D5-4153-A841-50FB3E2D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15C-0B49-4A88-92B1-5D9FE140089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E69DAF-ED3A-4747-9B9D-E4C43893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ED9AB-9880-4383-B1E7-2B7F583F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F18E-AC0E-4909-8244-53F24477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1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4F66-F3C5-4095-AB81-0F53C1A1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4DF26-3C19-4F8D-B3DB-CCA969D96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90B0EE-4B6A-4F52-AF36-74FBE7247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9652E7-9853-41E5-B9FE-6C2A72A98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0947E-5F8F-437F-8A3F-90589ADEC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94C713-F452-4709-B4BE-3FB63EC3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15C-0B49-4A88-92B1-5D9FE140089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B343BF-A30A-4BFF-A7B2-B977F922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B29950-C09C-4C8F-9CB6-83CC5F4C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F18E-AC0E-4909-8244-53F24477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2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3D68-3B5F-48BC-BFED-E895FD3B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884048-AF8D-4919-8C4F-15C13942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15C-0B49-4A88-92B1-5D9FE140089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B638E1-14C2-49F0-A83F-F3D4D936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AE2DAC-2903-40E1-891F-E48DCBEE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F18E-AC0E-4909-8244-53F24477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4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AF6D4-0DB9-4D2A-9B03-C18BD074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15C-0B49-4A88-92B1-5D9FE140089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3A3922-2558-42E7-A3C5-9C88584E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5B8780-3D90-49CE-91CD-67E6EC32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F18E-AC0E-4909-8244-53F24477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9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62D31-8C7B-471E-BEA7-17C9E5FF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F5C91-6B39-4C3E-B16A-BC7A0A3B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FD767-420D-498C-ACAB-3A81E2831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BD395-67B1-48C9-95CD-40CABF93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15C-0B49-4A88-92B1-5D9FE140089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D4108-9511-4CD2-9886-0CB76C7F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5C044-C494-4A73-A99E-E41A4D44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F18E-AC0E-4909-8244-53F24477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1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EF851-4D84-49F8-B663-708744CC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5A7FD8-42FB-4486-99BD-C928E7599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8E921-494C-4B80-BF31-A7131753D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56C72-89EF-4E52-B0B2-659B233A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15C-0B49-4A88-92B1-5D9FE140089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281CD-B9E9-4C88-A7EA-D1D234D7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29D73-020B-487B-A17C-17F08F20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F18E-AC0E-4909-8244-53F24477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027A24-87E8-4F9E-B517-94EB7F71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2592A-B4CC-4323-A479-41009B215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27564-0334-43AE-9DF7-813082467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B15C-0B49-4A88-92B1-5D9FE140089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E46EA-5BC4-4623-8994-80306F39F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61D89-8016-4FFA-AEAF-42164A84D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F18E-AC0E-4909-8244-53F24477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7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17/06/relationships/model3d" Target="../media/model3d1.glb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17/06/relationships/model3d" Target="../media/model3d2.glb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FB064-BD00-462E-A789-B4A48CC1E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Using Parallel tools to accelerate drone’s mapping system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5E400E-BF87-4D70-902F-C217A4AFF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79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A0511-9925-4898-A004-B764A7E6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on </a:t>
            </a:r>
            <a:r>
              <a:rPr lang="en-US" altLang="zh-CN" dirty="0" err="1"/>
              <a:t>Octomap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4C684-4294-44AC-A8D9-FAE73A6AE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3868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 drone’s mapping system that uses multi-level occupancy grid to represent the 3D space</a:t>
            </a:r>
          </a:p>
          <a:p>
            <a:endParaRPr lang="en-US" altLang="zh-CN" sz="2400" dirty="0"/>
          </a:p>
          <a:p>
            <a:r>
              <a:rPr lang="en-US" altLang="zh-CN" sz="2400" dirty="0"/>
              <a:t>Backend data structure: Octree. Supporting different resolution query  </a:t>
            </a:r>
          </a:p>
          <a:p>
            <a:endParaRPr lang="en-US" altLang="zh-CN" sz="2400" dirty="0"/>
          </a:p>
          <a:p>
            <a:r>
              <a:rPr lang="en-US" altLang="zh-CN" sz="2400" dirty="0"/>
              <a:t>Each node in the Octree has an occupancy probability (to denote how much free / occupied)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F23376-946A-467C-8835-A2DC340F8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860" y="3991087"/>
            <a:ext cx="2236972" cy="2591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AE7164-60D3-4CDB-BA84-1D81E9D8E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24" y="1400062"/>
            <a:ext cx="2674852" cy="259102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9779483-B28E-4391-94F7-21A8506F2232}"/>
              </a:ext>
            </a:extLst>
          </p:cNvPr>
          <p:cNvCxnSpPr>
            <a:cxnSpLocks/>
          </p:cNvCxnSpPr>
          <p:nvPr/>
        </p:nvCxnSpPr>
        <p:spPr>
          <a:xfrm flipV="1">
            <a:off x="7623107" y="2895600"/>
            <a:ext cx="1604554" cy="477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AEAF27E-4E97-4523-A584-F7E35D38A309}"/>
              </a:ext>
            </a:extLst>
          </p:cNvPr>
          <p:cNvSpPr txBox="1"/>
          <p:nvPr/>
        </p:nvSpPr>
        <p:spPr>
          <a:xfrm>
            <a:off x="6505786" y="3412893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Occupied space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1FF1430-3D09-41FA-AB23-8DA26BF0E873}"/>
              </a:ext>
            </a:extLst>
          </p:cNvPr>
          <p:cNvCxnSpPr>
            <a:cxnSpLocks/>
          </p:cNvCxnSpPr>
          <p:nvPr/>
        </p:nvCxnSpPr>
        <p:spPr>
          <a:xfrm flipH="1" flipV="1">
            <a:off x="9915525" y="2314575"/>
            <a:ext cx="1160791" cy="248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02C6058-2CAA-4BD8-BF29-3C91E0AB4067}"/>
              </a:ext>
            </a:extLst>
          </p:cNvPr>
          <p:cNvCxnSpPr>
            <a:cxnSpLocks/>
          </p:cNvCxnSpPr>
          <p:nvPr/>
        </p:nvCxnSpPr>
        <p:spPr>
          <a:xfrm>
            <a:off x="7743254" y="2472587"/>
            <a:ext cx="759261" cy="900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56319B9-AAE5-4C78-9C36-AE4D8AF9B13B}"/>
              </a:ext>
            </a:extLst>
          </p:cNvPr>
          <p:cNvSpPr txBox="1"/>
          <p:nvPr/>
        </p:nvSpPr>
        <p:spPr>
          <a:xfrm>
            <a:off x="6513801" y="1978525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Unknown space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C814AC-A171-4A7A-A567-BBB630BFA6CB}"/>
              </a:ext>
            </a:extLst>
          </p:cNvPr>
          <p:cNvSpPr txBox="1"/>
          <p:nvPr/>
        </p:nvSpPr>
        <p:spPr>
          <a:xfrm>
            <a:off x="10506646" y="256262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Free space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8D73837-3218-46E6-A8D0-2E25F4430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01" y="4251037"/>
            <a:ext cx="2888230" cy="18899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EA00E18-B5EB-4C1E-8790-396A8F943C15}"/>
              </a:ext>
            </a:extLst>
          </p:cNvPr>
          <p:cNvSpPr txBox="1"/>
          <p:nvPr/>
        </p:nvSpPr>
        <p:spPr>
          <a:xfrm>
            <a:off x="7385193" y="624044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Octree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80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3DCC4-54D7-40BC-B16F-1CDD3791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Octomap</a:t>
            </a:r>
            <a:r>
              <a:rPr lang="en-US" altLang="zh-CN" dirty="0"/>
              <a:t> workflow</a:t>
            </a:r>
            <a:endParaRPr lang="zh-CN" altLang="en-US" dirty="0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C82BA933-55FC-4A76-A1AD-AC1BF59B9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80" y="1672784"/>
            <a:ext cx="4099915" cy="1585097"/>
          </a:xfrm>
        </p:spPr>
      </p:pic>
      <p:pic>
        <p:nvPicPr>
          <p:cNvPr id="5" name="Picture 4" descr="Point clouds">
            <a:extLst>
              <a:ext uri="{FF2B5EF4-FFF2-40B4-BE49-F238E27FC236}">
                <a16:creationId xmlns:a16="http://schemas.microsoft.com/office/drawing/2014/main" id="{2EC5BB1E-370F-4AB5-BE05-70855FA4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12" y="1603139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15A250-8463-4ACB-A5CE-B6CC3A2A7834}"/>
              </a:ext>
            </a:extLst>
          </p:cNvPr>
          <p:cNvSpPr txBox="1"/>
          <p:nvPr/>
        </p:nvSpPr>
        <p:spPr>
          <a:xfrm>
            <a:off x="748657" y="3395316"/>
            <a:ext cx="401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Point Cloud generated by sensor (Lidar)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858D15-7665-4414-A1CC-DE8B486372E9}"/>
              </a:ext>
            </a:extLst>
          </p:cNvPr>
          <p:cNvSpPr txBox="1"/>
          <p:nvPr/>
        </p:nvSpPr>
        <p:spPr>
          <a:xfrm>
            <a:off x="6154500" y="3399814"/>
            <a:ext cx="463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Ray tracing for each point in point cloud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6DF963D-FF36-47B5-96D6-76E94D06DB25}"/>
              </a:ext>
            </a:extLst>
          </p:cNvPr>
          <p:cNvCxnSpPr>
            <a:cxnSpLocks/>
          </p:cNvCxnSpPr>
          <p:nvPr/>
        </p:nvCxnSpPr>
        <p:spPr>
          <a:xfrm>
            <a:off x="7019354" y="2083249"/>
            <a:ext cx="521347" cy="479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B82AF8F-C6D7-451D-BC79-AC163593557C}"/>
              </a:ext>
            </a:extLst>
          </p:cNvPr>
          <p:cNvSpPr txBox="1"/>
          <p:nvPr/>
        </p:nvSpPr>
        <p:spPr>
          <a:xfrm>
            <a:off x="6355761" y="16727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Free voxel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F5AE7C-FE5B-4EF3-A569-FA1CAE525D28}"/>
              </a:ext>
            </a:extLst>
          </p:cNvPr>
          <p:cNvCxnSpPr>
            <a:cxnSpLocks/>
          </p:cNvCxnSpPr>
          <p:nvPr/>
        </p:nvCxnSpPr>
        <p:spPr>
          <a:xfrm flipH="1">
            <a:off x="9667875" y="1797514"/>
            <a:ext cx="1047913" cy="421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4FEDCE7-98CE-41C8-B66A-31C31B64F3A8}"/>
              </a:ext>
            </a:extLst>
          </p:cNvPr>
          <p:cNvSpPr txBox="1"/>
          <p:nvPr/>
        </p:nvSpPr>
        <p:spPr>
          <a:xfrm>
            <a:off x="9887612" y="136347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Occupied voxel</a:t>
            </a:r>
            <a:endParaRPr lang="zh-CN" altLang="en-US" dirty="0"/>
          </a:p>
        </p:txBody>
      </p:sp>
      <p:sp>
        <p:nvSpPr>
          <p:cNvPr id="12" name="箭头: 虚尾 11">
            <a:extLst>
              <a:ext uri="{FF2B5EF4-FFF2-40B4-BE49-F238E27FC236}">
                <a16:creationId xmlns:a16="http://schemas.microsoft.com/office/drawing/2014/main" id="{FC3170D1-F897-4A0D-9DDE-20E2E7912068}"/>
              </a:ext>
            </a:extLst>
          </p:cNvPr>
          <p:cNvSpPr/>
          <p:nvPr/>
        </p:nvSpPr>
        <p:spPr>
          <a:xfrm>
            <a:off x="4731323" y="2493726"/>
            <a:ext cx="741401" cy="32289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圆角右 12">
            <a:extLst>
              <a:ext uri="{FF2B5EF4-FFF2-40B4-BE49-F238E27FC236}">
                <a16:creationId xmlns:a16="http://schemas.microsoft.com/office/drawing/2014/main" id="{3AE6534E-1799-4DAA-A921-B00A18552DAB}"/>
              </a:ext>
            </a:extLst>
          </p:cNvPr>
          <p:cNvSpPr/>
          <p:nvPr/>
        </p:nvSpPr>
        <p:spPr>
          <a:xfrm rot="8268412">
            <a:off x="10715788" y="3459052"/>
            <a:ext cx="742524" cy="7925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A32FE1-026F-436B-81B2-50666BD30008}"/>
              </a:ext>
            </a:extLst>
          </p:cNvPr>
          <p:cNvSpPr txBox="1"/>
          <p:nvPr/>
        </p:nvSpPr>
        <p:spPr>
          <a:xfrm>
            <a:off x="6355761" y="5901094"/>
            <a:ext cx="45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Update occupancy probability into Octree</a:t>
            </a:r>
          </a:p>
          <a:p>
            <a:pPr algn="ctr"/>
            <a:r>
              <a:rPr lang="en-US" altLang="zh-CN" dirty="0"/>
              <a:t>Recursively updates all ancestors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AA5ADF3-994C-484C-873C-8772CCB2D492}"/>
              </a:ext>
            </a:extLst>
          </p:cNvPr>
          <p:cNvGrpSpPr/>
          <p:nvPr/>
        </p:nvGrpSpPr>
        <p:grpSpPr>
          <a:xfrm>
            <a:off x="6578986" y="3915568"/>
            <a:ext cx="3719228" cy="1889924"/>
            <a:chOff x="3807211" y="4083729"/>
            <a:chExt cx="3719228" cy="1889924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6E32D26-488D-4104-BE45-6AC529E02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209" y="4083729"/>
              <a:ext cx="2888230" cy="18899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7" name="3D 模型 16" descr="Red Cube">
                  <a:extLst>
                    <a:ext uri="{FF2B5EF4-FFF2-40B4-BE49-F238E27FC236}">
                      <a16:creationId xmlns:a16="http://schemas.microsoft.com/office/drawing/2014/main" id="{8DA49601-9B77-45D8-B202-2FEF79CCC98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26034897"/>
                    </p:ext>
                  </p:extLst>
                </p:nvPr>
              </p:nvGraphicFramePr>
              <p:xfrm>
                <a:off x="3807211" y="4758164"/>
                <a:ext cx="413716" cy="450660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413716" cy="450660"/>
                      </a:xfrm>
                      <a:prstGeom prst="rect">
                        <a:avLst/>
                      </a:prstGeom>
                    </am3d:spPr>
                    <am3d:camera>
                      <am3d:pos x="0" y="0" z="8146919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0529" d="1000000"/>
                      <am3d:preTrans dx="0" dy="-17999995" dz="586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2957812" ay="3029042" az="2513113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46653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7" name="3D 模型 16" descr="Red Cube">
                  <a:extLst>
                    <a:ext uri="{FF2B5EF4-FFF2-40B4-BE49-F238E27FC236}">
                      <a16:creationId xmlns:a16="http://schemas.microsoft.com/office/drawing/2014/main" id="{8DA49601-9B77-45D8-B202-2FEF79CCC9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78986" y="4590003"/>
                  <a:ext cx="413716" cy="45066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8097880-7F38-4B89-98EE-5AB6BFD3D461}"/>
                </a:ext>
              </a:extLst>
            </p:cNvPr>
            <p:cNvCxnSpPr>
              <a:cxnSpLocks/>
            </p:cNvCxnSpPr>
            <p:nvPr/>
          </p:nvCxnSpPr>
          <p:spPr>
            <a:xfrm>
              <a:off x="4220927" y="5208824"/>
              <a:ext cx="665398" cy="6014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F0B580B-8396-453D-AE0E-680EF75CF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1575" y="5391150"/>
              <a:ext cx="451485" cy="3754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3403A0D-AFD5-455E-A98A-937220D6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2724" y="4892836"/>
              <a:ext cx="154646" cy="374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FF9FB71-D5EE-40E2-93C5-DF6C67750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5166" y="4337253"/>
              <a:ext cx="451485" cy="3754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思想气泡: 云 24">
            <a:extLst>
              <a:ext uri="{FF2B5EF4-FFF2-40B4-BE49-F238E27FC236}">
                <a16:creationId xmlns:a16="http://schemas.microsoft.com/office/drawing/2014/main" id="{AE770E24-889E-4AE3-8D72-4AB2C35B3B7D}"/>
              </a:ext>
            </a:extLst>
          </p:cNvPr>
          <p:cNvSpPr/>
          <p:nvPr/>
        </p:nvSpPr>
        <p:spPr>
          <a:xfrm>
            <a:off x="4105275" y="3775650"/>
            <a:ext cx="1932226" cy="949025"/>
          </a:xfrm>
          <a:prstGeom prst="cloudCallout">
            <a:avLst>
              <a:gd name="adj1" fmla="val 62476"/>
              <a:gd name="adj2" fmla="val -94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73.8% of total runtime</a:t>
            </a:r>
            <a:endParaRPr lang="zh-CN" altLang="en-US" dirty="0"/>
          </a:p>
        </p:txBody>
      </p:sp>
      <p:sp>
        <p:nvSpPr>
          <p:cNvPr id="26" name="思想气泡: 云 25">
            <a:extLst>
              <a:ext uri="{FF2B5EF4-FFF2-40B4-BE49-F238E27FC236}">
                <a16:creationId xmlns:a16="http://schemas.microsoft.com/office/drawing/2014/main" id="{8D73C39A-F39F-4130-AD46-FCAF61E098A5}"/>
              </a:ext>
            </a:extLst>
          </p:cNvPr>
          <p:cNvSpPr/>
          <p:nvPr/>
        </p:nvSpPr>
        <p:spPr>
          <a:xfrm>
            <a:off x="3530973" y="5385319"/>
            <a:ext cx="1932226" cy="949025"/>
          </a:xfrm>
          <a:prstGeom prst="cloudCallout">
            <a:avLst>
              <a:gd name="adj1" fmla="val 95997"/>
              <a:gd name="adj2" fmla="val -1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12.3% of total runtime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23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45CFF-787D-475D-8F93-BF29A6D0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proposal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16754-E274-40BD-8393-F4E85E1A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95278" cy="4841875"/>
          </a:xfrm>
        </p:spPr>
        <p:txBody>
          <a:bodyPr>
            <a:normAutofit/>
          </a:bodyPr>
          <a:lstStyle/>
          <a:p>
            <a:r>
              <a:rPr lang="en-US" altLang="zh-CN" dirty="0"/>
              <a:t>Use multi-thread method to accelerate the ray-tracing &amp; octree insertion operation. </a:t>
            </a:r>
          </a:p>
          <a:p>
            <a:pPr lvl="1"/>
            <a:r>
              <a:rPr lang="en-US" altLang="zh-CN" dirty="0"/>
              <a:t>(Will see to workload, whether to perform both tasks)</a:t>
            </a:r>
          </a:p>
          <a:p>
            <a:r>
              <a:rPr lang="en-US" altLang="zh-CN" dirty="0"/>
              <a:t>Jobs to do:</a:t>
            </a:r>
          </a:p>
          <a:p>
            <a:pPr lvl="1"/>
            <a:r>
              <a:rPr lang="en-US" altLang="zh-CN" dirty="0"/>
              <a:t>Splitting into multiple threads (easy): e.g. 10 threads to deal with 10% tasks each</a:t>
            </a:r>
          </a:p>
          <a:p>
            <a:pPr lvl="1"/>
            <a:r>
              <a:rPr lang="en-US" altLang="zh-CN" dirty="0"/>
              <a:t>Aggregating (hard): to deal with concurrent memory accesses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1252351-D146-4516-BC48-814CF2669F2C}"/>
              </a:ext>
            </a:extLst>
          </p:cNvPr>
          <p:cNvGrpSpPr/>
          <p:nvPr/>
        </p:nvGrpSpPr>
        <p:grpSpPr>
          <a:xfrm>
            <a:off x="6735746" y="3908559"/>
            <a:ext cx="3719228" cy="1889924"/>
            <a:chOff x="3807211" y="4083729"/>
            <a:chExt cx="3719228" cy="188992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D650D64-EAF3-40C0-9D8B-40147E3D0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209" y="4083729"/>
              <a:ext cx="2888230" cy="18899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" name="3D 模型 5" descr="Red Cube">
                  <a:extLst>
                    <a:ext uri="{FF2B5EF4-FFF2-40B4-BE49-F238E27FC236}">
                      <a16:creationId xmlns:a16="http://schemas.microsoft.com/office/drawing/2014/main" id="{B1B21951-FBEC-4C77-9011-881E6146D31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31120143"/>
                    </p:ext>
                  </p:extLst>
                </p:nvPr>
              </p:nvGraphicFramePr>
              <p:xfrm>
                <a:off x="3807211" y="4758164"/>
                <a:ext cx="413716" cy="450660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413716" cy="450660"/>
                      </a:xfrm>
                      <a:prstGeom prst="rect">
                        <a:avLst/>
                      </a:prstGeom>
                    </am3d:spPr>
                    <am3d:camera>
                      <am3d:pos x="0" y="0" z="8146919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0529" d="1000000"/>
                      <am3d:preTrans dx="0" dy="-17999995" dz="586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2957812" ay="3029042" az="2513113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46653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" name="3D 模型 5" descr="Red Cube">
                  <a:extLst>
                    <a:ext uri="{FF2B5EF4-FFF2-40B4-BE49-F238E27FC236}">
                      <a16:creationId xmlns:a16="http://schemas.microsoft.com/office/drawing/2014/main" id="{B1B21951-FBEC-4C77-9011-881E6146D31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35746" y="4582994"/>
                  <a:ext cx="413716" cy="45066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98B1A286-5878-4E51-A1C0-90F24DC92B04}"/>
                </a:ext>
              </a:extLst>
            </p:cNvPr>
            <p:cNvCxnSpPr>
              <a:cxnSpLocks/>
            </p:cNvCxnSpPr>
            <p:nvPr/>
          </p:nvCxnSpPr>
          <p:spPr>
            <a:xfrm>
              <a:off x="4220927" y="5208824"/>
              <a:ext cx="665398" cy="6014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AD2B108-3296-47AA-A7B7-919F73B46B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1575" y="5391150"/>
              <a:ext cx="451485" cy="3754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77A07A5-E5FA-48E0-BAEF-6DFF994AF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2724" y="4892836"/>
              <a:ext cx="154646" cy="374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110D335-1631-466C-90A9-1EE822106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5166" y="4337253"/>
              <a:ext cx="451485" cy="3754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模型 11" descr="Cube">
                <a:extLst>
                  <a:ext uri="{FF2B5EF4-FFF2-40B4-BE49-F238E27FC236}">
                    <a16:creationId xmlns:a16="http://schemas.microsoft.com/office/drawing/2014/main" id="{BEE65B6E-41DA-4358-9E6B-D52BFA1018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6980029"/>
                  </p:ext>
                </p:extLst>
              </p:nvPr>
            </p:nvGraphicFramePr>
            <p:xfrm>
              <a:off x="10872256" y="4631487"/>
              <a:ext cx="417232" cy="475451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417232" cy="475451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484631" ay="2049983" az="870674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9265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模型 11" descr="Cube">
                <a:extLst>
                  <a:ext uri="{FF2B5EF4-FFF2-40B4-BE49-F238E27FC236}">
                    <a16:creationId xmlns:a16="http://schemas.microsoft.com/office/drawing/2014/main" id="{BEE65B6E-41DA-4358-9E6B-D52BFA1018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72256" y="4631487"/>
                <a:ext cx="417232" cy="475451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6DF54BA-B090-40D3-B7F9-2CD2611626AC}"/>
              </a:ext>
            </a:extLst>
          </p:cNvPr>
          <p:cNvCxnSpPr>
            <a:cxnSpLocks/>
          </p:cNvCxnSpPr>
          <p:nvPr/>
        </p:nvCxnSpPr>
        <p:spPr>
          <a:xfrm flipH="1">
            <a:off x="9652719" y="4869212"/>
            <a:ext cx="1219537" cy="23772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D86580-B218-41B6-B055-678C1DE4849F}"/>
              </a:ext>
            </a:extLst>
          </p:cNvPr>
          <p:cNvCxnSpPr>
            <a:cxnSpLocks/>
          </p:cNvCxnSpPr>
          <p:nvPr/>
        </p:nvCxnSpPr>
        <p:spPr>
          <a:xfrm flipH="1" flipV="1">
            <a:off x="8745386" y="4716812"/>
            <a:ext cx="645034" cy="37534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7FB7158-E652-459F-B128-5C3EF86B1341}"/>
              </a:ext>
            </a:extLst>
          </p:cNvPr>
          <p:cNvCxnSpPr>
            <a:cxnSpLocks/>
          </p:cNvCxnSpPr>
          <p:nvPr/>
        </p:nvCxnSpPr>
        <p:spPr>
          <a:xfrm flipV="1">
            <a:off x="8745386" y="4231616"/>
            <a:ext cx="322517" cy="3513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327612E-1E83-449E-8578-29D6D488EE5B}"/>
              </a:ext>
            </a:extLst>
          </p:cNvPr>
          <p:cNvSpPr/>
          <p:nvPr/>
        </p:nvSpPr>
        <p:spPr>
          <a:xfrm>
            <a:off x="7849369" y="3543649"/>
            <a:ext cx="2114550" cy="1325563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Concurrent memory access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05051DF-E685-4AF6-92C7-BE9BB0D62D09}"/>
              </a:ext>
            </a:extLst>
          </p:cNvPr>
          <p:cNvSpPr/>
          <p:nvPr/>
        </p:nvSpPr>
        <p:spPr>
          <a:xfrm>
            <a:off x="6952576" y="1618766"/>
            <a:ext cx="413716" cy="413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AA783A8-AEF4-4F03-8782-C126BECEB11C}"/>
              </a:ext>
            </a:extLst>
          </p:cNvPr>
          <p:cNvSpPr/>
          <p:nvPr/>
        </p:nvSpPr>
        <p:spPr>
          <a:xfrm>
            <a:off x="7362112" y="1618766"/>
            <a:ext cx="413716" cy="413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23E12BA-59FB-4876-A5CF-C4EF852CAC6E}"/>
              </a:ext>
            </a:extLst>
          </p:cNvPr>
          <p:cNvSpPr/>
          <p:nvPr/>
        </p:nvSpPr>
        <p:spPr>
          <a:xfrm>
            <a:off x="7775828" y="1618766"/>
            <a:ext cx="413716" cy="413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697B9E4-BA32-4D62-A8D1-C6B18C28A61F}"/>
              </a:ext>
            </a:extLst>
          </p:cNvPr>
          <p:cNvSpPr/>
          <p:nvPr/>
        </p:nvSpPr>
        <p:spPr>
          <a:xfrm>
            <a:off x="8185364" y="1618766"/>
            <a:ext cx="413716" cy="413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FE6E3A-AE58-40C2-B0D5-40AD1BFC0D7A}"/>
              </a:ext>
            </a:extLst>
          </p:cNvPr>
          <p:cNvSpPr/>
          <p:nvPr/>
        </p:nvSpPr>
        <p:spPr>
          <a:xfrm>
            <a:off x="8599080" y="1618766"/>
            <a:ext cx="413716" cy="413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1241BCB-0F9B-41AA-B81A-35864B9496BC}"/>
              </a:ext>
            </a:extLst>
          </p:cNvPr>
          <p:cNvSpPr/>
          <p:nvPr/>
        </p:nvSpPr>
        <p:spPr>
          <a:xfrm>
            <a:off x="9008616" y="1618766"/>
            <a:ext cx="413716" cy="413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BC32870-D53D-40F2-AC26-796E6C4ABDBA}"/>
              </a:ext>
            </a:extLst>
          </p:cNvPr>
          <p:cNvSpPr/>
          <p:nvPr/>
        </p:nvSpPr>
        <p:spPr>
          <a:xfrm>
            <a:off x="9422332" y="1618766"/>
            <a:ext cx="413716" cy="413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21EE7A8-478A-40F5-93E9-8FAB00360607}"/>
              </a:ext>
            </a:extLst>
          </p:cNvPr>
          <p:cNvSpPr/>
          <p:nvPr/>
        </p:nvSpPr>
        <p:spPr>
          <a:xfrm>
            <a:off x="9831868" y="1618766"/>
            <a:ext cx="413716" cy="4137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9B7CC5E-48E8-4A46-A082-94064499C832}"/>
              </a:ext>
            </a:extLst>
          </p:cNvPr>
          <p:cNvSpPr/>
          <p:nvPr/>
        </p:nvSpPr>
        <p:spPr>
          <a:xfrm>
            <a:off x="8599080" y="1205050"/>
            <a:ext cx="413716" cy="413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F77C3B0-3453-4C01-91BC-1FF6B2BD8F8B}"/>
              </a:ext>
            </a:extLst>
          </p:cNvPr>
          <p:cNvSpPr/>
          <p:nvPr/>
        </p:nvSpPr>
        <p:spPr>
          <a:xfrm>
            <a:off x="9008616" y="1205050"/>
            <a:ext cx="413716" cy="413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6AB7A6E-6593-4A0D-B523-3D34FD98407E}"/>
              </a:ext>
            </a:extLst>
          </p:cNvPr>
          <p:cNvSpPr/>
          <p:nvPr/>
        </p:nvSpPr>
        <p:spPr>
          <a:xfrm>
            <a:off x="9422332" y="1205050"/>
            <a:ext cx="413716" cy="413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EB290D5-0385-4335-A8FD-32FE1EC44C02}"/>
              </a:ext>
            </a:extLst>
          </p:cNvPr>
          <p:cNvSpPr/>
          <p:nvPr/>
        </p:nvSpPr>
        <p:spPr>
          <a:xfrm>
            <a:off x="9831868" y="1205050"/>
            <a:ext cx="413716" cy="4137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E5049ED-4193-4FC1-8DA3-F9CA4EBD4E68}"/>
              </a:ext>
            </a:extLst>
          </p:cNvPr>
          <p:cNvCxnSpPr/>
          <p:nvPr/>
        </p:nvCxnSpPr>
        <p:spPr>
          <a:xfrm flipV="1">
            <a:off x="7156704" y="1408176"/>
            <a:ext cx="2877312" cy="4174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9F1C39C-B83A-4478-A6FE-623C6AF731C7}"/>
              </a:ext>
            </a:extLst>
          </p:cNvPr>
          <p:cNvCxnSpPr>
            <a:cxnSpLocks/>
          </p:cNvCxnSpPr>
          <p:nvPr/>
        </p:nvCxnSpPr>
        <p:spPr>
          <a:xfrm flipV="1">
            <a:off x="7156704" y="1810097"/>
            <a:ext cx="2887008" cy="19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7780625-8B58-494F-B7D2-77C344AA4BD7}"/>
              </a:ext>
            </a:extLst>
          </p:cNvPr>
          <p:cNvSpPr txBox="1"/>
          <p:nvPr/>
        </p:nvSpPr>
        <p:spPr>
          <a:xfrm>
            <a:off x="6521388" y="2091823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Sensor Origin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65A7DD4-A2D8-4C77-8E11-62B75B443D28}"/>
              </a:ext>
            </a:extLst>
          </p:cNvPr>
          <p:cNvSpPr txBox="1"/>
          <p:nvPr/>
        </p:nvSpPr>
        <p:spPr>
          <a:xfrm>
            <a:off x="10238144" y="1244314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End Point 1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08CA98B-AC8C-4BA3-B1D3-AFD1BF32029D}"/>
              </a:ext>
            </a:extLst>
          </p:cNvPr>
          <p:cNvSpPr txBox="1"/>
          <p:nvPr/>
        </p:nvSpPr>
        <p:spPr>
          <a:xfrm>
            <a:off x="10245584" y="1665837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End Point 2</a:t>
            </a:r>
            <a:endParaRPr lang="zh-CN" altLang="en-US" sz="14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D198E97-0751-491C-9AC5-88C5614870C3}"/>
              </a:ext>
            </a:extLst>
          </p:cNvPr>
          <p:cNvSpPr txBox="1"/>
          <p:nvPr/>
        </p:nvSpPr>
        <p:spPr>
          <a:xfrm>
            <a:off x="6004318" y="616586"/>
            <a:ext cx="411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Duplicated calculated free voxels from 2 threads</a:t>
            </a:r>
            <a:endParaRPr lang="zh-CN" altLang="en-US" sz="1400" b="1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37DB394-F771-42BC-8A7C-EF3807417A43}"/>
              </a:ext>
            </a:extLst>
          </p:cNvPr>
          <p:cNvCxnSpPr/>
          <p:nvPr/>
        </p:nvCxnSpPr>
        <p:spPr>
          <a:xfrm>
            <a:off x="7698991" y="1053720"/>
            <a:ext cx="95250" cy="37639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1DBA01B-044D-43E9-A4F8-1793455BEF34}"/>
              </a:ext>
            </a:extLst>
          </p:cNvPr>
          <p:cNvSpPr txBox="1"/>
          <p:nvPr/>
        </p:nvSpPr>
        <p:spPr>
          <a:xfrm>
            <a:off x="6434352" y="2611149"/>
            <a:ext cx="643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Challenge in aggregating multi-thread ray tracing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60CA5C0-FC02-4107-B16B-525D907CEBD9}"/>
              </a:ext>
            </a:extLst>
          </p:cNvPr>
          <p:cNvSpPr txBox="1"/>
          <p:nvPr/>
        </p:nvSpPr>
        <p:spPr>
          <a:xfrm>
            <a:off x="6137611" y="5914530"/>
            <a:ext cx="605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Challenge in synchronizing multi-thread Octree 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74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191</Words>
  <Application>Microsoft Office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Using Parallel tools to accelerate drone’s mapping system</vt:lpstr>
      <vt:lpstr>Background on Octomap</vt:lpstr>
      <vt:lpstr>Octomap workflow</vt:lpstr>
      <vt:lpstr>Our 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Parallel tools to accelerate drone’s mapping system</dc:title>
  <dc:creator>Kaiser Wilhelm</dc:creator>
  <cp:lastModifiedBy>Kaiser Wilhelm</cp:lastModifiedBy>
  <cp:revision>2</cp:revision>
  <dcterms:created xsi:type="dcterms:W3CDTF">2022-03-25T02:35:45Z</dcterms:created>
  <dcterms:modified xsi:type="dcterms:W3CDTF">2022-03-25T03:06:32Z</dcterms:modified>
</cp:coreProperties>
</file>