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BO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B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4134866-2077-4AAC-971D-087C2BBE084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BO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BO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BO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B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1"/>
          <p:cNvGraphicFramePr/>
          <p:nvPr/>
        </p:nvGraphicFramePr>
        <p:xfrm>
          <a:off x="0" y="426240"/>
          <a:ext cx="9143640" cy="4716720"/>
        </p:xfrm>
        <a:graphic>
          <a:graphicData uri="http://schemas.openxmlformats.org/drawingml/2006/table">
            <a:tbl>
              <a:tblPr/>
              <a:tblGrid>
                <a:gridCol w="1125720"/>
                <a:gridCol w="1189440"/>
                <a:gridCol w="1769760"/>
                <a:gridCol w="1887480"/>
                <a:gridCol w="705240"/>
                <a:gridCol w="727920"/>
                <a:gridCol w="1738080"/>
              </a:tblGrid>
              <a:tr h="828720"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Stakeholder</a:t>
                      </a:r>
                      <a:endParaRPr b="0" lang="es-BO" sz="11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Role (Related to project)</a:t>
                      </a:r>
                      <a:endParaRPr b="0" lang="es-BO" sz="11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Involvement</a:t>
                      </a:r>
                      <a:endParaRPr b="0" lang="es-BO" sz="11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Impact</a:t>
                      </a:r>
                      <a:endParaRPr b="0" lang="es-BO" sz="11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Power or Influence (H/M/L)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Interest (H/M/L)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Engagement</a:t>
                      </a:r>
                      <a:endParaRPr b="0" lang="es-BO" sz="11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</a:tr>
              <a:tr h="737280"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Director of Product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Project sponsor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Makes high-level decisions; serves as team resource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Wants the project to succeed. No resistance.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Communicate regularly, but not daily. Ask questions and give updates.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  <a:tr h="825120"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Landscape &amp; Website Designer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Project team member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Knowledge of website design and plants; strong relationships with OG employees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Invested in the project as a team member. Possible resistance if Landscape Designer role is affected.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Communicate daily as project team member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  <a:tr h="794160"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Existing Clients and Employees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Office Green customer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Can give feedback on the customer experience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Some highly interested; others less so. Resistance only if Plant Pals affects main product line.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Communicate as needed to inform and get feedback.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  <a:tr h="793440"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Office Green’s Investors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Secondary stakeholder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Financial support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Little impact at present. Project could affect their investment if it affects Office Green’s performance. 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Not directly involved. Keep updated on progress and performance.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  <a:tr h="738000"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Office Green Receptionist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Office Green employee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Answers questions about the service after launch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Little impact on their role. No resistance.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Not directly involved, but should be updated before launch</a:t>
                      </a:r>
                      <a:endParaRPr b="0" lang="es-BO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" name="CustomShape 2"/>
          <p:cNvSpPr/>
          <p:nvPr/>
        </p:nvSpPr>
        <p:spPr>
          <a:xfrm>
            <a:off x="0" y="0"/>
            <a:ext cx="914364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4285f4"/>
                </a:solidFill>
                <a:highlight>
                  <a:srgbClr val="ffffff"/>
                </a:highlight>
                <a:latin typeface="Arial"/>
                <a:ea typeface="Arial"/>
              </a:rPr>
              <a:t>Understanding Stakeholders (Stakeholder Analysis)</a:t>
            </a:r>
            <a:endParaRPr b="0" lang="es-BO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Keep satisfied (high priority)</a:t>
            </a:r>
            <a:endParaRPr b="0" lang="es-BO" sz="1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Manage closely (high effort)</a:t>
            </a:r>
            <a:endParaRPr b="0" lang="es-BO" sz="14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642400" y="257580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Monitor (minimum effort)</a:t>
            </a:r>
            <a:endParaRPr b="0" lang="es-BO" sz="14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Show consideration</a:t>
            </a:r>
            <a:endParaRPr b="0" lang="es-BO" sz="14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311120" y="602640"/>
            <a:ext cx="122004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high</a:t>
            </a:r>
            <a:endParaRPr b="0" lang="es-BO" sz="14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311120" y="4208040"/>
            <a:ext cx="122004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low</a:t>
            </a:r>
            <a:endParaRPr b="0" lang="es-BO" sz="14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 rot="10800000">
            <a:off x="2283480" y="993600"/>
            <a:ext cx="360" cy="14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aa84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2283840" y="2695320"/>
            <a:ext cx="360" cy="15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aa84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7643520" y="4446000"/>
            <a:ext cx="924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high</a:t>
            </a:r>
            <a:endParaRPr b="0" lang="es-BO" sz="14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2302920" y="4446000"/>
            <a:ext cx="924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low</a:t>
            </a:r>
            <a:endParaRPr b="0" lang="es-BO" sz="14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6008400" y="4617360"/>
            <a:ext cx="183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 rot="10800000">
            <a:off x="3227400" y="4616640"/>
            <a:ext cx="177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3"/>
          <p:cNvSpPr/>
          <p:nvPr/>
        </p:nvSpPr>
        <p:spPr>
          <a:xfrm>
            <a:off x="-10080" y="76320"/>
            <a:ext cx="914364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85f4"/>
                </a:solidFill>
                <a:latin typeface="Arial"/>
                <a:ea typeface="Arial"/>
              </a:rPr>
              <a:t>Prioritizing Stakeholders (power grid)</a:t>
            </a:r>
            <a:endParaRPr b="0" lang="es-BO" sz="20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5125320" y="85824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s-BO" sz="9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7057080" y="1063440"/>
            <a:ext cx="1220040" cy="34272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Landscape &amp; Website Designer</a:t>
            </a:r>
            <a:endParaRPr b="0" lang="es-BO" sz="9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3411360" y="2198520"/>
            <a:ext cx="756720" cy="34272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Investors</a:t>
            </a:r>
            <a:endParaRPr b="0" lang="es-BO" sz="9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4937760" y="2404080"/>
            <a:ext cx="879120" cy="34272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Clients &amp; Employees</a:t>
            </a:r>
            <a:endParaRPr b="0" lang="es-BO" sz="900" spc="-1" strike="noStrike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3957480" y="3954240"/>
            <a:ext cx="924120" cy="3427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Receptionist</a:t>
            </a:r>
            <a:endParaRPr b="0" lang="es-BO" sz="900" spc="-1" strike="noStrike"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38160" y="902520"/>
            <a:ext cx="17737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0"/>
          <p:cNvSpPr/>
          <p:nvPr/>
        </p:nvSpPr>
        <p:spPr>
          <a:xfrm>
            <a:off x="239400" y="917280"/>
            <a:ext cx="1676160" cy="87984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Drag each stakeholder’s box to the appropriate place on the power-interest grid</a:t>
            </a:r>
            <a:endParaRPr b="0" lang="es-BO" sz="1100" spc="-1" strike="noStrike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 rot="16200000">
            <a:off x="1463040" y="2476080"/>
            <a:ext cx="83412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6aa84f"/>
                </a:solidFill>
                <a:latin typeface="Arial"/>
                <a:ea typeface="Arial"/>
              </a:rPr>
              <a:t>Power</a:t>
            </a:r>
            <a:endParaRPr b="0" lang="es-BO" sz="1600" spc="-1" strike="noStrike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5001120" y="4446000"/>
            <a:ext cx="10069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Arial"/>
                <a:ea typeface="Arial"/>
              </a:rPr>
              <a:t>med</a:t>
            </a:r>
            <a:endParaRPr b="0" lang="es-BO" sz="1500" spc="-1" strike="noStrike">
              <a:latin typeface="Arial"/>
            </a:endParaRPr>
          </a:p>
        </p:txBody>
      </p:sp>
      <p:sp>
        <p:nvSpPr>
          <p:cNvPr id="63" name="CustomShape 23"/>
          <p:cNvSpPr/>
          <p:nvPr/>
        </p:nvSpPr>
        <p:spPr>
          <a:xfrm>
            <a:off x="5007960" y="4712400"/>
            <a:ext cx="10069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9900"/>
                </a:solidFill>
                <a:latin typeface="Arial"/>
                <a:ea typeface="Arial"/>
              </a:rPr>
              <a:t>Interest</a:t>
            </a:r>
            <a:endParaRPr b="0" lang="es-BO" sz="1600" spc="-1" strike="noStrike"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1787040" y="2351160"/>
            <a:ext cx="10069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Arial"/>
                <a:ea typeface="Arial"/>
              </a:rPr>
              <a:t>med</a:t>
            </a:r>
            <a:endParaRPr b="0" lang="es-BO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289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es-BO</dc:language>
  <cp:lastModifiedBy>Microsoft Office User</cp:lastModifiedBy>
  <dcterms:modified xsi:type="dcterms:W3CDTF">2021-04-14T20:46:26Z</dcterms:modified>
  <cp:revision>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