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98" r:id="rId3"/>
    <p:sldId id="257" r:id="rId4"/>
    <p:sldId id="265" r:id="rId5"/>
    <p:sldId id="266" r:id="rId6"/>
    <p:sldId id="267" r:id="rId7"/>
    <p:sldId id="299" r:id="rId8"/>
    <p:sldId id="313" r:id="rId9"/>
    <p:sldId id="258" r:id="rId10"/>
    <p:sldId id="259" r:id="rId11"/>
    <p:sldId id="270" r:id="rId12"/>
    <p:sldId id="273" r:id="rId13"/>
    <p:sldId id="275" r:id="rId14"/>
    <p:sldId id="271" r:id="rId15"/>
    <p:sldId id="272" r:id="rId16"/>
    <p:sldId id="278" r:id="rId17"/>
    <p:sldId id="276" r:id="rId18"/>
    <p:sldId id="309" r:id="rId19"/>
    <p:sldId id="310" r:id="rId20"/>
    <p:sldId id="311" r:id="rId21"/>
    <p:sldId id="279" r:id="rId22"/>
    <p:sldId id="285" r:id="rId23"/>
    <p:sldId id="286" r:id="rId24"/>
    <p:sldId id="284" r:id="rId25"/>
    <p:sldId id="312" r:id="rId26"/>
    <p:sldId id="288" r:id="rId27"/>
    <p:sldId id="300" r:id="rId28"/>
    <p:sldId id="282" r:id="rId29"/>
    <p:sldId id="289" r:id="rId30"/>
    <p:sldId id="303" r:id="rId31"/>
    <p:sldId id="290" r:id="rId32"/>
    <p:sldId id="291" r:id="rId33"/>
    <p:sldId id="283" r:id="rId34"/>
    <p:sldId id="301" r:id="rId35"/>
    <p:sldId id="260" r:id="rId36"/>
    <p:sldId id="304" r:id="rId37"/>
    <p:sldId id="292" r:id="rId38"/>
    <p:sldId id="293" r:id="rId39"/>
    <p:sldId id="305" r:id="rId40"/>
    <p:sldId id="294" r:id="rId41"/>
    <p:sldId id="306" r:id="rId42"/>
    <p:sldId id="295" r:id="rId43"/>
    <p:sldId id="296" r:id="rId44"/>
    <p:sldId id="307" r:id="rId45"/>
    <p:sldId id="302" r:id="rId46"/>
    <p:sldId id="262" r:id="rId47"/>
    <p:sldId id="308" r:id="rId48"/>
    <p:sldId id="297" r:id="rId49"/>
    <p:sldId id="264" r:id="rId50"/>
    <p:sldId id="329" r:id="rId51"/>
  </p:sldIdLst>
  <p:sldSz cx="12192000" cy="6858000"/>
  <p:notesSz cx="6858000" cy="9144000"/>
  <p:embeddedFontLst>
    <p:embeddedFont>
      <p:font typeface="210 앱굴림 B" panose="02020603020101020101" pitchFamily="18" charset="-127"/>
      <p:regular r:id="rId52"/>
    </p:embeddedFont>
    <p:embeddedFont>
      <p:font typeface="210 앱굴림 L" panose="02020603020101020101" pitchFamily="18" charset="-127"/>
      <p:regular r:id="rId53"/>
    </p:embeddedFont>
    <p:embeddedFont>
      <p:font typeface="210 앱굴림 R" panose="02020603020101020101" pitchFamily="18" charset="-127"/>
      <p:regular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000"/>
    <a:srgbClr val="C55A11"/>
    <a:srgbClr val="585858"/>
    <a:srgbClr val="008000"/>
    <a:srgbClr val="538235"/>
    <a:srgbClr val="2E5496"/>
    <a:srgbClr val="843B0C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E9E37-B04E-4BB5-9B90-682E915C0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D85B73-5B9E-450B-BA2F-16E56EAA1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BBA6F-E586-42A2-A2FD-29204E35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C595-F125-48E7-8094-C5DACF07FED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E09289-D89B-4230-951A-B91D0AE8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5E2FF-20CB-4A07-970A-57F9DAF9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8511-71BC-4254-A7A7-08701AC3F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2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AAB53-BDD1-4FAE-87D4-C5700BC1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3B7E86-2976-42C5-8603-0512463F0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1FEB6-5F4C-401B-AB66-80261DAF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C595-F125-48E7-8094-C5DACF07FED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87748-2F69-4E5B-81CB-E424150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E9281-7EB4-41E1-B0DE-0631FAD8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8511-71BC-4254-A7A7-08701AC3F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14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D752C1-E31F-4710-9FAC-90519095C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D4EA7E-5D8E-464E-BE64-F3F9909C7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7FC3E-1FB1-4CC9-9CC0-8C268759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C595-F125-48E7-8094-C5DACF07FED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B717D-86B5-4D41-BD8A-4F350747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71CDB-8FE9-4EA4-A20F-BC069D2B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8511-71BC-4254-A7A7-08701AC3F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6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2AD72-A641-47C4-98D4-6702D9F9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276EE-7B98-4D06-B1C5-2079DFE5F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9FE61-E7FE-4334-AA16-F54EC906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C595-F125-48E7-8094-C5DACF07FED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5AE15-1C1E-405D-9533-92642967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4149D-91AC-4A20-91FA-44120C77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8511-71BC-4254-A7A7-08701AC3F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9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806F6-F592-46DF-BCA4-83110BD9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BCCCDB-0407-4E57-ACDA-429077885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1D8BA-B2F0-45A0-8191-D88E3519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C595-F125-48E7-8094-C5DACF07FED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FAD15-5323-4513-B148-F106FA9B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5E934B-B83F-4BF3-989E-75FD6A1E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8511-71BC-4254-A7A7-08701AC3F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5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4DACD-5545-424B-AEDE-297AD35C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63626-1926-4DB2-8D99-82BD8CC52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856124-0119-4E42-9D04-4858BEA9C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7128A-B655-4D35-A279-32963A02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C595-F125-48E7-8094-C5DACF07FED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121377-329B-4E9E-8D42-5F6F3239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314F5D-5468-498E-9B79-A7C6E158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8511-71BC-4254-A7A7-08701AC3F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4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4ADE2-5946-451E-BCC0-19DC56A2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5A2F1-BF5D-48AE-82E5-5F7EF488F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514D61-392C-4A18-BDBE-6CEF482E9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C3EAFD-85DF-4106-9C0F-C0A44A702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1C1C27-FC1B-404C-B136-BB4D80E4E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975392-9365-44D0-BE6C-58880B25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C595-F125-48E7-8094-C5DACF07FED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AEE041-D067-41CE-AE71-7ACDE33D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D48FA-2BA8-4DE1-A688-89A8BD8D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8511-71BC-4254-A7A7-08701AC3F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3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7E315-4C62-4746-98A5-B5D23BDA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0035B3-6AFB-4317-A943-DDFE22EF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C595-F125-48E7-8094-C5DACF07FED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A5F261-55B8-42CB-9F33-09F78AA2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FD75FA-18D9-4344-951B-9B4FA34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8511-71BC-4254-A7A7-08701AC3F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5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45234C-BC4E-4B80-9866-4CA65385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C595-F125-48E7-8094-C5DACF07FED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D38F61-AE61-4CDD-A83A-5E98FD53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41F014-B52E-487C-98EB-C2EBBC33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8511-71BC-4254-A7A7-08701AC3F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6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E9586-F931-4ADA-B73B-1E1C07DD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352D2-944F-4141-9707-D6A104F7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D74535-0B26-4207-BAC9-BA0840A72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6ADB1-87B6-4988-B225-CDFFBDC8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C595-F125-48E7-8094-C5DACF07FED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049E0E-7CF1-4740-AEEB-4253916F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FE8288-088A-40D9-9D2E-7F75522C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8511-71BC-4254-A7A7-08701AC3F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9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00DEB-694F-4D7F-A9E7-1A06F299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77D366-8A6F-4999-A53E-60209A544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92D87A-5F0E-4380-B5E6-621AAA6E3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B60AA-7922-4CAB-BC2F-AA8DD16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C595-F125-48E7-8094-C5DACF07FED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C18D7-1A04-40C0-B38E-81A55DA1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EF372E-5217-4C0F-9C95-146E43EB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8511-71BC-4254-A7A7-08701AC3F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0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184F83-5813-4D65-9BE4-DA147CDB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85C6D-0576-4DC7-9724-349CF434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7AFE6-F566-4D24-AC40-FCD8A21A7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defRPr>
            </a:lvl1pPr>
          </a:lstStyle>
          <a:p>
            <a:fld id="{3DBAC595-F125-48E7-8094-C5DACF07FED7}" type="datetimeFigureOut">
              <a:rPr lang="ko-KR" altLang="en-US" smtClean="0"/>
              <a:pPr/>
              <a:t>2019-05-08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C422B-2D87-4F6C-98DA-3A027CE52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84390-35F7-44BA-B3B1-B7409DF51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defRPr>
            </a:lvl1pPr>
          </a:lstStyle>
          <a:p>
            <a:fld id="{016E8511-71BC-4254-A7A7-08701AC3F3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2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210 앱굴림 L" panose="02020603020101020101" pitchFamily="18" charset="-127"/>
          <a:ea typeface="210 앱굴림 L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210 앱굴림 L" panose="02020603020101020101" pitchFamily="18" charset="-127"/>
          <a:ea typeface="210 앱굴림 L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210 앱굴림 L" panose="02020603020101020101" pitchFamily="18" charset="-127"/>
          <a:ea typeface="210 앱굴림 L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210 앱굴림 L" panose="02020603020101020101" pitchFamily="18" charset="-127"/>
          <a:ea typeface="210 앱굴림 L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210 앱굴림 L" panose="02020603020101020101" pitchFamily="18" charset="-127"/>
          <a:ea typeface="210 앱굴림 L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210 앱굴림 L" panose="02020603020101020101" pitchFamily="18" charset="-127"/>
          <a:ea typeface="210 앱굴림 L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09E64-D1A6-43D1-AA01-E8A826957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7486"/>
            <a:ext cx="9144000" cy="1014413"/>
          </a:xfrm>
          <a:effectLst>
            <a:reflection blurRad="6350" stA="50000" endA="300" endPos="55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altLang="ko-KR" sz="10000" dirty="0">
                <a:solidFill>
                  <a:srgbClr val="A9D18E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C# </a:t>
            </a:r>
            <a:r>
              <a:rPr lang="ko-KR" altLang="en-US" sz="10000" dirty="0">
                <a:solidFill>
                  <a:srgbClr val="A9D18E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교실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0FABC2-D47D-4AAB-AF2A-1D456A6AF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3172619"/>
            <a:ext cx="9829800" cy="1655762"/>
          </a:xfrm>
        </p:spPr>
        <p:txBody>
          <a:bodyPr>
            <a:noAutofit/>
          </a:bodyPr>
          <a:lstStyle/>
          <a:p>
            <a:pPr algn="l"/>
            <a:r>
              <a:rPr lang="en-US" altLang="ko-KR" sz="5400" dirty="0">
                <a:solidFill>
                  <a:srgbClr val="843B0C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CLASS 3</a:t>
            </a:r>
          </a:p>
          <a:p>
            <a:pPr algn="l"/>
            <a:r>
              <a:rPr lang="en-US" altLang="ko-KR" sz="5400" dirty="0">
                <a:solidFill>
                  <a:srgbClr val="BE9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OOP Part1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F5F16-8B01-4FC6-B20F-B591EF70F0E2}"/>
              </a:ext>
            </a:extLst>
          </p:cNvPr>
          <p:cNvSpPr txBox="1"/>
          <p:nvPr/>
        </p:nvSpPr>
        <p:spPr>
          <a:xfrm>
            <a:off x="8658225" y="5288340"/>
            <a:ext cx="3533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고주형</a:t>
            </a:r>
            <a:endParaRPr lang="en-US" altLang="ko-KR" sz="3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r>
              <a:rPr lang="en-US" altLang="ko-KR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Thanks to </a:t>
            </a:r>
            <a:r>
              <a:rPr lang="ko-KR" altLang="en-US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박소현</a:t>
            </a:r>
            <a:endParaRPr lang="en-US" altLang="ko-KR" sz="3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r>
              <a:rPr lang="en-US" altLang="ko-KR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2019/05/08</a:t>
            </a:r>
            <a:endParaRPr lang="ko-KR" altLang="en-US" sz="3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40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A7959-2DE5-47B4-BD9B-26308DBA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구조체 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vs </a:t>
            </a:r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클래스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17EF5E4-0180-46E0-AA27-713544E31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870162"/>
              </p:ext>
            </p:extLst>
          </p:nvPr>
        </p:nvGraphicFramePr>
        <p:xfrm>
          <a:off x="838200" y="2387600"/>
          <a:ext cx="10515600" cy="31089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9821032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4364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210 앱굴림 R" panose="02020603020101020101" pitchFamily="18" charset="-127"/>
                          <a:ea typeface="210 앱굴림 R" panose="02020603020101020101" pitchFamily="18" charset="-127"/>
                        </a:rPr>
                        <a:t>구조체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210 앱굴림 R" panose="02020603020101020101" pitchFamily="18" charset="-127"/>
                          <a:ea typeface="210 앱굴림 R" panose="02020603020101020101" pitchFamily="18" charset="-127"/>
                        </a:rPr>
                        <a:t>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43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참조형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값형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91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new</a:t>
                      </a:r>
                      <a:r>
                        <a:rPr lang="ko-KR" altLang="en-US" sz="2800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연산자 사용 </a:t>
                      </a:r>
                      <a:r>
                        <a:rPr lang="ko-KR" altLang="en-US" sz="2800" dirty="0" err="1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안해도</a:t>
                      </a:r>
                      <a:r>
                        <a:rPr lang="ko-KR" altLang="en-US" sz="2800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 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new</a:t>
                      </a:r>
                      <a:r>
                        <a:rPr lang="ko-KR" altLang="en-US" sz="2800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연산자 사용해야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68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인자가 없는 생성자 못 만듦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생성자가 인자가 없어도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77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상속 못함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상속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9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복사할 때 값 복사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210 앱굴림 L" panose="02020603020101020101" pitchFamily="18" charset="-127"/>
                          <a:ea typeface="210 앱굴림 L" panose="02020603020101020101" pitchFamily="18" charset="-127"/>
                        </a:rPr>
                        <a:t>복사할 때 참조 복사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960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69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77D35-6083-46CE-95F8-D17C597E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6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Class vs. Instance</a:t>
            </a:r>
            <a:endParaRPr lang="ko-KR" altLang="en-US" sz="66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pic>
        <p:nvPicPr>
          <p:cNvPr id="1026" name="Picture 2" descr="ë¶ì´ë¹µ íì ëí ì´ë¯¸ì§ ê²ìê²°ê³¼">
            <a:extLst>
              <a:ext uri="{FF2B5EF4-FFF2-40B4-BE49-F238E27FC236}">
                <a16:creationId xmlns:a16="http://schemas.microsoft.com/office/drawing/2014/main" id="{9F5510ED-C097-4067-A4DE-A1AA4CF10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232024" y="1576388"/>
            <a:ext cx="2880000" cy="288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bg1">
                <a:lumMod val="75000"/>
              </a:schemeClr>
            </a:solidFill>
          </a:ln>
          <a:effectLst/>
          <a:extLst/>
        </p:spPr>
      </p:pic>
      <p:pic>
        <p:nvPicPr>
          <p:cNvPr id="1028" name="Picture 4" descr="ë¶ì´ë¹µì ëí ì´ë¯¸ì§ ê²ìê²°ê³¼">
            <a:extLst>
              <a:ext uri="{FF2B5EF4-FFF2-40B4-BE49-F238E27FC236}">
                <a16:creationId xmlns:a16="http://schemas.microsoft.com/office/drawing/2014/main" id="{44754A3E-35A6-4FA4-8848-F7FA548CC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" t="500" r="40143" b="-500"/>
          <a:stretch/>
        </p:blipFill>
        <p:spPr bwMode="auto">
          <a:xfrm>
            <a:off x="6792912" y="1568203"/>
            <a:ext cx="2880000" cy="288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bg1">
                <a:lumMod val="75000"/>
              </a:schemeClr>
            </a:solidFill>
          </a:ln>
          <a:effectLst/>
          <a:ex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A6EC65-DFC8-4BAA-8EBB-4635FB91A0D3}"/>
              </a:ext>
            </a:extLst>
          </p:cNvPr>
          <p:cNvSpPr txBox="1"/>
          <p:nvPr/>
        </p:nvSpPr>
        <p:spPr>
          <a:xfrm>
            <a:off x="2232024" y="4535020"/>
            <a:ext cx="288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C55A11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클래스</a:t>
            </a:r>
            <a:endParaRPr lang="en-US" altLang="ko-KR" sz="3200" dirty="0">
              <a:solidFill>
                <a:srgbClr val="C55A11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013D4-3AE3-454D-B58E-5E8C029D7F43}"/>
              </a:ext>
            </a:extLst>
          </p:cNvPr>
          <p:cNvSpPr txBox="1"/>
          <p:nvPr/>
        </p:nvSpPr>
        <p:spPr>
          <a:xfrm>
            <a:off x="2232024" y="5629315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2E549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ex.</a:t>
            </a:r>
            <a:r>
              <a:rPr lang="ko-KR" altLang="en-US" sz="2400" dirty="0">
                <a:solidFill>
                  <a:srgbClr val="2E549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srgbClr val="2E549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붕어빵틀</a:t>
            </a:r>
            <a:r>
              <a:rPr lang="en-US" altLang="ko-KR" sz="2400" dirty="0">
                <a:solidFill>
                  <a:srgbClr val="2E549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2E549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2594D-7793-485D-899A-E9E5DAD3A7C3}"/>
              </a:ext>
            </a:extLst>
          </p:cNvPr>
          <p:cNvSpPr txBox="1"/>
          <p:nvPr/>
        </p:nvSpPr>
        <p:spPr>
          <a:xfrm>
            <a:off x="6792912" y="4531914"/>
            <a:ext cx="288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C55A11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인스턴스</a:t>
            </a:r>
            <a:r>
              <a:rPr lang="en-US" altLang="ko-KR" sz="3200" dirty="0">
                <a:solidFill>
                  <a:srgbClr val="C55A11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/</a:t>
            </a:r>
            <a:r>
              <a:rPr lang="ko-KR" altLang="en-US" sz="3200" dirty="0">
                <a:solidFill>
                  <a:srgbClr val="C55A11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객체</a:t>
            </a:r>
            <a:endParaRPr lang="en-US" altLang="ko-KR" sz="3200" dirty="0">
              <a:solidFill>
                <a:srgbClr val="C55A11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틀로 찍어낸 것들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93E39-B07C-4D47-A05E-527730C498C4}"/>
              </a:ext>
            </a:extLst>
          </p:cNvPr>
          <p:cNvSpPr txBox="1"/>
          <p:nvPr/>
        </p:nvSpPr>
        <p:spPr>
          <a:xfrm>
            <a:off x="6792912" y="5547578"/>
            <a:ext cx="288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2E549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ex.</a:t>
            </a:r>
            <a:r>
              <a:rPr lang="ko-KR" altLang="en-US" sz="2400" dirty="0">
                <a:solidFill>
                  <a:srgbClr val="2E549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붕어빵</a:t>
            </a:r>
            <a:r>
              <a:rPr lang="en-US" altLang="ko-KR" sz="2400" dirty="0">
                <a:solidFill>
                  <a:srgbClr val="2E549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, </a:t>
            </a:r>
          </a:p>
          <a:p>
            <a:pPr algn="ctr"/>
            <a:r>
              <a:rPr lang="ko-KR" altLang="en-US" sz="2400" dirty="0">
                <a:solidFill>
                  <a:srgbClr val="2E549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책</a:t>
            </a:r>
            <a:r>
              <a:rPr lang="en-US" altLang="ko-KR" sz="2400" dirty="0">
                <a:solidFill>
                  <a:srgbClr val="2E549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sz="2400" dirty="0" err="1">
                <a:solidFill>
                  <a:srgbClr val="2E549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걸리버</a:t>
            </a:r>
            <a:r>
              <a:rPr lang="ko-KR" altLang="en-US" sz="2400" dirty="0">
                <a:solidFill>
                  <a:srgbClr val="2E549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여행기</a:t>
            </a:r>
            <a:r>
              <a:rPr lang="en-US" altLang="ko-KR" sz="2400" dirty="0">
                <a:solidFill>
                  <a:srgbClr val="2E549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  <a:endParaRPr lang="ko-KR" altLang="en-US" sz="2400" dirty="0">
              <a:solidFill>
                <a:srgbClr val="2E549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200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98129-1913-4B38-B1BF-7BEB6BEA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클래스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BF691-8B0C-43FD-AA4A-284D5FF06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97025"/>
            <a:ext cx="10515600" cy="625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4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sz="4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클래스 정의</a:t>
            </a:r>
            <a:endParaRPr lang="en-US" altLang="ko-KR" sz="4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A4B17F-882C-42C3-85D0-CD49439F5765}"/>
              </a:ext>
            </a:extLst>
          </p:cNvPr>
          <p:cNvSpPr/>
          <p:nvPr/>
        </p:nvSpPr>
        <p:spPr>
          <a:xfrm>
            <a:off x="952500" y="2403986"/>
            <a:ext cx="10337800" cy="3970318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8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Book</a:t>
            </a:r>
            <a:endParaRPr lang="en-US" altLang="ko-KR" sz="28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28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Book </a:t>
            </a:r>
            <a:r>
              <a:rPr lang="ko-KR" altLang="en-US" sz="28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클래스의 속성 정의</a:t>
            </a:r>
            <a:endParaRPr lang="ko-KR" altLang="en-US" sz="28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2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Title;</a:t>
            </a:r>
          </a:p>
          <a:p>
            <a:pPr lvl="1"/>
            <a:r>
              <a:rPr lang="en-US" altLang="ko-KR" sz="2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decimal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ISBM;</a:t>
            </a:r>
          </a:p>
          <a:p>
            <a:pPr lvl="1"/>
            <a:r>
              <a:rPr lang="en-US" altLang="ko-KR" sz="2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Contents;</a:t>
            </a:r>
          </a:p>
          <a:p>
            <a:pPr lvl="1"/>
            <a:r>
              <a:rPr lang="en-US" altLang="ko-KR" sz="2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Author;</a:t>
            </a:r>
          </a:p>
          <a:p>
            <a:pPr lvl="1"/>
            <a:r>
              <a:rPr lang="en-US" altLang="ko-KR" sz="2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PageCount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60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40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98129-1913-4B38-B1BF-7BEB6BEA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클래스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BF691-8B0C-43FD-AA4A-284D5FF06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60525"/>
            <a:ext cx="10515600" cy="688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sz="4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클래스 사용</a:t>
            </a:r>
            <a:endParaRPr lang="en-US" altLang="ko-KR" sz="4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8A69E6-4878-4390-94C9-7199CC343F99}"/>
              </a:ext>
            </a:extLst>
          </p:cNvPr>
          <p:cNvSpPr/>
          <p:nvPr/>
        </p:nvSpPr>
        <p:spPr>
          <a:xfrm>
            <a:off x="965200" y="2504462"/>
            <a:ext cx="991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8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  <a:endParaRPr lang="en-US" altLang="ko-KR" sz="28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static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2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2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r>
              <a:rPr lang="en-US" altLang="ko-KR" sz="28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800" dirty="0">
                <a:solidFill>
                  <a:srgbClr val="008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// Book</a:t>
            </a:r>
            <a:r>
              <a:rPr lang="ko-KR" altLang="en-US" sz="2800" dirty="0">
                <a:solidFill>
                  <a:srgbClr val="008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타입의 인스턴스</a:t>
            </a:r>
            <a:r>
              <a:rPr lang="en-US" altLang="ko-KR" sz="2800" dirty="0">
                <a:solidFill>
                  <a:srgbClr val="008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/</a:t>
            </a:r>
            <a:r>
              <a:rPr lang="ko-KR" altLang="en-US" sz="2800" dirty="0">
                <a:solidFill>
                  <a:srgbClr val="008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객체 생성</a:t>
            </a:r>
            <a:endParaRPr lang="ko-KR" altLang="en-US" sz="2800" dirty="0">
              <a:solidFill>
                <a:srgbClr val="00000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Book </a:t>
            </a:r>
            <a:r>
              <a:rPr lang="en-US" altLang="ko-KR" sz="2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gulliver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2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Book(); 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28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99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2C408-6E0A-4115-B8EF-A8225715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1273200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클래스는 내가 만든 자료형</a:t>
            </a:r>
            <a:r>
              <a:rPr lang="en-US" altLang="ko-KR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(Data Type)</a:t>
            </a:r>
            <a:r>
              <a:rPr lang="ko-KR" altLang="en-US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이다</a:t>
            </a:r>
            <a:r>
              <a:rPr lang="en-US" altLang="ko-KR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!</a:t>
            </a:r>
            <a:endParaRPr lang="ko-KR" altLang="en-US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AD389-3646-4F09-92AB-3172F00C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851025"/>
            <a:ext cx="11120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sz="36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현재까지 배운 </a:t>
            </a:r>
            <a:r>
              <a:rPr lang="ko-KR" altLang="en-US" sz="36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기본 자료형</a:t>
            </a:r>
            <a:r>
              <a:rPr lang="en-US" altLang="ko-KR" sz="36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(short, int, …)</a:t>
            </a:r>
            <a:r>
              <a:rPr lang="ko-KR" altLang="en-US" sz="36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으로만 우리 현실 세계의 복잡한 문제들을 해결하기에는 </a:t>
            </a:r>
            <a:r>
              <a:rPr lang="ko-KR" altLang="en-US" sz="36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역부족</a:t>
            </a:r>
            <a:r>
              <a:rPr lang="ko-KR" altLang="en-US" sz="36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이다</a:t>
            </a:r>
            <a:r>
              <a:rPr lang="en-US" altLang="ko-KR" sz="36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36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sz="36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기본 자료형은 사람이 아닌 </a:t>
            </a:r>
            <a:r>
              <a:rPr lang="ko-KR" altLang="en-US" sz="36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컴퓨터의 입장</a:t>
            </a:r>
            <a:r>
              <a:rPr lang="ko-KR" altLang="en-US" sz="36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에서 나타낸 </a:t>
            </a:r>
            <a:r>
              <a:rPr lang="ko-KR" altLang="en-US" sz="36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자료형이므로</a:t>
            </a:r>
            <a:r>
              <a:rPr lang="en-US" altLang="ko-KR" sz="36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36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표현의 한계</a:t>
            </a:r>
            <a:r>
              <a:rPr lang="ko-KR" altLang="en-US" sz="36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가 있다</a:t>
            </a:r>
            <a:r>
              <a:rPr lang="en-US" altLang="ko-KR" sz="36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36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sz="36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기본 자료형 외에 사람들이 </a:t>
            </a:r>
            <a:r>
              <a:rPr lang="ko-KR" altLang="en-US" sz="36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문제 해결</a:t>
            </a:r>
            <a:r>
              <a:rPr lang="ko-KR" altLang="en-US" sz="36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을 위해 </a:t>
            </a:r>
            <a:r>
              <a:rPr lang="ko-KR" altLang="en-US" sz="36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자신이 원하는 자료형</a:t>
            </a:r>
            <a:r>
              <a:rPr lang="ko-KR" altLang="en-US" sz="36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을 </a:t>
            </a:r>
            <a:r>
              <a:rPr lang="ko-KR" altLang="en-US" sz="36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새롭게 정의</a:t>
            </a:r>
            <a:r>
              <a:rPr lang="ko-KR" altLang="en-US" sz="36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하도록 한다</a:t>
            </a:r>
            <a:r>
              <a:rPr lang="en-US" altLang="ko-KR" sz="36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36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sz="36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 자료형이 </a:t>
            </a:r>
            <a:r>
              <a:rPr lang="ko-KR" altLang="en-US" sz="36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클래스</a:t>
            </a:r>
            <a:r>
              <a:rPr lang="ko-KR" altLang="en-US" sz="36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이다</a:t>
            </a:r>
            <a:r>
              <a:rPr lang="en-US" altLang="ko-KR" sz="36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!</a:t>
            </a:r>
            <a:endParaRPr lang="ko-KR" altLang="en-US" sz="36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76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6EDAC-B871-47F4-8ED8-912FAB45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클래스는 참조형 자료형이다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!</a:t>
            </a:r>
            <a:endParaRPr lang="ko-KR" altLang="en-US" sz="60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B4829F-E632-4A7F-AE4B-26FF60C82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43248"/>
              </p:ext>
            </p:extLst>
          </p:nvPr>
        </p:nvGraphicFramePr>
        <p:xfrm>
          <a:off x="2664617" y="4453205"/>
          <a:ext cx="916782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782">
                  <a:extLst>
                    <a:ext uri="{9D8B030D-6E8A-4147-A177-3AD203B41FA5}">
                      <a16:colId xmlns:a16="http://schemas.microsoft.com/office/drawing/2014/main" val="1913441598"/>
                    </a:ext>
                  </a:extLst>
                </a:gridCol>
              </a:tblGrid>
              <a:tr h="509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Consolas" panose="020B0609020204030204" pitchFamily="49" charset="0"/>
                          <a:ea typeface="210 앱굴림 L" panose="02020603020101020101" pitchFamily="18" charset="-127"/>
                        </a:rPr>
                        <a:t>200</a:t>
                      </a:r>
                      <a:endParaRPr lang="ko-KR" altLang="en-US" sz="32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9688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8EB7C7-655C-4600-B2BA-56FBD03ED8DC}"/>
              </a:ext>
            </a:extLst>
          </p:cNvPr>
          <p:cNvSpPr txBox="1"/>
          <p:nvPr/>
        </p:nvSpPr>
        <p:spPr>
          <a:xfrm>
            <a:off x="2202258" y="5124064"/>
            <a:ext cx="1841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rgbClr val="585858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gulliver</a:t>
            </a:r>
            <a:endParaRPr lang="ko-KR" altLang="en-US" sz="3200" dirty="0">
              <a:solidFill>
                <a:srgbClr val="585858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E4DF356-7512-4112-93DC-502355E4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97711"/>
              </p:ext>
            </p:extLst>
          </p:nvPr>
        </p:nvGraphicFramePr>
        <p:xfrm>
          <a:off x="7099119" y="4002117"/>
          <a:ext cx="2692400" cy="1933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1873047006"/>
                    </a:ext>
                  </a:extLst>
                </a:gridCol>
              </a:tblGrid>
              <a:tr h="2278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24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앱굴림 L" panose="02020603020101020101" pitchFamily="18" charset="-127"/>
                        <a:ea typeface="210 앱굴림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254741"/>
                  </a:ext>
                </a:extLst>
              </a:tr>
              <a:tr h="1196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210 앱굴림 R" panose="02020603020101020101" pitchFamily="18" charset="-127"/>
                          <a:ea typeface="210 앱굴림 R" panose="02020603020101020101" pitchFamily="18" charset="-127"/>
                        </a:rPr>
                        <a:t>Book</a:t>
                      </a:r>
                      <a:r>
                        <a:rPr lang="ko-KR" altLang="en-US" sz="2800" dirty="0">
                          <a:latin typeface="210 앱굴림 R" panose="02020603020101020101" pitchFamily="18" charset="-127"/>
                          <a:ea typeface="210 앱굴림 R" panose="02020603020101020101" pitchFamily="18" charset="-127"/>
                        </a:rPr>
                        <a:t>타입의 </a:t>
                      </a:r>
                      <a:endParaRPr lang="en-US" altLang="ko-KR" sz="2800" dirty="0">
                        <a:latin typeface="210 앱굴림 R" panose="02020603020101020101" pitchFamily="18" charset="-127"/>
                        <a:ea typeface="210 앱굴림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dirty="0">
                          <a:latin typeface="210 앱굴림 R" panose="02020603020101020101" pitchFamily="18" charset="-127"/>
                          <a:ea typeface="210 앱굴림 R" panose="02020603020101020101" pitchFamily="18" charset="-127"/>
                        </a:rPr>
                        <a:t>인스턴스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16581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58FF20D-244A-41CF-A320-D28F1BF773AB}"/>
              </a:ext>
            </a:extLst>
          </p:cNvPr>
          <p:cNvSpPr txBox="1"/>
          <p:nvPr/>
        </p:nvSpPr>
        <p:spPr>
          <a:xfrm>
            <a:off x="6210300" y="3771285"/>
            <a:ext cx="88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0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9FB1A1-0B5C-4DB5-81AE-2F8CDE78C2B7}"/>
              </a:ext>
            </a:extLst>
          </p:cNvPr>
          <p:cNvSpPr/>
          <p:nvPr/>
        </p:nvSpPr>
        <p:spPr>
          <a:xfrm>
            <a:off x="360000" y="1600163"/>
            <a:ext cx="11235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 </a:t>
            </a:r>
            <a:r>
              <a:rPr lang="en-US" altLang="ko-KR" sz="28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gulliver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는 실제로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Book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타입의 인스턴스가 저장되어 있는 메모리 주소를 담고 있다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962F90-6C8B-4EE7-94C5-82979B28BCE8}"/>
              </a:ext>
            </a:extLst>
          </p:cNvPr>
          <p:cNvSpPr/>
          <p:nvPr/>
        </p:nvSpPr>
        <p:spPr>
          <a:xfrm>
            <a:off x="360000" y="2693592"/>
            <a:ext cx="112351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Book </a:t>
            </a:r>
            <a:r>
              <a:rPr lang="en-US" altLang="ko-KR" sz="2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gulliver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2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Book(); </a:t>
            </a:r>
            <a:r>
              <a:rPr lang="en-US" altLang="ko-KR" sz="2800" dirty="0">
                <a:solidFill>
                  <a:srgbClr val="008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// </a:t>
            </a:r>
            <a:r>
              <a:rPr lang="ko-KR" altLang="en-US" sz="2800" dirty="0">
                <a:solidFill>
                  <a:srgbClr val="008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클래스의 크기는 </a:t>
            </a:r>
            <a:r>
              <a:rPr lang="en-US" altLang="ko-KR" sz="2800" dirty="0">
                <a:solidFill>
                  <a:srgbClr val="008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40bytes</a:t>
            </a:r>
            <a:endParaRPr lang="ko-KR" altLang="en-US" sz="2800" dirty="0">
              <a:solidFill>
                <a:srgbClr val="00800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EA7043-A89D-4EFF-A6EF-8946D61EC706}"/>
              </a:ext>
            </a:extLst>
          </p:cNvPr>
          <p:cNvSpPr txBox="1"/>
          <p:nvPr/>
        </p:nvSpPr>
        <p:spPr>
          <a:xfrm>
            <a:off x="6210300" y="4553212"/>
            <a:ext cx="88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200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DD03BB-EB3A-4680-A244-A3A11BBC1526}"/>
              </a:ext>
            </a:extLst>
          </p:cNvPr>
          <p:cNvSpPr txBox="1"/>
          <p:nvPr/>
        </p:nvSpPr>
        <p:spPr>
          <a:xfrm>
            <a:off x="6210299" y="4162249"/>
            <a:ext cx="88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8942A-0B9C-481F-91A3-0552E6E3A7B3}"/>
              </a:ext>
            </a:extLst>
          </p:cNvPr>
          <p:cNvSpPr txBox="1"/>
          <p:nvPr/>
        </p:nvSpPr>
        <p:spPr>
          <a:xfrm>
            <a:off x="6210299" y="5175010"/>
            <a:ext cx="88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36EDF2-6789-44D2-8FB4-2E821005805C}"/>
              </a:ext>
            </a:extLst>
          </p:cNvPr>
          <p:cNvSpPr txBox="1"/>
          <p:nvPr/>
        </p:nvSpPr>
        <p:spPr>
          <a:xfrm>
            <a:off x="6210299" y="5669349"/>
            <a:ext cx="88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240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0E93C49-09EC-4664-BD7B-51286B4EBC28}"/>
              </a:ext>
            </a:extLst>
          </p:cNvPr>
          <p:cNvSpPr/>
          <p:nvPr/>
        </p:nvSpPr>
        <p:spPr>
          <a:xfrm>
            <a:off x="1485899" y="3641189"/>
            <a:ext cx="3149600" cy="2533789"/>
          </a:xfrm>
          <a:prstGeom prst="roundRect">
            <a:avLst>
              <a:gd name="adj" fmla="val 8156"/>
            </a:avLst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93EDBA2-8867-44F0-8FE0-04A6A48DA64D}"/>
              </a:ext>
            </a:extLst>
          </p:cNvPr>
          <p:cNvSpPr/>
          <p:nvPr/>
        </p:nvSpPr>
        <p:spPr>
          <a:xfrm>
            <a:off x="5814217" y="3641189"/>
            <a:ext cx="4891884" cy="2533789"/>
          </a:xfrm>
          <a:prstGeom prst="roundRect">
            <a:avLst>
              <a:gd name="adj" fmla="val 8156"/>
            </a:avLst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17E2E0-1D0D-4477-B423-EDA6773BCB8C}"/>
              </a:ext>
            </a:extLst>
          </p:cNvPr>
          <p:cNvSpPr txBox="1"/>
          <p:nvPr/>
        </p:nvSpPr>
        <p:spPr>
          <a:xfrm>
            <a:off x="1846657" y="6273224"/>
            <a:ext cx="25527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stack</a:t>
            </a:r>
            <a:r>
              <a:rPr lang="ko-KR" altLang="en-US" sz="28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영역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C15A5-FEEF-455C-8391-DB6B095D6036}"/>
              </a:ext>
            </a:extLst>
          </p:cNvPr>
          <p:cNvSpPr txBox="1"/>
          <p:nvPr/>
        </p:nvSpPr>
        <p:spPr>
          <a:xfrm>
            <a:off x="7168969" y="6273224"/>
            <a:ext cx="25527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heap</a:t>
            </a:r>
            <a:r>
              <a:rPr lang="ko-KR" altLang="en-US" sz="28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영역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448E1C8-D1DA-437F-9DDD-B59437EE680A}"/>
              </a:ext>
            </a:extLst>
          </p:cNvPr>
          <p:cNvCxnSpPr>
            <a:cxnSpLocks/>
          </p:cNvCxnSpPr>
          <p:nvPr/>
        </p:nvCxnSpPr>
        <p:spPr>
          <a:xfrm>
            <a:off x="3479707" y="4755465"/>
            <a:ext cx="2730592" cy="0"/>
          </a:xfrm>
          <a:prstGeom prst="straightConnector1">
            <a:avLst/>
          </a:prstGeom>
          <a:ln w="63500">
            <a:solidFill>
              <a:srgbClr val="C55A1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9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6A79A-7D7D-47F9-BC6C-C9D3D63B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new </a:t>
            </a:r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A77ED-5BF8-4AC9-955B-84415B6B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33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 </a:t>
            </a:r>
            <a:r>
              <a:rPr lang="ko-KR" altLang="en-US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인스턴스</a:t>
            </a:r>
            <a:r>
              <a:rPr lang="en-US" altLang="ko-KR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/</a:t>
            </a:r>
            <a:r>
              <a:rPr lang="ko-KR" altLang="en-US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객체를 </a:t>
            </a:r>
            <a:r>
              <a:rPr lang="ko-KR" altLang="en-US" sz="32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생성</a:t>
            </a:r>
            <a:r>
              <a:rPr lang="ko-KR" altLang="en-US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하는 연산자</a:t>
            </a:r>
            <a:endParaRPr lang="en-US" altLang="ko-KR" sz="32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 </a:t>
            </a:r>
            <a:r>
              <a:rPr lang="ko-KR" altLang="en-US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클래스만 만든다고 인스턴스</a:t>
            </a:r>
            <a:r>
              <a:rPr lang="en-US" altLang="ko-KR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/</a:t>
            </a:r>
            <a:r>
              <a:rPr lang="ko-KR" altLang="en-US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객체가 생성되는 것이 아닙니다</a:t>
            </a:r>
            <a:r>
              <a:rPr lang="en-US" altLang="ko-KR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BC2E5-0453-431C-81B6-7B8E733DAA68}"/>
              </a:ext>
            </a:extLst>
          </p:cNvPr>
          <p:cNvSpPr txBox="1"/>
          <p:nvPr/>
        </p:nvSpPr>
        <p:spPr>
          <a:xfrm>
            <a:off x="1917783" y="3505111"/>
            <a:ext cx="811730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Book</a:t>
            </a:r>
            <a:r>
              <a:rPr lang="ko-KR" altLang="en-US" sz="40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 </a:t>
            </a:r>
            <a:r>
              <a:rPr lang="en-US" altLang="ko-KR" sz="4000" dirty="0" err="1">
                <a:latin typeface="210 앱굴림 B" panose="02020603020101020101" pitchFamily="18" charset="-127"/>
                <a:ea typeface="210 앱굴림 B" panose="02020603020101020101" pitchFamily="18" charset="-127"/>
              </a:rPr>
              <a:t>gulliver</a:t>
            </a:r>
            <a:r>
              <a:rPr lang="ko-KR" altLang="en-US" sz="40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 </a:t>
            </a:r>
            <a:r>
              <a:rPr lang="en-US" altLang="ko-KR" sz="40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=</a:t>
            </a:r>
            <a:r>
              <a:rPr lang="ko-KR" altLang="en-US" sz="40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 </a:t>
            </a:r>
            <a:r>
              <a:rPr lang="en-US" altLang="ko-KR" sz="40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new Book();</a:t>
            </a:r>
            <a:endParaRPr lang="ko-KR" altLang="en-US" sz="4000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4D9F2-E62E-4F7A-BBDF-EC79C7577785}"/>
              </a:ext>
            </a:extLst>
          </p:cNvPr>
          <p:cNvSpPr txBox="1"/>
          <p:nvPr/>
        </p:nvSpPr>
        <p:spPr>
          <a:xfrm>
            <a:off x="6216015" y="4317464"/>
            <a:ext cx="301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Book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타입의 객체를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49286-CFC5-4431-9C76-CE8FB3868311}"/>
              </a:ext>
            </a:extLst>
          </p:cNvPr>
          <p:cNvSpPr txBox="1"/>
          <p:nvPr/>
        </p:nvSpPr>
        <p:spPr>
          <a:xfrm>
            <a:off x="2670175" y="4293989"/>
            <a:ext cx="3019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gulliver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라는 변수가 </a:t>
            </a:r>
            <a:endParaRPr lang="en-US" altLang="ko-KR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오른쪽의 객체를 참조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B624DC-A7D8-46E7-9FE1-D546ACE41BAA}"/>
              </a:ext>
            </a:extLst>
          </p:cNvPr>
          <p:cNvCxnSpPr/>
          <p:nvPr/>
        </p:nvCxnSpPr>
        <p:spPr>
          <a:xfrm>
            <a:off x="2743200" y="4212997"/>
            <a:ext cx="2946400" cy="0"/>
          </a:xfrm>
          <a:prstGeom prst="line">
            <a:avLst/>
          </a:prstGeom>
          <a:ln w="762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39A87B-7FE6-40E5-B379-368B86956C35}"/>
              </a:ext>
            </a:extLst>
          </p:cNvPr>
          <p:cNvCxnSpPr/>
          <p:nvPr/>
        </p:nvCxnSpPr>
        <p:spPr>
          <a:xfrm>
            <a:off x="6289040" y="4212997"/>
            <a:ext cx="2946400" cy="0"/>
          </a:xfrm>
          <a:prstGeom prst="line">
            <a:avLst/>
          </a:prstGeom>
          <a:ln w="762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51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2D383-6257-4291-A425-2CEE0B64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필드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D83C6-941B-40A0-B2D3-EE6165FBA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05563"/>
            <a:ext cx="112427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 </a:t>
            </a:r>
            <a:r>
              <a:rPr lang="ko-KR" altLang="en-US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클래스에서 속성</a:t>
            </a:r>
            <a:r>
              <a:rPr lang="en-US" altLang="ko-KR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(attributes)</a:t>
            </a:r>
            <a:r>
              <a:rPr lang="ko-KR" altLang="en-US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을 나타내는 변수들</a:t>
            </a:r>
            <a:r>
              <a:rPr lang="en-US" altLang="ko-KR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(variables)</a:t>
            </a:r>
            <a:endParaRPr lang="ko-KR" altLang="en-US" sz="32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470D2-1805-4D9F-A8D7-D576EE0E79F9}"/>
              </a:ext>
            </a:extLst>
          </p:cNvPr>
          <p:cNvSpPr txBox="1"/>
          <p:nvPr/>
        </p:nvSpPr>
        <p:spPr>
          <a:xfrm>
            <a:off x="714376" y="2137410"/>
            <a:ext cx="101612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8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클래스 필드 정의</a:t>
            </a:r>
            <a:endParaRPr lang="en-US" altLang="ko-KR" sz="3200" dirty="0">
              <a:solidFill>
                <a:srgbClr val="00800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class Book{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	public string Title;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	public decimal ISBN;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	public string Contents;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	public string Author;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	public int </a:t>
            </a:r>
            <a:r>
              <a:rPr lang="en-US" altLang="ko-KR" sz="24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PageCount</a:t>
            </a:r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;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}</a:t>
            </a:r>
            <a:endParaRPr lang="ko-KR" altLang="en-US" sz="2400" dirty="0">
              <a:latin typeface="Consolas" panose="020B0609020204030204" pitchFamily="49" charset="0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497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2D383-6257-4291-A425-2CEE0B64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필드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D83C6-941B-40A0-B2D3-EE6165FBA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05563"/>
            <a:ext cx="112427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 </a:t>
            </a:r>
            <a:r>
              <a:rPr lang="ko-KR" altLang="en-US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클래스에서 속성</a:t>
            </a:r>
            <a:r>
              <a:rPr lang="en-US" altLang="ko-KR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(attributes)</a:t>
            </a:r>
            <a:r>
              <a:rPr lang="ko-KR" altLang="en-US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을 나타내는 변수들</a:t>
            </a:r>
            <a:r>
              <a:rPr lang="en-US" altLang="ko-KR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(variables)</a:t>
            </a:r>
            <a:endParaRPr lang="ko-KR" altLang="en-US" sz="32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F6F56-EF49-44C9-8AD2-6AB11FE44830}"/>
              </a:ext>
            </a:extLst>
          </p:cNvPr>
          <p:cNvSpPr txBox="1"/>
          <p:nvPr/>
        </p:nvSpPr>
        <p:spPr>
          <a:xfrm>
            <a:off x="733108" y="2122907"/>
            <a:ext cx="1072578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8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클래스 필드</a:t>
            </a:r>
            <a:r>
              <a:rPr lang="en-US" altLang="ko-KR" sz="3200" dirty="0">
                <a:solidFill>
                  <a:srgbClr val="008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sz="3200" dirty="0">
                <a:solidFill>
                  <a:srgbClr val="008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사용</a:t>
            </a:r>
            <a:endParaRPr lang="en-US" altLang="ko-KR" sz="3200" dirty="0">
              <a:solidFill>
                <a:srgbClr val="00800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class Program{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static void Main(string[] </a:t>
            </a:r>
            <a:r>
              <a:rPr lang="en-US" altLang="ko-KR" sz="20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args</a:t>
            </a:r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){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	Book </a:t>
            </a:r>
            <a:r>
              <a:rPr lang="en-US" altLang="ko-KR" sz="20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gulliver</a:t>
            </a:r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 = new Book();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gulliver.Title</a:t>
            </a:r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 = “</a:t>
            </a:r>
            <a:r>
              <a:rPr lang="ko-KR" altLang="en-US" sz="20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걸리버</a:t>
            </a:r>
            <a:r>
              <a:rPr lang="ko-KR" altLang="en-US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 여행기</a:t>
            </a:r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”;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gulliver.ISBN</a:t>
            </a:r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 = 2947598294735m;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gulliver.Contents</a:t>
            </a:r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 = “</a:t>
            </a:r>
            <a:r>
              <a:rPr lang="ko-KR" altLang="en-US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내용임</a:t>
            </a:r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..</a:t>
            </a:r>
            <a:r>
              <a:rPr lang="ko-KR" altLang="en-US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애용“</a:t>
            </a:r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gulliver.Author</a:t>
            </a:r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 = “</a:t>
            </a:r>
            <a:r>
              <a:rPr lang="ko-KR" altLang="en-US" sz="20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조나단</a:t>
            </a:r>
            <a:r>
              <a:rPr lang="ko-KR" altLang="en-US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 스위프트</a:t>
            </a:r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”;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gulliver.PageCount</a:t>
            </a:r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 = 364;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sz="20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254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D6C18-2EC5-4538-B246-686110E2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1F2BB-411E-414F-B44F-B399C096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0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 </a:t>
            </a:r>
            <a:r>
              <a:rPr lang="ko-KR" altLang="en-US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클래스에서 행위</a:t>
            </a:r>
            <a:r>
              <a:rPr lang="en-US" altLang="ko-KR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(behaviors)</a:t>
            </a:r>
            <a:r>
              <a:rPr lang="ko-KR" altLang="en-US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나타내는 함수들</a:t>
            </a:r>
            <a:r>
              <a:rPr lang="en-US" altLang="ko-KR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(methods)</a:t>
            </a:r>
          </a:p>
          <a:p>
            <a:pPr marL="0" indent="0">
              <a:buNone/>
            </a:pPr>
            <a:endParaRPr lang="ko-KR" altLang="en-US" sz="32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EE322-41F3-4EB9-913C-8DE0D51C35DC}"/>
              </a:ext>
            </a:extLst>
          </p:cNvPr>
          <p:cNvSpPr txBox="1"/>
          <p:nvPr/>
        </p:nvSpPr>
        <p:spPr>
          <a:xfrm>
            <a:off x="756920" y="2242820"/>
            <a:ext cx="101186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8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클래스 메서드 정의</a:t>
            </a:r>
            <a:endParaRPr lang="en-US" altLang="ko-KR" sz="3200" dirty="0">
              <a:solidFill>
                <a:srgbClr val="00800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class Book{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…</a:t>
            </a:r>
          </a:p>
          <a:p>
            <a:endParaRPr lang="en-US" altLang="ko-KR" sz="20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public void Open(){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Console.WriteLine</a:t>
            </a:r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(“</a:t>
            </a:r>
            <a:r>
              <a:rPr lang="ko-KR" altLang="en-US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책 열었어요</a:t>
            </a:r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!”);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endParaRPr lang="en-US" altLang="ko-KR" sz="20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public void Close(){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Console.WriteLine</a:t>
            </a:r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(“</a:t>
            </a:r>
            <a:r>
              <a:rPr lang="ko-KR" altLang="en-US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책 닫았어요</a:t>
            </a:r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!”);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sz="20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35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4ECE3-7258-4C17-827E-7662BE2B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4000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오늘 할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3E1D3-898D-420F-9B75-855BC95F2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825625"/>
            <a:ext cx="10515600" cy="4351338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ko-KR" altLang="en-US" sz="4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객체지향</a:t>
            </a:r>
            <a:r>
              <a:rPr lang="en-US" altLang="ko-KR" sz="4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(Object-Oriented)</a:t>
            </a:r>
          </a:p>
          <a:p>
            <a:pPr>
              <a:buFontTx/>
              <a:buChar char="-"/>
            </a:pPr>
            <a:r>
              <a:rPr lang="ko-KR" altLang="en-US" sz="4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구조체</a:t>
            </a:r>
            <a:r>
              <a:rPr lang="en-US" altLang="ko-KR" sz="4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(Struct)</a:t>
            </a:r>
          </a:p>
          <a:p>
            <a:pPr>
              <a:buFontTx/>
              <a:buChar char="-"/>
            </a:pPr>
            <a:r>
              <a:rPr lang="ko-KR" altLang="en-US" sz="4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클래스</a:t>
            </a:r>
            <a:r>
              <a:rPr lang="en-US" altLang="ko-KR" sz="4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(Class)</a:t>
            </a:r>
          </a:p>
          <a:p>
            <a:pPr>
              <a:buFontTx/>
              <a:buChar char="-"/>
            </a:pPr>
            <a:r>
              <a:rPr lang="en-US" altLang="ko-KR" sz="4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sz="4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생성자</a:t>
            </a:r>
            <a:r>
              <a:rPr lang="en-US" altLang="ko-KR" sz="4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(Constructor)/</a:t>
            </a:r>
            <a:r>
              <a:rPr lang="ko-KR" altLang="en-US" sz="4400" dirty="0" err="1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소멸자</a:t>
            </a:r>
            <a:r>
              <a:rPr lang="en-US" altLang="ko-KR" sz="4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(Destructor)</a:t>
            </a:r>
          </a:p>
          <a:p>
            <a:pPr>
              <a:buFontTx/>
              <a:buChar char="-"/>
            </a:pPr>
            <a:r>
              <a:rPr lang="en-US" altLang="ko-KR" sz="4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sz="4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정적멤버</a:t>
            </a:r>
            <a:r>
              <a:rPr lang="en-US" altLang="ko-KR" sz="4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(Static Member)</a:t>
            </a:r>
          </a:p>
          <a:p>
            <a:pPr>
              <a:buFontTx/>
              <a:buChar char="-"/>
            </a:pPr>
            <a:r>
              <a:rPr lang="en-US" altLang="ko-KR" sz="4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sz="4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네임스페이스</a:t>
            </a:r>
            <a:r>
              <a:rPr lang="en-US" altLang="ko-KR" sz="4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en-US" altLang="ko-KR" sz="4400" dirty="0" err="1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NameSpace</a:t>
            </a:r>
            <a:r>
              <a:rPr lang="en-US" altLang="ko-KR" sz="4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pPr>
              <a:buFontTx/>
              <a:buChar char="-"/>
            </a:pPr>
            <a:endParaRPr lang="ko-KR" altLang="en-US" sz="4400" dirty="0">
              <a:solidFill>
                <a:srgbClr val="585858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802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D6C18-2EC5-4538-B246-686110E2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1F2BB-411E-414F-B44F-B399C096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0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 </a:t>
            </a:r>
            <a:r>
              <a:rPr lang="ko-KR" altLang="en-US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클래스에서 행위</a:t>
            </a:r>
            <a:r>
              <a:rPr lang="en-US" altLang="ko-KR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(behaviors)</a:t>
            </a:r>
            <a:r>
              <a:rPr lang="ko-KR" altLang="en-US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나타내는 함수들</a:t>
            </a:r>
            <a:r>
              <a:rPr lang="en-US" altLang="ko-KR" sz="32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(methods)</a:t>
            </a:r>
          </a:p>
          <a:p>
            <a:pPr marL="0" indent="0">
              <a:buNone/>
            </a:pPr>
            <a:endParaRPr lang="ko-KR" altLang="en-US" sz="32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3CFBF-775F-4AC1-BC13-3B6F3356ACA8}"/>
              </a:ext>
            </a:extLst>
          </p:cNvPr>
          <p:cNvSpPr txBox="1"/>
          <p:nvPr/>
        </p:nvSpPr>
        <p:spPr>
          <a:xfrm>
            <a:off x="727030" y="2080260"/>
            <a:ext cx="1014857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8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클래스 메서드 사용</a:t>
            </a:r>
            <a:endParaRPr lang="en-US" altLang="ko-KR" sz="3200" dirty="0">
              <a:solidFill>
                <a:srgbClr val="00800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class Program{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static void Main(string[] </a:t>
            </a:r>
            <a:r>
              <a:rPr lang="en-US" altLang="ko-KR" sz="20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args</a:t>
            </a:r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){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	Book </a:t>
            </a:r>
            <a:r>
              <a:rPr lang="en-US" altLang="ko-KR" sz="20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gulliver</a:t>
            </a:r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 = new Book();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gulliver.Open</a:t>
            </a:r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();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gulliver.Close</a:t>
            </a:r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();		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</a:p>
          <a:p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37CCE-0A2A-47A2-ACE3-A9EBB450B479}"/>
              </a:ext>
            </a:extLst>
          </p:cNvPr>
          <p:cNvSpPr txBox="1"/>
          <p:nvPr/>
        </p:nvSpPr>
        <p:spPr>
          <a:xfrm>
            <a:off x="727030" y="5701945"/>
            <a:ext cx="4743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책 열었어요</a:t>
            </a:r>
            <a:r>
              <a:rPr lang="en-US" altLang="ko-KR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!</a:t>
            </a:r>
          </a:p>
          <a:p>
            <a:r>
              <a:rPr lang="ko-KR" altLang="en-US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책 닫았어요</a:t>
            </a:r>
            <a:r>
              <a:rPr lang="en-US" altLang="ko-KR" sz="24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!</a:t>
            </a:r>
            <a:endParaRPr lang="ko-KR" altLang="en-US" sz="24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7984711-E981-4250-B373-685A0C227CDB}"/>
              </a:ext>
            </a:extLst>
          </p:cNvPr>
          <p:cNvCxnSpPr>
            <a:cxnSpLocks/>
          </p:cNvCxnSpPr>
          <p:nvPr/>
        </p:nvCxnSpPr>
        <p:spPr>
          <a:xfrm>
            <a:off x="360000" y="5602901"/>
            <a:ext cx="11334160" cy="0"/>
          </a:xfrm>
          <a:prstGeom prst="line">
            <a:avLst/>
          </a:prstGeom>
          <a:ln w="63500">
            <a:solidFill>
              <a:srgbClr val="BE9000"/>
            </a:solidFill>
            <a:headEnd type="oval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70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2778A-2B8C-4238-8AA9-825D2904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메서드는 왜 사용할까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?</a:t>
            </a:r>
            <a:endParaRPr lang="ko-KR" altLang="en-US" sz="60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15B5F-B323-4826-B8C5-1E687B818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40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중복되는 코드를 제거하기 위해서</a:t>
            </a:r>
            <a:endParaRPr lang="en-US" altLang="ko-KR" sz="4000" dirty="0">
              <a:solidFill>
                <a:srgbClr val="C55A1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 </a:t>
            </a:r>
            <a:r>
              <a:rPr lang="en-US" altLang="ko-KR" sz="30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sz="30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후에 유지</a:t>
            </a:r>
            <a:r>
              <a:rPr lang="en-US" altLang="ko-KR" sz="30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/</a:t>
            </a:r>
            <a:r>
              <a:rPr lang="ko-KR" altLang="en-US" sz="30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보수 때 중요</a:t>
            </a:r>
            <a:r>
              <a:rPr lang="en-US" altLang="ko-KR" sz="30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 </a:t>
            </a:r>
            <a:r>
              <a:rPr lang="ko-KR" altLang="en-US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코드 추상화를 위해</a:t>
            </a:r>
          </a:p>
          <a:p>
            <a:pPr marL="0" indent="0">
              <a:buNone/>
            </a:pPr>
            <a:endParaRPr lang="en-US" altLang="ko-KR" sz="4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103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2778A-2B8C-4238-8AA9-825D2904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메서드는 왜 사용할까</a:t>
            </a:r>
            <a:r>
              <a:rPr lang="en-US" altLang="ko-KR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? – </a:t>
            </a:r>
            <a:r>
              <a:rPr lang="ko-KR" altLang="en-US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중복되는 코드 제거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C4F62-9465-47D0-B3E1-9DC0A8618193}"/>
              </a:ext>
            </a:extLst>
          </p:cNvPr>
          <p:cNvSpPr txBox="1"/>
          <p:nvPr/>
        </p:nvSpPr>
        <p:spPr>
          <a:xfrm>
            <a:off x="6683374" y="2430683"/>
            <a:ext cx="4868545" cy="424731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static void Main(string[] 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args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int x = 1;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if(x%2 == 0)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Console.Write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(x);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x = 2;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if(x%2 == 0)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Console.Write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(x);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…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3BF72-1CDE-4632-8306-ECAFB5726F8D}"/>
              </a:ext>
            </a:extLst>
          </p:cNvPr>
          <p:cNvSpPr txBox="1"/>
          <p:nvPr/>
        </p:nvSpPr>
        <p:spPr>
          <a:xfrm>
            <a:off x="360000" y="1400468"/>
            <a:ext cx="114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극단적으로 생각해봅시다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당신은 개발자이고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,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고객으로부터 다음과 같은 프로그램 주문 받았다고 합시다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597F93-1913-4820-86BF-AFADB8C77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4" y="4860168"/>
            <a:ext cx="1997832" cy="199783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99A95AE-DBD8-42EB-B947-7C43EDFFC8E4}"/>
              </a:ext>
            </a:extLst>
          </p:cNvPr>
          <p:cNvSpPr/>
          <p:nvPr/>
        </p:nvSpPr>
        <p:spPr>
          <a:xfrm>
            <a:off x="1827592" y="3906109"/>
            <a:ext cx="2601534" cy="5238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2</a:t>
            </a:r>
            <a:r>
              <a:rPr lang="ko-KR" altLang="en-US" sz="20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로 나누어 떨어지는지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1837A62-CA20-472A-B7B6-C280E0F1F544}"/>
              </a:ext>
            </a:extLst>
          </p:cNvPr>
          <p:cNvSpPr/>
          <p:nvPr/>
        </p:nvSpPr>
        <p:spPr>
          <a:xfrm>
            <a:off x="1827591" y="4520982"/>
            <a:ext cx="3973134" cy="5238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검사하는 프로그램을 만들어주세요</a:t>
            </a:r>
            <a:r>
              <a:rPr lang="en-US" altLang="ko-KR" sz="20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  <a:endParaRPr lang="ko-KR" altLang="en-US" sz="2000" dirty="0">
              <a:solidFill>
                <a:srgbClr val="585858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09B2FA0-F2A9-4F32-8C0B-1E5A41449BC3}"/>
              </a:ext>
            </a:extLst>
          </p:cNvPr>
          <p:cNvSpPr/>
          <p:nvPr/>
        </p:nvSpPr>
        <p:spPr>
          <a:xfrm>
            <a:off x="1827591" y="3284449"/>
            <a:ext cx="2782510" cy="5238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1</a:t>
            </a:r>
            <a:r>
              <a:rPr lang="ko-KR" altLang="en-US" sz="20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부터 </a:t>
            </a:r>
            <a:r>
              <a:rPr lang="en-US" altLang="ko-KR" sz="20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100</a:t>
            </a:r>
            <a:r>
              <a:rPr lang="ko-KR" altLang="en-US" sz="20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까지의 숫자가</a:t>
            </a:r>
          </a:p>
        </p:txBody>
      </p:sp>
    </p:spTree>
    <p:extLst>
      <p:ext uri="{BB962C8B-B14F-4D97-AF65-F5344CB8AC3E}">
        <p14:creationId xmlns:p14="http://schemas.microsoft.com/office/powerpoint/2010/main" val="3817481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E597F93-1913-4820-86BF-AFADB8C77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4" y="4860168"/>
            <a:ext cx="1997832" cy="199783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99A95AE-DBD8-42EB-B947-7C43EDFFC8E4}"/>
              </a:ext>
            </a:extLst>
          </p:cNvPr>
          <p:cNvSpPr/>
          <p:nvPr/>
        </p:nvSpPr>
        <p:spPr>
          <a:xfrm>
            <a:off x="1827591" y="3906109"/>
            <a:ext cx="3020633" cy="5238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3</a:t>
            </a:r>
            <a:r>
              <a:rPr lang="ko-KR" altLang="en-US" sz="20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으로 나누어 떨어지는지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1837A62-CA20-472A-B7B6-C280E0F1F544}"/>
              </a:ext>
            </a:extLst>
          </p:cNvPr>
          <p:cNvSpPr/>
          <p:nvPr/>
        </p:nvSpPr>
        <p:spPr>
          <a:xfrm>
            <a:off x="1827591" y="4520982"/>
            <a:ext cx="4106484" cy="5238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검사하는 프로그램으로 수정해주세요</a:t>
            </a:r>
            <a:r>
              <a:rPr lang="en-US" altLang="ko-KR" sz="20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  <a:endParaRPr lang="ko-KR" altLang="en-US" sz="2000" dirty="0">
              <a:solidFill>
                <a:srgbClr val="585858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E19EAA-A3E5-4B62-9E31-07A0FBBE544A}"/>
              </a:ext>
            </a:extLst>
          </p:cNvPr>
          <p:cNvSpPr/>
          <p:nvPr/>
        </p:nvSpPr>
        <p:spPr>
          <a:xfrm>
            <a:off x="360000" y="1412527"/>
            <a:ext cx="10820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근데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, 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다 </a:t>
            </a:r>
            <a:r>
              <a:rPr lang="ko-KR" altLang="en-US" sz="28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만들어놨더니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고객이 코드를 수정할 것을 요구합니다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  <a:sym typeface="Wingdings" panose="05000000000000000000" pitchFamily="2" charset="2"/>
              </a:rPr>
              <a:t></a:t>
            </a:r>
            <a:endParaRPr lang="ko-KR" altLang="en-US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593FF-2642-4AE3-86B1-3F11AABBAE87}"/>
              </a:ext>
            </a:extLst>
          </p:cNvPr>
          <p:cNvSpPr txBox="1"/>
          <p:nvPr/>
        </p:nvSpPr>
        <p:spPr>
          <a:xfrm>
            <a:off x="380998" y="2365931"/>
            <a:ext cx="512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100</a:t>
            </a:r>
            <a:r>
              <a:rPr lang="ko-KR" altLang="en-US" sz="24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개나 되는 걸 언제 다 수정하지</a:t>
            </a:r>
            <a:r>
              <a:rPr lang="en-US" altLang="ko-KR" sz="24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…</a:t>
            </a:r>
            <a:endParaRPr lang="ko-KR" altLang="en-US" sz="2400" dirty="0">
              <a:solidFill>
                <a:srgbClr val="C55A1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DE2DF45-D23E-4870-B184-2A56FD1B9AD8}"/>
              </a:ext>
            </a:extLst>
          </p:cNvPr>
          <p:cNvSpPr txBox="1">
            <a:spLocks/>
          </p:cNvSpPr>
          <p:nvPr/>
        </p:nvSpPr>
        <p:spPr>
          <a:xfrm>
            <a:off x="360000" y="18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메서드는 왜 사용할까</a:t>
            </a:r>
            <a:r>
              <a:rPr lang="en-US" altLang="ko-KR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? – </a:t>
            </a:r>
            <a:r>
              <a:rPr lang="ko-KR" altLang="en-US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중복되는 코드 제거</a:t>
            </a:r>
            <a:endParaRPr lang="ko-KR" altLang="en-US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657C3-3C44-4F00-98F4-86DB759CFB5B}"/>
              </a:ext>
            </a:extLst>
          </p:cNvPr>
          <p:cNvSpPr txBox="1"/>
          <p:nvPr/>
        </p:nvSpPr>
        <p:spPr>
          <a:xfrm>
            <a:off x="6683374" y="2430683"/>
            <a:ext cx="4868545" cy="424731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static void Main(string[] 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args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int x = 1;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if(x%2 == 0)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Console.Write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(x);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x = 2;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if(x%2 == 0)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Console.Write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(x);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…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146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0E96F6-881E-4ED9-A22F-96A3AFA8860E}"/>
              </a:ext>
            </a:extLst>
          </p:cNvPr>
          <p:cNvSpPr txBox="1"/>
          <p:nvPr/>
        </p:nvSpPr>
        <p:spPr>
          <a:xfrm>
            <a:off x="701040" y="2841266"/>
            <a:ext cx="5029200" cy="341632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class Math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public void 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PrintIf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(int value)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	if(value%3 == 0)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	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		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Console.WriteLine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(value);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	}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  <a:b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</a:b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</a:p>
          <a:p>
            <a:endParaRPr lang="ko-KR" altLang="en-US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7545A-336A-46F3-A783-D2C4DA4E038B}"/>
              </a:ext>
            </a:extLst>
          </p:cNvPr>
          <p:cNvSpPr txBox="1"/>
          <p:nvPr/>
        </p:nvSpPr>
        <p:spPr>
          <a:xfrm>
            <a:off x="6126482" y="2831126"/>
            <a:ext cx="5151118" cy="341632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static void Main(string[] 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args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int x = 1;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PrintIf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(x);	</a:t>
            </a:r>
          </a:p>
          <a:p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x = 2;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PrintIf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(x);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…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endParaRPr lang="ko-KR" altLang="en-US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64F170-6DF1-480A-AD45-F65867637DFD}"/>
              </a:ext>
            </a:extLst>
          </p:cNvPr>
          <p:cNvSpPr/>
          <p:nvPr/>
        </p:nvSpPr>
        <p:spPr>
          <a:xfrm>
            <a:off x="360000" y="1505563"/>
            <a:ext cx="10820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그래서 두 번 이상 중복되어 쓰이는 부분의 코드를 메서드로 만듭니다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그러면 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%2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인 부분을 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%3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인 부분으로만 수정하면 되겠죠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ko-KR" altLang="en-US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6D6F50C-40B1-4A96-8DBD-420705D5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메서드는 왜 사용할까</a:t>
            </a:r>
            <a:r>
              <a:rPr lang="en-US" altLang="ko-KR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? – </a:t>
            </a:r>
            <a:r>
              <a:rPr lang="ko-KR" altLang="en-US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중복되는 코드 제거</a:t>
            </a:r>
          </a:p>
        </p:txBody>
      </p:sp>
    </p:spTree>
    <p:extLst>
      <p:ext uri="{BB962C8B-B14F-4D97-AF65-F5344CB8AC3E}">
        <p14:creationId xmlns:p14="http://schemas.microsoft.com/office/powerpoint/2010/main" val="824335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2778A-2B8C-4238-8AA9-825D2904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메서드는 왜 사용할까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?</a:t>
            </a:r>
            <a:endParaRPr lang="ko-KR" altLang="en-US" sz="60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15B5F-B323-4826-B8C5-1E687B818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중복되는 코드를 제거하기 위해서</a:t>
            </a:r>
            <a:endParaRPr lang="en-US" altLang="ko-KR" sz="4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 </a:t>
            </a:r>
            <a:r>
              <a:rPr lang="en-US" altLang="ko-KR" sz="3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sz="3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후에 유지</a:t>
            </a:r>
            <a:r>
              <a:rPr lang="en-US" altLang="ko-KR" sz="3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/</a:t>
            </a:r>
            <a:r>
              <a:rPr lang="ko-KR" altLang="en-US" sz="3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보수 때 중요</a:t>
            </a:r>
            <a:r>
              <a:rPr lang="en-US" altLang="ko-KR" sz="3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40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- </a:t>
            </a:r>
            <a:r>
              <a:rPr lang="ko-KR" altLang="en-US" sz="40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코드 추상화를 위해</a:t>
            </a:r>
          </a:p>
          <a:p>
            <a:pPr marL="0" indent="0">
              <a:buNone/>
            </a:pPr>
            <a:endParaRPr lang="en-US" altLang="ko-KR" sz="4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027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9FA39FC-9CDF-4CEF-96F1-E5AAD2A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메서드는 왜 사용할까</a:t>
            </a:r>
            <a:r>
              <a:rPr lang="en-US" altLang="ko-KR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? – </a:t>
            </a:r>
            <a:r>
              <a:rPr lang="ko-KR" altLang="en-US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코드 추상화를 위해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9E1AEE-EEB5-410F-AC9D-9663F6B75C41}"/>
              </a:ext>
            </a:extLst>
          </p:cNvPr>
          <p:cNvSpPr/>
          <p:nvPr/>
        </p:nvSpPr>
        <p:spPr>
          <a:xfrm>
            <a:off x="360000" y="1505563"/>
            <a:ext cx="1116076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한 번 </a:t>
            </a:r>
            <a:r>
              <a:rPr lang="ko-KR" altLang="en-US" sz="28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고객의 입장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이 되어봅시다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방금 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3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으로 나누어지는 프로그램을 주문했는데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, </a:t>
            </a:r>
            <a:r>
              <a:rPr lang="ko-KR" altLang="en-US" sz="28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고객이 어떻게 </a:t>
            </a:r>
            <a:r>
              <a:rPr lang="en-US" altLang="ko-KR" sz="28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3</a:t>
            </a:r>
            <a:r>
              <a:rPr lang="ko-KR" altLang="en-US" sz="28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으로 </a:t>
            </a:r>
            <a:endParaRPr lang="en-US" altLang="ko-KR" sz="2800" dirty="0">
              <a:solidFill>
                <a:srgbClr val="C55A1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8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나누어지는지에 대한 과정을 알 필요가 있을까요</a:t>
            </a:r>
            <a:r>
              <a:rPr lang="en-US" altLang="ko-KR" sz="28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</a:p>
          <a:p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아닙니다</a:t>
            </a:r>
            <a:r>
              <a:rPr lang="en-US" altLang="ko-KR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800" dirty="0" err="1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PrintIf</a:t>
            </a:r>
            <a:r>
              <a:rPr lang="en-US" altLang="ko-KR" sz="28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()</a:t>
            </a:r>
            <a:r>
              <a:rPr lang="ko-KR" altLang="en-US" sz="28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가 </a:t>
            </a:r>
            <a:r>
              <a:rPr lang="en-US" altLang="ko-KR" sz="28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3</a:t>
            </a:r>
            <a:r>
              <a:rPr lang="ko-KR" altLang="en-US" sz="28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으로 나누어지게 하는 </a:t>
            </a:r>
            <a:r>
              <a:rPr lang="ko-KR" altLang="en-US" sz="2800" dirty="0" err="1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것이구나</a:t>
            </a:r>
            <a:r>
              <a:rPr lang="ko-KR" altLang="en-US" sz="28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만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알면 됩니다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메서드가 구체적으로 </a:t>
            </a:r>
            <a:r>
              <a:rPr lang="ko-KR" altLang="en-US" sz="28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어떻게 구현되었는지 알 필요 없이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endParaRPr lang="en-US" altLang="ko-KR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메서드의 </a:t>
            </a:r>
            <a:r>
              <a:rPr lang="ko-KR" altLang="en-US" sz="28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용도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만으로 메서드를 사용할 수 있습니다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  <a:endParaRPr lang="ko-KR" altLang="en-US" sz="2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113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5E93E-9134-452F-A3D6-17CFC0DC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2"/>
            <a:ext cx="10515600" cy="1325563"/>
          </a:xfrm>
          <a:effectLst>
            <a:reflection blurRad="6350" stA="50000" endA="300" endPos="55500" dist="508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solidFill>
                  <a:srgbClr val="585858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생성자</a:t>
            </a:r>
            <a:r>
              <a:rPr lang="en-US" altLang="ko-KR" sz="8000" dirty="0">
                <a:solidFill>
                  <a:srgbClr val="585858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/</a:t>
            </a:r>
            <a:r>
              <a:rPr lang="ko-KR" altLang="en-US" sz="8000" dirty="0" err="1">
                <a:solidFill>
                  <a:srgbClr val="585858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소멸자</a:t>
            </a:r>
            <a:endParaRPr lang="ko-KR" altLang="en-US" sz="8000" dirty="0">
              <a:solidFill>
                <a:srgbClr val="585858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31AAC-A48E-486B-B964-D065273D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4308"/>
            <a:ext cx="10515600" cy="2068512"/>
          </a:xfrm>
          <a:effectLst/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생성자</a:t>
            </a:r>
            <a:endParaRPr lang="en-US" altLang="ko-KR" sz="4000" dirty="0">
              <a:solidFill>
                <a:srgbClr val="538235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4000" dirty="0" err="1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소멸자</a:t>
            </a:r>
            <a:r>
              <a:rPr lang="ko-KR" altLang="en-US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en-US" altLang="ko-KR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#GC(Garbage Collector)</a:t>
            </a:r>
          </a:p>
        </p:txBody>
      </p:sp>
    </p:spTree>
    <p:extLst>
      <p:ext uri="{BB962C8B-B14F-4D97-AF65-F5344CB8AC3E}">
        <p14:creationId xmlns:p14="http://schemas.microsoft.com/office/powerpoint/2010/main" val="1728205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12A93-1DF0-4CF4-AAFA-EABEEA72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01461-8838-42CD-A772-AD6F4189E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연산자로 객체를 생성하는 시점에 자동으로 호출되는 특별한 메서드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반환타입이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생성자 이름은 클래스 이름과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F433D-4F52-43CE-B088-59B08CEF629C}"/>
              </a:ext>
            </a:extLst>
          </p:cNvPr>
          <p:cNvSpPr txBox="1"/>
          <p:nvPr/>
        </p:nvSpPr>
        <p:spPr>
          <a:xfrm>
            <a:off x="1504950" y="3752850"/>
            <a:ext cx="6991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class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 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[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클래스이름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]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[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접근제한자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] [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클래스이름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] ([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타입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] [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매개변수명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], … 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853FE-3D3A-484B-B99D-3C947DAEC248}"/>
              </a:ext>
            </a:extLst>
          </p:cNvPr>
          <p:cNvSpPr txBox="1"/>
          <p:nvPr/>
        </p:nvSpPr>
        <p:spPr>
          <a:xfrm>
            <a:off x="1409700" y="5472737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constructor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를 줄여서 </a:t>
            </a:r>
            <a:r>
              <a:rPr lang="en-US" altLang="ko-KR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ctor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라고 부른다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19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34EA-ABD5-4E6E-9087-F5A9A16D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E8890-F608-4B1E-83A2-916B3108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생성자</a:t>
            </a:r>
            <a:r>
              <a:rPr lang="en-US" altLang="ko-KR" dirty="0"/>
              <a:t>(default constructor)</a:t>
            </a:r>
          </a:p>
          <a:p>
            <a:pPr lvl="1"/>
            <a:r>
              <a:rPr lang="ko-KR" altLang="en-US" dirty="0"/>
              <a:t>매개변수가 없는 생성자</a:t>
            </a:r>
            <a:endParaRPr lang="en-US" altLang="ko-KR" dirty="0"/>
          </a:p>
          <a:p>
            <a:pPr lvl="1"/>
            <a:r>
              <a:rPr lang="ko-KR" altLang="en-US" dirty="0"/>
              <a:t>명시적으로 어떤 생성자도 정의하지 않았다면</a:t>
            </a:r>
            <a:r>
              <a:rPr lang="en-US" altLang="ko-KR" dirty="0"/>
              <a:t>, </a:t>
            </a:r>
            <a:r>
              <a:rPr lang="ko-KR" altLang="en-US" dirty="0"/>
              <a:t>컴파일러는 기본 생성자를 집어넣고 컴파일한다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BCFF7-4E09-42C8-9E8F-331610CB8234}"/>
              </a:ext>
            </a:extLst>
          </p:cNvPr>
          <p:cNvSpPr txBox="1"/>
          <p:nvPr/>
        </p:nvSpPr>
        <p:spPr>
          <a:xfrm>
            <a:off x="1133475" y="3705225"/>
            <a:ext cx="6067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class Book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	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// 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기본 생성자</a:t>
            </a:r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public Book()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520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5E93E-9134-452F-A3D6-17CFC0DC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2"/>
            <a:ext cx="10515600" cy="1325563"/>
          </a:xfrm>
          <a:effectLst>
            <a:reflection blurRad="6350" stA="50000" endA="300" endPos="55500" dist="508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8000" dirty="0">
                <a:solidFill>
                  <a:srgbClr val="585858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Introduction to OOP</a:t>
            </a:r>
            <a:endParaRPr lang="ko-KR" altLang="en-US" sz="8000" dirty="0">
              <a:solidFill>
                <a:srgbClr val="585858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31AAC-A48E-486B-B964-D065273D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7487"/>
            <a:ext cx="10515600" cy="1982787"/>
          </a:xfrm>
          <a:effectLst/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객체</a:t>
            </a:r>
            <a:endParaRPr lang="en-US" altLang="ko-KR" sz="4000" dirty="0">
              <a:solidFill>
                <a:srgbClr val="538235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객체 지향</a:t>
            </a:r>
            <a:endParaRPr lang="en-US" altLang="ko-KR" sz="4000" dirty="0">
              <a:solidFill>
                <a:srgbClr val="538235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객체지향프로그래밍</a:t>
            </a:r>
            <a:r>
              <a:rPr lang="en-US" altLang="ko-KR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(OOP)</a:t>
            </a:r>
          </a:p>
        </p:txBody>
      </p:sp>
    </p:spTree>
    <p:extLst>
      <p:ext uri="{BB962C8B-B14F-4D97-AF65-F5344CB8AC3E}">
        <p14:creationId xmlns:p14="http://schemas.microsoft.com/office/powerpoint/2010/main" val="3515480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34EA-ABD5-4E6E-9087-F5A9A16D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E8890-F608-4B1E-83A2-916B3108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매개변수를 갖는 생성자</a:t>
            </a:r>
            <a:endParaRPr lang="en-US" altLang="ko-KR" dirty="0"/>
          </a:p>
          <a:p>
            <a:pPr lvl="1"/>
            <a:r>
              <a:rPr lang="ko-KR" altLang="en-US" dirty="0"/>
              <a:t>외부로부터 매개변수를 받을 수 있는 생성자</a:t>
            </a:r>
            <a:endParaRPr lang="en-US" altLang="ko-KR" dirty="0"/>
          </a:p>
          <a:p>
            <a:pPr lvl="1"/>
            <a:r>
              <a:rPr lang="ko-KR" altLang="en-US" dirty="0"/>
              <a:t>주로 외부로부터 객체를 초기화하는 값을 </a:t>
            </a:r>
            <a:r>
              <a:rPr lang="ko-KR" altLang="en-US" dirty="0" err="1"/>
              <a:t>입력받기</a:t>
            </a:r>
            <a:r>
              <a:rPr lang="ko-KR" altLang="en-US" dirty="0"/>
              <a:t> 위해 사용된다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57167-3837-454D-977F-273838BA55D4}"/>
              </a:ext>
            </a:extLst>
          </p:cNvPr>
          <p:cNvSpPr txBox="1"/>
          <p:nvPr/>
        </p:nvSpPr>
        <p:spPr>
          <a:xfrm>
            <a:off x="1133475" y="3449578"/>
            <a:ext cx="6067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class Book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	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string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 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Title;</a:t>
            </a:r>
          </a:p>
          <a:p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// 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매개변수를 갖는 생성자</a:t>
            </a:r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Book(string title)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	Title = title;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6597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0360C-02EB-42BC-B141-B6198221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7E3D8-CB23-48EE-8E79-C8AAB8C8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명시적으로 기본생성자가 아닌 매개변수를 받는 생성자를 정의했을 경우</a:t>
            </a:r>
            <a:r>
              <a:rPr lang="en-US" altLang="ko-KR" dirty="0"/>
              <a:t>,</a:t>
            </a:r>
            <a:r>
              <a:rPr lang="ko-KR" altLang="en-US" dirty="0"/>
              <a:t> 컴파일러는 기본 생성자를 추가하지 않습니다</a:t>
            </a:r>
            <a:r>
              <a:rPr lang="en-US" altLang="ko-KR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DDDB6-AD93-40C5-9D9A-D0AA927994BF}"/>
              </a:ext>
            </a:extLst>
          </p:cNvPr>
          <p:cNvSpPr txBox="1"/>
          <p:nvPr/>
        </p:nvSpPr>
        <p:spPr>
          <a:xfrm>
            <a:off x="419100" y="2980472"/>
            <a:ext cx="4076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class Book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string Title;</a:t>
            </a:r>
          </a:p>
          <a:p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// 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매개변수를 받는 생성자</a:t>
            </a:r>
            <a:b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</a:b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public Book(string title)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	Title = title;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D1B92-6774-4CDD-BEEB-907A2803B568}"/>
              </a:ext>
            </a:extLst>
          </p:cNvPr>
          <p:cNvSpPr txBox="1"/>
          <p:nvPr/>
        </p:nvSpPr>
        <p:spPr>
          <a:xfrm>
            <a:off x="5486402" y="2980472"/>
            <a:ext cx="4686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static void Main(string[] 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args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	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// 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에러</a:t>
            </a:r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Book 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gulliver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 = new Book();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7431A-F89F-4906-9482-875EDFF67224}"/>
              </a:ext>
            </a:extLst>
          </p:cNvPr>
          <p:cNvSpPr txBox="1"/>
          <p:nvPr/>
        </p:nvSpPr>
        <p:spPr>
          <a:xfrm>
            <a:off x="5467353" y="4642465"/>
            <a:ext cx="6181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static void Main(string[] 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args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	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Book 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gulliver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 = new Book(“</a:t>
            </a:r>
            <a:r>
              <a:rPr lang="ko-KR" altLang="en-US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걸리버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 여행기＂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336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B847D-DD14-48A4-A50D-5CF9588C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FF454-FD25-4E55-85D5-CF9DC4CB0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생성자는 여러 개로 정의하는 것이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78249-C798-451B-814B-90A5CE5FDB05}"/>
              </a:ext>
            </a:extLst>
          </p:cNvPr>
          <p:cNvSpPr txBox="1"/>
          <p:nvPr/>
        </p:nvSpPr>
        <p:spPr>
          <a:xfrm>
            <a:off x="838200" y="2295525"/>
            <a:ext cx="8582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class Book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string</a:t>
            </a:r>
            <a:r>
              <a:rPr lang="ko-KR" altLang="en-US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Title;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int </a:t>
            </a:r>
            <a:r>
              <a:rPr lang="en-US" altLang="ko-KR" sz="16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PageCount</a:t>
            </a:r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public Book()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public Book(string title)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	Title = title;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public Book(string title, int </a:t>
            </a:r>
            <a:r>
              <a:rPr lang="en-US" altLang="ko-KR" sz="16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pageCount</a:t>
            </a:r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  <a:b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</a:br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	Title = title;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PageCount</a:t>
            </a:r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pageCount</a:t>
            </a:r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336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E025D-5765-4BBE-983B-55B0DC49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소멸자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8E181-49EB-41F9-BE5B-5866AE9A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객체가 제거되는 시점에 실행되는 특별한 메서드</a:t>
            </a:r>
            <a:endParaRPr lang="en-US" altLang="ko-KR" dirty="0"/>
          </a:p>
          <a:p>
            <a:r>
              <a:rPr lang="en-US" altLang="ko-KR" dirty="0"/>
              <a:t>C#</a:t>
            </a:r>
            <a:r>
              <a:rPr lang="ko-KR" altLang="en-US" dirty="0"/>
              <a:t>에서는 객체를 제거하는</a:t>
            </a:r>
            <a:r>
              <a:rPr lang="en-US" altLang="ko-KR" dirty="0"/>
              <a:t> </a:t>
            </a:r>
            <a:r>
              <a:rPr lang="ko-KR" altLang="en-US" dirty="0" err="1"/>
              <a:t>예약어</a:t>
            </a:r>
            <a:r>
              <a:rPr lang="en-US" altLang="ko-KR" dirty="0"/>
              <a:t>(ex. delete)</a:t>
            </a:r>
            <a:r>
              <a:rPr lang="ko-KR" altLang="en-US" dirty="0"/>
              <a:t>가 존재하지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대신 </a:t>
            </a:r>
            <a:r>
              <a:rPr lang="en-US" altLang="ko-KR" dirty="0"/>
              <a:t>Garbage Collector</a:t>
            </a:r>
            <a:r>
              <a:rPr lang="ko-KR" altLang="en-US" dirty="0"/>
              <a:t>를 통해 사용이 끝난 객체를 자동으로 해제시키는 데 이 때 소멸자가 호출된다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8750E-08C2-49E9-AD3A-4F3B3EC6F2EB}"/>
              </a:ext>
            </a:extLst>
          </p:cNvPr>
          <p:cNvSpPr txBox="1"/>
          <p:nvPr/>
        </p:nvSpPr>
        <p:spPr>
          <a:xfrm>
            <a:off x="1219200" y="4143375"/>
            <a:ext cx="5600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class 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클래스이름</a:t>
            </a:r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~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클래스이름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()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	// 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객체 해제를 위한 코드</a:t>
            </a:r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9F609-8C86-4394-AA9D-4C367F0032FA}"/>
              </a:ext>
            </a:extLst>
          </p:cNvPr>
          <p:cNvSpPr txBox="1"/>
          <p:nvPr/>
        </p:nvSpPr>
        <p:spPr>
          <a:xfrm>
            <a:off x="1219200" y="617470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destructor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를 줄여서 </a:t>
            </a:r>
            <a:r>
              <a:rPr lang="en-US" altLang="ko-KR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dtor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라고 부른다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404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5E93E-9134-452F-A3D6-17CFC0DC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2"/>
            <a:ext cx="10515600" cy="1325563"/>
          </a:xfrm>
          <a:effectLst>
            <a:reflection blurRad="6350" stA="50000" endA="300" endPos="55500" dist="508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solidFill>
                  <a:srgbClr val="585858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정적 멤버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31AAC-A48E-486B-B964-D065273D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4308"/>
            <a:ext cx="10515600" cy="2068512"/>
          </a:xfrm>
          <a:effectLst/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정적멤버</a:t>
            </a:r>
            <a:endParaRPr lang="en-US" altLang="ko-KR" sz="4000" dirty="0">
              <a:solidFill>
                <a:srgbClr val="538235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정적필드 </a:t>
            </a:r>
            <a:r>
              <a:rPr lang="en-US" altLang="ko-KR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4000" dirty="0" err="1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정적메서드</a:t>
            </a:r>
            <a:r>
              <a:rPr lang="ko-KR" altLang="en-US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en-US" altLang="ko-KR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정적생성자</a:t>
            </a:r>
            <a:endParaRPr lang="en-US" altLang="ko-KR" sz="4000" dirty="0">
              <a:solidFill>
                <a:srgbClr val="538235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5360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A9F6B-F174-4053-9352-FCC87FCB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정적멤버</a:t>
            </a:r>
            <a:r>
              <a:rPr lang="en-US" altLang="ko-KR" dirty="0"/>
              <a:t> vs </a:t>
            </a:r>
            <a:r>
              <a:rPr lang="ko-KR" altLang="en-US" dirty="0"/>
              <a:t>인스턴스 멤버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05CFA-03E9-405E-BEF3-96BCA928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정적멤버</a:t>
            </a:r>
            <a:endParaRPr lang="en-US" altLang="ko-KR" dirty="0"/>
          </a:p>
          <a:p>
            <a:pPr lvl="1"/>
            <a:r>
              <a:rPr lang="ko-KR" altLang="en-US" dirty="0"/>
              <a:t>각각의 인스턴스 수준이 아닌 해당 클래스 타입의 모든 인스턴스에 적용되는 필드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생성자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/>
              <a:t>인스턴스멤버</a:t>
            </a:r>
            <a:endParaRPr lang="en-US" altLang="ko-KR" dirty="0"/>
          </a:p>
          <a:p>
            <a:pPr lvl="1"/>
            <a:r>
              <a:rPr lang="ko-KR" altLang="en-US" dirty="0"/>
              <a:t>각각의 인스턴스와 관련된 필드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생성자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9651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337-0927-4B77-94BC-C5A1A045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필드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AE499-9B02-4F0B-B5C7-979895D73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필드 정의</a:t>
            </a:r>
            <a:endParaRPr lang="en-US" altLang="ko-KR" dirty="0"/>
          </a:p>
          <a:p>
            <a:pPr lvl="1"/>
            <a:r>
              <a:rPr lang="ko-KR" altLang="en-US" dirty="0"/>
              <a:t>변수 선언 앞에 </a:t>
            </a:r>
            <a:r>
              <a:rPr lang="en-US" altLang="ko-KR" dirty="0"/>
              <a:t>static</a:t>
            </a:r>
            <a:r>
              <a:rPr lang="ko-KR" altLang="en-US" dirty="0"/>
              <a:t> </a:t>
            </a:r>
            <a:r>
              <a:rPr lang="ko-KR" altLang="en-US" dirty="0" err="1"/>
              <a:t>예약어를</a:t>
            </a:r>
            <a:r>
              <a:rPr lang="ko-KR" altLang="en-US" dirty="0"/>
              <a:t> 붙여준다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FADF0-480B-4DFF-9438-CB347652F485}"/>
              </a:ext>
            </a:extLst>
          </p:cNvPr>
          <p:cNvSpPr txBox="1"/>
          <p:nvPr/>
        </p:nvSpPr>
        <p:spPr>
          <a:xfrm>
            <a:off x="990600" y="2867025"/>
            <a:ext cx="101060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class Person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	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// 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정적필드 정의</a:t>
            </a:r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static public int Count = 0;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// </a:t>
            </a:r>
            <a:r>
              <a:rPr lang="ko-KR" altLang="en-US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인스턴스필드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 정의</a:t>
            </a:r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public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 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string Name;</a:t>
            </a:r>
          </a:p>
          <a:p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public Person(string name)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	Name = name;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	Count++;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76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337-0927-4B77-94BC-C5A1A045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필드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AE499-9B02-4F0B-B5C7-979895D73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정적 필드 사용</a:t>
            </a:r>
            <a:endParaRPr lang="en-US" altLang="ko-KR" sz="2400" dirty="0"/>
          </a:p>
          <a:p>
            <a:pPr lvl="1"/>
            <a:r>
              <a:rPr lang="ko-KR" altLang="en-US" sz="2000" dirty="0"/>
              <a:t>사용자가 만든 인스턴스에서 만들어진 필드가 아니므로 클래스 이름으로 접근해주어야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[</a:t>
            </a:r>
            <a:r>
              <a:rPr lang="ko-KR" altLang="en-US" sz="2400" dirty="0"/>
              <a:t>클래스이름</a:t>
            </a:r>
            <a:r>
              <a:rPr lang="en-US" altLang="ko-KR" sz="2400" dirty="0"/>
              <a:t>].[</a:t>
            </a:r>
            <a:r>
              <a:rPr lang="ko-KR" altLang="en-US" sz="2400" dirty="0"/>
              <a:t>필드이름</a:t>
            </a:r>
            <a:r>
              <a:rPr lang="en-US" altLang="ko-KR" sz="2400" dirty="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0276B-E1D8-4375-AE2E-9EDA7A098B3C}"/>
              </a:ext>
            </a:extLst>
          </p:cNvPr>
          <p:cNvSpPr txBox="1"/>
          <p:nvPr/>
        </p:nvSpPr>
        <p:spPr>
          <a:xfrm>
            <a:off x="1276350" y="3429000"/>
            <a:ext cx="9848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static void Main(string[] 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args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Console.WriteLine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Person.Count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Person person1 = new Person(“</a:t>
            </a:r>
            <a:r>
              <a:rPr lang="ko-KR" altLang="en-US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고주형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”);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Person person2 = new Person(“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박소현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”);</a:t>
            </a:r>
          </a:p>
          <a:p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Console.WriteLine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Person.Count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CC884-391C-4F5C-AC2B-0859CD84F07C}"/>
              </a:ext>
            </a:extLst>
          </p:cNvPr>
          <p:cNvSpPr txBox="1"/>
          <p:nvPr/>
        </p:nvSpPr>
        <p:spPr>
          <a:xfrm>
            <a:off x="9105900" y="4873288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출력</a:t>
            </a:r>
            <a:endParaRPr lang="en-US" altLang="ko-KR" b="1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0</a:t>
            </a:r>
          </a:p>
          <a:p>
            <a:r>
              <a:rPr lang="en-US" altLang="ko-KR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</a:t>
            </a:r>
            <a:endParaRPr lang="ko-KR" altLang="en-US" b="1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449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337-0927-4B77-94BC-C5A1A045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필드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AE499-9B02-4F0B-B5C7-979895D73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클래스의 인스턴스를 의도적으로 딱 </a:t>
            </a:r>
            <a:r>
              <a:rPr lang="en-US" altLang="ko-KR" dirty="0"/>
              <a:t>1</a:t>
            </a:r>
            <a:r>
              <a:rPr lang="ko-KR" altLang="en-US" dirty="0"/>
              <a:t>개만 만들고 싶을 때 쓰인다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 내부에 미리 인스턴스를 생성</a:t>
            </a:r>
            <a:endParaRPr lang="en-US" altLang="ko-KR" dirty="0"/>
          </a:p>
          <a:p>
            <a:pPr lvl="1"/>
            <a:r>
              <a:rPr lang="ko-KR" altLang="en-US" dirty="0"/>
              <a:t>생성자를 </a:t>
            </a:r>
            <a:r>
              <a:rPr lang="en-US" altLang="ko-KR" dirty="0"/>
              <a:t>private</a:t>
            </a:r>
            <a:r>
              <a:rPr lang="ko-KR" altLang="en-US" dirty="0"/>
              <a:t>접근 제한자로 명시하여 외부에서 생성하지 못하게 막는다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844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337-0927-4B77-94BC-C5A1A045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필드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39379-29C9-413B-AC0E-39D298682778}"/>
              </a:ext>
            </a:extLst>
          </p:cNvPr>
          <p:cNvSpPr txBox="1"/>
          <p:nvPr/>
        </p:nvSpPr>
        <p:spPr>
          <a:xfrm>
            <a:off x="0" y="1388269"/>
            <a:ext cx="94869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class Star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// 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클래스 내에서 인스턴스 미리 생성</a:t>
            </a:r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static public Star Sun = new Star(“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태양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”);</a:t>
            </a:r>
          </a:p>
          <a:p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string Name;</a:t>
            </a:r>
          </a:p>
          <a:p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// private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으로 외부에서 객체가 생성되는 것을 막음</a:t>
            </a:r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private Star(string name)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	Name = name;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// public 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인스턴스 메서드</a:t>
            </a:r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public void 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DisplayStarName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()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Console.WriteLine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(Name);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04992-B872-4760-95FA-09F1427CB7A2}"/>
              </a:ext>
            </a:extLst>
          </p:cNvPr>
          <p:cNvSpPr txBox="1"/>
          <p:nvPr/>
        </p:nvSpPr>
        <p:spPr>
          <a:xfrm>
            <a:off x="6715125" y="1690688"/>
            <a:ext cx="58864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static void Main(string[] 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args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// 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정적 필드로 하나만 존재하는 인스턴스에</a:t>
            </a:r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// 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접근</a:t>
            </a:r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Star.Sun.DisplayStarName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// 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오류</a:t>
            </a:r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// 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생성자가 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private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이므로 </a:t>
            </a:r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// 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외부에서 객체를 생성할 수 없음</a:t>
            </a:r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Star Sun2 = new Star(“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다른 태양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”);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81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E40C4-8C29-421C-B34E-0754C1EE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객체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(Object)</a:t>
            </a:r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가 무엇일까요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?</a:t>
            </a:r>
            <a:endParaRPr lang="ko-KR" altLang="en-US" sz="60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3F8B13-A703-4451-9324-DC452D865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24" y="2217056"/>
            <a:ext cx="1800000" cy="18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66CBD9-E2FE-428B-A2E3-0784C683C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303" y="2217056"/>
            <a:ext cx="1800000" cy="18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C127D9-A4DF-4AC1-8E49-D9AB0A341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38" y="2217056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57E7B4-1E76-49F5-9E8E-A1883D36825F}"/>
              </a:ext>
            </a:extLst>
          </p:cNvPr>
          <p:cNvSpPr txBox="1"/>
          <p:nvPr/>
        </p:nvSpPr>
        <p:spPr>
          <a:xfrm>
            <a:off x="1638617" y="5230638"/>
            <a:ext cx="891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현실 세계에 있는 모든 것들이 </a:t>
            </a:r>
            <a:r>
              <a:rPr lang="ko-KR" altLang="en-US" sz="4800" dirty="0">
                <a:solidFill>
                  <a:srgbClr val="C55A11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객체</a:t>
            </a:r>
            <a:r>
              <a:rPr lang="en-US" altLang="ko-KR" sz="48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!</a:t>
            </a:r>
            <a:endParaRPr lang="ko-KR" altLang="en-US" sz="4800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CF5FF-777E-4005-BCE3-291721724714}"/>
              </a:ext>
            </a:extLst>
          </p:cNvPr>
          <p:cNvSpPr txBox="1"/>
          <p:nvPr/>
        </p:nvSpPr>
        <p:spPr>
          <a:xfrm>
            <a:off x="5034280" y="4098637"/>
            <a:ext cx="212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사람도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59CEB-6439-4189-B63E-1F4E13F17F3C}"/>
              </a:ext>
            </a:extLst>
          </p:cNvPr>
          <p:cNvSpPr txBox="1"/>
          <p:nvPr/>
        </p:nvSpPr>
        <p:spPr>
          <a:xfrm>
            <a:off x="8322583" y="4098637"/>
            <a:ext cx="212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사과도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F0F8E0-6D1E-4DFF-BAB3-2FF510369A74}"/>
              </a:ext>
            </a:extLst>
          </p:cNvPr>
          <p:cNvSpPr txBox="1"/>
          <p:nvPr/>
        </p:nvSpPr>
        <p:spPr>
          <a:xfrm>
            <a:off x="1203004" y="4098637"/>
            <a:ext cx="212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책도</a:t>
            </a:r>
          </a:p>
        </p:txBody>
      </p:sp>
    </p:spTree>
    <p:extLst>
      <p:ext uri="{BB962C8B-B14F-4D97-AF65-F5344CB8AC3E}">
        <p14:creationId xmlns:p14="http://schemas.microsoft.com/office/powerpoint/2010/main" val="1836096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8CB26-3EC7-4F2A-A5FF-90F9CD87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DF37D-A3E1-4F85-839C-C32A3D20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메서드 정의</a:t>
            </a:r>
            <a:endParaRPr lang="en-US" altLang="ko-KR" dirty="0"/>
          </a:p>
          <a:p>
            <a:pPr lvl="1"/>
            <a:r>
              <a:rPr lang="ko-KR" altLang="en-US" dirty="0"/>
              <a:t>일반 메서드 앞에 </a:t>
            </a:r>
            <a:r>
              <a:rPr lang="en-US" altLang="ko-KR" dirty="0"/>
              <a:t>static </a:t>
            </a:r>
            <a:r>
              <a:rPr lang="ko-KR" altLang="en-US" dirty="0" err="1"/>
              <a:t>예약어를</a:t>
            </a:r>
            <a:r>
              <a:rPr lang="ko-KR" altLang="en-US" dirty="0"/>
              <a:t> 붙인다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정적 메서드 안에서는 인스턴스 멤버에 접근할 수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정적 메서드 안에서는 정적 멤버에만 접근할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84BB1F-527E-40A9-9A61-AA56F7ED92A1}"/>
              </a:ext>
            </a:extLst>
          </p:cNvPr>
          <p:cNvSpPr txBox="1"/>
          <p:nvPr/>
        </p:nvSpPr>
        <p:spPr>
          <a:xfrm>
            <a:off x="1171575" y="3514725"/>
            <a:ext cx="100298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class Person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…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// public 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정적 메서드</a:t>
            </a:r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static public void 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OutputCount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()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{	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	// 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정적 메서드에서 정적 필드에 접근</a:t>
            </a:r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Console.WriteLine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(Count);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277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8CB26-3EC7-4F2A-A5FF-90F9CD87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DF37D-A3E1-4F85-839C-C32A3D20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메서드 사용</a:t>
            </a:r>
            <a:endParaRPr lang="en-US" altLang="ko-KR" dirty="0"/>
          </a:p>
          <a:p>
            <a:pPr lvl="1"/>
            <a:r>
              <a:rPr lang="ko-KR" altLang="en-US" dirty="0"/>
              <a:t>사용자가 만든 인스턴스에서 만들어진 메서드가 아니므로 클래스 이름으로 접근해주어야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8AFD5-C1F9-40C8-85D2-1A54909838F1}"/>
              </a:ext>
            </a:extLst>
          </p:cNvPr>
          <p:cNvSpPr txBox="1"/>
          <p:nvPr/>
        </p:nvSpPr>
        <p:spPr>
          <a:xfrm>
            <a:off x="1047750" y="3276600"/>
            <a:ext cx="10220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static void Main(string[]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args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Person.OutputCount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();</a:t>
            </a:r>
          </a:p>
          <a:p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Person person1 = new Person(“</a:t>
            </a:r>
            <a:r>
              <a:rPr lang="ko-KR" altLang="en-US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고주형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”);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Person person2 = new Person(“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박소현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”);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Person.OutputCount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(); 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A48BD-46D5-418C-8BF4-88B43F34F0D1}"/>
              </a:ext>
            </a:extLst>
          </p:cNvPr>
          <p:cNvSpPr txBox="1"/>
          <p:nvPr/>
        </p:nvSpPr>
        <p:spPr>
          <a:xfrm>
            <a:off x="9105900" y="4873288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출력</a:t>
            </a:r>
            <a:endParaRPr lang="en-US" altLang="ko-KR" b="1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0</a:t>
            </a:r>
          </a:p>
          <a:p>
            <a:r>
              <a:rPr lang="en-US" altLang="ko-KR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</a:t>
            </a:r>
            <a:endParaRPr lang="ko-KR" altLang="en-US" b="1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453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930FE-E200-4EC5-B712-B124BB13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메서드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B7775-290A-4F09-946C-7CEB3837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static int Main(string[]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92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8F3F9-A726-4EAA-A35B-CC2FAF99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B388F-4828-42F7-85E3-56C85800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생성자 정의</a:t>
            </a:r>
            <a:endParaRPr lang="en-US" altLang="ko-KR" dirty="0"/>
          </a:p>
          <a:p>
            <a:pPr lvl="1"/>
            <a:r>
              <a:rPr lang="ko-KR" altLang="en-US" dirty="0"/>
              <a:t>기본 생성자에 </a:t>
            </a:r>
            <a:r>
              <a:rPr lang="en-US" altLang="ko-KR" dirty="0"/>
              <a:t>static</a:t>
            </a:r>
            <a:r>
              <a:rPr lang="ko-KR" altLang="en-US" dirty="0" err="1"/>
              <a:t>예약어를</a:t>
            </a:r>
            <a:r>
              <a:rPr lang="ko-KR" altLang="en-US" dirty="0"/>
              <a:t> 붙인다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개만 정의할 수 있고 매개변수를 포함할 수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1125D-EF29-4981-911B-97B5E397B563}"/>
              </a:ext>
            </a:extLst>
          </p:cNvPr>
          <p:cNvSpPr txBox="1"/>
          <p:nvPr/>
        </p:nvSpPr>
        <p:spPr>
          <a:xfrm>
            <a:off x="1143000" y="3314700"/>
            <a:ext cx="9420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class 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클래스이름</a:t>
            </a:r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static 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클래스이름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()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	// 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딱 한 번 가장 처음으로 실행될 초기화 코드</a:t>
            </a:r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BD43D-C3BE-44B5-8D8A-6B8F9B6C95A8}"/>
              </a:ext>
            </a:extLst>
          </p:cNvPr>
          <p:cNvSpPr txBox="1"/>
          <p:nvPr/>
        </p:nvSpPr>
        <p:spPr>
          <a:xfrm>
            <a:off x="1219200" y="6174700"/>
            <a:ext cx="500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static constructor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를 줄여서 </a:t>
            </a:r>
            <a:r>
              <a:rPr lang="en-US" altLang="ko-KR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cctor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라고 부른다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587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8F3F9-A726-4EAA-A35B-CC2FAF99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B388F-4828-42F7-85E3-56C858000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ko-KR" altLang="en-US" dirty="0"/>
              <a:t>정적 생성자 사용</a:t>
            </a:r>
            <a:endParaRPr lang="en-US" altLang="ko-KR" dirty="0"/>
          </a:p>
          <a:p>
            <a:pPr lvl="1"/>
            <a:r>
              <a:rPr lang="ko-KR" altLang="en-US" dirty="0"/>
              <a:t>주로 정적 멤버를 초기화하는 기능을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클래스의 어떤 </a:t>
            </a:r>
            <a:r>
              <a:rPr lang="ko-KR" altLang="en-US" dirty="0" err="1"/>
              <a:t>멤버든</a:t>
            </a:r>
            <a:r>
              <a:rPr lang="ko-KR" altLang="en-US" dirty="0"/>
              <a:t> 최초로 접근하는 시점에 단 한 번 실행된다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07323-A801-4491-A4C2-6E000D50CC52}"/>
              </a:ext>
            </a:extLst>
          </p:cNvPr>
          <p:cNvSpPr txBox="1"/>
          <p:nvPr/>
        </p:nvSpPr>
        <p:spPr>
          <a:xfrm>
            <a:off x="1028700" y="2980015"/>
            <a:ext cx="1000125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class Star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{	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static public Star Sun;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public string Name;</a:t>
            </a:r>
          </a:p>
          <a:p>
            <a:endParaRPr lang="en-US" altLang="ko-KR" sz="16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private Star(string name)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	Name = name;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endParaRPr lang="en-US" altLang="ko-KR" sz="16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static Star()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	Sun = new Star(“</a:t>
            </a:r>
            <a:r>
              <a:rPr lang="ko-KR" altLang="en-US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태양</a:t>
            </a:r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”);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593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5E93E-9134-452F-A3D6-17CFC0DC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2"/>
            <a:ext cx="10515600" cy="1325563"/>
          </a:xfrm>
          <a:effectLst>
            <a:reflection blurRad="6350" stA="50000" endA="300" endPos="55500" dist="508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solidFill>
                  <a:srgbClr val="585858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네임 스페이스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31AAC-A48E-486B-B964-D065273D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4308"/>
            <a:ext cx="10515600" cy="2068512"/>
          </a:xfrm>
          <a:effectLst/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네임스페이스</a:t>
            </a:r>
            <a:endParaRPr lang="en-US" altLang="ko-KR" sz="4000" dirty="0">
              <a:solidFill>
                <a:srgbClr val="538235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#using_</a:t>
            </a:r>
            <a:r>
              <a:rPr lang="ko-KR" altLang="en-US" sz="4000" dirty="0" err="1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예약어</a:t>
            </a:r>
            <a:endParaRPr lang="en-US" altLang="ko-KR" sz="4000" dirty="0">
              <a:solidFill>
                <a:srgbClr val="538235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8292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839D7-3B60-47ED-97F0-51CCFD90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네임 스페이스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DA2FA-F7FD-4CC7-8884-F571B9D2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이름이 중복되어 정의된 것을 구분하기 위해 사용된다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일반적으로 수많은 클래스를 분류하는 방법으로 사용된다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F4623-4BEE-43C6-AA5E-935F1884C6FB}"/>
              </a:ext>
            </a:extLst>
          </p:cNvPr>
          <p:cNvSpPr txBox="1"/>
          <p:nvPr/>
        </p:nvSpPr>
        <p:spPr>
          <a:xfrm>
            <a:off x="1076325" y="2610683"/>
            <a:ext cx="9067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네임스페이스 선언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namespace Fruit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class Apple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namespace Vegetable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class Carrot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  <a:b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</a:b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7490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839D7-3B60-47ED-97F0-51CCFD90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네임 스페이스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DA2FA-F7FD-4CC7-8884-F571B9D2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네임스페이스 안의 클래스를 사용하려면</a:t>
            </a:r>
            <a:r>
              <a:rPr lang="en-US" altLang="ko-KR" sz="2400" dirty="0"/>
              <a:t>, </a:t>
            </a:r>
            <a:r>
              <a:rPr lang="ko-KR" altLang="en-US" sz="2400" dirty="0"/>
              <a:t>네임스페이스를 함께 지정해줘야 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이런 방식은 매우 번거롭다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F4623-4BEE-43C6-AA5E-935F1884C6FB}"/>
              </a:ext>
            </a:extLst>
          </p:cNvPr>
          <p:cNvSpPr txBox="1"/>
          <p:nvPr/>
        </p:nvSpPr>
        <p:spPr>
          <a:xfrm>
            <a:off x="1343025" y="3571875"/>
            <a:ext cx="906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네임스페이스 사용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static void Main(string[] 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args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// 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네임스페이스를 함께 지정해야 하기에 매우 번거롭다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Vegetable.Carrot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 carrot = new 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Vegetable.Carrot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181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12CCD-53B8-4978-9149-0A551319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3A20F-53EB-4B11-B2EA-1F26F943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네임스페이스를 미리 </a:t>
            </a:r>
            <a:r>
              <a:rPr lang="ko-KR" altLang="en-US" sz="2400" dirty="0" err="1"/>
              <a:t>선언해두어</a:t>
            </a:r>
            <a:r>
              <a:rPr lang="ko-KR" altLang="en-US" sz="2400" dirty="0"/>
              <a:t> 객체를 생성시 네임스페이스를 생략해도 </a:t>
            </a:r>
            <a:r>
              <a:rPr lang="en-US" altLang="ko-KR" sz="2400" dirty="0"/>
              <a:t>C# </a:t>
            </a:r>
            <a:r>
              <a:rPr lang="ko-KR" altLang="en-US" sz="2400" dirty="0"/>
              <a:t>컴파일러가 알아서 객체가 속한 네임스페이스를 찾아준다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using</a:t>
            </a:r>
            <a:r>
              <a:rPr lang="ko-KR" altLang="en-US" sz="2400" dirty="0"/>
              <a:t>문은 반드시 파일 첫 부분에 있어야 한다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4BB04-4C47-4054-859C-96B336B0D4AE}"/>
              </a:ext>
            </a:extLst>
          </p:cNvPr>
          <p:cNvSpPr txBox="1"/>
          <p:nvPr/>
        </p:nvSpPr>
        <p:spPr>
          <a:xfrm>
            <a:off x="1252537" y="3052465"/>
            <a:ext cx="9477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using Vegetable;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 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namespace ConsoneApplication1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class Program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static void Main(string[] 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args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)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// 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네임스페이스를 함께 </a:t>
            </a:r>
            <a:r>
              <a:rPr lang="ko-KR" altLang="en-US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지정해야하기에</a:t>
            </a:r>
            <a:r>
              <a:rPr lang="ko-KR" altLang="en-US" dirty="0">
                <a:latin typeface="Consolas" panose="020B0609020204030204" pitchFamily="49" charset="0"/>
                <a:ea typeface="210 앱굴림 L" panose="02020603020101020101" pitchFamily="18" charset="-127"/>
              </a:rPr>
              <a:t> 매우 번거롭다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.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Vegetable.Carrot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 carrot = new </a:t>
            </a:r>
            <a:r>
              <a:rPr lang="en-US" altLang="ko-KR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Vegetable.Carrot</a:t>
            </a:r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();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</a:p>
          <a:p>
            <a:r>
              <a:rPr lang="en-US" altLang="ko-KR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440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784BA-DB65-422E-A329-22809BB5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43962-C07E-428A-ADA6-91F41C96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15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0C22B28-C088-48B4-8EC2-71D470DCE711}"/>
              </a:ext>
            </a:extLst>
          </p:cNvPr>
          <p:cNvSpPr txBox="1"/>
          <p:nvPr/>
        </p:nvSpPr>
        <p:spPr>
          <a:xfrm>
            <a:off x="0" y="153126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어떤 </a:t>
            </a:r>
            <a:r>
              <a:rPr lang="ko-KR" altLang="en-US" sz="2800" b="1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특징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을 만족을 해야 그 </a:t>
            </a:r>
            <a:r>
              <a:rPr lang="ko-KR" altLang="en-US" sz="28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객체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라고 부를 수 있을까</a:t>
            </a:r>
            <a:r>
              <a:rPr lang="en-US" altLang="ko-KR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FF6EE-1302-4C9C-93C4-AFC8823B284D}"/>
              </a:ext>
            </a:extLst>
          </p:cNvPr>
          <p:cNvSpPr txBox="1"/>
          <p:nvPr/>
        </p:nvSpPr>
        <p:spPr>
          <a:xfrm>
            <a:off x="0" y="5725525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위와 같은 방식으로 현실 세계의 모든 것을 정의하는 것을 </a:t>
            </a:r>
            <a:endParaRPr lang="en-US" altLang="ko-KR" sz="2800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C55A11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객체 지향</a:t>
            </a:r>
            <a:r>
              <a:rPr lang="en-US" altLang="ko-KR" sz="2800" dirty="0">
                <a:solidFill>
                  <a:srgbClr val="C55A11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(Object Oriented)</a:t>
            </a:r>
            <a:r>
              <a:rPr lang="ko-KR" altLang="en-US" sz="28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이라고 한다</a:t>
            </a:r>
            <a:r>
              <a:rPr lang="en-US" altLang="ko-KR" sz="28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.</a:t>
            </a:r>
            <a:endParaRPr lang="ko-KR" altLang="en-US" sz="2800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CEF2942-B4D7-4D22-99A6-DB3999E6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객체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(Object)</a:t>
            </a:r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가 무엇일까요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?</a:t>
            </a:r>
            <a:endParaRPr lang="ko-KR" altLang="en-US" sz="60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DC25CF-792E-4EF7-814A-8A5E8CD4DE53}"/>
              </a:ext>
            </a:extLst>
          </p:cNvPr>
          <p:cNvGrpSpPr/>
          <p:nvPr/>
        </p:nvGrpSpPr>
        <p:grpSpPr>
          <a:xfrm>
            <a:off x="1634274" y="2272023"/>
            <a:ext cx="9379352" cy="3235965"/>
            <a:chOff x="618274" y="2272023"/>
            <a:chExt cx="9379352" cy="323596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15408AF-42B0-4848-BC3F-86E751054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165" y="3074684"/>
              <a:ext cx="1800000" cy="180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331C8-2247-49F7-BEA5-482D7E70F801}"/>
                </a:ext>
              </a:extLst>
            </p:cNvPr>
            <p:cNvSpPr txBox="1"/>
            <p:nvPr/>
          </p:nvSpPr>
          <p:spPr>
            <a:xfrm>
              <a:off x="4169187" y="3074684"/>
              <a:ext cx="18000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585858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rPr>
                <a:t>제목 </a:t>
              </a:r>
              <a:endParaRPr lang="en-US" altLang="ko-KR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  <a:p>
              <a:pPr algn="ctr"/>
              <a:r>
                <a:rPr lang="en-US" altLang="ko-KR" sz="2000" dirty="0">
                  <a:solidFill>
                    <a:srgbClr val="585858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rPr>
                <a:t>ISBN </a:t>
              </a:r>
              <a:r>
                <a:rPr lang="ko-KR" altLang="en-US" sz="2000" dirty="0">
                  <a:solidFill>
                    <a:srgbClr val="585858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rPr>
                <a:t>식별자</a:t>
              </a:r>
              <a:endParaRPr lang="en-US" altLang="ko-KR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585858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rPr>
                <a:t>내용</a:t>
              </a:r>
              <a:endParaRPr lang="en-US" altLang="ko-KR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585858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rPr>
                <a:t>저자</a:t>
              </a:r>
              <a:endParaRPr lang="en-US" altLang="ko-KR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585858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rPr>
                <a:t>페이지수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D3BEFD-D022-409B-AF1B-D482131FEFEF}"/>
                </a:ext>
              </a:extLst>
            </p:cNvPr>
            <p:cNvSpPr txBox="1"/>
            <p:nvPr/>
          </p:nvSpPr>
          <p:spPr>
            <a:xfrm>
              <a:off x="618275" y="4904129"/>
              <a:ext cx="284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585858"/>
                  </a:solidFill>
                  <a:latin typeface="210 앱굴림 R" panose="02020603020101020101" pitchFamily="18" charset="-127"/>
                  <a:ea typeface="210 앱굴림 R" panose="02020603020101020101" pitchFamily="18" charset="-127"/>
                </a:rPr>
                <a:t>책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910B86-791C-4521-B823-E6E7096E8813}"/>
                </a:ext>
              </a:extLst>
            </p:cNvPr>
            <p:cNvSpPr txBox="1"/>
            <p:nvPr/>
          </p:nvSpPr>
          <p:spPr>
            <a:xfrm>
              <a:off x="3345918" y="3474508"/>
              <a:ext cx="5421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rgbClr val="585858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rPr>
                <a:t>=</a:t>
              </a:r>
              <a:endParaRPr lang="ko-KR" altLang="en-US" sz="48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9EF464-C587-407C-938E-22151A9E73E4}"/>
                </a:ext>
              </a:extLst>
            </p:cNvPr>
            <p:cNvSpPr txBox="1"/>
            <p:nvPr/>
          </p:nvSpPr>
          <p:spPr>
            <a:xfrm>
              <a:off x="5597393" y="3477325"/>
              <a:ext cx="2123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rgbClr val="585858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rPr>
                <a:t>+</a:t>
              </a:r>
              <a:endParaRPr lang="ko-KR" altLang="en-US" sz="48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76C969-C391-4130-B047-131FE2B40963}"/>
                </a:ext>
              </a:extLst>
            </p:cNvPr>
            <p:cNvSpPr txBox="1"/>
            <p:nvPr/>
          </p:nvSpPr>
          <p:spPr>
            <a:xfrm>
              <a:off x="7378476" y="3074684"/>
              <a:ext cx="18000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585858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rPr>
                <a:t>펼친다</a:t>
              </a:r>
              <a:endParaRPr lang="en-US" altLang="ko-KR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585858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rPr>
                <a:t>덮는다</a:t>
              </a:r>
            </a:p>
            <a:p>
              <a:pPr algn="ctr"/>
              <a:r>
                <a:rPr lang="ko-KR" altLang="en-US" sz="2000" dirty="0">
                  <a:solidFill>
                    <a:srgbClr val="585858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rPr>
                <a:t>태운다</a:t>
              </a:r>
              <a:endParaRPr lang="en-US" altLang="ko-KR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585858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rPr>
                <a:t>던진다</a:t>
              </a:r>
              <a:endParaRPr lang="en-US" altLang="ko-KR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585858"/>
                  </a:solidFill>
                  <a:latin typeface="210 앱굴림 L" panose="02020603020101020101" pitchFamily="18" charset="-127"/>
                  <a:ea typeface="210 앱굴림 L" panose="02020603020101020101" pitchFamily="18" charset="-127"/>
                </a:rPr>
                <a:t>버린다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A4EB87-EA50-4B26-9746-DCDDD04EC02D}"/>
                </a:ext>
              </a:extLst>
            </p:cNvPr>
            <p:cNvSpPr txBox="1"/>
            <p:nvPr/>
          </p:nvSpPr>
          <p:spPr>
            <a:xfrm>
              <a:off x="3907104" y="4901395"/>
              <a:ext cx="2407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585858"/>
                  </a:solidFill>
                  <a:latin typeface="210 앱굴림 R" panose="02020603020101020101" pitchFamily="18" charset="-127"/>
                  <a:ea typeface="210 앱굴림 R" panose="02020603020101020101" pitchFamily="18" charset="-127"/>
                </a:rPr>
                <a:t>속성</a:t>
              </a:r>
              <a:r>
                <a:rPr lang="en-US" altLang="ko-KR" sz="2400" dirty="0">
                  <a:solidFill>
                    <a:srgbClr val="585858"/>
                  </a:solidFill>
                  <a:latin typeface="210 앱굴림 R" panose="02020603020101020101" pitchFamily="18" charset="-127"/>
                  <a:ea typeface="210 앱굴림 R" panose="02020603020101020101" pitchFamily="18" charset="-127"/>
                </a:rPr>
                <a:t>(Attribute)</a:t>
              </a:r>
              <a:endParaRPr lang="ko-KR" altLang="en-US" sz="2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BCC519-BBBF-4E12-8F55-06EE696C84F9}"/>
                </a:ext>
              </a:extLst>
            </p:cNvPr>
            <p:cNvSpPr txBox="1"/>
            <p:nvPr/>
          </p:nvSpPr>
          <p:spPr>
            <a:xfrm>
              <a:off x="7123750" y="4896492"/>
              <a:ext cx="2407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585858"/>
                  </a:solidFill>
                  <a:latin typeface="210 앱굴림 R" panose="02020603020101020101" pitchFamily="18" charset="-127"/>
                  <a:ea typeface="210 앱굴림 R" panose="02020603020101020101" pitchFamily="18" charset="-127"/>
                </a:rPr>
                <a:t>행위</a:t>
              </a:r>
              <a:r>
                <a:rPr lang="en-US" altLang="ko-KR" sz="2400" dirty="0">
                  <a:solidFill>
                    <a:srgbClr val="585858"/>
                  </a:solidFill>
                  <a:latin typeface="210 앱굴림 R" panose="02020603020101020101" pitchFamily="18" charset="-127"/>
                  <a:ea typeface="210 앱굴림 R" panose="02020603020101020101" pitchFamily="18" charset="-127"/>
                </a:rPr>
                <a:t>(Behavior)</a:t>
              </a:r>
              <a:endParaRPr lang="ko-KR" altLang="en-US" sz="2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545EA4-F57E-42D6-81FA-00B5442A417B}"/>
                </a:ext>
              </a:extLst>
            </p:cNvPr>
            <p:cNvSpPr txBox="1"/>
            <p:nvPr/>
          </p:nvSpPr>
          <p:spPr>
            <a:xfrm>
              <a:off x="797110" y="2289853"/>
              <a:ext cx="9200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585858"/>
                  </a:solidFill>
                  <a:latin typeface="210 앱굴림 R" panose="02020603020101020101" pitchFamily="18" charset="-127"/>
                  <a:ea typeface="210 앱굴림 R" panose="02020603020101020101" pitchFamily="18" charset="-127"/>
                </a:rPr>
                <a:t>ex.</a:t>
              </a:r>
              <a:r>
                <a:rPr lang="ko-KR" altLang="en-US" sz="2000" dirty="0">
                  <a:solidFill>
                    <a:srgbClr val="585858"/>
                  </a:solidFill>
                  <a:latin typeface="210 앱굴림 R" panose="02020603020101020101" pitchFamily="18" charset="-127"/>
                  <a:ea typeface="210 앱굴림 R" panose="02020603020101020101" pitchFamily="18" charset="-127"/>
                </a:rPr>
                <a:t> 책이라는 </a:t>
              </a:r>
              <a:r>
                <a:rPr lang="ko-KR" altLang="en-US" sz="2000" dirty="0">
                  <a:solidFill>
                    <a:srgbClr val="C55A11"/>
                  </a:solidFill>
                  <a:latin typeface="210 앱굴림 R" panose="02020603020101020101" pitchFamily="18" charset="-127"/>
                  <a:ea typeface="210 앱굴림 R" panose="02020603020101020101" pitchFamily="18" charset="-127"/>
                </a:rPr>
                <a:t>객체</a:t>
              </a:r>
              <a:r>
                <a:rPr lang="ko-KR" altLang="en-US" sz="2000" dirty="0">
                  <a:solidFill>
                    <a:srgbClr val="585858"/>
                  </a:solidFill>
                  <a:latin typeface="210 앱굴림 R" panose="02020603020101020101" pitchFamily="18" charset="-127"/>
                  <a:ea typeface="210 앱굴림 R" panose="02020603020101020101" pitchFamily="18" charset="-127"/>
                </a:rPr>
                <a:t>는 어떤 공통적인 </a:t>
              </a:r>
              <a:r>
                <a:rPr lang="ko-KR" altLang="en-US" sz="2000" dirty="0">
                  <a:solidFill>
                    <a:srgbClr val="C55A11"/>
                  </a:solidFill>
                  <a:latin typeface="210 앱굴림 R" panose="02020603020101020101" pitchFamily="18" charset="-127"/>
                  <a:ea typeface="210 앱굴림 R" panose="02020603020101020101" pitchFamily="18" charset="-127"/>
                </a:rPr>
                <a:t>특징</a:t>
              </a:r>
              <a:r>
                <a:rPr lang="ko-KR" altLang="en-US" sz="2000" dirty="0">
                  <a:solidFill>
                    <a:srgbClr val="585858"/>
                  </a:solidFill>
                  <a:latin typeface="210 앱굴림 R" panose="02020603020101020101" pitchFamily="18" charset="-127"/>
                  <a:ea typeface="210 앱굴림 R" panose="02020603020101020101" pitchFamily="18" charset="-127"/>
                </a:rPr>
                <a:t>을 가지고 있을까</a:t>
              </a:r>
              <a:r>
                <a:rPr lang="en-US" altLang="ko-KR" sz="2000" dirty="0">
                  <a:solidFill>
                    <a:srgbClr val="585858"/>
                  </a:solidFill>
                  <a:latin typeface="210 앱굴림 R" panose="02020603020101020101" pitchFamily="18" charset="-127"/>
                  <a:ea typeface="210 앱굴림 R" panose="02020603020101020101" pitchFamily="18" charset="-127"/>
                </a:rPr>
                <a:t>?</a:t>
              </a:r>
              <a:endParaRPr lang="ko-KR" altLang="en-US" sz="20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7BE4017-1FC4-45A7-BB3E-A726DBA6BDB7}"/>
                </a:ext>
              </a:extLst>
            </p:cNvPr>
            <p:cNvSpPr/>
            <p:nvPr/>
          </p:nvSpPr>
          <p:spPr>
            <a:xfrm>
              <a:off x="618274" y="2272023"/>
              <a:ext cx="9015721" cy="3235965"/>
            </a:xfrm>
            <a:prstGeom prst="roundRect">
              <a:avLst>
                <a:gd name="adj" fmla="val 7248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752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2B88D-D4C6-4719-8860-1FB75F6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4" y="457200"/>
            <a:ext cx="10850592" cy="59436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48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 </a:t>
            </a:r>
            <a:r>
              <a:rPr lang="ko-KR" altLang="en-US" sz="4800" dirty="0">
                <a:solidFill>
                  <a:schemeClr val="accent2">
                    <a:lumMod val="7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출처</a:t>
            </a:r>
            <a:endParaRPr lang="en-US" altLang="ko-KR" sz="4800" dirty="0">
              <a:solidFill>
                <a:schemeClr val="accent2">
                  <a:lumMod val="75000"/>
                </a:schemeClr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  <a:p>
            <a:endParaRPr lang="en-US" altLang="ko-KR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  <a:p>
            <a:r>
              <a:rPr lang="en-US" altLang="ko-KR" dirty="0"/>
              <a:t>[</a:t>
            </a:r>
            <a:r>
              <a:rPr lang="ko-KR" altLang="en-US" dirty="0"/>
              <a:t>책</a:t>
            </a:r>
            <a:r>
              <a:rPr lang="en-US" altLang="ko-KR" dirty="0"/>
              <a:t>] </a:t>
            </a:r>
            <a:r>
              <a:rPr lang="ko-KR" altLang="en-US" dirty="0"/>
              <a:t>시작하세요 </a:t>
            </a:r>
            <a:r>
              <a:rPr lang="en-US" altLang="ko-KR" dirty="0"/>
              <a:t>C# 6.0</a:t>
            </a:r>
          </a:p>
          <a:p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17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0709A50-7B95-4560-9403-63AC386C37BB}"/>
              </a:ext>
            </a:extLst>
          </p:cNvPr>
          <p:cNvSpPr txBox="1"/>
          <p:nvPr/>
        </p:nvSpPr>
        <p:spPr>
          <a:xfrm>
            <a:off x="838200" y="5354805"/>
            <a:ext cx="105156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C55A11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객체지향</a:t>
            </a:r>
            <a:r>
              <a:rPr lang="ko-KR" altLang="en-US" sz="28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 개념을 프로그래밍에 적용한 것을 </a:t>
            </a:r>
            <a:endParaRPr lang="en-US" altLang="ko-KR" sz="2800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C55A11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객체지향 프로그래밍</a:t>
            </a:r>
            <a:r>
              <a:rPr lang="en-US" altLang="ko-KR" sz="28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(Object-Oriented Programming)</a:t>
            </a:r>
            <a:r>
              <a:rPr lang="ko-KR" altLang="en-US" sz="28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이라고 한다</a:t>
            </a:r>
            <a:r>
              <a:rPr lang="en-US" altLang="ko-KR" sz="28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!</a:t>
            </a:r>
            <a:endParaRPr lang="ko-KR" altLang="en-US" sz="2800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C7E51025-7C56-4445-9E17-5E88ABB63232}"/>
              </a:ext>
            </a:extLst>
          </p:cNvPr>
          <p:cNvSpPr txBox="1">
            <a:spLocks/>
          </p:cNvSpPr>
          <p:nvPr/>
        </p:nvSpPr>
        <p:spPr>
          <a:xfrm>
            <a:off x="360000" y="18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이를 프로그래밍에 적용하면</a:t>
            </a:r>
            <a:r>
              <a:rPr lang="en-US" altLang="ko-KR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?</a:t>
            </a:r>
            <a:endParaRPr lang="ko-KR" altLang="en-US" sz="60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A3A0A59-C661-4DED-B7DE-B982A0343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09" y="2233343"/>
            <a:ext cx="1800000" cy="18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211A462-F303-47B7-A33F-2801D1511F42}"/>
              </a:ext>
            </a:extLst>
          </p:cNvPr>
          <p:cNvSpPr txBox="1"/>
          <p:nvPr/>
        </p:nvSpPr>
        <p:spPr>
          <a:xfrm>
            <a:off x="4939031" y="2233343"/>
            <a:ext cx="180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string </a:t>
            </a:r>
            <a:r>
              <a:rPr lang="ko-KR" altLang="en-US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제목 </a:t>
            </a:r>
            <a:endParaRPr lang="en-US" altLang="ko-KR" sz="2000" dirty="0">
              <a:solidFill>
                <a:srgbClr val="585858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decimal ISBN</a:t>
            </a:r>
          </a:p>
          <a:p>
            <a:pPr algn="ctr"/>
            <a:r>
              <a:rPr lang="en-US" altLang="ko-KR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string </a:t>
            </a:r>
            <a:r>
              <a:rPr lang="ko-KR" altLang="en-US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내용</a:t>
            </a:r>
            <a:endParaRPr lang="en-US" altLang="ko-KR" sz="2000" dirty="0">
              <a:solidFill>
                <a:srgbClr val="585858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string </a:t>
            </a:r>
            <a:r>
              <a:rPr lang="ko-KR" altLang="en-US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저자</a:t>
            </a:r>
            <a:endParaRPr lang="en-US" altLang="ko-KR" sz="2000" dirty="0">
              <a:solidFill>
                <a:srgbClr val="585858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int </a:t>
            </a:r>
            <a:r>
              <a:rPr lang="ko-KR" altLang="en-US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페이지수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C9F049-77B2-45FF-B560-196292711934}"/>
              </a:ext>
            </a:extLst>
          </p:cNvPr>
          <p:cNvSpPr txBox="1"/>
          <p:nvPr/>
        </p:nvSpPr>
        <p:spPr>
          <a:xfrm>
            <a:off x="1388119" y="4062788"/>
            <a:ext cx="28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class </a:t>
            </a:r>
            <a:r>
              <a:rPr lang="ko-KR" altLang="en-US" sz="2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3E6F10-BD15-4E65-9AD6-094AB0761A63}"/>
              </a:ext>
            </a:extLst>
          </p:cNvPr>
          <p:cNvSpPr txBox="1"/>
          <p:nvPr/>
        </p:nvSpPr>
        <p:spPr>
          <a:xfrm>
            <a:off x="4115762" y="263316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=</a:t>
            </a:r>
            <a:endParaRPr lang="ko-KR" altLang="en-US" sz="4800" dirty="0">
              <a:solidFill>
                <a:srgbClr val="585858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534590-98A6-4AA4-8C84-24532EF0E762}"/>
              </a:ext>
            </a:extLst>
          </p:cNvPr>
          <p:cNvSpPr txBox="1"/>
          <p:nvPr/>
        </p:nvSpPr>
        <p:spPr>
          <a:xfrm>
            <a:off x="6367237" y="2635984"/>
            <a:ext cx="2123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+</a:t>
            </a:r>
            <a:endParaRPr lang="ko-KR" altLang="en-US" sz="4800" dirty="0">
              <a:solidFill>
                <a:srgbClr val="585858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FD653E-8144-484E-BB38-6C00CA9EFE0B}"/>
              </a:ext>
            </a:extLst>
          </p:cNvPr>
          <p:cNvSpPr txBox="1"/>
          <p:nvPr/>
        </p:nvSpPr>
        <p:spPr>
          <a:xfrm>
            <a:off x="8148320" y="2233343"/>
            <a:ext cx="180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펼친다</a:t>
            </a:r>
            <a:r>
              <a:rPr lang="en-US" altLang="ko-KR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()</a:t>
            </a:r>
          </a:p>
          <a:p>
            <a:pPr algn="ctr"/>
            <a:r>
              <a:rPr lang="ko-KR" altLang="en-US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덮는다</a:t>
            </a:r>
            <a:r>
              <a:rPr lang="en-US" altLang="ko-KR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()</a:t>
            </a:r>
            <a:endParaRPr lang="ko-KR" altLang="en-US" sz="2000" dirty="0">
              <a:solidFill>
                <a:srgbClr val="585858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태운다</a:t>
            </a:r>
            <a:r>
              <a:rPr lang="en-US" altLang="ko-KR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()</a:t>
            </a:r>
          </a:p>
          <a:p>
            <a:pPr algn="ctr"/>
            <a:r>
              <a:rPr lang="ko-KR" altLang="en-US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던진다</a:t>
            </a:r>
            <a:r>
              <a:rPr lang="en-US" altLang="ko-KR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()</a:t>
            </a:r>
          </a:p>
          <a:p>
            <a:pPr algn="ctr"/>
            <a:r>
              <a:rPr lang="ko-KR" altLang="en-US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버린다</a:t>
            </a:r>
            <a:r>
              <a:rPr lang="en-US" altLang="ko-KR" sz="2000" dirty="0">
                <a:solidFill>
                  <a:srgbClr val="585858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()</a:t>
            </a:r>
            <a:endParaRPr lang="ko-KR" altLang="en-US" sz="2000" dirty="0">
              <a:solidFill>
                <a:srgbClr val="585858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AE5C0E-A083-4F2F-89AC-B6677E5EDF32}"/>
              </a:ext>
            </a:extLst>
          </p:cNvPr>
          <p:cNvSpPr txBox="1"/>
          <p:nvPr/>
        </p:nvSpPr>
        <p:spPr>
          <a:xfrm>
            <a:off x="4676948" y="4060054"/>
            <a:ext cx="240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필드</a:t>
            </a:r>
            <a:r>
              <a:rPr lang="en-US" altLang="ko-KR" sz="2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(Field)</a:t>
            </a:r>
            <a:endParaRPr lang="ko-KR" altLang="en-US" sz="2400" dirty="0">
              <a:solidFill>
                <a:srgbClr val="585858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BDF5EF-758B-4738-AE75-D441B8684B36}"/>
              </a:ext>
            </a:extLst>
          </p:cNvPr>
          <p:cNvSpPr txBox="1"/>
          <p:nvPr/>
        </p:nvSpPr>
        <p:spPr>
          <a:xfrm>
            <a:off x="7893594" y="4055151"/>
            <a:ext cx="240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메서드</a:t>
            </a:r>
            <a:r>
              <a:rPr lang="en-US" altLang="ko-KR" sz="2400" dirty="0">
                <a:solidFill>
                  <a:srgbClr val="585858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(Method)</a:t>
            </a:r>
            <a:endParaRPr lang="ko-KR" altLang="en-US" sz="2400" dirty="0">
              <a:solidFill>
                <a:srgbClr val="585858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599F055-6612-43D3-B740-3241C2305511}"/>
              </a:ext>
            </a:extLst>
          </p:cNvPr>
          <p:cNvSpPr/>
          <p:nvPr/>
        </p:nvSpPr>
        <p:spPr>
          <a:xfrm>
            <a:off x="1553016" y="1699845"/>
            <a:ext cx="9015721" cy="3235965"/>
          </a:xfrm>
          <a:prstGeom prst="roundRect">
            <a:avLst>
              <a:gd name="adj" fmla="val 724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54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5E93E-9134-452F-A3D6-17CFC0DC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2"/>
            <a:ext cx="10515600" cy="1325563"/>
          </a:xfrm>
          <a:effectLst>
            <a:reflection blurRad="6350" stA="50000" endA="300" endPos="55500" dist="508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solidFill>
                  <a:srgbClr val="585858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31AAC-A48E-486B-B964-D065273D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5588"/>
            <a:ext cx="10515600" cy="2068512"/>
          </a:xfrm>
          <a:effectLst/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구조체 </a:t>
            </a:r>
            <a:r>
              <a:rPr lang="en-US" altLang="ko-KR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클래스</a:t>
            </a:r>
            <a:r>
              <a:rPr lang="en-US" altLang="ko-KR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vs</a:t>
            </a:r>
            <a:r>
              <a:rPr lang="ko-KR" altLang="en-US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구조체 </a:t>
            </a:r>
            <a:endParaRPr lang="en-US" altLang="ko-KR" sz="4000" dirty="0">
              <a:solidFill>
                <a:srgbClr val="538235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클래스</a:t>
            </a:r>
            <a:r>
              <a:rPr lang="en-US" altLang="ko-KR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vs</a:t>
            </a:r>
            <a:r>
              <a:rPr lang="ko-KR" altLang="en-US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인스턴스 </a:t>
            </a:r>
            <a:r>
              <a:rPr lang="en-US" altLang="ko-KR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클래스 </a:t>
            </a:r>
            <a:endParaRPr lang="en-US" altLang="ko-KR" sz="4000" dirty="0">
              <a:solidFill>
                <a:srgbClr val="538235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필드 </a:t>
            </a:r>
            <a:r>
              <a:rPr lang="en-US" altLang="ko-KR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4000" dirty="0">
                <a:solidFill>
                  <a:srgbClr val="53823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메서드</a:t>
            </a:r>
            <a:endParaRPr lang="en-US" altLang="ko-KR" sz="4000" dirty="0">
              <a:solidFill>
                <a:srgbClr val="538235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38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494BD-DA64-4EE2-ADB8-A7695D0D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구조체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F962D-9521-4462-867A-321DE3CA7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Exam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score;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	//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생성자 *주의* 무조건 인자가 있어야합니다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Exam(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name,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_score)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		this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.name = _name;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.score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_score;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</a:rPr>
              <a:t>	//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메소드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Print()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 name +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성적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 score);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8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494BD-DA64-4EE2-ADB8-A7695D0D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구조체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F962D-9521-4462-867A-321DE3CA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//new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없이 사용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Exam exam1;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exam1.name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그루트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exam1.score = 98;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exam1.Print();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//new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사용 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Exam exam2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Exam(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고주형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,90);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exam2.Print();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94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1399</Words>
  <Application>Microsoft Office PowerPoint</Application>
  <PresentationFormat>와이드스크린</PresentationFormat>
  <Paragraphs>581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210 앱굴림 B</vt:lpstr>
      <vt:lpstr>Consolas</vt:lpstr>
      <vt:lpstr>Arial</vt:lpstr>
      <vt:lpstr>210 앱굴림 R</vt:lpstr>
      <vt:lpstr>210 앱굴림 L</vt:lpstr>
      <vt:lpstr>Office 테마</vt:lpstr>
      <vt:lpstr>C# 교실</vt:lpstr>
      <vt:lpstr>오늘 할 것</vt:lpstr>
      <vt:lpstr>Introduction to OOP</vt:lpstr>
      <vt:lpstr>객체(Object)가 무엇일까요?</vt:lpstr>
      <vt:lpstr>객체(Object)가 무엇일까요?</vt:lpstr>
      <vt:lpstr>PowerPoint 프레젠테이션</vt:lpstr>
      <vt:lpstr>클래스</vt:lpstr>
      <vt:lpstr>구조체 정의</vt:lpstr>
      <vt:lpstr>구조체 사용</vt:lpstr>
      <vt:lpstr>구조체 vs 클래스</vt:lpstr>
      <vt:lpstr>Class vs. Instance</vt:lpstr>
      <vt:lpstr>클래스 </vt:lpstr>
      <vt:lpstr>클래스 </vt:lpstr>
      <vt:lpstr>클래스는 내가 만든 자료형(Data Type)이다!</vt:lpstr>
      <vt:lpstr>클래스는 참조형 자료형이다!</vt:lpstr>
      <vt:lpstr>new 연산자</vt:lpstr>
      <vt:lpstr>필드</vt:lpstr>
      <vt:lpstr>필드</vt:lpstr>
      <vt:lpstr>메서드</vt:lpstr>
      <vt:lpstr>메서드</vt:lpstr>
      <vt:lpstr>메서드는 왜 사용할까?</vt:lpstr>
      <vt:lpstr>메서드는 왜 사용할까? – 중복되는 코드 제거</vt:lpstr>
      <vt:lpstr>PowerPoint 프레젠테이션</vt:lpstr>
      <vt:lpstr>메서드는 왜 사용할까? – 중복되는 코드 제거</vt:lpstr>
      <vt:lpstr>메서드는 왜 사용할까?</vt:lpstr>
      <vt:lpstr>메서드는 왜 사용할까? – 코드 추상화를 위해</vt:lpstr>
      <vt:lpstr>생성자/소멸자</vt:lpstr>
      <vt:lpstr>생성자</vt:lpstr>
      <vt:lpstr>생성자</vt:lpstr>
      <vt:lpstr>생성자</vt:lpstr>
      <vt:lpstr>생성자</vt:lpstr>
      <vt:lpstr>생성자</vt:lpstr>
      <vt:lpstr>소멸자</vt:lpstr>
      <vt:lpstr>정적 멤버</vt:lpstr>
      <vt:lpstr>정적멤버 vs 인스턴스 멤버</vt:lpstr>
      <vt:lpstr>정적 필드</vt:lpstr>
      <vt:lpstr>정적 필드</vt:lpstr>
      <vt:lpstr>정적 필드</vt:lpstr>
      <vt:lpstr>정적 필드</vt:lpstr>
      <vt:lpstr>정적 메서드</vt:lpstr>
      <vt:lpstr>정적 메서드</vt:lpstr>
      <vt:lpstr>정적 메서드 </vt:lpstr>
      <vt:lpstr>정적 생성자</vt:lpstr>
      <vt:lpstr>정적 생성자</vt:lpstr>
      <vt:lpstr>네임 스페이스</vt:lpstr>
      <vt:lpstr>네임 스페이스</vt:lpstr>
      <vt:lpstr>네임 스페이스</vt:lpstr>
      <vt:lpstr>using 예약어</vt:lpstr>
      <vt:lpstr>실습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 HYUN PARK</dc:creator>
  <cp:lastModifiedBy>주형 고</cp:lastModifiedBy>
  <cp:revision>74</cp:revision>
  <dcterms:created xsi:type="dcterms:W3CDTF">2019-05-02T06:12:19Z</dcterms:created>
  <dcterms:modified xsi:type="dcterms:W3CDTF">2019-05-08T09:18:16Z</dcterms:modified>
</cp:coreProperties>
</file>