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57" r:id="rId4"/>
    <p:sldId id="258" r:id="rId5"/>
    <p:sldId id="268" r:id="rId6"/>
    <p:sldId id="326" r:id="rId7"/>
    <p:sldId id="260" r:id="rId8"/>
    <p:sldId id="261" r:id="rId9"/>
    <p:sldId id="262" r:id="rId10"/>
    <p:sldId id="265" r:id="rId11"/>
    <p:sldId id="316" r:id="rId12"/>
    <p:sldId id="269" r:id="rId13"/>
    <p:sldId id="320" r:id="rId14"/>
    <p:sldId id="321" r:id="rId15"/>
    <p:sldId id="319" r:id="rId16"/>
    <p:sldId id="322" r:id="rId17"/>
    <p:sldId id="323" r:id="rId18"/>
    <p:sldId id="324" r:id="rId19"/>
    <p:sldId id="325" r:id="rId20"/>
    <p:sldId id="317" r:id="rId21"/>
    <p:sldId id="318" r:id="rId22"/>
    <p:sldId id="328" r:id="rId23"/>
    <p:sldId id="327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4660"/>
  </p:normalViewPr>
  <p:slideViewPr>
    <p:cSldViewPr>
      <p:cViewPr>
        <p:scale>
          <a:sx n="100" d="100"/>
          <a:sy n="100" d="100"/>
        </p:scale>
        <p:origin x="1872" y="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2019-10-29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unity3d.com/kr/get-unity/download/archiv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6B52E-29E5-4007-BD9F-1185D1572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063" y="1287079"/>
            <a:ext cx="8679873" cy="2202419"/>
          </a:xfrm>
          <a:effectLst>
            <a:outerShdw blurRad="190500" dist="317500" dir="5400000" sx="90000" sy="-19000" rotWithShape="0">
              <a:prstClr val="black">
                <a:alpha val="20000"/>
              </a:prstClr>
            </a:outerShdw>
            <a:reflection blurRad="6350" stA="50000" endA="300" endPos="55500" dist="101600" dir="5400000" sy="-100000" algn="bl" rotWithShape="0"/>
          </a:effectLst>
        </p:spPr>
        <p:txBody>
          <a:bodyPr>
            <a:noAutofit/>
          </a:bodyPr>
          <a:lstStyle/>
          <a:p>
            <a:r>
              <a:rPr lang="en-US" altLang="ko-KR" sz="7500" dirty="0">
                <a:solidFill>
                  <a:schemeClr val="accent6">
                    <a:lumMod val="60000"/>
                    <a:lumOff val="40000"/>
                  </a:schemeClr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CIEN</a:t>
            </a:r>
            <a:br>
              <a:rPr lang="en-US" altLang="ko-KR" sz="7500" dirty="0">
                <a:solidFill>
                  <a:schemeClr val="accent6">
                    <a:lumMod val="60000"/>
                    <a:lumOff val="40000"/>
                  </a:schemeClr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</a:br>
            <a:r>
              <a:rPr lang="en-US" altLang="ko-KR" sz="7500" dirty="0">
                <a:solidFill>
                  <a:schemeClr val="accent6">
                    <a:lumMod val="60000"/>
                    <a:lumOff val="40000"/>
                  </a:schemeClr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Unity 3D</a:t>
            </a:r>
            <a:endParaRPr lang="ko-KR" altLang="en-US" sz="7500" dirty="0">
              <a:solidFill>
                <a:schemeClr val="accent6">
                  <a:lumMod val="60000"/>
                  <a:lumOff val="40000"/>
                </a:schemeClr>
              </a:solidFill>
              <a:latin typeface="210 앱굴림 B" panose="02020603020101020101" pitchFamily="18" charset="-127"/>
              <a:ea typeface="210 앱굴림 B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AC010A-5F79-452A-AC78-B8A9631B11E0}"/>
              </a:ext>
            </a:extLst>
          </p:cNvPr>
          <p:cNvSpPr txBox="1"/>
          <p:nvPr/>
        </p:nvSpPr>
        <p:spPr>
          <a:xfrm>
            <a:off x="6664037" y="4823505"/>
            <a:ext cx="2247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고주형 </a:t>
            </a:r>
            <a:endParaRPr lang="en-US" altLang="ko-KR" sz="24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r"/>
            <a:r>
              <a:rPr lang="en-US" altLang="ko-KR" sz="24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2019/10/29  </a:t>
            </a:r>
            <a:endParaRPr lang="ko-KR" altLang="en-US" sz="24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1378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88F5B483-F89A-4809-8B0C-06D51032DC51}"/>
              </a:ext>
            </a:extLst>
          </p:cNvPr>
          <p:cNvGrpSpPr/>
          <p:nvPr/>
        </p:nvGrpSpPr>
        <p:grpSpPr>
          <a:xfrm>
            <a:off x="0" y="930759"/>
            <a:ext cx="9144000" cy="4996482"/>
            <a:chOff x="0" y="908720"/>
            <a:chExt cx="9144000" cy="499648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ACE13C5-86F4-4C7C-8A2A-8C6659313E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076"/>
            <a:stretch/>
          </p:blipFill>
          <p:spPr>
            <a:xfrm>
              <a:off x="0" y="908720"/>
              <a:ext cx="9144000" cy="4996482"/>
            </a:xfrm>
            <a:prstGeom prst="rect">
              <a:avLst/>
            </a:prstGeom>
          </p:spPr>
        </p:pic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DBF6414-D635-42D3-A539-1771BEA3F6D6}"/>
                </a:ext>
              </a:extLst>
            </p:cNvPr>
            <p:cNvSpPr/>
            <p:nvPr/>
          </p:nvSpPr>
          <p:spPr>
            <a:xfrm>
              <a:off x="0" y="1268760"/>
              <a:ext cx="1835696" cy="2736304"/>
            </a:xfrm>
            <a:prstGeom prst="roundRect">
              <a:avLst>
                <a:gd name="adj" fmla="val 2055"/>
              </a:avLst>
            </a:prstGeom>
            <a:noFill/>
            <a:ln>
              <a:solidFill>
                <a:schemeClr val="accent6"/>
              </a:solidFill>
              <a:miter lim="800000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241A9A16-26F4-476A-9061-694135687DF8}"/>
                </a:ext>
              </a:extLst>
            </p:cNvPr>
            <p:cNvSpPr/>
            <p:nvPr/>
          </p:nvSpPr>
          <p:spPr>
            <a:xfrm>
              <a:off x="1835696" y="1268760"/>
              <a:ext cx="5472608" cy="2736304"/>
            </a:xfrm>
            <a:prstGeom prst="roundRect">
              <a:avLst>
                <a:gd name="adj" fmla="val 2055"/>
              </a:avLst>
            </a:prstGeom>
            <a:noFill/>
            <a:ln>
              <a:solidFill>
                <a:schemeClr val="accent6"/>
              </a:solidFill>
              <a:miter lim="800000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49AA8A4B-7BD2-4037-B6FF-E4F1F1884FE9}"/>
                </a:ext>
              </a:extLst>
            </p:cNvPr>
            <p:cNvSpPr/>
            <p:nvPr/>
          </p:nvSpPr>
          <p:spPr>
            <a:xfrm>
              <a:off x="7308304" y="1268760"/>
              <a:ext cx="1835696" cy="4536504"/>
            </a:xfrm>
            <a:prstGeom prst="roundRect">
              <a:avLst>
                <a:gd name="adj" fmla="val 2055"/>
              </a:avLst>
            </a:prstGeom>
            <a:noFill/>
            <a:ln>
              <a:solidFill>
                <a:schemeClr val="accent6"/>
              </a:solidFill>
              <a:miter lim="800000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E66223CC-8DFB-4418-B43F-310D4EEF476D}"/>
                </a:ext>
              </a:extLst>
            </p:cNvPr>
            <p:cNvSpPr/>
            <p:nvPr/>
          </p:nvSpPr>
          <p:spPr>
            <a:xfrm>
              <a:off x="0" y="4013684"/>
              <a:ext cx="7308304" cy="1891518"/>
            </a:xfrm>
            <a:prstGeom prst="roundRect">
              <a:avLst>
                <a:gd name="adj" fmla="val 2055"/>
              </a:avLst>
            </a:prstGeom>
            <a:noFill/>
            <a:ln>
              <a:solidFill>
                <a:schemeClr val="accent6"/>
              </a:solidFill>
              <a:miter lim="800000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9321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C5BEE-61AD-41AD-81A3-3813B4260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107" y="634181"/>
            <a:ext cx="3845274" cy="1676603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210 앱굴림 B" panose="02020603020101020101" pitchFamily="18" charset="-127"/>
                <a:ea typeface="210 앱굴림 B" panose="02020603020101020101" pitchFamily="18" charset="-127"/>
              </a:rPr>
              <a:t>Inspector </a:t>
            </a:r>
            <a:r>
              <a:rPr lang="ko-KR" altLang="en-US" sz="4400" dirty="0">
                <a:latin typeface="210 앱굴림 B" panose="02020603020101020101" pitchFamily="18" charset="-127"/>
                <a:ea typeface="210 앱굴림 B" panose="02020603020101020101" pitchFamily="18" charset="-127"/>
              </a:rPr>
              <a:t>창</a:t>
            </a:r>
            <a:endParaRPr lang="en-US" altLang="ko-KR" sz="4400" dirty="0">
              <a:latin typeface="210 앱굴림 B" panose="02020603020101020101" pitchFamily="18" charset="-127"/>
              <a:ea typeface="210 앱굴림 B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AA8E89-D3FE-4179-817C-6C298FF24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2438400"/>
            <a:ext cx="408044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2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en-US" altLang="ko-KR" sz="2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Inspecting </a:t>
            </a:r>
            <a:r>
              <a:rPr lang="en-US" altLang="ko-KR" sz="2200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GameObjects</a:t>
            </a:r>
            <a:endParaRPr lang="en-US" altLang="ko-KR" sz="22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endParaRPr lang="en-US" altLang="ko-KR" sz="22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r>
              <a:rPr lang="ko-KR" altLang="en-US" sz="2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게임 오브젝트들의 컴포넌트들을 볼 수 있다</a:t>
            </a:r>
            <a:endParaRPr lang="en-US" altLang="ko-KR" sz="22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endParaRPr lang="ko-KR" altLang="en-US" sz="22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pic>
        <p:nvPicPr>
          <p:cNvPr id="1026" name="Picture 2" descr="인스펙터에 게임 오브젝트의 컴포넌트가 표시">
            <a:extLst>
              <a:ext uri="{FF2B5EF4-FFF2-40B4-BE49-F238E27FC236}">
                <a16:creationId xmlns:a16="http://schemas.microsoft.com/office/drawing/2014/main" id="{F5E74CC6-8BD9-4211-A82B-0A85631F46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7" r="17630" b="3"/>
          <a:stretch/>
        </p:blipFill>
        <p:spPr bwMode="auto">
          <a:xfrm>
            <a:off x="4567959" y="10"/>
            <a:ext cx="4576040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230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AEC2C-4648-4F06-A4F4-3AC5D6C84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3752849"/>
            <a:ext cx="2649413" cy="2452687"/>
          </a:xfrm>
        </p:spPr>
        <p:txBody>
          <a:bodyPr anchor="ctr">
            <a:normAutofit/>
          </a:bodyPr>
          <a:lstStyle/>
          <a:p>
            <a:r>
              <a:rPr lang="en-US" altLang="ko-KR" sz="4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Project </a:t>
            </a:r>
            <a:r>
              <a:rPr lang="ko-KR" altLang="en-US" sz="4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창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96F8A3C1-018A-42D5-A978-0AFE28499F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518"/>
          <a:stretch/>
        </p:blipFill>
        <p:spPr>
          <a:xfrm>
            <a:off x="20" y="10"/>
            <a:ext cx="9143980" cy="3710603"/>
          </a:xfrm>
          <a:custGeom>
            <a:avLst/>
            <a:gdLst>
              <a:gd name="connsiteX0" fmla="*/ 0 w 12192000"/>
              <a:gd name="connsiteY0" fmla="*/ 0 h 3692092"/>
              <a:gd name="connsiteX1" fmla="*/ 12192000 w 12192000"/>
              <a:gd name="connsiteY1" fmla="*/ 0 h 3692092"/>
              <a:gd name="connsiteX2" fmla="*/ 12192000 w 12192000"/>
              <a:gd name="connsiteY2" fmla="*/ 3504824 h 3692092"/>
              <a:gd name="connsiteX3" fmla="*/ 12024691 w 12192000"/>
              <a:gd name="connsiteY3" fmla="*/ 3517794 h 3692092"/>
              <a:gd name="connsiteX4" fmla="*/ 160485 w 12192000"/>
              <a:gd name="connsiteY4" fmla="*/ 3663863 h 3692092"/>
              <a:gd name="connsiteX5" fmla="*/ 0 w 12192000"/>
              <a:gd name="connsiteY5" fmla="*/ 3692092 h 369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010C7B-7D98-4B5C-9D40-7B95018ED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7986" y="3752850"/>
            <a:ext cx="5614060" cy="2452687"/>
          </a:xfrm>
        </p:spPr>
        <p:txBody>
          <a:bodyPr anchor="ctr">
            <a:normAutofit/>
          </a:bodyPr>
          <a:lstStyle/>
          <a:p>
            <a:r>
              <a:rPr lang="en-US" altLang="ko-KR" sz="2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File </a:t>
            </a:r>
            <a:r>
              <a:rPr lang="ko-KR" altLang="en-US" sz="2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탐색기</a:t>
            </a:r>
            <a:endParaRPr lang="en-US" altLang="ko-KR" sz="24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en-US" altLang="ko-KR" sz="2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Asset</a:t>
            </a:r>
            <a:r>
              <a:rPr lang="ko-KR" altLang="en-US" sz="2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들을 볼 수 있다</a:t>
            </a:r>
            <a:r>
              <a:rPr lang="en-US" altLang="ko-KR" sz="2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.</a:t>
            </a:r>
            <a:endParaRPr lang="ko-KR" altLang="en-US" sz="24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3835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AEC2C-4648-4F06-A4F4-3AC5D6C84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3428999"/>
            <a:ext cx="2952328" cy="2452687"/>
          </a:xfrm>
        </p:spPr>
        <p:txBody>
          <a:bodyPr anchor="ctr">
            <a:normAutofit/>
          </a:bodyPr>
          <a:lstStyle/>
          <a:p>
            <a:r>
              <a:rPr lang="en-US" altLang="ko-KR" sz="4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Console </a:t>
            </a:r>
            <a:r>
              <a:rPr lang="ko-KR" altLang="en-US" sz="4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C8C3A5-676F-4D7F-B049-297991AE04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" r="501"/>
          <a:stretch/>
        </p:blipFill>
        <p:spPr>
          <a:xfrm>
            <a:off x="0" y="0"/>
            <a:ext cx="9144000" cy="2780928"/>
          </a:xfrm>
          <a:custGeom>
            <a:avLst/>
            <a:gdLst>
              <a:gd name="connsiteX0" fmla="*/ 0 w 12192000"/>
              <a:gd name="connsiteY0" fmla="*/ 0 h 3692092"/>
              <a:gd name="connsiteX1" fmla="*/ 12192000 w 12192000"/>
              <a:gd name="connsiteY1" fmla="*/ 0 h 3692092"/>
              <a:gd name="connsiteX2" fmla="*/ 12192000 w 12192000"/>
              <a:gd name="connsiteY2" fmla="*/ 3504824 h 3692092"/>
              <a:gd name="connsiteX3" fmla="*/ 12024691 w 12192000"/>
              <a:gd name="connsiteY3" fmla="*/ 3517794 h 3692092"/>
              <a:gd name="connsiteX4" fmla="*/ 160485 w 12192000"/>
              <a:gd name="connsiteY4" fmla="*/ 3663863 h 3692092"/>
              <a:gd name="connsiteX5" fmla="*/ 0 w 12192000"/>
              <a:gd name="connsiteY5" fmla="*/ 3692092 h 369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010C7B-7D98-4B5C-9D40-7B95018ED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3848" y="3429000"/>
            <a:ext cx="5614060" cy="2452687"/>
          </a:xfrm>
        </p:spPr>
        <p:txBody>
          <a:bodyPr anchor="ctr">
            <a:normAutofit/>
          </a:bodyPr>
          <a:lstStyle/>
          <a:p>
            <a:r>
              <a:rPr lang="ko-KR" altLang="en-US" sz="2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디버그용</a:t>
            </a:r>
            <a:endParaRPr lang="en-US" altLang="ko-KR" sz="24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ko-KR" altLang="en-US" sz="2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메시지를 남길 수 있다</a:t>
            </a:r>
            <a:endParaRPr lang="en-US" altLang="ko-KR" sz="24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en-US" altLang="ko-KR" sz="2400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Debug.Log</a:t>
            </a:r>
            <a:r>
              <a:rPr lang="en-US" altLang="ko-KR" sz="2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(“</a:t>
            </a:r>
            <a:r>
              <a:rPr lang="ko-KR" altLang="en-US" sz="2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메시지</a:t>
            </a:r>
            <a:r>
              <a:rPr lang="en-US" altLang="ko-KR" sz="2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”);</a:t>
            </a:r>
            <a:endParaRPr lang="ko-KR" altLang="en-US" sz="24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3817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AB0BB-4B74-411D-A77B-C956FEDED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6" y="629266"/>
            <a:ext cx="4939869" cy="1676603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Hierarchy </a:t>
            </a:r>
            <a:r>
              <a:rPr lang="ko-KR" altLang="en-US" sz="4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44BF96-B9F1-4F97-8808-FECBB9114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697" y="2438400"/>
            <a:ext cx="4939867" cy="3785419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계층 </a:t>
            </a:r>
            <a:r>
              <a:rPr lang="en-US" altLang="ko-KR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- </a:t>
            </a:r>
            <a:r>
              <a:rPr lang="ko-KR" altLang="en-US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부모자식 관계</a:t>
            </a:r>
            <a:endParaRPr lang="en-US" altLang="ko-KR" sz="2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marL="0" indent="0">
              <a:buNone/>
            </a:pPr>
            <a:endParaRPr lang="en-US" altLang="ko-KR" sz="2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ko-KR" altLang="en-US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씬 안의 게임 오브젝트들을 볼 수 있다</a:t>
            </a:r>
            <a:endParaRPr lang="en-US" altLang="ko-KR" sz="2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marL="0" indent="0">
              <a:buNone/>
            </a:pPr>
            <a:endParaRPr lang="ko-KR" altLang="en-US" sz="2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C3A6C1-F90D-4771-AF7F-3B5A45C5D8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8"/>
          <a:stretch/>
        </p:blipFill>
        <p:spPr>
          <a:xfrm>
            <a:off x="5667306" y="10"/>
            <a:ext cx="3476693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6745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442424C-7A48-4C9A-BB62-0D461A2C58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" r="1" b="2"/>
          <a:stretch/>
        </p:blipFill>
        <p:spPr>
          <a:xfrm>
            <a:off x="0" y="10"/>
            <a:ext cx="9141714" cy="685799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8262707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2338BCC-8881-4BBC-A8F0-BB7CB3897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46" y="4185749"/>
            <a:ext cx="6949328" cy="622836"/>
          </a:xfrm>
        </p:spPr>
        <p:txBody>
          <a:bodyPr>
            <a:normAutofit/>
          </a:bodyPr>
          <a:lstStyle/>
          <a:p>
            <a:r>
              <a:rPr lang="en-US" altLang="ko-KR" sz="3100">
                <a:latin typeface="210 앱굴림 R" panose="02020603020101020101" pitchFamily="18" charset="-127"/>
                <a:ea typeface="210 앱굴림 R" panose="02020603020101020101" pitchFamily="18" charset="-127"/>
              </a:rPr>
              <a:t>Scene </a:t>
            </a:r>
            <a:r>
              <a:rPr lang="ko-KR" altLang="en-US" sz="3100">
                <a:latin typeface="210 앱굴림 R" panose="02020603020101020101" pitchFamily="18" charset="-127"/>
                <a:ea typeface="210 앱굴림 R" panose="02020603020101020101" pitchFamily="18" charset="-127"/>
              </a:rPr>
              <a:t>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AF1606-7C7C-4A35-9621-D57B33C3D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547" y="4856921"/>
            <a:ext cx="7173771" cy="1249240"/>
          </a:xfrm>
        </p:spPr>
        <p:txBody>
          <a:bodyPr>
            <a:normAutofit/>
          </a:bodyPr>
          <a:lstStyle/>
          <a:p>
            <a:r>
              <a:rPr lang="ko-KR" altLang="en-US" sz="1600">
                <a:latin typeface="210 앱굴림 R" panose="02020603020101020101" pitchFamily="18" charset="-127"/>
                <a:ea typeface="210 앱굴림 R" panose="02020603020101020101" pitchFamily="18" charset="-127"/>
              </a:rPr>
              <a:t>내가 구성하고 있는 </a:t>
            </a:r>
            <a:r>
              <a:rPr lang="en-US" altLang="ko-KR" sz="1600">
                <a:latin typeface="210 앱굴림 R" panose="02020603020101020101" pitchFamily="18" charset="-127"/>
                <a:ea typeface="210 앱굴림 R" panose="02020603020101020101" pitchFamily="18" charset="-127"/>
              </a:rPr>
              <a:t>Scene</a:t>
            </a:r>
          </a:p>
          <a:p>
            <a:endParaRPr lang="en-US" altLang="ko-KR" sz="160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ko-KR" altLang="en-US" sz="1600">
                <a:latin typeface="210 앱굴림 R" panose="02020603020101020101" pitchFamily="18" charset="-127"/>
                <a:ea typeface="210 앱굴림 R" panose="02020603020101020101" pitchFamily="18" charset="-127"/>
              </a:rPr>
              <a:t>이 창에서 게임을 만듭니다</a:t>
            </a:r>
            <a:r>
              <a:rPr lang="en-US" altLang="ko-KR" sz="1600">
                <a:latin typeface="210 앱굴림 R" panose="02020603020101020101" pitchFamily="18" charset="-127"/>
                <a:ea typeface="210 앱굴림 R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600">
                <a:latin typeface="210 앱굴림 R" panose="02020603020101020101" pitchFamily="18" charset="-127"/>
                <a:ea typeface="210 앱굴림 R" panose="02020603020101020101" pitchFamily="18" charset="-127"/>
              </a:rPr>
              <a:t> - </a:t>
            </a:r>
            <a:r>
              <a:rPr lang="ko-KR" altLang="en-US" sz="1600">
                <a:latin typeface="210 앱굴림 R" panose="02020603020101020101" pitchFamily="18" charset="-127"/>
                <a:ea typeface="210 앱굴림 R" panose="02020603020101020101" pitchFamily="18" charset="-127"/>
              </a:rPr>
              <a:t>게임 오브젝트 이동 및 배치</a:t>
            </a:r>
            <a:endParaRPr lang="en-US" altLang="ko-KR" sz="160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915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6DDDB35-E7D9-4780-BFEF-6BA7EE0E06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" r="12694" b="1"/>
          <a:stretch/>
        </p:blipFill>
        <p:spPr>
          <a:xfrm>
            <a:off x="20" y="10"/>
            <a:ext cx="9141694" cy="6857990"/>
          </a:xfrm>
          <a:prstGeom prst="rect">
            <a:avLst/>
          </a:prstGeom>
        </p:spPr>
      </p:pic>
      <p:sp>
        <p:nvSpPr>
          <p:cNvPr id="13" name="Freeform: Shape 8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8262707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2338BCC-8881-4BBC-A8F0-BB7CB3897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46" y="4185749"/>
            <a:ext cx="6949328" cy="622836"/>
          </a:xfrm>
        </p:spPr>
        <p:txBody>
          <a:bodyPr>
            <a:normAutofit/>
          </a:bodyPr>
          <a:lstStyle/>
          <a:p>
            <a:r>
              <a:rPr lang="en-US" altLang="ko-KR" sz="3100">
                <a:latin typeface="210 앱굴림 R" panose="02020603020101020101" pitchFamily="18" charset="-127"/>
                <a:ea typeface="210 앱굴림 R" panose="02020603020101020101" pitchFamily="18" charset="-127"/>
              </a:rPr>
              <a:t>Game </a:t>
            </a:r>
            <a:r>
              <a:rPr lang="ko-KR" altLang="en-US" sz="3100">
                <a:latin typeface="210 앱굴림 R" panose="02020603020101020101" pitchFamily="18" charset="-127"/>
                <a:ea typeface="210 앱굴림 R" panose="02020603020101020101" pitchFamily="18" charset="-127"/>
              </a:rPr>
              <a:t>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AF1606-7C7C-4A35-9621-D57B33C3D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547" y="4856921"/>
            <a:ext cx="7173771" cy="1249240"/>
          </a:xfrm>
        </p:spPr>
        <p:txBody>
          <a:bodyPr>
            <a:normAutofit/>
          </a:bodyPr>
          <a:lstStyle/>
          <a:p>
            <a:r>
              <a:rPr lang="en-US" altLang="ko-KR" sz="1600">
                <a:latin typeface="210 앱굴림 R" panose="02020603020101020101" pitchFamily="18" charset="-127"/>
                <a:ea typeface="210 앱굴림 R" panose="02020603020101020101" pitchFamily="18" charset="-127"/>
              </a:rPr>
              <a:t>Camera</a:t>
            </a:r>
            <a:r>
              <a:rPr lang="ko-KR" altLang="en-US" sz="1600">
                <a:latin typeface="210 앱굴림 R" panose="02020603020101020101" pitchFamily="18" charset="-127"/>
                <a:ea typeface="210 앱굴림 R" panose="02020603020101020101" pitchFamily="18" charset="-127"/>
              </a:rPr>
              <a:t>가 비추고 있는 장면이 보인다</a:t>
            </a:r>
            <a:endParaRPr lang="en-US" altLang="ko-KR" sz="160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endParaRPr lang="en-US" altLang="ko-KR" sz="160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ko-KR" altLang="en-US" sz="1600">
                <a:latin typeface="210 앱굴림 R" panose="02020603020101020101" pitchFamily="18" charset="-127"/>
                <a:ea typeface="210 앱굴림 R" panose="02020603020101020101" pitchFamily="18" charset="-127"/>
              </a:rPr>
              <a:t>실제 게임을 실행했을 때 보일 창</a:t>
            </a:r>
            <a:endParaRPr lang="ko-KR" altLang="en-US" sz="16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636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A9F752A-317C-450A-80D0-139B2376A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987823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6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조작 방법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339F0409-B68D-44FB-8AC5-BA0B038BB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(Tip) </a:t>
            </a:r>
            <a:r>
              <a:rPr lang="ko-KR" altLang="en-US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단축키</a:t>
            </a:r>
            <a:r>
              <a:rPr lang="en-US" altLang="ko-KR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: q, w, e, r, t, y</a:t>
            </a:r>
          </a:p>
          <a:p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Focusing: f</a:t>
            </a:r>
            <a:endParaRPr lang="ko-KR" altLang="en-US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5850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6CD93-7CEC-4472-866E-C65BE716F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게임 오브젝트들을 조작해보자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32D27B-3C80-47CB-BFF3-1BDF9F128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Scroll</a:t>
            </a:r>
          </a:p>
          <a:p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QWERTY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로 전환</a:t>
            </a:r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우측 마우스 누르고 후 드래그</a:t>
            </a:r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좌측 마우스 누르고 후 드래그</a:t>
            </a:r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게임 오브젝트 누르고 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F</a:t>
            </a:r>
          </a:p>
          <a:p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Shift + Arrow</a:t>
            </a:r>
          </a:p>
          <a:p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Ctrl + Arrow</a:t>
            </a:r>
          </a:p>
          <a:p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endParaRPr lang="ko-KR" altLang="en-US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E622DB-A9E6-446A-BB32-CF454295D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164" y="2276872"/>
            <a:ext cx="3321370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090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6CD93-7CEC-4472-866E-C65BE716F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책상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32D27B-3C80-47CB-BFF3-1BDF9F128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00" y="1844824"/>
            <a:ext cx="41148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dirty="0" err="1"/>
              <a:t>ㅡㅡㅡㅡㅡㅡㅡㅡㅡㅡ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 err="1"/>
              <a:t>ㅡㅡㅡㅡㅡㅡㅡㅡㅡㅡ</a:t>
            </a: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  -                         - </a:t>
            </a:r>
          </a:p>
          <a:p>
            <a:pPr marL="0" indent="0" algn="ctr">
              <a:buNone/>
            </a:pPr>
            <a:r>
              <a:rPr lang="en-US" altLang="ko-KR" dirty="0"/>
              <a:t>  -                         -</a:t>
            </a:r>
          </a:p>
          <a:p>
            <a:pPr marL="0" indent="0" algn="ctr">
              <a:buNone/>
            </a:pPr>
            <a:r>
              <a:rPr lang="en-US" altLang="ko-KR" dirty="0"/>
              <a:t>  -                         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93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8198C7AA-1F23-4D78-909D-86E3C6DA1659}"/>
              </a:ext>
            </a:extLst>
          </p:cNvPr>
          <p:cNvSpPr txBox="1">
            <a:spLocks/>
          </p:cNvSpPr>
          <p:nvPr/>
        </p:nvSpPr>
        <p:spPr>
          <a:xfrm>
            <a:off x="367171" y="116632"/>
            <a:ext cx="8409657" cy="6212105"/>
          </a:xfrm>
          <a:prstGeom prst="rect">
            <a:avLst/>
          </a:prstGeom>
          <a:effectLst>
            <a:outerShdw blurRad="190500" dist="3175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dirty="0">
                <a:solidFill>
                  <a:schemeClr val="accent2">
                    <a:lumMod val="50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Week 1</a:t>
            </a:r>
          </a:p>
          <a:p>
            <a:pPr algn="l"/>
            <a:r>
              <a:rPr lang="en-US" altLang="ko-KR" sz="4050" dirty="0">
                <a:solidFill>
                  <a:schemeClr val="accent4">
                    <a:lumMod val="7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 </a:t>
            </a:r>
            <a:r>
              <a:rPr lang="en-US" altLang="ko-KR" sz="3600" dirty="0">
                <a:solidFill>
                  <a:schemeClr val="accent4">
                    <a:lumMod val="7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- </a:t>
            </a:r>
            <a:r>
              <a:rPr lang="ko-KR" altLang="en-US" sz="3600" dirty="0">
                <a:solidFill>
                  <a:schemeClr val="accent4">
                    <a:lumMod val="7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유니티 소개</a:t>
            </a:r>
            <a:endParaRPr lang="en-US" altLang="ko-KR" sz="3600" dirty="0">
              <a:solidFill>
                <a:schemeClr val="accent4">
                  <a:lumMod val="75000"/>
                </a:schemeClr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l"/>
            <a:r>
              <a:rPr lang="en-US" altLang="ko-KR" sz="3600" dirty="0">
                <a:solidFill>
                  <a:schemeClr val="accent4">
                    <a:lumMod val="7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 - </a:t>
            </a:r>
            <a:r>
              <a:rPr lang="ko-KR" altLang="en-US" sz="3600" dirty="0">
                <a:solidFill>
                  <a:schemeClr val="accent4">
                    <a:lumMod val="7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유니티 설치</a:t>
            </a:r>
            <a:endParaRPr lang="en-US" altLang="ko-KR" sz="3600" dirty="0">
              <a:solidFill>
                <a:schemeClr val="accent4">
                  <a:lumMod val="75000"/>
                </a:schemeClr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l"/>
            <a:r>
              <a:rPr lang="en-US" altLang="ko-KR" sz="3600" dirty="0">
                <a:solidFill>
                  <a:schemeClr val="accent4">
                    <a:lumMod val="7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 - </a:t>
            </a:r>
            <a:r>
              <a:rPr lang="ko-KR" altLang="en-US" sz="3600" dirty="0">
                <a:solidFill>
                  <a:schemeClr val="accent4">
                    <a:lumMod val="7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화면 구성</a:t>
            </a:r>
            <a:endParaRPr lang="en-US" altLang="ko-KR" sz="3600" dirty="0">
              <a:solidFill>
                <a:schemeClr val="accent4">
                  <a:lumMod val="75000"/>
                </a:schemeClr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l"/>
            <a:r>
              <a:rPr lang="en-US" altLang="ko-KR" sz="3600" dirty="0">
                <a:solidFill>
                  <a:schemeClr val="accent4">
                    <a:lumMod val="7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 - </a:t>
            </a:r>
            <a:r>
              <a:rPr lang="ko-KR" altLang="en-US" sz="3600" dirty="0">
                <a:solidFill>
                  <a:schemeClr val="accent4">
                    <a:lumMod val="7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조작 방법</a:t>
            </a:r>
            <a:endParaRPr lang="en-US" altLang="ko-KR" sz="3600" dirty="0">
              <a:solidFill>
                <a:schemeClr val="accent4">
                  <a:lumMod val="75000"/>
                </a:schemeClr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l"/>
            <a:r>
              <a:rPr lang="en-US" altLang="ko-KR" sz="3600" dirty="0">
                <a:solidFill>
                  <a:schemeClr val="accent4">
                    <a:lumMod val="7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 - </a:t>
            </a:r>
            <a:r>
              <a:rPr lang="ko-KR" altLang="en-US" sz="3600" dirty="0">
                <a:solidFill>
                  <a:schemeClr val="accent4">
                    <a:lumMod val="7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간단한 실습</a:t>
            </a:r>
            <a:endParaRPr lang="en-US" altLang="ko-KR" sz="3600" dirty="0">
              <a:solidFill>
                <a:schemeClr val="accent4">
                  <a:lumMod val="75000"/>
                </a:schemeClr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l"/>
            <a:r>
              <a:rPr lang="en-US" altLang="ko-KR" sz="3600" dirty="0">
                <a:solidFill>
                  <a:schemeClr val="accent4">
                    <a:lumMod val="7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 - </a:t>
            </a:r>
            <a:r>
              <a:rPr lang="ko-KR" altLang="en-US" sz="3600" dirty="0">
                <a:solidFill>
                  <a:schemeClr val="accent4">
                    <a:lumMod val="7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씬</a:t>
            </a:r>
            <a:r>
              <a:rPr lang="en-US" altLang="ko-KR" sz="3600" dirty="0">
                <a:solidFill>
                  <a:schemeClr val="accent4">
                    <a:lumMod val="7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(Scene)</a:t>
            </a:r>
          </a:p>
          <a:p>
            <a:pPr algn="l"/>
            <a:r>
              <a:rPr lang="en-US" altLang="ko-KR" sz="3600" dirty="0">
                <a:solidFill>
                  <a:schemeClr val="accent4">
                    <a:lumMod val="7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 - </a:t>
            </a:r>
            <a:r>
              <a:rPr lang="ko-KR" altLang="en-US" sz="3600" dirty="0">
                <a:solidFill>
                  <a:schemeClr val="accent4">
                    <a:lumMod val="7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게임 오브젝트</a:t>
            </a:r>
            <a:r>
              <a:rPr lang="en-US" altLang="ko-KR" sz="3600" dirty="0">
                <a:solidFill>
                  <a:schemeClr val="accent4">
                    <a:lumMod val="7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(</a:t>
            </a:r>
            <a:r>
              <a:rPr lang="en-US" altLang="ko-KR" sz="3600" dirty="0" err="1">
                <a:solidFill>
                  <a:schemeClr val="accent4">
                    <a:lumMod val="7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GameObject</a:t>
            </a:r>
            <a:r>
              <a:rPr lang="en-US" altLang="ko-KR" sz="3600" dirty="0">
                <a:solidFill>
                  <a:schemeClr val="accent4">
                    <a:lumMod val="7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)</a:t>
            </a:r>
          </a:p>
          <a:p>
            <a:pPr algn="l"/>
            <a:r>
              <a:rPr lang="en-US" altLang="ko-KR" sz="3600" dirty="0">
                <a:solidFill>
                  <a:schemeClr val="accent4">
                    <a:lumMod val="7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 - </a:t>
            </a:r>
            <a:r>
              <a:rPr lang="ko-KR" altLang="en-US" sz="3600" dirty="0">
                <a:solidFill>
                  <a:schemeClr val="accent4">
                    <a:lumMod val="7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컴포넌트</a:t>
            </a:r>
            <a:r>
              <a:rPr lang="en-US" altLang="ko-KR" sz="3600" dirty="0">
                <a:solidFill>
                  <a:schemeClr val="accent4">
                    <a:lumMod val="7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(Component)</a:t>
            </a:r>
          </a:p>
          <a:p>
            <a:pPr algn="l"/>
            <a:r>
              <a:rPr lang="en-US" altLang="ko-KR" sz="3600" dirty="0">
                <a:solidFill>
                  <a:schemeClr val="accent4">
                    <a:lumMod val="7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 - </a:t>
            </a:r>
            <a:r>
              <a:rPr lang="ko-KR" altLang="en-US" sz="3600" dirty="0">
                <a:solidFill>
                  <a:schemeClr val="accent4">
                    <a:lumMod val="7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간단한 실습</a:t>
            </a:r>
            <a:endParaRPr lang="en-US" altLang="ko-KR" sz="3600" dirty="0">
              <a:solidFill>
                <a:schemeClr val="accent4">
                  <a:lumMod val="75000"/>
                </a:schemeClr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l"/>
            <a:r>
              <a:rPr lang="en-US" altLang="ko-KR" sz="3600" dirty="0">
                <a:solidFill>
                  <a:schemeClr val="accent4">
                    <a:lumMod val="7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 - </a:t>
            </a:r>
            <a:r>
              <a:rPr lang="ko-KR" altLang="en-US" sz="3600" dirty="0">
                <a:solidFill>
                  <a:schemeClr val="accent4">
                    <a:lumMod val="7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스크립트</a:t>
            </a:r>
            <a:r>
              <a:rPr lang="en-US" altLang="ko-KR" sz="3600" dirty="0">
                <a:solidFill>
                  <a:schemeClr val="accent4">
                    <a:lumMod val="7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(Script)</a:t>
            </a:r>
            <a:endParaRPr lang="ko-KR" altLang="en-US" sz="3600" dirty="0">
              <a:solidFill>
                <a:schemeClr val="accent4">
                  <a:lumMod val="75000"/>
                </a:schemeClr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4202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C5BEE-61AD-41AD-81A3-3813B4260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6" y="629266"/>
            <a:ext cx="3845274" cy="1676603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210 앱굴림 B" panose="02020603020101020101" pitchFamily="18" charset="-127"/>
                <a:ea typeface="210 앱굴림 B" panose="02020603020101020101" pitchFamily="18" charset="-127"/>
              </a:rPr>
              <a:t>Component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AA8E89-D3FE-4179-817C-6C298FF24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697" y="2438400"/>
            <a:ext cx="3845272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altLang="ko-KR" sz="1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</a:br>
            <a:endParaRPr lang="en-US" altLang="ko-KR" sz="24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en-US" altLang="ko-KR" sz="2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Component</a:t>
            </a:r>
            <a:r>
              <a:rPr lang="ko-KR" altLang="en-US" sz="2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란</a:t>
            </a:r>
            <a:r>
              <a:rPr lang="en-US" altLang="ko-KR" sz="2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?</a:t>
            </a:r>
          </a:p>
          <a:p>
            <a:endParaRPr lang="en-US" altLang="ko-KR" sz="24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ko-KR" altLang="en-US" sz="2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여러가지의 값으로 구성됨</a:t>
            </a:r>
            <a:endParaRPr lang="en-US" altLang="ko-KR" sz="24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endParaRPr lang="en-US" altLang="ko-KR" sz="24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en-US" altLang="ko-KR" sz="2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Inspector</a:t>
            </a:r>
            <a:r>
              <a:rPr lang="ko-KR" altLang="en-US" sz="2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에서 확인 가능하다</a:t>
            </a:r>
          </a:p>
        </p:txBody>
      </p:sp>
      <p:pic>
        <p:nvPicPr>
          <p:cNvPr id="1026" name="Picture 2" descr="인스펙터에 게임 오브젝트의 컴포넌트가 표시">
            <a:extLst>
              <a:ext uri="{FF2B5EF4-FFF2-40B4-BE49-F238E27FC236}">
                <a16:creationId xmlns:a16="http://schemas.microsoft.com/office/drawing/2014/main" id="{F5E74CC6-8BD9-4211-A82B-0A85631F46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7" r="17630" b="3"/>
          <a:stretch/>
        </p:blipFill>
        <p:spPr bwMode="auto">
          <a:xfrm>
            <a:off x="4567959" y="10"/>
            <a:ext cx="4576040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727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CBC5BEE-61AD-41AD-81A3-3813B4260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34" y="963877"/>
            <a:ext cx="2925888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 sz="3400" dirty="0">
                <a:solidFill>
                  <a:schemeClr val="accent5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Component </a:t>
            </a:r>
            <a:r>
              <a:rPr lang="ko-KR" altLang="en-US" sz="3400" dirty="0">
                <a:solidFill>
                  <a:schemeClr val="accent5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종류</a:t>
            </a:r>
            <a:endParaRPr lang="en-US" altLang="ko-KR" sz="3400" dirty="0">
              <a:solidFill>
                <a:schemeClr val="accent5"/>
              </a:solidFill>
              <a:latin typeface="210 앱굴림 B" panose="02020603020101020101" pitchFamily="18" charset="-127"/>
              <a:ea typeface="210 앱굴림 B" panose="02020603020101020101" pitchFamily="18" charset="-127"/>
            </a:endParaRPr>
          </a:p>
        </p:txBody>
      </p: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AA8E89-D3FE-4179-817C-6C298FF24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2023" y="963877"/>
            <a:ext cx="4783327" cy="4930246"/>
          </a:xfrm>
        </p:spPr>
        <p:txBody>
          <a:bodyPr anchor="ctr">
            <a:normAutofit/>
          </a:bodyPr>
          <a:lstStyle/>
          <a:p>
            <a:r>
              <a:rPr lang="en-US" altLang="ko-KR" sz="2100">
                <a:latin typeface="210 앱굴림 L" panose="02020603020101020101" pitchFamily="18" charset="-127"/>
                <a:ea typeface="210 앱굴림 L" panose="02020603020101020101" pitchFamily="18" charset="-127"/>
              </a:rPr>
              <a:t>Collider(</a:t>
            </a:r>
            <a:r>
              <a:rPr lang="ko-KR" altLang="en-US" sz="2100">
                <a:latin typeface="210 앱굴림 L" panose="02020603020101020101" pitchFamily="18" charset="-127"/>
                <a:ea typeface="210 앱굴림 L" panose="02020603020101020101" pitchFamily="18" charset="-127"/>
              </a:rPr>
              <a:t>콜라이더</a:t>
            </a:r>
            <a:r>
              <a:rPr lang="en-US" altLang="ko-KR" sz="2100">
                <a:latin typeface="210 앱굴림 L" panose="02020603020101020101" pitchFamily="18" charset="-127"/>
                <a:ea typeface="210 앱굴림 L" panose="02020603020101020101" pitchFamily="18" charset="-127"/>
              </a:rPr>
              <a:t>)</a:t>
            </a:r>
          </a:p>
          <a:p>
            <a:endParaRPr lang="en-US" altLang="ko-KR" sz="210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r>
              <a:rPr lang="en-US" altLang="ko-KR" sz="2100">
                <a:latin typeface="210 앱굴림 L" panose="02020603020101020101" pitchFamily="18" charset="-127"/>
                <a:ea typeface="210 앱굴림 L" panose="02020603020101020101" pitchFamily="18" charset="-127"/>
              </a:rPr>
              <a:t>Camera(</a:t>
            </a:r>
            <a:r>
              <a:rPr lang="ko-KR" altLang="en-US" sz="2100">
                <a:latin typeface="210 앱굴림 L" panose="02020603020101020101" pitchFamily="18" charset="-127"/>
                <a:ea typeface="210 앱굴림 L" panose="02020603020101020101" pitchFamily="18" charset="-127"/>
              </a:rPr>
              <a:t>카메라</a:t>
            </a:r>
            <a:r>
              <a:rPr lang="en-US" altLang="ko-KR" sz="2100">
                <a:latin typeface="210 앱굴림 L" panose="02020603020101020101" pitchFamily="18" charset="-127"/>
                <a:ea typeface="210 앱굴림 L" panose="02020603020101020101" pitchFamily="18" charset="-127"/>
              </a:rPr>
              <a:t>)</a:t>
            </a:r>
          </a:p>
          <a:p>
            <a:endParaRPr lang="en-US" altLang="ko-KR" sz="210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r>
              <a:rPr lang="en-US" altLang="ko-KR" sz="2100">
                <a:latin typeface="210 앱굴림 L" panose="02020603020101020101" pitchFamily="18" charset="-127"/>
                <a:ea typeface="210 앱굴림 L" panose="02020603020101020101" pitchFamily="18" charset="-127"/>
              </a:rPr>
              <a:t>Sound Listener(</a:t>
            </a:r>
            <a:r>
              <a:rPr lang="ko-KR" altLang="en-US" sz="2100">
                <a:latin typeface="210 앱굴림 L" panose="02020603020101020101" pitchFamily="18" charset="-127"/>
                <a:ea typeface="210 앱굴림 L" panose="02020603020101020101" pitchFamily="18" charset="-127"/>
              </a:rPr>
              <a:t>사운드 리스너</a:t>
            </a:r>
            <a:r>
              <a:rPr lang="en-US" altLang="ko-KR" sz="2100">
                <a:latin typeface="210 앱굴림 L" panose="02020603020101020101" pitchFamily="18" charset="-127"/>
                <a:ea typeface="210 앱굴림 L" panose="02020603020101020101" pitchFamily="18" charset="-127"/>
              </a:rPr>
              <a:t>)</a:t>
            </a:r>
          </a:p>
          <a:p>
            <a:endParaRPr lang="en-US" altLang="ko-KR" sz="210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r>
              <a:rPr lang="en-US" altLang="ko-KR" sz="2100">
                <a:latin typeface="210 앱굴림 L" panose="02020603020101020101" pitchFamily="18" charset="-127"/>
                <a:ea typeface="210 앱굴림 L" panose="02020603020101020101" pitchFamily="18" charset="-127"/>
              </a:rPr>
              <a:t>Transform(</a:t>
            </a:r>
            <a:r>
              <a:rPr lang="ko-KR" altLang="en-US" sz="2100">
                <a:latin typeface="210 앱굴림 L" panose="02020603020101020101" pitchFamily="18" charset="-127"/>
                <a:ea typeface="210 앱굴림 L" panose="02020603020101020101" pitchFamily="18" charset="-127"/>
              </a:rPr>
              <a:t>트랜스폼</a:t>
            </a:r>
            <a:r>
              <a:rPr lang="en-US" altLang="ko-KR" sz="2100">
                <a:latin typeface="210 앱굴림 L" panose="02020603020101020101" pitchFamily="18" charset="-127"/>
                <a:ea typeface="210 앱굴림 L" panose="02020603020101020101" pitchFamily="18" charset="-127"/>
              </a:rPr>
              <a:t>)</a:t>
            </a:r>
          </a:p>
          <a:p>
            <a:endParaRPr lang="en-US" altLang="ko-KR" sz="210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r>
              <a:rPr lang="en-US" altLang="ko-KR" sz="2100">
                <a:latin typeface="210 앱굴림 L" panose="02020603020101020101" pitchFamily="18" charset="-127"/>
                <a:ea typeface="210 앱굴림 L" panose="02020603020101020101" pitchFamily="18" charset="-127"/>
              </a:rPr>
              <a:t>RigidBody(</a:t>
            </a:r>
            <a:r>
              <a:rPr lang="ko-KR" altLang="en-US" sz="2100">
                <a:latin typeface="210 앱굴림 L" panose="02020603020101020101" pitchFamily="18" charset="-127"/>
                <a:ea typeface="210 앱굴림 L" panose="02020603020101020101" pitchFamily="18" charset="-127"/>
              </a:rPr>
              <a:t>리지드바디</a:t>
            </a:r>
            <a:r>
              <a:rPr lang="en-US" altLang="ko-KR" sz="2100">
                <a:latin typeface="210 앱굴림 L" panose="02020603020101020101" pitchFamily="18" charset="-127"/>
                <a:ea typeface="210 앱굴림 L" panose="02020603020101020101" pitchFamily="18" charset="-127"/>
              </a:rPr>
              <a:t>)</a:t>
            </a:r>
          </a:p>
          <a:p>
            <a:endParaRPr lang="en-US" altLang="ko-KR" sz="210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8077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BF03C-5D33-4F57-9940-E105350E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GameObject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EA5CF-5588-4F89-97F3-3B0FB725E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Hierarchy </a:t>
            </a:r>
            <a:r>
              <a:rPr lang="ko-KR" altLang="en-US" dirty="0"/>
              <a:t>창에서 게임 오브젝트들을 확인 가능</a:t>
            </a:r>
            <a:endParaRPr lang="en-US" altLang="ko-KR" dirty="0"/>
          </a:p>
          <a:p>
            <a:r>
              <a:rPr lang="ko-KR" altLang="en-US" dirty="0"/>
              <a:t>여러 개의 컴포넌트를 가짐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F9395F-08B6-48A3-973C-1F349797E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484784"/>
            <a:ext cx="378142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25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BF03C-5D33-4F57-9940-E105350E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EA5CF-5588-4F89-97F3-3B0FB725E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605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0F864B4-28D0-4216-AEF7-307AE14E6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52736" y="0"/>
            <a:ext cx="132494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1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유니티로 할 수 있는 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700808"/>
            <a:ext cx="8229600" cy="4525963"/>
          </a:xfrm>
        </p:spPr>
        <p:txBody>
          <a:bodyPr/>
          <a:lstStyle/>
          <a:p>
            <a:r>
              <a:rPr lang="en-US" altLang="ko-KR" dirty="0"/>
              <a:t>Everything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6090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3">
            <a:extLst>
              <a:ext uri="{FF2B5EF4-FFF2-40B4-BE49-F238E27FC236}">
                <a16:creationId xmlns:a16="http://schemas.microsoft.com/office/drawing/2014/main" id="{DEE5C6BA-FE2A-4C38-8D88-E70C06E54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0906" y="2795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1" name="Picture 25">
            <a:extLst>
              <a:ext uri="{FF2B5EF4-FFF2-40B4-BE49-F238E27FC236}">
                <a16:creationId xmlns:a16="http://schemas.microsoft.com/office/drawing/2014/main" id="{53E66F28-0926-4CFB-BDAB-646CAB184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20"/>
          <a:stretch/>
        </p:blipFill>
        <p:spPr>
          <a:xfrm flipH="1">
            <a:off x="14636" y="0"/>
            <a:ext cx="9129364" cy="6858000"/>
          </a:xfrm>
          <a:prstGeom prst="rect">
            <a:avLst/>
          </a:prstGeom>
        </p:spPr>
      </p:pic>
      <p:sp>
        <p:nvSpPr>
          <p:cNvPr id="28" name="Freeform 60">
            <a:extLst>
              <a:ext uri="{FF2B5EF4-FFF2-40B4-BE49-F238E27FC236}">
                <a16:creationId xmlns:a16="http://schemas.microsoft.com/office/drawing/2014/main" id="{DE9FA85F-F0FB-4952-A05F-04CC67B18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37816" y="-1017"/>
            <a:ext cx="3960192" cy="2251543"/>
          </a:xfrm>
          <a:custGeom>
            <a:avLst/>
            <a:gdLst>
              <a:gd name="connsiteX0" fmla="*/ 20753 w 3960192"/>
              <a:gd name="connsiteY0" fmla="*/ 0 h 2251543"/>
              <a:gd name="connsiteX1" fmla="*/ 3939439 w 3960192"/>
              <a:gd name="connsiteY1" fmla="*/ 0 h 2251543"/>
              <a:gd name="connsiteX2" fmla="*/ 3949969 w 3960192"/>
              <a:gd name="connsiteY2" fmla="*/ 68994 h 2251543"/>
              <a:gd name="connsiteX3" fmla="*/ 3960192 w 3960192"/>
              <a:gd name="connsiteY3" fmla="*/ 271447 h 2251543"/>
              <a:gd name="connsiteX4" fmla="*/ 1980096 w 3960192"/>
              <a:gd name="connsiteY4" fmla="*/ 2251543 h 2251543"/>
              <a:gd name="connsiteX5" fmla="*/ 0 w 3960192"/>
              <a:gd name="connsiteY5" fmla="*/ 271447 h 2251543"/>
              <a:gd name="connsiteX6" fmla="*/ 10223 w 3960192"/>
              <a:gd name="connsiteY6" fmla="*/ 68994 h 225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2" h="2251543">
                <a:moveTo>
                  <a:pt x="20753" y="0"/>
                </a:moveTo>
                <a:lnTo>
                  <a:pt x="3939439" y="0"/>
                </a:lnTo>
                <a:lnTo>
                  <a:pt x="3949969" y="68994"/>
                </a:lnTo>
                <a:cubicBezTo>
                  <a:pt x="3956729" y="135559"/>
                  <a:pt x="3960192" y="203099"/>
                  <a:pt x="3960192" y="271447"/>
                </a:cubicBezTo>
                <a:cubicBezTo>
                  <a:pt x="3960192" y="1365024"/>
                  <a:pt x="3073673" y="2251543"/>
                  <a:pt x="1980096" y="2251543"/>
                </a:cubicBezTo>
                <a:cubicBezTo>
                  <a:pt x="886519" y="2251543"/>
                  <a:pt x="0" y="1365024"/>
                  <a:pt x="0" y="271447"/>
                </a:cubicBezTo>
                <a:cubicBezTo>
                  <a:pt x="0" y="203099"/>
                  <a:pt x="3463" y="135559"/>
                  <a:pt x="10223" y="6899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487A296-4DFA-4B3E-A073-0555402C41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/>
          </a:blip>
          <a:srcRect r="1" b="11793"/>
          <a:stretch/>
        </p:blipFill>
        <p:spPr>
          <a:xfrm>
            <a:off x="3580534" y="-6733"/>
            <a:ext cx="3674756" cy="2106933"/>
          </a:xfrm>
          <a:custGeom>
            <a:avLst/>
            <a:gdLst>
              <a:gd name="connsiteX0" fmla="*/ 21954 w 3674754"/>
              <a:gd name="connsiteY0" fmla="*/ 0 h 2106932"/>
              <a:gd name="connsiteX1" fmla="*/ 3652800 w 3674754"/>
              <a:gd name="connsiteY1" fmla="*/ 0 h 2106932"/>
              <a:gd name="connsiteX2" fmla="*/ 3665268 w 3674754"/>
              <a:gd name="connsiteY2" fmla="*/ 81694 h 2106932"/>
              <a:gd name="connsiteX3" fmla="*/ 3674754 w 3674754"/>
              <a:gd name="connsiteY3" fmla="*/ 269555 h 2106932"/>
              <a:gd name="connsiteX4" fmla="*/ 1837377 w 3674754"/>
              <a:gd name="connsiteY4" fmla="*/ 2106932 h 2106932"/>
              <a:gd name="connsiteX5" fmla="*/ 0 w 3674754"/>
              <a:gd name="connsiteY5" fmla="*/ 269555 h 2106932"/>
              <a:gd name="connsiteX6" fmla="*/ 9486 w 3674754"/>
              <a:gd name="connsiteY6" fmla="*/ 81694 h 2106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74754" h="2106932">
                <a:moveTo>
                  <a:pt x="21954" y="0"/>
                </a:moveTo>
                <a:lnTo>
                  <a:pt x="3652800" y="0"/>
                </a:lnTo>
                <a:lnTo>
                  <a:pt x="3665268" y="81694"/>
                </a:lnTo>
                <a:cubicBezTo>
                  <a:pt x="3671541" y="143461"/>
                  <a:pt x="3674754" y="206133"/>
                  <a:pt x="3674754" y="269555"/>
                </a:cubicBezTo>
                <a:cubicBezTo>
                  <a:pt x="3674754" y="1284311"/>
                  <a:pt x="2852132" y="2106932"/>
                  <a:pt x="1837377" y="2106932"/>
                </a:cubicBezTo>
                <a:cubicBezTo>
                  <a:pt x="822622" y="2106932"/>
                  <a:pt x="0" y="1284311"/>
                  <a:pt x="0" y="269555"/>
                </a:cubicBezTo>
                <a:cubicBezTo>
                  <a:pt x="0" y="206133"/>
                  <a:pt x="3214" y="143461"/>
                  <a:pt x="9486" y="81694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658" y="1431189"/>
            <a:ext cx="3733482" cy="10905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3400" b="1" dirty="0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유니티 사용하기 </a:t>
            </a:r>
            <a:r>
              <a:rPr lang="en-US" altLang="ko-KR" sz="3400" b="1" dirty="0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1</a:t>
            </a:r>
            <a:endParaRPr lang="ko-KR" altLang="en-US" sz="3400" b="1" dirty="0">
              <a:solidFill>
                <a:srgbClr val="000000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658" y="2645234"/>
            <a:ext cx="3733184" cy="272946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000" dirty="0">
                <a:solidFill>
                  <a:srgbClr val="00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유니티 허브</a:t>
            </a:r>
            <a:endParaRPr lang="en-US" altLang="ko-KR" sz="2000" dirty="0">
              <a:solidFill>
                <a:srgbClr val="000000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- </a:t>
            </a:r>
            <a:r>
              <a:rPr lang="ko-KR" altLang="en-US" sz="2000" dirty="0">
                <a:solidFill>
                  <a:srgbClr val="00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유니티 버전 여러 개 포함</a:t>
            </a:r>
            <a:endParaRPr lang="en-US" altLang="ko-KR" sz="2000" dirty="0">
              <a:solidFill>
                <a:srgbClr val="000000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sp>
        <p:nvSpPr>
          <p:cNvPr id="30" name="Freeform 68">
            <a:extLst>
              <a:ext uri="{FF2B5EF4-FFF2-40B4-BE49-F238E27FC236}">
                <a16:creationId xmlns:a16="http://schemas.microsoft.com/office/drawing/2014/main" id="{FEBD362A-CC27-47D9-8FC3-A5E91BA0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2659" y="2912215"/>
            <a:ext cx="4956705" cy="3945298"/>
          </a:xfrm>
          <a:custGeom>
            <a:avLst/>
            <a:gdLst>
              <a:gd name="connsiteX0" fmla="*/ 2718646 w 4956705"/>
              <a:gd name="connsiteY0" fmla="*/ 0 h 3945299"/>
              <a:gd name="connsiteX1" fmla="*/ 4816486 w 4956705"/>
              <a:gd name="connsiteY1" fmla="*/ 989335 h 3945299"/>
              <a:gd name="connsiteX2" fmla="*/ 4956705 w 4956705"/>
              <a:gd name="connsiteY2" fmla="*/ 1176848 h 3945299"/>
              <a:gd name="connsiteX3" fmla="*/ 4956705 w 4956705"/>
              <a:gd name="connsiteY3" fmla="*/ 3945299 h 3945299"/>
              <a:gd name="connsiteX4" fmla="*/ 294783 w 4956705"/>
              <a:gd name="connsiteY4" fmla="*/ 3945299 h 3945299"/>
              <a:gd name="connsiteX5" fmla="*/ 213645 w 4956705"/>
              <a:gd name="connsiteY5" fmla="*/ 3776866 h 3945299"/>
              <a:gd name="connsiteX6" fmla="*/ 0 w 4956705"/>
              <a:gd name="connsiteY6" fmla="*/ 2718646 h 3945299"/>
              <a:gd name="connsiteX7" fmla="*/ 2718646 w 4956705"/>
              <a:gd name="connsiteY7" fmla="*/ 0 h 394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56705" h="3945299">
                <a:moveTo>
                  <a:pt x="2718646" y="0"/>
                </a:moveTo>
                <a:cubicBezTo>
                  <a:pt x="3563221" y="0"/>
                  <a:pt x="4317846" y="385123"/>
                  <a:pt x="4816486" y="989335"/>
                </a:cubicBezTo>
                <a:lnTo>
                  <a:pt x="4956705" y="1176848"/>
                </a:lnTo>
                <a:lnTo>
                  <a:pt x="4956705" y="3945299"/>
                </a:lnTo>
                <a:lnTo>
                  <a:pt x="294783" y="3945299"/>
                </a:lnTo>
                <a:lnTo>
                  <a:pt x="213645" y="3776866"/>
                </a:lnTo>
                <a:cubicBezTo>
                  <a:pt x="76074" y="3451612"/>
                  <a:pt x="0" y="3094013"/>
                  <a:pt x="0" y="2718646"/>
                </a:cubicBezTo>
                <a:cubicBezTo>
                  <a:pt x="0" y="1217179"/>
                  <a:pt x="1217179" y="0"/>
                  <a:pt x="271864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A5DD9B3-CB7E-4B0A-92BB-8355A65F8D7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/>
          </a:blip>
          <a:srcRect l="8451" r="8848" b="3"/>
          <a:stretch/>
        </p:blipFill>
        <p:spPr>
          <a:xfrm>
            <a:off x="4336688" y="3055740"/>
            <a:ext cx="4792676" cy="3781269"/>
          </a:xfrm>
          <a:custGeom>
            <a:avLst/>
            <a:gdLst>
              <a:gd name="connsiteX0" fmla="*/ 2554615 w 4792674"/>
              <a:gd name="connsiteY0" fmla="*/ 0 h 3781268"/>
              <a:gd name="connsiteX1" fmla="*/ 4672942 w 4792674"/>
              <a:gd name="connsiteY1" fmla="*/ 1126306 h 3781268"/>
              <a:gd name="connsiteX2" fmla="*/ 4792674 w 4792674"/>
              <a:gd name="connsiteY2" fmla="*/ 1323391 h 3781268"/>
              <a:gd name="connsiteX3" fmla="*/ 4792674 w 4792674"/>
              <a:gd name="connsiteY3" fmla="*/ 3781268 h 3781268"/>
              <a:gd name="connsiteX4" fmla="*/ 313779 w 4792674"/>
              <a:gd name="connsiteY4" fmla="*/ 3781268 h 3781268"/>
              <a:gd name="connsiteX5" fmla="*/ 308328 w 4792674"/>
              <a:gd name="connsiteY5" fmla="*/ 3772297 h 3781268"/>
              <a:gd name="connsiteX6" fmla="*/ 0 w 4792674"/>
              <a:gd name="connsiteY6" fmla="*/ 2554615 h 3781268"/>
              <a:gd name="connsiteX7" fmla="*/ 2554615 w 4792674"/>
              <a:gd name="connsiteY7" fmla="*/ 0 h 3781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92674" h="3781268">
                <a:moveTo>
                  <a:pt x="2554615" y="0"/>
                </a:moveTo>
                <a:cubicBezTo>
                  <a:pt x="3436412" y="0"/>
                  <a:pt x="4213859" y="446774"/>
                  <a:pt x="4672942" y="1126306"/>
                </a:cubicBezTo>
                <a:lnTo>
                  <a:pt x="4792674" y="1323391"/>
                </a:lnTo>
                <a:lnTo>
                  <a:pt x="4792674" y="3781268"/>
                </a:lnTo>
                <a:lnTo>
                  <a:pt x="313779" y="3781268"/>
                </a:lnTo>
                <a:lnTo>
                  <a:pt x="308328" y="3772297"/>
                </a:lnTo>
                <a:cubicBezTo>
                  <a:pt x="111694" y="3410325"/>
                  <a:pt x="0" y="2995514"/>
                  <a:pt x="0" y="2554615"/>
                </a:cubicBezTo>
                <a:cubicBezTo>
                  <a:pt x="0" y="1143740"/>
                  <a:pt x="1143740" y="0"/>
                  <a:pt x="255461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361391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DEE5C6BA-FE2A-4C38-8D88-E70C06E54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0906" y="2795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4" name="Picture 27">
            <a:extLst>
              <a:ext uri="{FF2B5EF4-FFF2-40B4-BE49-F238E27FC236}">
                <a16:creationId xmlns:a16="http://schemas.microsoft.com/office/drawing/2014/main" id="{53E66F28-0926-4CFB-BDAB-646CAB184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20"/>
          <a:stretch/>
        </p:blipFill>
        <p:spPr>
          <a:xfrm flipH="1">
            <a:off x="14636" y="0"/>
            <a:ext cx="9129364" cy="6858000"/>
          </a:xfrm>
          <a:prstGeom prst="rect">
            <a:avLst/>
          </a:prstGeom>
        </p:spPr>
      </p:pic>
      <p:sp>
        <p:nvSpPr>
          <p:cNvPr id="35" name="Freeform 60">
            <a:extLst>
              <a:ext uri="{FF2B5EF4-FFF2-40B4-BE49-F238E27FC236}">
                <a16:creationId xmlns:a16="http://schemas.microsoft.com/office/drawing/2014/main" id="{DE9FA85F-F0FB-4952-A05F-04CC67B18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37816" y="-1017"/>
            <a:ext cx="3960192" cy="2251543"/>
          </a:xfrm>
          <a:custGeom>
            <a:avLst/>
            <a:gdLst>
              <a:gd name="connsiteX0" fmla="*/ 20753 w 3960192"/>
              <a:gd name="connsiteY0" fmla="*/ 0 h 2251543"/>
              <a:gd name="connsiteX1" fmla="*/ 3939439 w 3960192"/>
              <a:gd name="connsiteY1" fmla="*/ 0 h 2251543"/>
              <a:gd name="connsiteX2" fmla="*/ 3949969 w 3960192"/>
              <a:gd name="connsiteY2" fmla="*/ 68994 h 2251543"/>
              <a:gd name="connsiteX3" fmla="*/ 3960192 w 3960192"/>
              <a:gd name="connsiteY3" fmla="*/ 271447 h 2251543"/>
              <a:gd name="connsiteX4" fmla="*/ 1980096 w 3960192"/>
              <a:gd name="connsiteY4" fmla="*/ 2251543 h 2251543"/>
              <a:gd name="connsiteX5" fmla="*/ 0 w 3960192"/>
              <a:gd name="connsiteY5" fmla="*/ 271447 h 2251543"/>
              <a:gd name="connsiteX6" fmla="*/ 10223 w 3960192"/>
              <a:gd name="connsiteY6" fmla="*/ 68994 h 225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2" h="2251543">
                <a:moveTo>
                  <a:pt x="20753" y="0"/>
                </a:moveTo>
                <a:lnTo>
                  <a:pt x="3939439" y="0"/>
                </a:lnTo>
                <a:lnTo>
                  <a:pt x="3949969" y="68994"/>
                </a:lnTo>
                <a:cubicBezTo>
                  <a:pt x="3956729" y="135559"/>
                  <a:pt x="3960192" y="203099"/>
                  <a:pt x="3960192" y="271447"/>
                </a:cubicBezTo>
                <a:cubicBezTo>
                  <a:pt x="3960192" y="1365024"/>
                  <a:pt x="3073673" y="2251543"/>
                  <a:pt x="1980096" y="2251543"/>
                </a:cubicBezTo>
                <a:cubicBezTo>
                  <a:pt x="886519" y="2251543"/>
                  <a:pt x="0" y="1365024"/>
                  <a:pt x="0" y="271447"/>
                </a:cubicBezTo>
                <a:cubicBezTo>
                  <a:pt x="0" y="203099"/>
                  <a:pt x="3463" y="135559"/>
                  <a:pt x="10223" y="6899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973FE9-D671-4F0F-92B0-6DA03DCC9C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/>
          </a:blip>
          <a:srcRect l="32852" r="-3" b="-3"/>
          <a:stretch/>
        </p:blipFill>
        <p:spPr>
          <a:xfrm>
            <a:off x="3580534" y="-6733"/>
            <a:ext cx="3674756" cy="2106933"/>
          </a:xfrm>
          <a:custGeom>
            <a:avLst/>
            <a:gdLst>
              <a:gd name="connsiteX0" fmla="*/ 21954 w 3674754"/>
              <a:gd name="connsiteY0" fmla="*/ 0 h 2106932"/>
              <a:gd name="connsiteX1" fmla="*/ 3652800 w 3674754"/>
              <a:gd name="connsiteY1" fmla="*/ 0 h 2106932"/>
              <a:gd name="connsiteX2" fmla="*/ 3665268 w 3674754"/>
              <a:gd name="connsiteY2" fmla="*/ 81694 h 2106932"/>
              <a:gd name="connsiteX3" fmla="*/ 3674754 w 3674754"/>
              <a:gd name="connsiteY3" fmla="*/ 269555 h 2106932"/>
              <a:gd name="connsiteX4" fmla="*/ 1837377 w 3674754"/>
              <a:gd name="connsiteY4" fmla="*/ 2106932 h 2106932"/>
              <a:gd name="connsiteX5" fmla="*/ 0 w 3674754"/>
              <a:gd name="connsiteY5" fmla="*/ 269555 h 2106932"/>
              <a:gd name="connsiteX6" fmla="*/ 9486 w 3674754"/>
              <a:gd name="connsiteY6" fmla="*/ 81694 h 2106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74754" h="2106932">
                <a:moveTo>
                  <a:pt x="21954" y="0"/>
                </a:moveTo>
                <a:lnTo>
                  <a:pt x="3652800" y="0"/>
                </a:lnTo>
                <a:lnTo>
                  <a:pt x="3665268" y="81694"/>
                </a:lnTo>
                <a:cubicBezTo>
                  <a:pt x="3671541" y="143461"/>
                  <a:pt x="3674754" y="206133"/>
                  <a:pt x="3674754" y="269555"/>
                </a:cubicBezTo>
                <a:cubicBezTo>
                  <a:pt x="3674754" y="1284311"/>
                  <a:pt x="2852132" y="2106932"/>
                  <a:pt x="1837377" y="2106932"/>
                </a:cubicBezTo>
                <a:cubicBezTo>
                  <a:pt x="822622" y="2106932"/>
                  <a:pt x="0" y="1284311"/>
                  <a:pt x="0" y="269555"/>
                </a:cubicBezTo>
                <a:cubicBezTo>
                  <a:pt x="0" y="206133"/>
                  <a:pt x="3214" y="143461"/>
                  <a:pt x="9486" y="81694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658" y="1431189"/>
            <a:ext cx="3733482" cy="1090538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>
              <a:lnSpc>
                <a:spcPct val="90000"/>
              </a:lnSpc>
            </a:pPr>
            <a:r>
              <a:rPr lang="ko-KR" altLang="en-US" sz="3400" b="1" kern="1200" dirty="0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유니티 사용하기 </a:t>
            </a:r>
            <a:r>
              <a:rPr lang="en-US" altLang="ko-KR" sz="3400" b="1" kern="1200" dirty="0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2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658" y="2645234"/>
            <a:ext cx="3733184" cy="2729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latinLnBrk="0">
              <a:spcBef>
                <a:spcPts val="1000"/>
              </a:spcBef>
              <a:buNone/>
            </a:pPr>
            <a:r>
              <a:rPr lang="ko-KR" altLang="en-US" sz="2000" kern="1200" dirty="0">
                <a:solidFill>
                  <a:srgbClr val="00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유니티 한 버전만 설치</a:t>
            </a:r>
            <a:endParaRPr lang="en-US" altLang="ko-KR" sz="2000" kern="1200" dirty="0">
              <a:solidFill>
                <a:srgbClr val="000000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sp>
        <p:nvSpPr>
          <p:cNvPr id="36" name="Freeform 68">
            <a:extLst>
              <a:ext uri="{FF2B5EF4-FFF2-40B4-BE49-F238E27FC236}">
                <a16:creationId xmlns:a16="http://schemas.microsoft.com/office/drawing/2014/main" id="{FEBD362A-CC27-47D9-8FC3-A5E91BA0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2659" y="2912215"/>
            <a:ext cx="4956705" cy="3945298"/>
          </a:xfrm>
          <a:custGeom>
            <a:avLst/>
            <a:gdLst>
              <a:gd name="connsiteX0" fmla="*/ 2718646 w 4956705"/>
              <a:gd name="connsiteY0" fmla="*/ 0 h 3945299"/>
              <a:gd name="connsiteX1" fmla="*/ 4816486 w 4956705"/>
              <a:gd name="connsiteY1" fmla="*/ 989335 h 3945299"/>
              <a:gd name="connsiteX2" fmla="*/ 4956705 w 4956705"/>
              <a:gd name="connsiteY2" fmla="*/ 1176848 h 3945299"/>
              <a:gd name="connsiteX3" fmla="*/ 4956705 w 4956705"/>
              <a:gd name="connsiteY3" fmla="*/ 3945299 h 3945299"/>
              <a:gd name="connsiteX4" fmla="*/ 294783 w 4956705"/>
              <a:gd name="connsiteY4" fmla="*/ 3945299 h 3945299"/>
              <a:gd name="connsiteX5" fmla="*/ 213645 w 4956705"/>
              <a:gd name="connsiteY5" fmla="*/ 3776866 h 3945299"/>
              <a:gd name="connsiteX6" fmla="*/ 0 w 4956705"/>
              <a:gd name="connsiteY6" fmla="*/ 2718646 h 3945299"/>
              <a:gd name="connsiteX7" fmla="*/ 2718646 w 4956705"/>
              <a:gd name="connsiteY7" fmla="*/ 0 h 394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56705" h="3945299">
                <a:moveTo>
                  <a:pt x="2718646" y="0"/>
                </a:moveTo>
                <a:cubicBezTo>
                  <a:pt x="3563221" y="0"/>
                  <a:pt x="4317846" y="385123"/>
                  <a:pt x="4816486" y="989335"/>
                </a:cubicBezTo>
                <a:lnTo>
                  <a:pt x="4956705" y="1176848"/>
                </a:lnTo>
                <a:lnTo>
                  <a:pt x="4956705" y="3945299"/>
                </a:lnTo>
                <a:lnTo>
                  <a:pt x="294783" y="3945299"/>
                </a:lnTo>
                <a:lnTo>
                  <a:pt x="213645" y="3776866"/>
                </a:lnTo>
                <a:cubicBezTo>
                  <a:pt x="76074" y="3451612"/>
                  <a:pt x="0" y="3094013"/>
                  <a:pt x="0" y="2718646"/>
                </a:cubicBezTo>
                <a:cubicBezTo>
                  <a:pt x="0" y="1217179"/>
                  <a:pt x="1217179" y="0"/>
                  <a:pt x="271864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FC15A5-09CC-4FE2-B663-0787FD5DD9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/>
          </a:blip>
          <a:srcRect l="661" r="1727" b="4"/>
          <a:stretch/>
        </p:blipFill>
        <p:spPr>
          <a:xfrm>
            <a:off x="4336688" y="3055740"/>
            <a:ext cx="4792676" cy="3781269"/>
          </a:xfrm>
          <a:custGeom>
            <a:avLst/>
            <a:gdLst>
              <a:gd name="connsiteX0" fmla="*/ 2554615 w 4792674"/>
              <a:gd name="connsiteY0" fmla="*/ 0 h 3781268"/>
              <a:gd name="connsiteX1" fmla="*/ 4672942 w 4792674"/>
              <a:gd name="connsiteY1" fmla="*/ 1126306 h 3781268"/>
              <a:gd name="connsiteX2" fmla="*/ 4792674 w 4792674"/>
              <a:gd name="connsiteY2" fmla="*/ 1323391 h 3781268"/>
              <a:gd name="connsiteX3" fmla="*/ 4792674 w 4792674"/>
              <a:gd name="connsiteY3" fmla="*/ 3781268 h 3781268"/>
              <a:gd name="connsiteX4" fmla="*/ 313779 w 4792674"/>
              <a:gd name="connsiteY4" fmla="*/ 3781268 h 3781268"/>
              <a:gd name="connsiteX5" fmla="*/ 308328 w 4792674"/>
              <a:gd name="connsiteY5" fmla="*/ 3772297 h 3781268"/>
              <a:gd name="connsiteX6" fmla="*/ 0 w 4792674"/>
              <a:gd name="connsiteY6" fmla="*/ 2554615 h 3781268"/>
              <a:gd name="connsiteX7" fmla="*/ 2554615 w 4792674"/>
              <a:gd name="connsiteY7" fmla="*/ 0 h 3781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92674" h="3781268">
                <a:moveTo>
                  <a:pt x="2554615" y="0"/>
                </a:moveTo>
                <a:cubicBezTo>
                  <a:pt x="3436412" y="0"/>
                  <a:pt x="4213859" y="446774"/>
                  <a:pt x="4672942" y="1126306"/>
                </a:cubicBezTo>
                <a:lnTo>
                  <a:pt x="4792674" y="1323391"/>
                </a:lnTo>
                <a:lnTo>
                  <a:pt x="4792674" y="3781268"/>
                </a:lnTo>
                <a:lnTo>
                  <a:pt x="313779" y="3781268"/>
                </a:lnTo>
                <a:lnTo>
                  <a:pt x="308328" y="3772297"/>
                </a:lnTo>
                <a:cubicBezTo>
                  <a:pt x="111694" y="3410325"/>
                  <a:pt x="0" y="2995514"/>
                  <a:pt x="0" y="2554615"/>
                </a:cubicBezTo>
                <a:cubicBezTo>
                  <a:pt x="0" y="1143740"/>
                  <a:pt x="1143740" y="0"/>
                  <a:pt x="255461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264745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유니티 이전 버전 다운로드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F3C3910-E5E7-41EC-8728-483F2C907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41763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  <a:hlinkClick r:id="rId2"/>
              </a:rPr>
              <a:t>유니티 아카이브 링크</a:t>
            </a:r>
            <a:endParaRPr lang="ko-KR" altLang="en-US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0D325D-0B06-496E-8DAD-635A0C407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52" y="2060848"/>
            <a:ext cx="6634368" cy="413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110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C8982-4113-4613-9B43-D4CC54E8C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65" y="4578638"/>
            <a:ext cx="2737277" cy="1714500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유니티 종류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BADFA6-AC06-4CCB-8270-CEEA5DB29C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l="18373" t="1" r="37538" b="-3"/>
          <a:stretch/>
        </p:blipFill>
        <p:spPr>
          <a:xfrm>
            <a:off x="528065" y="370320"/>
            <a:ext cx="2737278" cy="405101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3F88D61-D3FA-4294-ADE9-506C9B017B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0" b="-3"/>
          <a:stretch/>
        </p:blipFill>
        <p:spPr>
          <a:xfrm>
            <a:off x="3479655" y="370320"/>
            <a:ext cx="5136278" cy="4051011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D92840-4D60-4D34-A639-CB75AAF11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9655" y="4578638"/>
            <a:ext cx="5136279" cy="17145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sz="1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일반적인 버전</a:t>
            </a:r>
            <a:endParaRPr lang="en-US" altLang="ko-KR" sz="18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marL="0" indent="0" algn="ctr">
              <a:buNone/>
            </a:pPr>
            <a:r>
              <a:rPr lang="en-US" altLang="ko-KR" sz="1800" dirty="0">
                <a:solidFill>
                  <a:schemeClr val="accent5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VS</a:t>
            </a:r>
          </a:p>
          <a:p>
            <a:pPr marL="0" indent="0" algn="ctr">
              <a:buNone/>
            </a:pPr>
            <a:r>
              <a:rPr lang="en-US" altLang="ko-KR" sz="1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LTS (“Long Term Support”)</a:t>
            </a:r>
          </a:p>
        </p:txBody>
      </p:sp>
    </p:spTree>
    <p:extLst>
      <p:ext uri="{BB962C8B-B14F-4D97-AF65-F5344CB8AC3E}">
        <p14:creationId xmlns:p14="http://schemas.microsoft.com/office/powerpoint/2010/main" val="1289556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A9F752A-317C-450A-80D0-139B2376A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6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유니티의 화면 구성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339F0409-B68D-44FB-8AC5-BA0B038BB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#</a:t>
            </a:r>
            <a:r>
              <a:rPr lang="ko-KR" altLang="en-US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여러가지의 창들 </a:t>
            </a:r>
            <a:endParaRPr lang="en-US" altLang="ko-KR" b="1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en-US" altLang="ko-KR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#</a:t>
            </a:r>
            <a:r>
              <a:rPr lang="ko-KR" altLang="en-US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프로젝트</a:t>
            </a:r>
            <a:r>
              <a:rPr lang="en-US" altLang="ko-KR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#</a:t>
            </a:r>
            <a:r>
              <a:rPr lang="ko-KR" altLang="en-US" b="1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인스펙터</a:t>
            </a:r>
            <a:endParaRPr lang="en-US" altLang="ko-KR" b="1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en-US" altLang="ko-KR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#</a:t>
            </a:r>
            <a:r>
              <a:rPr lang="ko-KR" altLang="en-US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게임 </a:t>
            </a:r>
            <a:r>
              <a:rPr lang="en-US" altLang="ko-KR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#</a:t>
            </a:r>
            <a:r>
              <a:rPr lang="ko-KR" altLang="en-US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씬 </a:t>
            </a:r>
            <a:r>
              <a:rPr lang="en-US" altLang="ko-KR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#</a:t>
            </a:r>
            <a:r>
              <a:rPr lang="ko-KR" altLang="en-US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콘솔 </a:t>
            </a:r>
            <a:r>
              <a:rPr lang="en-US" altLang="ko-KR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#</a:t>
            </a:r>
            <a:r>
              <a:rPr lang="ko-KR" altLang="en-US" b="1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하이라키</a:t>
            </a:r>
            <a:endParaRPr lang="en-US" altLang="ko-KR" b="1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1173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290</Words>
  <Application>Microsoft Office PowerPoint</Application>
  <PresentationFormat>화면 슬라이드 쇼(4:3)</PresentationFormat>
  <Paragraphs>93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나눔고딕</vt:lpstr>
      <vt:lpstr>210 앱굴림 B</vt:lpstr>
      <vt:lpstr>210 앱굴림 L</vt:lpstr>
      <vt:lpstr>210 앱굴림 R</vt:lpstr>
      <vt:lpstr>Arial</vt:lpstr>
      <vt:lpstr>맑은 고딕</vt:lpstr>
      <vt:lpstr>Office 테마</vt:lpstr>
      <vt:lpstr>CIEN Unity 3D</vt:lpstr>
      <vt:lpstr>PowerPoint 프레젠테이션</vt:lpstr>
      <vt:lpstr>PowerPoint 프레젠테이션</vt:lpstr>
      <vt:lpstr>유니티로 할 수 있는 것</vt:lpstr>
      <vt:lpstr>유니티 사용하기 1</vt:lpstr>
      <vt:lpstr>유니티 사용하기 2</vt:lpstr>
      <vt:lpstr>유니티 이전 버전 다운로드</vt:lpstr>
      <vt:lpstr>유니티 종류</vt:lpstr>
      <vt:lpstr>유니티의 화면 구성</vt:lpstr>
      <vt:lpstr>PowerPoint 프레젠테이션</vt:lpstr>
      <vt:lpstr>Inspector 창</vt:lpstr>
      <vt:lpstr>Project 창</vt:lpstr>
      <vt:lpstr>Console 창</vt:lpstr>
      <vt:lpstr>Hierarchy 창</vt:lpstr>
      <vt:lpstr>Scene 창</vt:lpstr>
      <vt:lpstr>Game 창</vt:lpstr>
      <vt:lpstr>조작 방법</vt:lpstr>
      <vt:lpstr>게임 오브젝트들을 조작해보자</vt:lpstr>
      <vt:lpstr>책상 만들기</vt:lpstr>
      <vt:lpstr>Component</vt:lpstr>
      <vt:lpstr>Component 종류</vt:lpstr>
      <vt:lpstr>GameObject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CIEN Unity 3D</dc:title>
  <dc:creator>ciensamba</dc:creator>
  <cp:lastModifiedBy>ciensamba</cp:lastModifiedBy>
  <cp:revision>2</cp:revision>
  <dcterms:created xsi:type="dcterms:W3CDTF">2019-10-29T10:43:38Z</dcterms:created>
  <dcterms:modified xsi:type="dcterms:W3CDTF">2019-10-29T10:46:39Z</dcterms:modified>
</cp:coreProperties>
</file>