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4"/>
  </p:notesMasterIdLst>
  <p:sldIdLst>
    <p:sldId id="393" r:id="rId2"/>
    <p:sldId id="394" r:id="rId3"/>
    <p:sldId id="256" r:id="rId4"/>
    <p:sldId id="329" r:id="rId5"/>
    <p:sldId id="258" r:id="rId6"/>
    <p:sldId id="389" r:id="rId7"/>
    <p:sldId id="390" r:id="rId8"/>
    <p:sldId id="373" r:id="rId9"/>
    <p:sldId id="362" r:id="rId10"/>
    <p:sldId id="374" r:id="rId11"/>
    <p:sldId id="375" r:id="rId12"/>
    <p:sldId id="376" r:id="rId13"/>
    <p:sldId id="380" r:id="rId14"/>
    <p:sldId id="363" r:id="rId15"/>
    <p:sldId id="377" r:id="rId16"/>
    <p:sldId id="364" r:id="rId17"/>
    <p:sldId id="379" r:id="rId18"/>
    <p:sldId id="381" r:id="rId19"/>
    <p:sldId id="382" r:id="rId20"/>
    <p:sldId id="378" r:id="rId21"/>
    <p:sldId id="383" r:id="rId22"/>
    <p:sldId id="366" r:id="rId23"/>
    <p:sldId id="330" r:id="rId24"/>
    <p:sldId id="387" r:id="rId25"/>
    <p:sldId id="367" r:id="rId26"/>
    <p:sldId id="386" r:id="rId27"/>
    <p:sldId id="395" r:id="rId28"/>
    <p:sldId id="392" r:id="rId29"/>
    <p:sldId id="368" r:id="rId30"/>
    <p:sldId id="391" r:id="rId31"/>
    <p:sldId id="384" r:id="rId32"/>
    <p:sldId id="398" r:id="rId33"/>
    <p:sldId id="385" r:id="rId34"/>
    <p:sldId id="397" r:id="rId35"/>
    <p:sldId id="388" r:id="rId36"/>
    <p:sldId id="369" r:id="rId37"/>
    <p:sldId id="262" r:id="rId38"/>
    <p:sldId id="370" r:id="rId39"/>
    <p:sldId id="371" r:id="rId40"/>
    <p:sldId id="372" r:id="rId41"/>
    <p:sldId id="396" r:id="rId42"/>
    <p:sldId id="344" r:id="rId43"/>
  </p:sldIdLst>
  <p:sldSz cx="9144000" cy="6858000" type="screen4x3"/>
  <p:notesSz cx="6858000" cy="9144000"/>
  <p:embeddedFontLst>
    <p:embeddedFont>
      <p:font typeface="210 앱굴림 B" panose="02020603020101020101" pitchFamily="18" charset="-127"/>
      <p:regular r:id="rId45"/>
    </p:embeddedFont>
    <p:embeddedFont>
      <p:font typeface="210 앱굴림 L" panose="02020603020101020101" pitchFamily="18" charset="-127"/>
      <p:regular r:id="rId46"/>
    </p:embeddedFont>
    <p:embeddedFont>
      <p:font typeface="210 앱굴림 R" panose="02020603020101020101" pitchFamily="18" charset="-127"/>
      <p:regular r:id="rId47"/>
    </p:embeddedFont>
    <p:embeddedFont>
      <p:font typeface="Consolas" panose="020B0609020204030204" pitchFamily="49" charset="0"/>
      <p:regular r:id="rId48"/>
      <p:bold r:id="rId49"/>
      <p:italic r:id="rId50"/>
      <p:boldItalic r:id="rId5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화면 및 목차" id="{98EBE3F8-F147-4122-B9DC-6051BE8F7A47}">
          <p14:sldIdLst>
            <p14:sldId id="393"/>
            <p14:sldId id="394"/>
            <p14:sldId id="256"/>
          </p14:sldIdLst>
        </p14:section>
        <p14:section name="Cube 이동시키기" id="{47B54283-1A58-45BD-8D2E-D466F261C903}">
          <p14:sldIdLst>
            <p14:sldId id="329"/>
            <p14:sldId id="258"/>
            <p14:sldId id="389"/>
            <p14:sldId id="390"/>
            <p14:sldId id="373"/>
            <p14:sldId id="362"/>
            <p14:sldId id="374"/>
            <p14:sldId id="375"/>
            <p14:sldId id="376"/>
            <p14:sldId id="380"/>
            <p14:sldId id="363"/>
            <p14:sldId id="377"/>
            <p14:sldId id="364"/>
            <p14:sldId id="379"/>
            <p14:sldId id="381"/>
            <p14:sldId id="382"/>
            <p14:sldId id="378"/>
            <p14:sldId id="383"/>
            <p14:sldId id="366"/>
          </p14:sldIdLst>
        </p14:section>
        <p14:section name="총알 구현하기" id="{F79CFE44-C8D9-4230-8C0D-A0B45412AF1F}">
          <p14:sldIdLst>
            <p14:sldId id="330"/>
            <p14:sldId id="387"/>
            <p14:sldId id="367"/>
            <p14:sldId id="386"/>
            <p14:sldId id="395"/>
            <p14:sldId id="392"/>
            <p14:sldId id="368"/>
            <p14:sldId id="391"/>
            <p14:sldId id="384"/>
            <p14:sldId id="398"/>
            <p14:sldId id="385"/>
            <p14:sldId id="397"/>
            <p14:sldId id="388"/>
            <p14:sldId id="369"/>
          </p14:sldIdLst>
        </p14:section>
        <p14:section name="적 만들기" id="{7F40B9F5-583F-4E16-90FB-65F150931BFE}">
          <p14:sldIdLst>
            <p14:sldId id="262"/>
            <p14:sldId id="370"/>
            <p14:sldId id="371"/>
            <p14:sldId id="372"/>
            <p14:sldId id="396"/>
          </p14:sldIdLst>
        </p14:section>
        <p14:section name="출처" id="{CC721F88-DAC9-4F5E-997B-FDBDC5A5E557}">
          <p14:sldIdLst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CAC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4660"/>
  </p:normalViewPr>
  <p:slideViewPr>
    <p:cSldViewPr>
      <p:cViewPr varScale="1">
        <p:scale>
          <a:sx n="108" d="100"/>
          <a:sy n="108" d="100"/>
        </p:scale>
        <p:origin x="8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38496A-916A-4C7B-B7EF-2868EE90F209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5A75990-2A0C-4BDE-B34E-97FF7434FE1A}">
      <dgm:prSet/>
      <dgm:spPr/>
      <dgm:t>
        <a:bodyPr/>
        <a:lstStyle/>
        <a:p>
          <a:r>
            <a:rPr lang="ko-KR" dirty="0">
              <a:latin typeface="210 앱굴림 L" panose="02020603020101020101" pitchFamily="18" charset="-127"/>
              <a:ea typeface="210 앱굴림 L" panose="02020603020101020101" pitchFamily="18" charset="-127"/>
            </a:rPr>
            <a:t>동적으로 게임 오브젝트를 생성하고 싶을 때</a:t>
          </a:r>
          <a:endParaRPr lang="en-US" altLang="ko-KR" dirty="0">
            <a:latin typeface="210 앱굴림 L" panose="02020603020101020101" pitchFamily="18" charset="-127"/>
            <a:ea typeface="210 앱굴림 L" panose="02020603020101020101" pitchFamily="18" charset="-127"/>
          </a:endParaRPr>
        </a:p>
        <a:p>
          <a:r>
            <a:rPr lang="en-US" dirty="0">
              <a:latin typeface="210 앱굴림 L" panose="02020603020101020101" pitchFamily="18" charset="-127"/>
              <a:ea typeface="210 앱굴림 L" panose="02020603020101020101" pitchFamily="18" charset="-127"/>
            </a:rPr>
            <a:t> = </a:t>
          </a:r>
          <a:r>
            <a: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rPr>
            <a:t>필요할 때 생성</a:t>
          </a:r>
          <a:endParaRPr lang="en-US" altLang="ko-KR" dirty="0">
            <a:latin typeface="210 앱굴림 L" panose="02020603020101020101" pitchFamily="18" charset="-127"/>
            <a:ea typeface="210 앱굴림 L" panose="02020603020101020101" pitchFamily="18" charset="-127"/>
          </a:endParaRPr>
        </a:p>
        <a:p>
          <a:r>
            <a:rPr lang="en-US" dirty="0">
              <a:latin typeface="210 앱굴림 L" panose="02020603020101020101" pitchFamily="18" charset="-127"/>
              <a:ea typeface="210 앱굴림 L" panose="02020603020101020101" pitchFamily="18" charset="-127"/>
            </a:rPr>
            <a:t> = </a:t>
          </a:r>
          <a:r>
            <a: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rPr>
            <a:t>스페이스바를 누를 때 생성</a:t>
          </a:r>
          <a:endParaRPr lang="en-US" dirty="0">
            <a:latin typeface="210 앱굴림 L" panose="02020603020101020101" pitchFamily="18" charset="-127"/>
            <a:ea typeface="210 앱굴림 L" panose="02020603020101020101" pitchFamily="18" charset="-127"/>
          </a:endParaRPr>
        </a:p>
      </dgm:t>
    </dgm:pt>
    <dgm:pt modelId="{607D220E-160C-405D-A979-5915DC39A14F}" type="parTrans" cxnId="{4E909F41-AF4F-44F7-B55C-D8F9D7B9E0F2}">
      <dgm:prSet/>
      <dgm:spPr/>
      <dgm:t>
        <a:bodyPr/>
        <a:lstStyle/>
        <a:p>
          <a:endParaRPr lang="en-US"/>
        </a:p>
      </dgm:t>
    </dgm:pt>
    <dgm:pt modelId="{AEC00B61-DF13-4297-BD36-C19DA2352744}" type="sibTrans" cxnId="{4E909F41-AF4F-44F7-B55C-D8F9D7B9E0F2}">
      <dgm:prSet/>
      <dgm:spPr/>
      <dgm:t>
        <a:bodyPr/>
        <a:lstStyle/>
        <a:p>
          <a:endParaRPr lang="en-US"/>
        </a:p>
      </dgm:t>
    </dgm:pt>
    <dgm:pt modelId="{4C003E5E-5847-415A-80C0-9D7C85745EC9}">
      <dgm:prSet/>
      <dgm:spPr/>
      <dgm:t>
        <a:bodyPr/>
        <a:lstStyle/>
        <a:p>
          <a:r>
            <a:rPr lang="en-US" dirty="0">
              <a:latin typeface="210 앱굴림 L" panose="02020603020101020101" pitchFamily="18" charset="-127"/>
              <a:ea typeface="210 앱굴림 L" panose="02020603020101020101" pitchFamily="18" charset="-127"/>
            </a:rPr>
            <a:t>Instantiate</a:t>
          </a:r>
          <a:r>
            <a: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rPr>
            <a:t> 함수를 쓰자</a:t>
          </a:r>
          <a:endParaRPr lang="en-US" dirty="0">
            <a:latin typeface="210 앱굴림 L" panose="02020603020101020101" pitchFamily="18" charset="-127"/>
            <a:ea typeface="210 앱굴림 L" panose="02020603020101020101" pitchFamily="18" charset="-127"/>
          </a:endParaRPr>
        </a:p>
        <a:p>
          <a:r>
            <a:rPr lang="en-US" dirty="0">
              <a:latin typeface="210 앱굴림 L" panose="02020603020101020101" pitchFamily="18" charset="-127"/>
              <a:ea typeface="210 앱굴림 L" panose="02020603020101020101" pitchFamily="18" charset="-127"/>
            </a:rPr>
            <a:t>Instantiate(</a:t>
          </a:r>
          <a:r>
            <a:rPr lang="ko-KR" dirty="0" err="1">
              <a:latin typeface="210 앱굴림 L" panose="02020603020101020101" pitchFamily="18" charset="-127"/>
              <a:ea typeface="210 앱굴림 L" panose="02020603020101020101" pitchFamily="18" charset="-127"/>
            </a:rPr>
            <a:t>게임오브젝트</a:t>
          </a:r>
          <a:r>
            <a:rPr lang="en-US" dirty="0">
              <a:latin typeface="210 앱굴림 L" panose="02020603020101020101" pitchFamily="18" charset="-127"/>
              <a:ea typeface="210 앱굴림 L" panose="02020603020101020101" pitchFamily="18" charset="-127"/>
            </a:rPr>
            <a:t>)</a:t>
          </a:r>
        </a:p>
      </dgm:t>
    </dgm:pt>
    <dgm:pt modelId="{56486BDF-B39B-4855-B7AD-CF1298D616C4}" type="parTrans" cxnId="{F49DA933-E7BA-4280-AD55-8B4B5F54D295}">
      <dgm:prSet/>
      <dgm:spPr/>
      <dgm:t>
        <a:bodyPr/>
        <a:lstStyle/>
        <a:p>
          <a:endParaRPr lang="en-US"/>
        </a:p>
      </dgm:t>
    </dgm:pt>
    <dgm:pt modelId="{4AC46A35-CA4C-41A8-B0C6-6C81719B616A}" type="sibTrans" cxnId="{F49DA933-E7BA-4280-AD55-8B4B5F54D295}">
      <dgm:prSet/>
      <dgm:spPr/>
      <dgm:t>
        <a:bodyPr/>
        <a:lstStyle/>
        <a:p>
          <a:endParaRPr lang="en-US"/>
        </a:p>
      </dgm:t>
    </dgm:pt>
    <dgm:pt modelId="{91DA21DB-2882-45DD-B3A8-61C27D9B56C4}" type="pres">
      <dgm:prSet presAssocID="{6738496A-916A-4C7B-B7EF-2868EE90F209}" presName="vert0" presStyleCnt="0">
        <dgm:presLayoutVars>
          <dgm:dir/>
          <dgm:animOne val="branch"/>
          <dgm:animLvl val="lvl"/>
        </dgm:presLayoutVars>
      </dgm:prSet>
      <dgm:spPr/>
    </dgm:pt>
    <dgm:pt modelId="{3C957164-4C96-41F0-9ECE-23968B06F127}" type="pres">
      <dgm:prSet presAssocID="{05A75990-2A0C-4BDE-B34E-97FF7434FE1A}" presName="thickLine" presStyleLbl="alignNode1" presStyleIdx="0" presStyleCnt="2"/>
      <dgm:spPr/>
    </dgm:pt>
    <dgm:pt modelId="{5AC7CEA9-00FC-4A80-B05E-281D8205D274}" type="pres">
      <dgm:prSet presAssocID="{05A75990-2A0C-4BDE-B34E-97FF7434FE1A}" presName="horz1" presStyleCnt="0"/>
      <dgm:spPr/>
    </dgm:pt>
    <dgm:pt modelId="{25C02C2A-97D9-4AA0-BA40-D06A08996FDB}" type="pres">
      <dgm:prSet presAssocID="{05A75990-2A0C-4BDE-B34E-97FF7434FE1A}" presName="tx1" presStyleLbl="revTx" presStyleIdx="0" presStyleCnt="2"/>
      <dgm:spPr/>
    </dgm:pt>
    <dgm:pt modelId="{3F287F81-B227-45F0-8B86-E24F0094D3BD}" type="pres">
      <dgm:prSet presAssocID="{05A75990-2A0C-4BDE-B34E-97FF7434FE1A}" presName="vert1" presStyleCnt="0"/>
      <dgm:spPr/>
    </dgm:pt>
    <dgm:pt modelId="{FAC93439-4ADB-419E-98A6-4220157DEC42}" type="pres">
      <dgm:prSet presAssocID="{4C003E5E-5847-415A-80C0-9D7C85745EC9}" presName="thickLine" presStyleLbl="alignNode1" presStyleIdx="1" presStyleCnt="2"/>
      <dgm:spPr/>
    </dgm:pt>
    <dgm:pt modelId="{0A9E85C2-03D8-4566-8A53-FE2DA036540A}" type="pres">
      <dgm:prSet presAssocID="{4C003E5E-5847-415A-80C0-9D7C85745EC9}" presName="horz1" presStyleCnt="0"/>
      <dgm:spPr/>
    </dgm:pt>
    <dgm:pt modelId="{417A21C4-2E34-4572-BDDE-6331B8D3FB58}" type="pres">
      <dgm:prSet presAssocID="{4C003E5E-5847-415A-80C0-9D7C85745EC9}" presName="tx1" presStyleLbl="revTx" presStyleIdx="1" presStyleCnt="2"/>
      <dgm:spPr/>
    </dgm:pt>
    <dgm:pt modelId="{2CF8E3C3-1F42-4231-BB45-E56878862BC2}" type="pres">
      <dgm:prSet presAssocID="{4C003E5E-5847-415A-80C0-9D7C85745EC9}" presName="vert1" presStyleCnt="0"/>
      <dgm:spPr/>
    </dgm:pt>
  </dgm:ptLst>
  <dgm:cxnLst>
    <dgm:cxn modelId="{71E08633-5CA8-4E71-B082-EB2717A4A1CE}" type="presOf" srcId="{4C003E5E-5847-415A-80C0-9D7C85745EC9}" destId="{417A21C4-2E34-4572-BDDE-6331B8D3FB58}" srcOrd="0" destOrd="0" presId="urn:microsoft.com/office/officeart/2008/layout/LinedList"/>
    <dgm:cxn modelId="{F49DA933-E7BA-4280-AD55-8B4B5F54D295}" srcId="{6738496A-916A-4C7B-B7EF-2868EE90F209}" destId="{4C003E5E-5847-415A-80C0-9D7C85745EC9}" srcOrd="1" destOrd="0" parTransId="{56486BDF-B39B-4855-B7AD-CF1298D616C4}" sibTransId="{4AC46A35-CA4C-41A8-B0C6-6C81719B616A}"/>
    <dgm:cxn modelId="{4E909F41-AF4F-44F7-B55C-D8F9D7B9E0F2}" srcId="{6738496A-916A-4C7B-B7EF-2868EE90F209}" destId="{05A75990-2A0C-4BDE-B34E-97FF7434FE1A}" srcOrd="0" destOrd="0" parTransId="{607D220E-160C-405D-A979-5915DC39A14F}" sibTransId="{AEC00B61-DF13-4297-BD36-C19DA2352744}"/>
    <dgm:cxn modelId="{EA40016B-7236-432E-8C78-4D34DACDB751}" type="presOf" srcId="{05A75990-2A0C-4BDE-B34E-97FF7434FE1A}" destId="{25C02C2A-97D9-4AA0-BA40-D06A08996FDB}" srcOrd="0" destOrd="0" presId="urn:microsoft.com/office/officeart/2008/layout/LinedList"/>
    <dgm:cxn modelId="{6FF795C2-FE9A-48D4-A3AE-F7AB19D84F69}" type="presOf" srcId="{6738496A-916A-4C7B-B7EF-2868EE90F209}" destId="{91DA21DB-2882-45DD-B3A8-61C27D9B56C4}" srcOrd="0" destOrd="0" presId="urn:microsoft.com/office/officeart/2008/layout/LinedList"/>
    <dgm:cxn modelId="{AB5AE09D-C9B4-4911-9A29-70727C96FF8C}" type="presParOf" srcId="{91DA21DB-2882-45DD-B3A8-61C27D9B56C4}" destId="{3C957164-4C96-41F0-9ECE-23968B06F127}" srcOrd="0" destOrd="0" presId="urn:microsoft.com/office/officeart/2008/layout/LinedList"/>
    <dgm:cxn modelId="{5893C6D4-32C1-4C38-B249-397535A7A372}" type="presParOf" srcId="{91DA21DB-2882-45DD-B3A8-61C27D9B56C4}" destId="{5AC7CEA9-00FC-4A80-B05E-281D8205D274}" srcOrd="1" destOrd="0" presId="urn:microsoft.com/office/officeart/2008/layout/LinedList"/>
    <dgm:cxn modelId="{5ED8CE0C-7DA6-4A52-961C-5A1A0890F403}" type="presParOf" srcId="{5AC7CEA9-00FC-4A80-B05E-281D8205D274}" destId="{25C02C2A-97D9-4AA0-BA40-D06A08996FDB}" srcOrd="0" destOrd="0" presId="urn:microsoft.com/office/officeart/2008/layout/LinedList"/>
    <dgm:cxn modelId="{3D621342-88CD-4361-AF5A-866B7AFEA35E}" type="presParOf" srcId="{5AC7CEA9-00FC-4A80-B05E-281D8205D274}" destId="{3F287F81-B227-45F0-8B86-E24F0094D3BD}" srcOrd="1" destOrd="0" presId="urn:microsoft.com/office/officeart/2008/layout/LinedList"/>
    <dgm:cxn modelId="{C45D17F1-1052-4CB2-BD1A-C24520FE0DF2}" type="presParOf" srcId="{91DA21DB-2882-45DD-B3A8-61C27D9B56C4}" destId="{FAC93439-4ADB-419E-98A6-4220157DEC42}" srcOrd="2" destOrd="0" presId="urn:microsoft.com/office/officeart/2008/layout/LinedList"/>
    <dgm:cxn modelId="{8D07F6ED-5789-449B-9F94-7254B2A0DF99}" type="presParOf" srcId="{91DA21DB-2882-45DD-B3A8-61C27D9B56C4}" destId="{0A9E85C2-03D8-4566-8A53-FE2DA036540A}" srcOrd="3" destOrd="0" presId="urn:microsoft.com/office/officeart/2008/layout/LinedList"/>
    <dgm:cxn modelId="{51B4A4FD-5842-4343-A2DB-3231678CB6BE}" type="presParOf" srcId="{0A9E85C2-03D8-4566-8A53-FE2DA036540A}" destId="{417A21C4-2E34-4572-BDDE-6331B8D3FB58}" srcOrd="0" destOrd="0" presId="urn:microsoft.com/office/officeart/2008/layout/LinedList"/>
    <dgm:cxn modelId="{15674B55-58BF-402F-9033-7EDE8C2BCD25}" type="presParOf" srcId="{0A9E85C2-03D8-4566-8A53-FE2DA036540A}" destId="{2CF8E3C3-1F42-4231-BB45-E56878862B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34639D-5F20-4188-8D1B-5C736D18E291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98B9AC8-859F-4262-97E7-41A734B61848}">
      <dgm:prSet/>
      <dgm:spPr/>
      <dgm:t>
        <a:bodyPr/>
        <a:lstStyle/>
        <a:p>
          <a:r>
            <a:rPr lang="ko-KR" dirty="0">
              <a:latin typeface="210 앱굴림 L" panose="02020603020101020101" pitchFamily="18" charset="-127"/>
              <a:ea typeface="210 앱굴림 L" panose="02020603020101020101" pitchFamily="18" charset="-127"/>
            </a:rPr>
            <a:t>총알로 적을 맞췄을 때는 어떻게 감지할까</a:t>
          </a:r>
          <a:r>
            <a:rPr lang="en-US" dirty="0">
              <a:latin typeface="210 앱굴림 L" panose="02020603020101020101" pitchFamily="18" charset="-127"/>
              <a:ea typeface="210 앱굴림 L" panose="02020603020101020101" pitchFamily="18" charset="-127"/>
            </a:rPr>
            <a:t>?</a:t>
          </a:r>
          <a:r>
            <a:rPr lang="ko-KR" dirty="0">
              <a:latin typeface="210 앱굴림 L" panose="02020603020101020101" pitchFamily="18" charset="-127"/>
              <a:ea typeface="210 앱굴림 L" panose="02020603020101020101" pitchFamily="18" charset="-127"/>
            </a:rPr>
            <a:t> </a:t>
          </a:r>
          <a:endParaRPr lang="en-US" dirty="0">
            <a:latin typeface="210 앱굴림 L" panose="02020603020101020101" pitchFamily="18" charset="-127"/>
            <a:ea typeface="210 앱굴림 L" panose="02020603020101020101" pitchFamily="18" charset="-127"/>
          </a:endParaRPr>
        </a:p>
      </dgm:t>
    </dgm:pt>
    <dgm:pt modelId="{E38503FF-97B1-4E95-8967-23511823F4AF}" type="parTrans" cxnId="{B91A2127-8C29-491B-8511-F168763B0CFF}">
      <dgm:prSet/>
      <dgm:spPr/>
      <dgm:t>
        <a:bodyPr/>
        <a:lstStyle/>
        <a:p>
          <a:endParaRPr lang="en-US"/>
        </a:p>
      </dgm:t>
    </dgm:pt>
    <dgm:pt modelId="{2C81AC84-E37C-43B5-8C9E-85D45DC5E387}" type="sibTrans" cxnId="{B91A2127-8C29-491B-8511-F168763B0CFF}">
      <dgm:prSet/>
      <dgm:spPr/>
      <dgm:t>
        <a:bodyPr/>
        <a:lstStyle/>
        <a:p>
          <a:endParaRPr lang="en-US"/>
        </a:p>
      </dgm:t>
    </dgm:pt>
    <dgm:pt modelId="{DB0B2FD6-6878-44F4-9AD3-5FF696907B40}">
      <dgm:prSet/>
      <dgm:spPr/>
      <dgm:t>
        <a:bodyPr/>
        <a:lstStyle/>
        <a:p>
          <a:r>
            <a:rPr lang="ko-KR" dirty="0">
              <a:latin typeface="210 앱굴림 L" panose="02020603020101020101" pitchFamily="18" charset="-127"/>
              <a:ea typeface="210 앱굴림 L" panose="02020603020101020101" pitchFamily="18" charset="-127"/>
            </a:rPr>
            <a:t>총알의 충돌 감지는 어떻게 할까</a:t>
          </a:r>
          <a:r>
            <a:rPr lang="en-US" dirty="0">
              <a:latin typeface="210 앱굴림 L" panose="02020603020101020101" pitchFamily="18" charset="-127"/>
              <a:ea typeface="210 앱굴림 L" panose="02020603020101020101" pitchFamily="18" charset="-127"/>
            </a:rPr>
            <a:t>?</a:t>
          </a:r>
        </a:p>
      </dgm:t>
    </dgm:pt>
    <dgm:pt modelId="{A6EB3294-ADD3-4969-96D1-58549AA9A4CF}" type="parTrans" cxnId="{EC924F5A-850B-4BA9-875A-06FA04728B8D}">
      <dgm:prSet/>
      <dgm:spPr/>
      <dgm:t>
        <a:bodyPr/>
        <a:lstStyle/>
        <a:p>
          <a:endParaRPr lang="en-US"/>
        </a:p>
      </dgm:t>
    </dgm:pt>
    <dgm:pt modelId="{28EB88EC-9777-4987-BA66-A2CE0B3D7456}" type="sibTrans" cxnId="{EC924F5A-850B-4BA9-875A-06FA04728B8D}">
      <dgm:prSet/>
      <dgm:spPr/>
      <dgm:t>
        <a:bodyPr/>
        <a:lstStyle/>
        <a:p>
          <a:endParaRPr lang="en-US"/>
        </a:p>
      </dgm:t>
    </dgm:pt>
    <dgm:pt modelId="{ED3EE053-248F-40FC-9DDC-3838FB0DC293}" type="pres">
      <dgm:prSet presAssocID="{1034639D-5F20-4188-8D1B-5C736D18E291}" presName="cycle" presStyleCnt="0">
        <dgm:presLayoutVars>
          <dgm:dir/>
          <dgm:resizeHandles val="exact"/>
        </dgm:presLayoutVars>
      </dgm:prSet>
      <dgm:spPr/>
    </dgm:pt>
    <dgm:pt modelId="{0C363B59-74DA-4CDC-8A38-78F14BA609B0}" type="pres">
      <dgm:prSet presAssocID="{898B9AC8-859F-4262-97E7-41A734B61848}" presName="node" presStyleLbl="node1" presStyleIdx="0" presStyleCnt="2">
        <dgm:presLayoutVars>
          <dgm:bulletEnabled val="1"/>
        </dgm:presLayoutVars>
      </dgm:prSet>
      <dgm:spPr/>
    </dgm:pt>
    <dgm:pt modelId="{917DCD1F-B7D6-4A38-99A3-F8CE7B467507}" type="pres">
      <dgm:prSet presAssocID="{898B9AC8-859F-4262-97E7-41A734B61848}" presName="spNode" presStyleCnt="0"/>
      <dgm:spPr/>
    </dgm:pt>
    <dgm:pt modelId="{2BDC0304-EEC9-4007-8E2D-FA6C6BA21E2A}" type="pres">
      <dgm:prSet presAssocID="{2C81AC84-E37C-43B5-8C9E-85D45DC5E387}" presName="sibTrans" presStyleLbl="sibTrans1D1" presStyleIdx="0" presStyleCnt="2"/>
      <dgm:spPr/>
    </dgm:pt>
    <dgm:pt modelId="{D130E203-5810-4B68-836B-D6E509740F96}" type="pres">
      <dgm:prSet presAssocID="{DB0B2FD6-6878-44F4-9AD3-5FF696907B40}" presName="node" presStyleLbl="node1" presStyleIdx="1" presStyleCnt="2">
        <dgm:presLayoutVars>
          <dgm:bulletEnabled val="1"/>
        </dgm:presLayoutVars>
      </dgm:prSet>
      <dgm:spPr/>
    </dgm:pt>
    <dgm:pt modelId="{A9CD985E-07AE-4558-9970-6AF6478A7364}" type="pres">
      <dgm:prSet presAssocID="{DB0B2FD6-6878-44F4-9AD3-5FF696907B40}" presName="spNode" presStyleCnt="0"/>
      <dgm:spPr/>
    </dgm:pt>
    <dgm:pt modelId="{EA662F82-97CF-4C62-A5AA-5A981EF9CC01}" type="pres">
      <dgm:prSet presAssocID="{28EB88EC-9777-4987-BA66-A2CE0B3D7456}" presName="sibTrans" presStyleLbl="sibTrans1D1" presStyleIdx="1" presStyleCnt="2"/>
      <dgm:spPr/>
    </dgm:pt>
  </dgm:ptLst>
  <dgm:cxnLst>
    <dgm:cxn modelId="{A6612910-EF89-4B0C-AFB6-B6D8BB3121D6}" type="presOf" srcId="{898B9AC8-859F-4262-97E7-41A734B61848}" destId="{0C363B59-74DA-4CDC-8A38-78F14BA609B0}" srcOrd="0" destOrd="0" presId="urn:microsoft.com/office/officeart/2005/8/layout/cycle6"/>
    <dgm:cxn modelId="{B91A2127-8C29-491B-8511-F168763B0CFF}" srcId="{1034639D-5F20-4188-8D1B-5C736D18E291}" destId="{898B9AC8-859F-4262-97E7-41A734B61848}" srcOrd="0" destOrd="0" parTransId="{E38503FF-97B1-4E95-8967-23511823F4AF}" sibTransId="{2C81AC84-E37C-43B5-8C9E-85D45DC5E387}"/>
    <dgm:cxn modelId="{D7B1C145-5744-47B5-ADC6-8E4616CB62B1}" type="presOf" srcId="{2C81AC84-E37C-43B5-8C9E-85D45DC5E387}" destId="{2BDC0304-EEC9-4007-8E2D-FA6C6BA21E2A}" srcOrd="0" destOrd="0" presId="urn:microsoft.com/office/officeart/2005/8/layout/cycle6"/>
    <dgm:cxn modelId="{EC924F5A-850B-4BA9-875A-06FA04728B8D}" srcId="{1034639D-5F20-4188-8D1B-5C736D18E291}" destId="{DB0B2FD6-6878-44F4-9AD3-5FF696907B40}" srcOrd="1" destOrd="0" parTransId="{A6EB3294-ADD3-4969-96D1-58549AA9A4CF}" sibTransId="{28EB88EC-9777-4987-BA66-A2CE0B3D7456}"/>
    <dgm:cxn modelId="{ECDD1EA7-6C38-4EE5-8501-DC91558B0046}" type="presOf" srcId="{1034639D-5F20-4188-8D1B-5C736D18E291}" destId="{ED3EE053-248F-40FC-9DDC-3838FB0DC293}" srcOrd="0" destOrd="0" presId="urn:microsoft.com/office/officeart/2005/8/layout/cycle6"/>
    <dgm:cxn modelId="{CC5A7AF2-0433-4CFE-8472-64BC96AE373A}" type="presOf" srcId="{DB0B2FD6-6878-44F4-9AD3-5FF696907B40}" destId="{D130E203-5810-4B68-836B-D6E509740F96}" srcOrd="0" destOrd="0" presId="urn:microsoft.com/office/officeart/2005/8/layout/cycle6"/>
    <dgm:cxn modelId="{2023AAF9-93CB-4E4A-8C31-19CFDBF43AC8}" type="presOf" srcId="{28EB88EC-9777-4987-BA66-A2CE0B3D7456}" destId="{EA662F82-97CF-4C62-A5AA-5A981EF9CC01}" srcOrd="0" destOrd="0" presId="urn:microsoft.com/office/officeart/2005/8/layout/cycle6"/>
    <dgm:cxn modelId="{125A661C-3765-44E3-AD23-1B679827E0DF}" type="presParOf" srcId="{ED3EE053-248F-40FC-9DDC-3838FB0DC293}" destId="{0C363B59-74DA-4CDC-8A38-78F14BA609B0}" srcOrd="0" destOrd="0" presId="urn:microsoft.com/office/officeart/2005/8/layout/cycle6"/>
    <dgm:cxn modelId="{20F9CC52-1109-4FF0-8845-1608573A3572}" type="presParOf" srcId="{ED3EE053-248F-40FC-9DDC-3838FB0DC293}" destId="{917DCD1F-B7D6-4A38-99A3-F8CE7B467507}" srcOrd="1" destOrd="0" presId="urn:microsoft.com/office/officeart/2005/8/layout/cycle6"/>
    <dgm:cxn modelId="{9AADA298-1B80-415C-91EC-11083FD54762}" type="presParOf" srcId="{ED3EE053-248F-40FC-9DDC-3838FB0DC293}" destId="{2BDC0304-EEC9-4007-8E2D-FA6C6BA21E2A}" srcOrd="2" destOrd="0" presId="urn:microsoft.com/office/officeart/2005/8/layout/cycle6"/>
    <dgm:cxn modelId="{8DD59971-62B0-4C70-AB09-6127E3C2CB37}" type="presParOf" srcId="{ED3EE053-248F-40FC-9DDC-3838FB0DC293}" destId="{D130E203-5810-4B68-836B-D6E509740F96}" srcOrd="3" destOrd="0" presId="urn:microsoft.com/office/officeart/2005/8/layout/cycle6"/>
    <dgm:cxn modelId="{0AE3C3D0-9A72-4CD0-B7B3-DCADBBFE23A3}" type="presParOf" srcId="{ED3EE053-248F-40FC-9DDC-3838FB0DC293}" destId="{A9CD985E-07AE-4558-9970-6AF6478A7364}" srcOrd="4" destOrd="0" presId="urn:microsoft.com/office/officeart/2005/8/layout/cycle6"/>
    <dgm:cxn modelId="{BE4DC3DA-DFA2-4EC8-883C-EA9F9090BA88}" type="presParOf" srcId="{ED3EE053-248F-40FC-9DDC-3838FB0DC293}" destId="{EA662F82-97CF-4C62-A5AA-5A981EF9CC01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57164-4C96-41F0-9ECE-23968B06F127}">
      <dsp:nvSpPr>
        <dsp:cNvPr id="0" name=""/>
        <dsp:cNvSpPr/>
      </dsp:nvSpPr>
      <dsp:spPr>
        <a:xfrm>
          <a:off x="0" y="0"/>
          <a:ext cx="51408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02C2A-97D9-4AA0-BA40-D06A08996FDB}">
      <dsp:nvSpPr>
        <dsp:cNvPr id="0" name=""/>
        <dsp:cNvSpPr/>
      </dsp:nvSpPr>
      <dsp:spPr>
        <a:xfrm>
          <a:off x="0" y="0"/>
          <a:ext cx="5140884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 dirty="0">
              <a:latin typeface="210 앱굴림 L" panose="02020603020101020101" pitchFamily="18" charset="-127"/>
              <a:ea typeface="210 앱굴림 L" panose="02020603020101020101" pitchFamily="18" charset="-127"/>
            </a:rPr>
            <a:t>동적으로 게임 오브젝트를 생성하고 싶을 때</a:t>
          </a:r>
          <a:endParaRPr lang="en-US" altLang="ko-KR" sz="3200" kern="1200" dirty="0">
            <a:latin typeface="210 앱굴림 L" panose="02020603020101020101" pitchFamily="18" charset="-127"/>
            <a:ea typeface="210 앱굴림 L" panose="02020603020101020101" pitchFamily="18" charset="-127"/>
          </a:endParaRP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210 앱굴림 L" panose="02020603020101020101" pitchFamily="18" charset="-127"/>
              <a:ea typeface="210 앱굴림 L" panose="02020603020101020101" pitchFamily="18" charset="-127"/>
            </a:rPr>
            <a:t> = </a:t>
          </a:r>
          <a:r>
            <a:rPr lang="ko-KR" altLang="en-US" sz="3200" kern="1200" dirty="0">
              <a:latin typeface="210 앱굴림 L" panose="02020603020101020101" pitchFamily="18" charset="-127"/>
              <a:ea typeface="210 앱굴림 L" panose="02020603020101020101" pitchFamily="18" charset="-127"/>
            </a:rPr>
            <a:t>필요할 때 생성</a:t>
          </a:r>
          <a:endParaRPr lang="en-US" altLang="ko-KR" sz="3200" kern="1200" dirty="0">
            <a:latin typeface="210 앱굴림 L" panose="02020603020101020101" pitchFamily="18" charset="-127"/>
            <a:ea typeface="210 앱굴림 L" panose="02020603020101020101" pitchFamily="18" charset="-127"/>
          </a:endParaRP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210 앱굴림 L" panose="02020603020101020101" pitchFamily="18" charset="-127"/>
              <a:ea typeface="210 앱굴림 L" panose="02020603020101020101" pitchFamily="18" charset="-127"/>
            </a:rPr>
            <a:t> = </a:t>
          </a:r>
          <a:r>
            <a:rPr lang="ko-KR" altLang="en-US" sz="3200" kern="1200" dirty="0">
              <a:latin typeface="210 앱굴림 L" panose="02020603020101020101" pitchFamily="18" charset="-127"/>
              <a:ea typeface="210 앱굴림 L" panose="02020603020101020101" pitchFamily="18" charset="-127"/>
            </a:rPr>
            <a:t>스페이스바를 누를 때 생성</a:t>
          </a:r>
          <a:endParaRPr lang="en-US" sz="3200" kern="1200" dirty="0">
            <a:latin typeface="210 앱굴림 L" panose="02020603020101020101" pitchFamily="18" charset="-127"/>
            <a:ea typeface="210 앱굴림 L" panose="02020603020101020101" pitchFamily="18" charset="-127"/>
          </a:endParaRPr>
        </a:p>
      </dsp:txBody>
      <dsp:txXfrm>
        <a:off x="0" y="0"/>
        <a:ext cx="5140884" cy="2786062"/>
      </dsp:txXfrm>
    </dsp:sp>
    <dsp:sp modelId="{FAC93439-4ADB-419E-98A6-4220157DEC42}">
      <dsp:nvSpPr>
        <dsp:cNvPr id="0" name=""/>
        <dsp:cNvSpPr/>
      </dsp:nvSpPr>
      <dsp:spPr>
        <a:xfrm>
          <a:off x="0" y="2786062"/>
          <a:ext cx="5140884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A21C4-2E34-4572-BDDE-6331B8D3FB58}">
      <dsp:nvSpPr>
        <dsp:cNvPr id="0" name=""/>
        <dsp:cNvSpPr/>
      </dsp:nvSpPr>
      <dsp:spPr>
        <a:xfrm>
          <a:off x="0" y="2786062"/>
          <a:ext cx="5140884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210 앱굴림 L" panose="02020603020101020101" pitchFamily="18" charset="-127"/>
              <a:ea typeface="210 앱굴림 L" panose="02020603020101020101" pitchFamily="18" charset="-127"/>
            </a:rPr>
            <a:t>Instantiate</a:t>
          </a:r>
          <a:r>
            <a:rPr lang="ko-KR" altLang="en-US" sz="3200" kern="1200" dirty="0">
              <a:latin typeface="210 앱굴림 L" panose="02020603020101020101" pitchFamily="18" charset="-127"/>
              <a:ea typeface="210 앱굴림 L" panose="02020603020101020101" pitchFamily="18" charset="-127"/>
            </a:rPr>
            <a:t> 함수를 쓰자</a:t>
          </a:r>
          <a:endParaRPr lang="en-US" sz="3200" kern="1200" dirty="0">
            <a:latin typeface="210 앱굴림 L" panose="02020603020101020101" pitchFamily="18" charset="-127"/>
            <a:ea typeface="210 앱굴림 L" panose="02020603020101020101" pitchFamily="18" charset="-127"/>
          </a:endParaRP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210 앱굴림 L" panose="02020603020101020101" pitchFamily="18" charset="-127"/>
              <a:ea typeface="210 앱굴림 L" panose="02020603020101020101" pitchFamily="18" charset="-127"/>
            </a:rPr>
            <a:t>Instantiate(</a:t>
          </a:r>
          <a:r>
            <a:rPr lang="ko-KR" sz="3200" kern="1200" dirty="0" err="1">
              <a:latin typeface="210 앱굴림 L" panose="02020603020101020101" pitchFamily="18" charset="-127"/>
              <a:ea typeface="210 앱굴림 L" panose="02020603020101020101" pitchFamily="18" charset="-127"/>
            </a:rPr>
            <a:t>게임오브젝트</a:t>
          </a:r>
          <a:r>
            <a:rPr lang="en-US" sz="3200" kern="1200" dirty="0">
              <a:latin typeface="210 앱굴림 L" panose="02020603020101020101" pitchFamily="18" charset="-127"/>
              <a:ea typeface="210 앱굴림 L" panose="02020603020101020101" pitchFamily="18" charset="-127"/>
            </a:rPr>
            <a:t>)</a:t>
          </a:r>
        </a:p>
      </dsp:txBody>
      <dsp:txXfrm>
        <a:off x="0" y="2786062"/>
        <a:ext cx="5140884" cy="2786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63B59-74DA-4CDC-8A38-78F14BA609B0}">
      <dsp:nvSpPr>
        <dsp:cNvPr id="0" name=""/>
        <dsp:cNvSpPr/>
      </dsp:nvSpPr>
      <dsp:spPr>
        <a:xfrm>
          <a:off x="948" y="914967"/>
          <a:ext cx="2169884" cy="14104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>
              <a:latin typeface="210 앱굴림 L" panose="02020603020101020101" pitchFamily="18" charset="-127"/>
              <a:ea typeface="210 앱굴림 L" panose="02020603020101020101" pitchFamily="18" charset="-127"/>
            </a:rPr>
            <a:t>총알로 적을 맞췄을 때는 어떻게 감지할까</a:t>
          </a:r>
          <a:r>
            <a:rPr lang="en-US" sz="2000" kern="1200" dirty="0">
              <a:latin typeface="210 앱굴림 L" panose="02020603020101020101" pitchFamily="18" charset="-127"/>
              <a:ea typeface="210 앱굴림 L" panose="02020603020101020101" pitchFamily="18" charset="-127"/>
            </a:rPr>
            <a:t>?</a:t>
          </a:r>
          <a:r>
            <a:rPr lang="ko-KR" sz="2000" kern="1200" dirty="0">
              <a:latin typeface="210 앱굴림 L" panose="02020603020101020101" pitchFamily="18" charset="-127"/>
              <a:ea typeface="210 앱굴림 L" panose="02020603020101020101" pitchFamily="18" charset="-127"/>
            </a:rPr>
            <a:t> </a:t>
          </a:r>
          <a:endParaRPr lang="en-US" sz="2000" kern="1200" dirty="0">
            <a:latin typeface="210 앱굴림 L" panose="02020603020101020101" pitchFamily="18" charset="-127"/>
            <a:ea typeface="210 앱굴림 L" panose="02020603020101020101" pitchFamily="18" charset="-127"/>
          </a:endParaRPr>
        </a:p>
      </dsp:txBody>
      <dsp:txXfrm>
        <a:off x="69799" y="983818"/>
        <a:ext cx="2032182" cy="1272722"/>
      </dsp:txXfrm>
    </dsp:sp>
    <dsp:sp modelId="{2BDC0304-EEC9-4007-8E2D-FA6C6BA21E2A}">
      <dsp:nvSpPr>
        <dsp:cNvPr id="0" name=""/>
        <dsp:cNvSpPr/>
      </dsp:nvSpPr>
      <dsp:spPr>
        <a:xfrm>
          <a:off x="1085890" y="422451"/>
          <a:ext cx="2395456" cy="2395456"/>
        </a:xfrm>
        <a:custGeom>
          <a:avLst/>
          <a:gdLst/>
          <a:ahLst/>
          <a:cxnLst/>
          <a:rect l="0" t="0" r="0" b="0"/>
          <a:pathLst>
            <a:path>
              <a:moveTo>
                <a:pt x="241148" y="476958"/>
              </a:moveTo>
              <a:arcTo wR="1197728" hR="1197728" stAng="13019852" swAng="636029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0E203-5810-4B68-836B-D6E509740F96}">
      <dsp:nvSpPr>
        <dsp:cNvPr id="0" name=""/>
        <dsp:cNvSpPr/>
      </dsp:nvSpPr>
      <dsp:spPr>
        <a:xfrm>
          <a:off x="2396405" y="914967"/>
          <a:ext cx="2169884" cy="141042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>
              <a:latin typeface="210 앱굴림 L" panose="02020603020101020101" pitchFamily="18" charset="-127"/>
              <a:ea typeface="210 앱굴림 L" panose="02020603020101020101" pitchFamily="18" charset="-127"/>
            </a:rPr>
            <a:t>총알의 충돌 감지는 어떻게 할까</a:t>
          </a:r>
          <a:r>
            <a:rPr lang="en-US" sz="2000" kern="1200" dirty="0">
              <a:latin typeface="210 앱굴림 L" panose="02020603020101020101" pitchFamily="18" charset="-127"/>
              <a:ea typeface="210 앱굴림 L" panose="02020603020101020101" pitchFamily="18" charset="-127"/>
            </a:rPr>
            <a:t>?</a:t>
          </a:r>
        </a:p>
      </dsp:txBody>
      <dsp:txXfrm>
        <a:off x="2465256" y="983818"/>
        <a:ext cx="2032182" cy="1272722"/>
      </dsp:txXfrm>
    </dsp:sp>
    <dsp:sp modelId="{EA662F82-97CF-4C62-A5AA-5A981EF9CC01}">
      <dsp:nvSpPr>
        <dsp:cNvPr id="0" name=""/>
        <dsp:cNvSpPr/>
      </dsp:nvSpPr>
      <dsp:spPr>
        <a:xfrm>
          <a:off x="1085890" y="422451"/>
          <a:ext cx="2395456" cy="2395456"/>
        </a:xfrm>
        <a:custGeom>
          <a:avLst/>
          <a:gdLst/>
          <a:ahLst/>
          <a:cxnLst/>
          <a:rect l="0" t="0" r="0" b="0"/>
          <a:pathLst>
            <a:path>
              <a:moveTo>
                <a:pt x="2154307" y="1918497"/>
              </a:moveTo>
              <a:arcTo wR="1197728" hR="1197728" stAng="2219852" swAng="6360297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2T14:58:13.11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292 0,'-2'11,"0"0,-1 0,0 0,-1-1,0 1,-1-1,0 0,0 0,-2 1,-4 9,-32 45,33-52,1 0,0 0,1 1,1 0,-5 11,-27 73,24-66,2 1,1 0,2 0,1 1,1 1,-2 29,-2 59,4-58,1 49,8 628,2-664,9 43,-1-11,1 9,-2-14,-4 33,-6-110,-1 47,4 0,2 0,15 69,13 54,-16-82,-12-97,0 1,1-1,1 0,1 0,0-1,1 0,3 2,19 29,31 37,-57-79,0 0,1-1,0 0,0 0,0 0,1-1,-1 0,1-1,1 1,-1-1,1 0,-1-1,1 0,0 0,0-1,1 0,-1 0,7 0,6-1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2T14:31:26.940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6866 116,'-16'-2,"0"0,0-1,0-1,1 0,-1-1,1-1,-7-4,-49-16,28 18,0 2,0 2,-1 1,1 2,-43 6,-18-2,-1620-3,1596 6,0 6,1 6,-14 8,17-4,-108 13,-145 27,-118 50,-103 54,564-156,-756 257,614-198,4 7,3 8,-76 54,205-113,-26 15,2 2,-7 10,33-20,0 1,2 2,-8 13,27-28,1 1,1 1,1 1,0 0,2 0,1 2,0 3,-17 42,16-46,2 2,1-1,1 1,1 0,1 1,1 3,2 6,1 1,2-1,2 0,1 0,4 11,-2-21,1-1,1 0,2-1,0 1,2-2,0 1,13 16,0-2,1-1,3-1,0-2,3-1,0-1,2-1,2-2,0-2,32 19,-27-21,30 27,22 14,-24-27,2-2,1-3,73 22,-6-11,99 17,-87-22,-79-19,1-3,39 2,45 2,46 6,132-2,-43-7,-1 0,874-16,-594-6,-331 5,272-5,-352-10,51-14,60-7,41-6,-18 1,-198 25,0-4,79-26,-15 3,-35 11,-2-5,-1-6,-2-5,35-23,-113 45,-3-1,0-2,-1-2,-2-2,-1 0,8-13,-15 18,-17 14,0 0,-1-1,0 0,-1 0,0-1,-1 0,-1-1,3-10,26-50,-26 56,0 0,-2-2,0 1,-1 0,-1-1,-1 0,-1-1,1-11,-1-40,-6-65,0 37,2 73,-2 0,0 0,-2 1,-1-1,-4-7,-13-34,-15-29,10 41,-1 1,-31-41,22 35,3 8,-2 2,-2 2,-3 1,-21-17,-29-21,-77-55,-97-55,188 148,-1 4,-3 4,-10-1,-257-93,254 99,8 8,-87-15,78 20,14 7,-1 3,-7 3,-28-4,-5-6,47 7,0 3,-13 2,-361 7,220 3,169-2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210 앱굴림 L" panose="02020603020101020101" pitchFamily="18" charset="-127"/>
                <a:ea typeface="210 앱굴림 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210 앱굴림 L" panose="02020603020101020101" pitchFamily="18" charset="-127"/>
                <a:ea typeface="210 앱굴림 L" panose="02020603020101020101" pitchFamily="18" charset="-127"/>
              </a:defRPr>
            </a:lvl1pPr>
          </a:lstStyle>
          <a:p>
            <a:fld id="{B39EADD2-0934-478D-94F3-E59BECE9B7B9}" type="datetimeFigureOut">
              <a:rPr lang="ko-KR" altLang="en-US" smtClean="0"/>
              <a:pPr/>
              <a:t>2019-11-10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210 앱굴림 L" panose="02020603020101020101" pitchFamily="18" charset="-127"/>
                <a:ea typeface="210 앱굴림 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210 앱굴림 L" panose="02020603020101020101" pitchFamily="18" charset="-127"/>
                <a:ea typeface="210 앱굴림 L" panose="02020603020101020101" pitchFamily="18" charset="-127"/>
              </a:defRPr>
            </a:lvl1pPr>
          </a:lstStyle>
          <a:p>
            <a:fld id="{DF11F15F-BAB1-4E19-AB49-548BD04A40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35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210 앱굴림 L" panose="02020603020101020101" pitchFamily="18" charset="-127"/>
        <a:ea typeface="210 앱굴림 L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앱굴림 L" panose="02020603020101020101" pitchFamily="18" charset="-127"/>
        <a:ea typeface="210 앱굴림 L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앱굴림 L" panose="02020603020101020101" pitchFamily="18" charset="-127"/>
        <a:ea typeface="210 앱굴림 L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앱굴림 L" panose="02020603020101020101" pitchFamily="18" charset="-127"/>
        <a:ea typeface="210 앱굴림 L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앱굴림 L" panose="02020603020101020101" pitchFamily="18" charset="-127"/>
        <a:ea typeface="210 앱굴림 L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1F15F-BAB1-4E19-AB49-548BD04A400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9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2019-11-10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210 앱굴림 L" panose="02020603020101020101" pitchFamily="18" charset="-127"/>
          <a:ea typeface="210 앱굴림 L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210 앱굴림 L" panose="02020603020101020101" pitchFamily="18" charset="-127"/>
          <a:ea typeface="210 앱굴림 L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210 앱굴림 L" panose="02020603020101020101" pitchFamily="18" charset="-127"/>
          <a:ea typeface="210 앱굴림 L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210 앱굴림 L" panose="02020603020101020101" pitchFamily="18" charset="-127"/>
          <a:ea typeface="210 앱굴림 L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210 앱굴림 L" panose="02020603020101020101" pitchFamily="18" charset="-127"/>
          <a:ea typeface="210 앱굴림 L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210 앱굴림 L" panose="02020603020101020101" pitchFamily="18" charset="-127"/>
          <a:ea typeface="210 앱굴림 L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IamGroooooot/cien-unity-2019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nity3d.com/Manual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9015"/>
            <a:ext cx="9166366" cy="89705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-933450"/>
            <a:ext cx="8915400" cy="872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AC010A-5F79-452A-AC78-B8A9631B11E0}"/>
              </a:ext>
            </a:extLst>
          </p:cNvPr>
          <p:cNvSpPr txBox="1"/>
          <p:nvPr/>
        </p:nvSpPr>
        <p:spPr>
          <a:xfrm>
            <a:off x="2915816" y="5949280"/>
            <a:ext cx="6140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고주형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r"/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  <a:hlinkClick r:id="rId4"/>
              </a:rPr>
              <a:t>https://github.com/IamGroooooot/cien-unity-2019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r"/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2019/11/13  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5842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앱굴림 L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950E90-79BD-4C16-B056-4A2679CE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Transform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의 </a:t>
            </a:r>
            <a:b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Translate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22AA5-9488-4DA0-87E2-927F7F929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638043"/>
            <a:ext cx="3005581" cy="405184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Translate(</a:t>
            </a:r>
            <a:r>
              <a:rPr lang="ko-KR" altLang="en-US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벡터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);</a:t>
            </a:r>
          </a:p>
          <a:p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매 프레임마다 </a:t>
            </a:r>
            <a:b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벡터만큼 위치를 움직임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주의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 </a:t>
            </a:r>
          </a:p>
          <a:p>
            <a:pPr marL="0" indent="0">
              <a:buNone/>
            </a:pP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상대좌표를 사용한다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= 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상대적으로 움직인다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pPr marL="0" indent="0">
              <a:buNone/>
            </a:pP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월드기준으로 이동시키려면 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2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번째 인자로 </a:t>
            </a:r>
            <a:r>
              <a:rPr lang="en-US" altLang="ko-KR" sz="2000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Space.World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를 줘야한다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“</a:t>
            </a:r>
            <a:r>
              <a:rPr lang="en-US" altLang="ko-KR" sz="17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TranslatePractice</a:t>
            </a:r>
            <a:r>
              <a:rPr lang="en-US" altLang="ko-KR" sz="17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17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씬 참고</a:t>
            </a:r>
            <a:r>
              <a:rPr lang="en-US" altLang="ko-KR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”</a:t>
            </a:r>
          </a:p>
          <a:p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ko-KR" altLang="en-US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A3D570-8F33-44F6-8D5A-A5ABDE1F4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82" y="1460686"/>
            <a:ext cx="5647494" cy="376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86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앱굴림 L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950E90-79BD-4C16-B056-4A2679CE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altLang="ko-KR" sz="2400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Rigidbody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의</a:t>
            </a:r>
            <a:b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Velocity 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22AA5-9488-4DA0-87E2-927F7F929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638043"/>
            <a:ext cx="3005581" cy="3415623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게임오브젝트의</a:t>
            </a:r>
            <a:r>
              <a:rPr lang="ko-KR" altLang="en-US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 </a:t>
            </a:r>
            <a:r>
              <a:rPr lang="ko-KR" altLang="en-US" sz="20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리지드바디에</a:t>
            </a:r>
            <a:r>
              <a:rPr lang="ko-KR" altLang="en-US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 저장된 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velocity = </a:t>
            </a:r>
            <a:r>
              <a:rPr lang="ko-KR" altLang="en-US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벡터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;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GetComponent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&lt;</a:t>
            </a:r>
            <a:r>
              <a:rPr lang="en-US" altLang="ko-KR" sz="20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Rigidbody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&gt;().Velocity = </a:t>
            </a:r>
            <a:r>
              <a:rPr lang="ko-KR" altLang="en-US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벡터</a:t>
            </a:r>
            <a:r>
              <a:rPr lang="en-US" altLang="ko-KR" sz="2000">
                <a:latin typeface="Consolas" panose="020B0609020204030204" pitchFamily="49" charset="0"/>
                <a:ea typeface="210 앱굴림 R" panose="02020603020101020101" pitchFamily="18" charset="-127"/>
              </a:rPr>
              <a:t>;</a:t>
            </a:r>
            <a:endParaRPr lang="en-US" altLang="ko-KR" sz="2000" dirty="0">
              <a:latin typeface="Consolas" panose="020B0609020204030204" pitchFamily="49" charset="0"/>
              <a:ea typeface="210 앱굴림 R" panose="02020603020101020101" pitchFamily="18" charset="-127"/>
            </a:endParaRPr>
          </a:p>
          <a:p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속도 값을 한번 바꿈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05E6AB-4338-4A2C-A1D7-33A9B47B1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82" y="1806663"/>
            <a:ext cx="5655818" cy="308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24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앱굴림 L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950E90-79BD-4C16-B056-4A2679CE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altLang="ko-KR" sz="2400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Rigidbody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의</a:t>
            </a:r>
            <a:b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Force </a:t>
            </a:r>
            <a:r>
              <a:rPr lang="ko-KR" altLang="en-US" sz="2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22AA5-9488-4DA0-87E2-927F7F929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3"/>
            <a:ext cx="2522980" cy="3415623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0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게임오브젝트의</a:t>
            </a:r>
            <a:r>
              <a:rPr lang="ko-KR" altLang="en-US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 </a:t>
            </a:r>
            <a:r>
              <a:rPr lang="ko-KR" altLang="en-US" sz="20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리지드바디의</a:t>
            </a:r>
            <a:r>
              <a:rPr lang="ko-KR" altLang="en-US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 함수인 </a:t>
            </a:r>
            <a:r>
              <a:rPr lang="en-US" altLang="ko-KR" sz="20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AddForce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(</a:t>
            </a:r>
            <a:r>
              <a:rPr lang="ko-KR" altLang="en-US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벡터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);</a:t>
            </a:r>
          </a:p>
          <a:p>
            <a:endParaRPr lang="en-US" altLang="ko-KR" sz="2000" dirty="0">
              <a:latin typeface="Consolas" panose="020B0609020204030204" pitchFamily="49" charset="0"/>
              <a:ea typeface="210 앱굴림 R" panose="02020603020101020101" pitchFamily="18" charset="-127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GetComponent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&lt;</a:t>
            </a:r>
            <a:r>
              <a:rPr lang="en-US" altLang="ko-KR" sz="20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Rigidbody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&gt;().</a:t>
            </a:r>
            <a:r>
              <a:rPr lang="en-US" altLang="ko-KR" sz="20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AddForce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(</a:t>
            </a:r>
            <a:r>
              <a:rPr lang="ko-KR" altLang="en-US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벡터</a:t>
            </a:r>
            <a:r>
              <a:rPr lang="en-US" altLang="ko-KR" sz="2000" dirty="0">
                <a:latin typeface="Consolas" panose="020B0609020204030204" pitchFamily="49" charset="0"/>
                <a:ea typeface="210 앱굴림 R" panose="02020603020101020101" pitchFamily="18" charset="-127"/>
              </a:rPr>
              <a:t>);</a:t>
            </a:r>
          </a:p>
          <a:p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매 프레임마다 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Force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를 가함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가속도 생김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  <a:endParaRPr lang="ko-KR" altLang="en-US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B39473-E4EA-4EAE-8C0B-1A6EA05D3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82" y="1764227"/>
            <a:ext cx="5673110" cy="31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앱굴림 L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809B12-6654-480B-A7DA-13FDA8F8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>
                <a:solidFill>
                  <a:schemeClr val="accent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다른 게임 오브젝트에 접근하고 </a:t>
            </a:r>
            <a:br>
              <a:rPr lang="en-US" altLang="ko-KR" sz="4000" dirty="0">
                <a:solidFill>
                  <a:schemeClr val="accent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ko-KR" altLang="en-US" sz="4000" dirty="0">
                <a:solidFill>
                  <a:schemeClr val="accent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싶을 땐</a:t>
            </a:r>
            <a:r>
              <a:rPr lang="en-US" altLang="ko-KR" sz="4000" dirty="0">
                <a:solidFill>
                  <a:schemeClr val="accent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4C6240-5F2B-4E2A-ACCE-9CFF7944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(EX) 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이름이 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target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인 게임 오브젝트를 찾아서 옮겨주고 싶다</a:t>
            </a: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“</a:t>
            </a:r>
            <a:r>
              <a:rPr lang="en-US" altLang="ko-KR" sz="21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FindTarget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씬 참고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1542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6129"/>
            <a:ext cx="4851603" cy="5925741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210 앱굴림 L" panose="02020603020101020101" pitchFamily="18" charset="-12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00"/>
          <a:stretch/>
        </p:blipFill>
        <p:spPr>
          <a:xfrm>
            <a:off x="0" y="466129"/>
            <a:ext cx="9144000" cy="59257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979" y="1459467"/>
            <a:ext cx="3733482" cy="1090538"/>
          </a:xfrm>
        </p:spPr>
        <p:txBody>
          <a:bodyPr>
            <a:normAutofit/>
          </a:bodyPr>
          <a:lstStyle/>
          <a:p>
            <a:r>
              <a:rPr lang="ko-KR" altLang="en-US" sz="4400" b="1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이름으로 찾기</a:t>
            </a: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86286"/>
            <a:ext cx="4320692" cy="4666770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latin typeface="210 앱굴림 L" panose="0202060302010102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E064C6E-A4A4-45D5-82BF-55055E1B89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1552" r="18037" b="-2"/>
          <a:stretch/>
        </p:blipFill>
        <p:spPr>
          <a:xfrm>
            <a:off x="20" y="1351210"/>
            <a:ext cx="4180350" cy="4375387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330" y="2673512"/>
            <a:ext cx="4169650" cy="2729467"/>
          </a:xfrm>
        </p:spPr>
        <p:txBody>
          <a:bodyPr anchor="ctr">
            <a:norm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Find(“</a:t>
            </a:r>
            <a:r>
              <a:rPr lang="ko-KR" altLang="en-US" sz="2400" dirty="0" err="1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게임오브젝트</a:t>
            </a:r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이름”</a:t>
            </a:r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GameObject</a:t>
            </a:r>
            <a:r>
              <a:rPr lang="ko-KR" altLang="en-US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Class</a:t>
            </a:r>
            <a:r>
              <a:rPr lang="ko-KR" altLang="en-US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에 정의된 </a:t>
            </a:r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Find</a:t>
            </a:r>
            <a:r>
              <a:rPr lang="ko-KR" altLang="en-US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함수</a:t>
            </a:r>
            <a:r>
              <a:rPr lang="en-US" altLang="ko-KR" sz="2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C38440A4-B990-4B84-A4F6-29E815C51DFD}"/>
                  </a:ext>
                </a:extLst>
              </p14:cNvPr>
              <p14:cNvContentPartPr/>
              <p14:nvPr/>
            </p14:nvContentPartPr>
            <p14:xfrm>
              <a:off x="351900" y="3000195"/>
              <a:ext cx="160920" cy="12391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C38440A4-B990-4B84-A4F6-29E815C51D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7900" y="2892195"/>
                <a:ext cx="268560" cy="14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303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4EBA2A-EE9E-4D15-A6DD-F41CDED8F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98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Tag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란</a:t>
            </a: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  <a:endParaRPr lang="ko-KR" altLang="en-US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꼬리표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닉네임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 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같은 것</a:t>
            </a:r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오브젝트에 우리가 만든 태그를 달 수 있다</a:t>
            </a:r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ko-KR" altLang="en-US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F59EDD-F14E-46E7-B584-256E375E1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90" y="2968874"/>
            <a:ext cx="5327620" cy="32578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0EAB11BC-0B9E-4B8C-8B24-057967A6F1BC}"/>
                  </a:ext>
                </a:extLst>
              </p14:cNvPr>
              <p14:cNvContentPartPr/>
              <p14:nvPr/>
            </p14:nvContentPartPr>
            <p14:xfrm>
              <a:off x="2051720" y="3369069"/>
              <a:ext cx="3019680" cy="11894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0EAB11BC-0B9E-4B8C-8B24-057967A6F1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7720" y="3261429"/>
                <a:ext cx="3127320" cy="14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9702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앱굴림 L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C5C2CB-B894-4E0A-B59A-DBF8AA99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32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How to tag GameObject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184C4-32BE-4DC5-BE79-34A0EFA5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77" y="4170501"/>
            <a:ext cx="27432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Step 1</a:t>
            </a:r>
          </a:p>
          <a:p>
            <a:pPr mar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“Add Tag”</a:t>
            </a:r>
            <a:endParaRPr lang="en-US" altLang="ko-KR" sz="2800" kern="1200" dirty="0">
              <a:solidFill>
                <a:srgbClr val="FFFFFF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CC4092E-819D-449E-87D6-B7697F189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491" y="492573"/>
            <a:ext cx="457690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79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앱굴림 L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C5C2CB-B894-4E0A-B59A-DBF8AA99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32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How to tag GameObject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184C4-32BE-4DC5-BE79-34A0EFA5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77" y="4170501"/>
            <a:ext cx="27432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Step 2</a:t>
            </a:r>
          </a:p>
          <a:p>
            <a:pPr marL="0" lv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“Save”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5A4C457-26B6-4795-964B-04AF064D8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66" y="2191893"/>
            <a:ext cx="4915159" cy="24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98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앱굴림 L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C5C2CB-B894-4E0A-B59A-DBF8AA99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32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How to tag GameObject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184C4-32BE-4DC5-BE79-34A0EFA5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77" y="4170501"/>
            <a:ext cx="27432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Step 3</a:t>
            </a:r>
          </a:p>
          <a:p>
            <a:pPr marL="0" lv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“Set Tag”</a:t>
            </a:r>
            <a:endParaRPr lang="en-US" altLang="ko-KR" sz="2800" kern="1200" dirty="0">
              <a:solidFill>
                <a:srgbClr val="FFFFFF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533F594-64D7-4B03-B607-4F06A7F35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66" y="1341267"/>
            <a:ext cx="4915159" cy="418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87C29DB-5C2F-4AFA-94E4-035DEEB6703A}"/>
              </a:ext>
            </a:extLst>
          </p:cNvPr>
          <p:cNvSpPr/>
          <p:nvPr/>
        </p:nvSpPr>
        <p:spPr>
          <a:xfrm>
            <a:off x="1547664" y="764704"/>
            <a:ext cx="6048672" cy="53285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4219640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Tag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로 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오브젝트들의 이름이 겹칠 때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☞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태그로 찾자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Tag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를 달아서 게임 오브젝트를 태그로 찾자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GameObject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Class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에 정의된 </a:t>
            </a:r>
            <a:b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FindGameObjectWithTag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함수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</a:p>
          <a:p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748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885FE0-FC67-44D1-99C8-380966694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01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73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Find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한 오브젝트를 이용해보자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Find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한 오브젝트로 이동해보자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FD87C5-68D7-4ECA-BB4E-26C6F3363E17}"/>
              </a:ext>
            </a:extLst>
          </p:cNvPr>
          <p:cNvSpPr/>
          <p:nvPr/>
        </p:nvSpPr>
        <p:spPr>
          <a:xfrm>
            <a:off x="971600" y="3429000"/>
            <a:ext cx="136815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Player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B4FFD73-D16B-47EF-970B-DE2BCCC93A61}"/>
              </a:ext>
            </a:extLst>
          </p:cNvPr>
          <p:cNvSpPr/>
          <p:nvPr/>
        </p:nvSpPr>
        <p:spPr>
          <a:xfrm>
            <a:off x="6372200" y="3581400"/>
            <a:ext cx="136815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Target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E6E6D86-39AF-464F-8A83-746B92C5DAA9}"/>
              </a:ext>
            </a:extLst>
          </p:cNvPr>
          <p:cNvCxnSpPr/>
          <p:nvPr/>
        </p:nvCxnSpPr>
        <p:spPr>
          <a:xfrm>
            <a:off x="2411760" y="4041068"/>
            <a:ext cx="388843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380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앱굴림 L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4A0A41-315D-44F1-BEB3-B2DEA840FAA6}"/>
              </a:ext>
            </a:extLst>
          </p:cNvPr>
          <p:cNvSpPr/>
          <p:nvPr/>
        </p:nvSpPr>
        <p:spPr>
          <a:xfrm>
            <a:off x="3285441" y="965199"/>
            <a:ext cx="507455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7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총알 구현하기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4">
            <a:extLst>
              <a:ext uri="{FF2B5EF4-FFF2-40B4-BE49-F238E27FC236}">
                <a16:creationId xmlns:a16="http://schemas.microsoft.com/office/drawing/2014/main" id="{152976D0-D2A5-4FBE-9B45-A135F7219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965198"/>
            <a:ext cx="2376261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총알 생성하기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총알이 충돌했을 때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#Destroy(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적</a:t>
            </a:r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총알 구분하기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D2F2CF-4B4F-4172-A874-9FBF3ACF9338}"/>
              </a:ext>
            </a:extLst>
          </p:cNvPr>
          <p:cNvSpPr/>
          <p:nvPr/>
        </p:nvSpPr>
        <p:spPr>
          <a:xfrm>
            <a:off x="3285441" y="3933056"/>
            <a:ext cx="452880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spcBef>
                <a:spcPct val="20000"/>
              </a:spcBef>
            </a:pPr>
            <a:r>
              <a:rPr lang="ko-KR" altLang="en-US" sz="1700" b="1" dirty="0">
                <a:solidFill>
                  <a:schemeClr val="accent5">
                    <a:lumMod val="7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총알을 발사해서 적을 죽이는 것까지 구현해봅시다</a:t>
            </a:r>
            <a:endParaRPr lang="en-US" altLang="ko-KR" sz="1700" b="1" dirty="0">
              <a:solidFill>
                <a:schemeClr val="accent5">
                  <a:lumMod val="75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43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ko-KR" altLang="en-US" sz="3850" b="1">
                <a:latin typeface="210 앱굴림 R" panose="02020603020101020101" pitchFamily="18" charset="-127"/>
                <a:ea typeface="210 앱굴림 R" panose="02020603020101020101" pitchFamily="18" charset="-127"/>
              </a:rPr>
              <a:t>발사할 총알을 만들자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ko-KR" altLang="en-US" sz="2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먼저 총알을 만들어봅시다</a:t>
            </a:r>
            <a:endParaRPr lang="en-US" altLang="ko-KR" sz="21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1. </a:t>
            </a:r>
            <a:r>
              <a:rPr lang="ko-KR" altLang="en-US" sz="2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총알을 잘 만든다</a:t>
            </a:r>
            <a:endParaRPr lang="en-US" altLang="ko-KR" sz="21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2. </a:t>
            </a:r>
            <a:r>
              <a:rPr lang="ko-KR" altLang="en-US" sz="2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속도 부여</a:t>
            </a:r>
            <a:endParaRPr lang="en-US" altLang="ko-KR" sz="21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1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이 게임 오브젝트를 </a:t>
            </a:r>
            <a:r>
              <a:rPr lang="en-US" altLang="ko-KR" sz="2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Prefab</a:t>
            </a:r>
            <a:r>
              <a:rPr lang="ko-KR" altLang="en-US" sz="2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으로 만들자</a:t>
            </a:r>
            <a:endParaRPr lang="en-US" altLang="ko-KR" sz="21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- Hierarchy</a:t>
            </a:r>
            <a:r>
              <a:rPr lang="ko-KR" altLang="en-US" sz="2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창에서 </a:t>
            </a:r>
            <a:r>
              <a:rPr lang="en-US" altLang="ko-KR" sz="2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Project</a:t>
            </a:r>
            <a:r>
              <a:rPr lang="ko-KR" altLang="en-US" sz="2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창으로 </a:t>
            </a:r>
            <a:r>
              <a:rPr lang="en-US" altLang="ko-KR" sz="2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Drag and Drop</a:t>
            </a:r>
          </a:p>
          <a:p>
            <a:r>
              <a:rPr lang="en-US" altLang="ko-KR" sz="2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Prefab</a:t>
            </a:r>
            <a:r>
              <a:rPr lang="ko-KR" altLang="en-US" sz="2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이란</a:t>
            </a:r>
            <a:r>
              <a:rPr lang="en-US" altLang="ko-KR" sz="2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 </a:t>
            </a:r>
            <a:r>
              <a:rPr lang="ko-KR" altLang="en-US" sz="2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저장해두는 </a:t>
            </a:r>
            <a:r>
              <a:rPr lang="en-US" altLang="ko-KR" sz="2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GameObject</a:t>
            </a:r>
          </a:p>
          <a:p>
            <a:pPr marL="0" indent="0">
              <a:buNone/>
            </a:pPr>
            <a:r>
              <a:rPr lang="en-US" altLang="ko-KR" sz="2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- </a:t>
            </a:r>
            <a:r>
              <a:rPr lang="ko-KR" altLang="en-US" sz="2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삭제해도 </a:t>
            </a:r>
            <a:r>
              <a:rPr lang="en-US" altLang="ko-KR" sz="2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Asset</a:t>
            </a:r>
            <a:r>
              <a:rPr lang="ko-KR" altLang="en-US" sz="2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에 남아있다</a:t>
            </a:r>
            <a:r>
              <a:rPr lang="en-US" altLang="ko-KR" sz="2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rgbClr val="8D7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210 앱굴림 L" panose="02020603020101020101" pitchFamily="18" charset="-12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B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210 앱굴림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2F495E-9D77-4111-89C6-47CAC81F22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17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1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1161"/>
            <a:ext cx="2501695" cy="5403370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총알 발사</a:t>
            </a:r>
            <a:r>
              <a:rPr lang="en-US" altLang="ko-KR" b="1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!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&lt;Step 1&gt;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19" y="0"/>
            <a:ext cx="106556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AD97130-49A2-495B-A42E-DFDFBC0650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430547"/>
              </p:ext>
            </p:extLst>
          </p:nvPr>
        </p:nvGraphicFramePr>
        <p:xfrm>
          <a:off x="3765914" y="642937"/>
          <a:ext cx="5140884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6955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총알 발사</a:t>
            </a: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 </a:t>
            </a:r>
            <a:r>
              <a:rPr lang="en-US" altLang="ko-KR" b="1" dirty="0">
                <a:solidFill>
                  <a:srgbClr val="0070C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&lt;Step 2&gt;</a:t>
            </a:r>
            <a:endParaRPr lang="ko-KR" altLang="en-US" b="1" dirty="0">
              <a:solidFill>
                <a:srgbClr val="0070C0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Space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키를 누르면 총알 발사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!!!</a:t>
            </a:r>
          </a:p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- Update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에 넣으면 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부왁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pPr marL="0" indent="0">
              <a:buNone/>
            </a:pP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키를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누르고 있을 동안이 아니라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누를 때만 발사하도록 해보자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</a:p>
          <a:p>
            <a:r>
              <a:rPr lang="en-US" altLang="ko-KR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GetKey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누르고 있을 동안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GetKeyDown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누를 때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GetKeyUp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누르고 있다가 뗄 때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97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총알 발사</a:t>
            </a: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 </a:t>
            </a:r>
            <a:r>
              <a:rPr lang="en-US" altLang="ko-KR" b="1" dirty="0">
                <a:solidFill>
                  <a:srgbClr val="0070C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&lt;Step 3&gt;</a:t>
            </a:r>
            <a:endParaRPr lang="ko-KR" altLang="en-US" b="1" dirty="0">
              <a:solidFill>
                <a:srgbClr val="0070C0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Space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를 계속 누르고 있으면 자동 발사하게 하고 싶다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3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초마다 자동 발사하는 것을 구현해봅시다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3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초가 지났는지를 판별할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Timer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가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필요하다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시간에 관한 것은 하나만 배웠다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-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바로 </a:t>
            </a:r>
            <a:r>
              <a:rPr lang="en-US" altLang="ko-KR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Time.deltaTime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 </a:t>
            </a:r>
          </a:p>
          <a:p>
            <a:pPr marL="0" indent="0">
              <a:buNone/>
            </a:pP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-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이전 프레임이 걸린 시간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021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1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983388-7AB5-42AA-AFC9-D9F0BDFC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1161"/>
            <a:ext cx="3480047" cy="5403370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총알이 </a:t>
            </a:r>
            <a:br>
              <a:rPr lang="en-US" altLang="ko-KR" sz="4000" b="1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ko-KR" altLang="en-US" sz="4000" b="1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충돌했을 때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19" y="0"/>
            <a:ext cx="106556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B7B17210-C097-470F-80BA-2336C33FB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037966"/>
              </p:ext>
            </p:extLst>
          </p:nvPr>
        </p:nvGraphicFramePr>
        <p:xfrm>
          <a:off x="4139952" y="188640"/>
          <a:ext cx="4567238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AA40B21-EC8D-4D80-BD63-81279740934A}"/>
              </a:ext>
            </a:extLst>
          </p:cNvPr>
          <p:cNvSpPr/>
          <p:nvPr/>
        </p:nvSpPr>
        <p:spPr>
          <a:xfrm>
            <a:off x="3903291" y="4509120"/>
            <a:ext cx="5040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2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유니티가 충돌을 어떻게 처리하는지 </a:t>
            </a:r>
            <a:endParaRPr lang="en-US" altLang="ko-KR" sz="24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lvl="0" algn="ctr"/>
            <a:r>
              <a:rPr lang="ko-KR" altLang="en-US" sz="2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배워봅시다</a:t>
            </a:r>
            <a:r>
              <a:rPr lang="en-US" altLang="ko-KR" sz="2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55811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210 앱굴림 L" panose="02020603020101020101" pitchFamily="18" charset="-12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210 앱굴림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78902C-ACCC-40DE-8274-CE41C2FBA0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8663"/>
            <a:ext cx="7020272" cy="49411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1. 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두 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GameObject 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모두 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Collider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를 </a:t>
            </a:r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    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가지고 있어야 한다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2. 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둘 중 하나는 </a:t>
            </a:r>
            <a:r>
              <a:rPr lang="en-US" altLang="ko-KR" sz="2800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Rigidbody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를 가지고 있어야 </a:t>
            </a:r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    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한다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    (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단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, 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한 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GameObject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가 고정되어 있다면</a:t>
            </a:r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    </a:t>
            </a:r>
            <a:r>
              <a:rPr lang="ko-KR" altLang="en-US" sz="2800" dirty="0">
                <a:highlight>
                  <a:srgbClr val="FFFF00"/>
                </a:highlight>
                <a:latin typeface="210 앱굴림 R" panose="02020603020101020101" pitchFamily="18" charset="-127"/>
                <a:ea typeface="210 앱굴림 R" panose="02020603020101020101" pitchFamily="18" charset="-127"/>
              </a:rPr>
              <a:t>움직이는 쪽이 </a:t>
            </a:r>
            <a:r>
              <a:rPr lang="en-US" altLang="ko-KR" sz="2800" dirty="0" err="1">
                <a:highlight>
                  <a:srgbClr val="FFFF00"/>
                </a:highlight>
                <a:latin typeface="210 앱굴림 R" panose="02020603020101020101" pitchFamily="18" charset="-127"/>
                <a:ea typeface="210 앱굴림 R" panose="02020603020101020101" pitchFamily="18" charset="-127"/>
              </a:rPr>
              <a:t>Rigidbody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를 가지고 있어야</a:t>
            </a:r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   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한다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  <a:endParaRPr lang="ko-KR" altLang="en-US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86873F96-8B3E-4DEA-9B5B-0D64B1C0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74638"/>
            <a:ext cx="6840760" cy="1143000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유니티의 충돌하기 위한 조건들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30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B84176-6996-4566-92D3-01B267F567FD}"/>
              </a:ext>
            </a:extLst>
          </p:cNvPr>
          <p:cNvSpPr/>
          <p:nvPr/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kern="1200" dirty="0"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Week 2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8198C7AA-1F23-4D78-909D-86E3C6DA1659}"/>
              </a:ext>
            </a:extLst>
          </p:cNvPr>
          <p:cNvSpPr txBox="1">
            <a:spLocks/>
          </p:cNvSpPr>
          <p:nvPr/>
        </p:nvSpPr>
        <p:spPr>
          <a:xfrm>
            <a:off x="3636898" y="1257180"/>
            <a:ext cx="5265928" cy="4343639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ko-KR" altLang="en-US" sz="24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큐브 이동시키기</a:t>
            </a:r>
            <a:endParaRPr lang="en-US" altLang="ko-KR" sz="24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Transform</a:t>
            </a: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en-US" altLang="ko-KR" sz="14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Rigidbody.Velocity</a:t>
            </a:r>
            <a:endParaRPr lang="en-US" altLang="ko-KR" sz="14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- 2</a:t>
            </a:r>
            <a:r>
              <a:rPr lang="ko-KR" altLang="en-US" sz="1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가지 방법으로 큐브 이동</a:t>
            </a:r>
            <a:endParaRPr lang="en-US" altLang="ko-KR" sz="14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Find(“</a:t>
            </a:r>
            <a:r>
              <a:rPr lang="ko-KR" altLang="en-US" sz="1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이름</a:t>
            </a:r>
            <a:r>
              <a:rPr lang="en-US" altLang="ko-KR" sz="1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”)</a:t>
            </a: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Tag</a:t>
            </a:r>
            <a:r>
              <a:rPr lang="ko-KR" altLang="en-US" sz="1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란</a:t>
            </a:r>
            <a:r>
              <a:rPr lang="en-US" altLang="ko-KR" sz="1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?</a:t>
            </a: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ko-KR" altLang="en-US" sz="1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게임 오브젝트들 구분하기</a:t>
            </a:r>
            <a:endParaRPr lang="en-US" altLang="ko-KR" sz="14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Find</a:t>
            </a:r>
            <a:r>
              <a:rPr lang="ko-KR" altLang="en-US" sz="1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한 오브젝트로 이동하기</a:t>
            </a:r>
            <a:endParaRPr lang="en-US" altLang="ko-KR" sz="14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endParaRPr lang="en-US" altLang="ko-KR" sz="7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ko-KR" altLang="en-US" sz="2400" dirty="0"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총알 구현하기</a:t>
            </a:r>
            <a:endParaRPr lang="en-US" altLang="ko-KR" sz="2400" dirty="0"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</a:t>
            </a:r>
            <a:r>
              <a:rPr lang="ko-KR" altLang="en-US" sz="14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총알 생성하기</a:t>
            </a:r>
            <a:endParaRPr lang="en-US" altLang="ko-KR" sz="1400" dirty="0">
              <a:solidFill>
                <a:prstClr val="black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</a:t>
            </a:r>
            <a:r>
              <a:rPr lang="ko-KR" altLang="en-US" sz="14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총알의 충돌 감지</a:t>
            </a:r>
            <a:endParaRPr lang="en-US" altLang="ko-KR" sz="1400" dirty="0">
              <a:solidFill>
                <a:prstClr val="black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- </a:t>
            </a:r>
            <a:r>
              <a:rPr lang="ko-KR" altLang="en-US" sz="14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총알 종류 구분하기</a:t>
            </a:r>
            <a:endParaRPr lang="en-US" altLang="ko-KR" sz="24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ko-KR" altLang="en-US" sz="24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적 만들기</a:t>
            </a:r>
            <a:endParaRPr lang="en-US" altLang="ko-KR" sz="24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</a:t>
            </a:r>
            <a:r>
              <a:rPr lang="ko-KR" altLang="en-US" sz="14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적 자동 사격</a:t>
            </a:r>
            <a:endParaRPr lang="en-US" altLang="ko-KR" sz="1400" dirty="0">
              <a:solidFill>
                <a:prstClr val="black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Player </a:t>
            </a:r>
            <a:r>
              <a:rPr lang="ko-KR" altLang="en-US" sz="14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사망 구현</a:t>
            </a:r>
            <a:endParaRPr lang="en-US" altLang="ko-KR" sz="1400" dirty="0">
              <a:solidFill>
                <a:prstClr val="black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</a:t>
            </a:r>
            <a:r>
              <a:rPr lang="ko-KR" altLang="en-US" sz="14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총알을</a:t>
            </a:r>
            <a:r>
              <a:rPr lang="en-US" altLang="ko-KR" sz="14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쏘면서 목표 지점까지 가기</a:t>
            </a:r>
            <a:endParaRPr lang="en-US" altLang="ko-KR" sz="1400" dirty="0">
              <a:solidFill>
                <a:prstClr val="black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ko-KR" sz="24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24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2D </a:t>
            </a:r>
            <a:r>
              <a:rPr lang="ko-KR" altLang="en-US" sz="24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프로젝트는</a:t>
            </a:r>
            <a:r>
              <a:rPr lang="en-US" altLang="ko-KR" sz="24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?</a:t>
            </a: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</a:t>
            </a:r>
            <a:r>
              <a:rPr lang="ko-KR" altLang="en-US" sz="14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자습</a:t>
            </a:r>
            <a:endParaRPr lang="en-US" altLang="ko-KR" sz="1400" dirty="0">
              <a:solidFill>
                <a:prstClr val="black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202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유니티의 충돌의 종류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DD277C-39F1-41D7-A7BB-11B34ADE9167}"/>
              </a:ext>
            </a:extLst>
          </p:cNvPr>
          <p:cNvSpPr/>
          <p:nvPr/>
        </p:nvSpPr>
        <p:spPr>
          <a:xfrm>
            <a:off x="441758" y="2976735"/>
            <a:ext cx="2534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Collision: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물리적인 충돌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8D137E-ADFC-4455-AF4A-0D112BAA8F4A}"/>
              </a:ext>
            </a:extLst>
          </p:cNvPr>
          <p:cNvSpPr/>
          <p:nvPr/>
        </p:nvSpPr>
        <p:spPr>
          <a:xfrm>
            <a:off x="461487" y="3861048"/>
            <a:ext cx="4896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Trigger: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물리가 적용되지 않는 충돌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어떤 범위에 들어왔는지 감지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,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튕겨 나가지 않음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137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669CB-7F0B-4D52-B647-E2F89E0E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Collision</a:t>
            </a:r>
            <a:endParaRPr lang="ko-KR" altLang="en-US" dirty="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D7AF6-18BC-4D10-B922-55E8A87DE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물리적인 충돌을 일으키면서 충돌을 감지한다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인자 </a:t>
            </a:r>
            <a:r>
              <a:rPr lang="en-US" altLang="ko-KR" dirty="0"/>
              <a:t>Collision</a:t>
            </a:r>
          </a:p>
          <a:p>
            <a:pPr marL="0" indent="0">
              <a:buNone/>
            </a:pPr>
            <a:r>
              <a:rPr lang="en-US" altLang="ko-KR" dirty="0"/>
              <a:t>Collision Class</a:t>
            </a:r>
            <a:r>
              <a:rPr lang="ko-KR" altLang="en-US" dirty="0"/>
              <a:t>안에 무엇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- Collider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2172136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669CB-7F0B-4D52-B647-E2F89E0E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Collision</a:t>
            </a:r>
            <a:endParaRPr lang="ko-KR" altLang="en-US" dirty="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D7AF6-18BC-4D10-B922-55E8A87DE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Collision </a:t>
            </a:r>
            <a:r>
              <a:rPr lang="ko-KR" altLang="en-US" dirty="0"/>
              <a:t>충돌 감지의 종류</a:t>
            </a:r>
            <a:endParaRPr lang="en-US" altLang="ko-KR" dirty="0"/>
          </a:p>
          <a:p>
            <a:r>
              <a:rPr lang="ko-KR" altLang="en-US" dirty="0"/>
              <a:t>충돌 시작할 때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☞ </a:t>
            </a:r>
            <a:r>
              <a:rPr lang="en-US" altLang="ko-KR" dirty="0" err="1"/>
              <a:t>OnCollisionEnter</a:t>
            </a:r>
            <a:r>
              <a:rPr lang="en-US" altLang="ko-KR" dirty="0"/>
              <a:t> </a:t>
            </a:r>
            <a:r>
              <a:rPr lang="ko-KR" altLang="en-US" dirty="0"/>
              <a:t>함수 호출</a:t>
            </a:r>
            <a:endParaRPr lang="en-US" altLang="ko-KR" dirty="0"/>
          </a:p>
          <a:p>
            <a:r>
              <a:rPr lang="ko-KR" altLang="en-US" dirty="0"/>
              <a:t>충돌이 지속되는 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☞ </a:t>
            </a:r>
            <a:r>
              <a:rPr lang="en-US" altLang="ko-KR" dirty="0" err="1"/>
              <a:t>OnCollisionStay</a:t>
            </a:r>
            <a:r>
              <a:rPr lang="en-US" altLang="ko-KR" dirty="0"/>
              <a:t> </a:t>
            </a:r>
            <a:r>
              <a:rPr lang="ko-KR" altLang="en-US" dirty="0"/>
              <a:t>함수 매 프레임마다 호출</a:t>
            </a:r>
            <a:endParaRPr lang="en-US" altLang="ko-KR" dirty="0"/>
          </a:p>
          <a:p>
            <a:r>
              <a:rPr lang="ko-KR" altLang="en-US" dirty="0"/>
              <a:t>충돌 끝날 때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☞ </a:t>
            </a:r>
            <a:r>
              <a:rPr lang="en-US" altLang="ko-KR" dirty="0" err="1"/>
              <a:t>OnCollisionExit</a:t>
            </a:r>
            <a:r>
              <a:rPr lang="en-US" altLang="ko-KR" dirty="0"/>
              <a:t> </a:t>
            </a:r>
            <a:r>
              <a:rPr lang="ko-KR" altLang="en-US" dirty="0"/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1527165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669CB-7F0B-4D52-B647-E2F89E0E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Trigger</a:t>
            </a:r>
            <a:endParaRPr lang="ko-KR" altLang="en-US" dirty="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D7AF6-18BC-4D10-B922-55E8A87DE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물리적인 충돌 안  일으킴</a:t>
            </a:r>
            <a:endParaRPr lang="en-US" altLang="ko-KR" dirty="0"/>
          </a:p>
          <a:p>
            <a:r>
              <a:rPr lang="en-US" altLang="ko-KR" dirty="0"/>
              <a:t>Collider</a:t>
            </a:r>
            <a:r>
              <a:rPr lang="ko-KR" altLang="en-US" dirty="0"/>
              <a:t>의 </a:t>
            </a:r>
            <a:r>
              <a:rPr lang="en-US" altLang="ko-KR" dirty="0" err="1"/>
              <a:t>isTrigger</a:t>
            </a:r>
            <a:r>
              <a:rPr lang="en-US" altLang="ko-KR" dirty="0"/>
              <a:t> </a:t>
            </a:r>
            <a:r>
              <a:rPr lang="ko-KR" altLang="en-US" dirty="0"/>
              <a:t>속성을</a:t>
            </a:r>
            <a:r>
              <a:rPr lang="en-US" altLang="ko-KR" dirty="0"/>
              <a:t> </a:t>
            </a:r>
            <a:r>
              <a:rPr lang="ko-KR" altLang="en-US" dirty="0"/>
              <a:t>체크해야만 작동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충돌했을 때 </a:t>
            </a:r>
            <a:r>
              <a:rPr lang="en-US" altLang="ko-KR" dirty="0" err="1"/>
              <a:t>OnCollisionEnter</a:t>
            </a:r>
            <a:r>
              <a:rPr lang="ko-KR" altLang="en-US" dirty="0"/>
              <a:t>가 아니라</a:t>
            </a:r>
            <a:r>
              <a:rPr lang="en-US" altLang="ko-KR" dirty="0" err="1"/>
              <a:t>OnTriggerEnter</a:t>
            </a:r>
            <a:r>
              <a:rPr lang="ko-KR" altLang="en-US" dirty="0"/>
              <a:t>함수 호출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인자 </a:t>
            </a:r>
            <a:r>
              <a:rPr lang="en-US" altLang="ko-KR" dirty="0"/>
              <a:t>Collider</a:t>
            </a:r>
          </a:p>
          <a:p>
            <a:pPr marL="0" indent="0">
              <a:buNone/>
            </a:pPr>
            <a:r>
              <a:rPr lang="en-US" altLang="ko-KR" dirty="0"/>
              <a:t>Collider Class</a:t>
            </a:r>
            <a:r>
              <a:rPr lang="ko-KR" altLang="en-US" dirty="0"/>
              <a:t>안에 무엇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498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669CB-7F0B-4D52-B647-E2F89E0E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Trigger</a:t>
            </a:r>
            <a:endParaRPr lang="ko-KR" altLang="en-US" dirty="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D7AF6-18BC-4D10-B922-55E8A87DE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Trigger </a:t>
            </a:r>
            <a:r>
              <a:rPr lang="ko-KR" altLang="en-US" dirty="0"/>
              <a:t>충돌 감지의 종류</a:t>
            </a:r>
            <a:endParaRPr lang="en-US" altLang="ko-KR" dirty="0"/>
          </a:p>
          <a:p>
            <a:r>
              <a:rPr lang="ko-KR" altLang="en-US" dirty="0"/>
              <a:t>충돌 시작할 때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☞ </a:t>
            </a:r>
            <a:r>
              <a:rPr lang="en-US" altLang="ko-KR" dirty="0" err="1"/>
              <a:t>OnTriggerEnter</a:t>
            </a:r>
            <a:r>
              <a:rPr lang="en-US" altLang="ko-KR" dirty="0"/>
              <a:t> </a:t>
            </a:r>
            <a:r>
              <a:rPr lang="ko-KR" altLang="en-US" dirty="0"/>
              <a:t>함수 호출</a:t>
            </a:r>
            <a:endParaRPr lang="en-US" altLang="ko-KR" dirty="0"/>
          </a:p>
          <a:p>
            <a:r>
              <a:rPr lang="ko-KR" altLang="en-US" dirty="0"/>
              <a:t>충돌이 지속되는 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☞ </a:t>
            </a:r>
            <a:r>
              <a:rPr lang="en-US" altLang="ko-KR" dirty="0" err="1"/>
              <a:t>OnTriggerStay</a:t>
            </a:r>
            <a:r>
              <a:rPr lang="en-US" altLang="ko-KR" dirty="0"/>
              <a:t> </a:t>
            </a:r>
            <a:r>
              <a:rPr lang="ko-KR" altLang="en-US" dirty="0"/>
              <a:t>함수 매 프레임마다 호출</a:t>
            </a:r>
            <a:endParaRPr lang="en-US" altLang="ko-KR" dirty="0"/>
          </a:p>
          <a:p>
            <a:r>
              <a:rPr lang="ko-KR" altLang="en-US" dirty="0"/>
              <a:t>충돌 끝날 때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☞ </a:t>
            </a:r>
            <a:r>
              <a:rPr lang="en-US" altLang="ko-KR" dirty="0" err="1"/>
              <a:t>OnTriggerExit</a:t>
            </a:r>
            <a:r>
              <a:rPr lang="en-US" altLang="ko-KR" dirty="0"/>
              <a:t> </a:t>
            </a:r>
            <a:r>
              <a:rPr lang="ko-KR" altLang="en-US" dirty="0"/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1458301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적은 어떻게 죽이나요</a:t>
            </a: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  <a:endParaRPr lang="ko-KR" altLang="en-US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충돌한 것까지 구현함 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ㅇㅇ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적은 어떻게 없앰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</a:p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Destroy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함수 쓰면 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ㅇㅋ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pPr marL="0" indent="0">
              <a:buNone/>
            </a:pP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Destroy(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게임오브젝트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5002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총알을 구분해보자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빨강색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,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초록색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,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sz="2800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파랑색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총알을 만들어보자</a:t>
            </a:r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빨강이면 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“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빨강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” 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초록이면 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“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초록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” 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파랑이면 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“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파랑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”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이라고 디버그를 찍어보자</a:t>
            </a:r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어떻게 구분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 Tag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달아서 구분</a:t>
            </a:r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ko-KR" altLang="en-US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606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앱굴림 L" panose="02020603020101020101" pitchFamily="18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적 만들기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39F0409-B68D-44FB-8AC5-BA0B038BB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965198"/>
            <a:ext cx="2376261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자동 사격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#Player 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사망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173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적의 공격을 구현해보자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적 총알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Prefab</a:t>
            </a:r>
          </a:p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적 총알 생성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적 총알이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Player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충돌 시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</a:p>
          <a:p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755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Player 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사망을 구현해보자</a:t>
            </a:r>
            <a:b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(Game Over)</a:t>
            </a:r>
            <a:endParaRPr lang="ko-KR" altLang="en-US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게임오버 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씬을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만들자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사망씬으로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이동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순서 조심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1. </a:t>
            </a:r>
            <a:r>
              <a:rPr lang="en-US" altLang="ko-KR">
                <a:latin typeface="210 앱굴림 R" panose="02020603020101020101" pitchFamily="18" charset="-127"/>
                <a:ea typeface="210 앱굴림 R" panose="02020603020101020101" pitchFamily="18" charset="-127"/>
              </a:rPr>
              <a:t>Destroy </a:t>
            </a:r>
            <a:r>
              <a:rPr lang="ko-KR" altLang="en-US">
                <a:latin typeface="210 앱굴림 R" panose="02020603020101020101" pitchFamily="18" charset="-127"/>
                <a:ea typeface="210 앱굴림 R" panose="02020603020101020101" pitchFamily="18" charset="-127"/>
              </a:rPr>
              <a:t>후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2.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코드 실행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&lt;-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실행 안됨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15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앱굴림 L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4A0A41-315D-44F1-BEB3-B2DEA840FAA6}"/>
              </a:ext>
            </a:extLst>
          </p:cNvPr>
          <p:cNvSpPr/>
          <p:nvPr/>
        </p:nvSpPr>
        <p:spPr>
          <a:xfrm>
            <a:off x="3285441" y="965199"/>
            <a:ext cx="507455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7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Cube</a:t>
            </a:r>
            <a:r>
              <a:rPr lang="ko-KR" altLang="en-US" sz="47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 이동시키기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07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총알을 쏘면서 목표 지점까지 가보자</a:t>
            </a:r>
            <a:b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(Game Clear)</a:t>
            </a:r>
            <a:endParaRPr lang="ko-KR" altLang="en-US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클리어 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씬을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만들자</a:t>
            </a:r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목표지점에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Collider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설정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</a:t>
            </a:r>
            <a:r>
              <a:rPr lang="en-US" altLang="ko-KR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isTrigger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체크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</a:p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목표지점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Trigger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에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Enter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하면 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게임클리어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씬으로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1613747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앱굴림 L" panose="02020603020101020101" pitchFamily="18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4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2D Project?</a:t>
            </a:r>
            <a:endParaRPr lang="ko-KR" altLang="en-US" sz="4700" b="1" dirty="0">
              <a:solidFill>
                <a:schemeClr val="tx1">
                  <a:lumMod val="85000"/>
                  <a:lumOff val="15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39F0409-B68D-44FB-8AC5-BA0B038BB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965198"/>
            <a:ext cx="2376261" cy="4927602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자</a:t>
            </a:r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습</a:t>
            </a:r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329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F7563-6C4A-439A-9ED0-2AA212C2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400">
                <a:latin typeface="210 앱굴림 R" panose="02020603020101020101" pitchFamily="18" charset="-127"/>
                <a:ea typeface="210 앱굴림 R" panose="02020603020101020101" pitchFamily="18" charset="-127"/>
              </a:rPr>
              <a:t>출처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1B0A22E2-FDEC-40D1-A28C-AD98750FB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517" y="2811104"/>
            <a:ext cx="1698006" cy="169800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41A8D-55D5-4E2B-8C57-E38AFD10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15" y="2682433"/>
            <a:ext cx="4711627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매뉴얼</a:t>
            </a: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210 앱굴림 L" panose="02020603020101020101" pitchFamily="18" charset="-127"/>
                <a:ea typeface="210 앱굴림 L" panose="02020603020101020101" pitchFamily="18" charset="-127"/>
                <a:hlinkClick r:id="rId4"/>
              </a:rPr>
              <a:t>https://docs.unity3d.com/Manual/index.html</a:t>
            </a:r>
            <a:endParaRPr lang="en-US" altLang="ko-KR" sz="16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71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375864C-16D8-4EEA-B803-2856E2F78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366" r="1" b="12816"/>
          <a:stretch/>
        </p:blipFill>
        <p:spPr>
          <a:xfrm>
            <a:off x="20" y="10"/>
            <a:ext cx="3563868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477935" y="0"/>
            <a:ext cx="56660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앱굴림 L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996" y="640082"/>
            <a:ext cx="4705943" cy="9167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>
              <a:lnSpc>
                <a:spcPct val="90000"/>
              </a:lnSpc>
            </a:pPr>
            <a:r>
              <a:rPr lang="en-US" altLang="ko-KR" sz="6000" b="1" kern="1200" dirty="0">
                <a:solidFill>
                  <a:schemeClr val="bg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Transform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994" y="1700808"/>
            <a:ext cx="5185985" cy="40324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→ </a:t>
            </a:r>
            <a:r>
              <a:rPr lang="ko-KR" altLang="en-US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모든 오브젝트는 </a:t>
            </a:r>
            <a:r>
              <a:rPr lang="en-US" altLang="ko-KR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transform</a:t>
            </a:r>
            <a:r>
              <a:rPr lang="ko-KR" altLang="en-US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을 가짐</a:t>
            </a:r>
            <a:endParaRPr lang="en-US" altLang="ko-KR" sz="24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→ </a:t>
            </a:r>
            <a:r>
              <a:rPr lang="ko-KR" altLang="en-US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오브젝트의 위치</a:t>
            </a:r>
            <a:r>
              <a:rPr lang="en-US" altLang="ko-KR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회전 그리고</a:t>
            </a:r>
            <a:endParaRPr lang="en-US" altLang="ko-KR" sz="24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     </a:t>
            </a:r>
            <a:r>
              <a:rPr lang="ko-KR" altLang="en-US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스케일을 저장하고 다루기 위해서</a:t>
            </a:r>
            <a:endParaRPr lang="en-US" altLang="ko-KR" sz="24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     </a:t>
            </a:r>
            <a:r>
              <a:rPr lang="ko-KR" altLang="en-US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사용합니다</a:t>
            </a:r>
            <a:r>
              <a:rPr lang="en-US" altLang="ko-KR" sz="24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값들</a:t>
            </a:r>
            <a:endParaRPr lang="en-US" altLang="ko-KR" sz="24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ko-KR" altLang="en-US" sz="24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위치</a:t>
            </a:r>
            <a:endParaRPr lang="en-US" altLang="ko-KR" sz="2400" kern="12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ko-KR" altLang="en-US" sz="24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회전</a:t>
            </a:r>
            <a:endParaRPr lang="en-US" altLang="ko-KR" sz="2400" kern="12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ko-KR" altLang="en-US" sz="24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크기</a:t>
            </a:r>
            <a:endParaRPr lang="ko-KR" altLang="en-US" sz="2400" kern="12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09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5" y="1478154"/>
            <a:ext cx="3821345" cy="64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600" b="1" kern="1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Position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655" y="2043803"/>
            <a:ext cx="7642689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C3EC66-EE3C-4777-B239-06DFA9546D0C}"/>
              </a:ext>
            </a:extLst>
          </p:cNvPr>
          <p:cNvSpPr/>
          <p:nvPr/>
        </p:nvSpPr>
        <p:spPr>
          <a:xfrm>
            <a:off x="4572000" y="1491491"/>
            <a:ext cx="3821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err="1">
                <a:solidFill>
                  <a:prstClr val="black"/>
                </a:solidFill>
                <a:latin typeface="210 앱굴림 R" panose="02020603020101020101" pitchFamily="18" charset="-127"/>
                <a:ea typeface="210 앱굴림 R" panose="02020603020101020101" pitchFamily="18" charset="-127"/>
                <a:cs typeface="+mj-cs"/>
              </a:rPr>
              <a:t>LocalPosition</a:t>
            </a:r>
            <a:endParaRPr lang="ko-KR" altLang="en-US" sz="14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DB60684F-6218-4928-8F2F-AF5886DD5EB1}"/>
              </a:ext>
            </a:extLst>
          </p:cNvPr>
          <p:cNvSpPr txBox="1">
            <a:spLocks/>
          </p:cNvSpPr>
          <p:nvPr/>
        </p:nvSpPr>
        <p:spPr>
          <a:xfrm>
            <a:off x="750655" y="188641"/>
            <a:ext cx="7642689" cy="887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atinLnBrk="0">
              <a:lnSpc>
                <a:spcPct val="90000"/>
              </a:lnSpc>
            </a:pPr>
            <a:r>
              <a:rPr lang="ko-KR" altLang="en-US" sz="32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유니티의 </a:t>
            </a:r>
            <a:r>
              <a:rPr lang="en-US" altLang="ko-KR" sz="32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2</a:t>
            </a:r>
            <a:r>
              <a:rPr lang="ko-KR" altLang="en-US" sz="32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가지</a:t>
            </a:r>
            <a:r>
              <a:rPr lang="en-US" altLang="ko-KR" sz="32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(Global/Local) </a:t>
            </a:r>
            <a:r>
              <a:rPr lang="ko-KR" altLang="en-US" sz="32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좌표</a:t>
            </a:r>
            <a:endParaRPr lang="en-US" altLang="ko-KR" sz="3200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latinLnBrk="0">
              <a:lnSpc>
                <a:spcPct val="90000"/>
              </a:lnSpc>
            </a:pPr>
            <a:r>
              <a:rPr lang="en-US" altLang="ko-KR" sz="32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Transform</a:t>
            </a:r>
            <a:r>
              <a:rPr lang="ko-KR" altLang="en-US" sz="32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의 </a:t>
            </a:r>
            <a:r>
              <a:rPr lang="en-US" altLang="ko-KR" sz="32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Position</a:t>
            </a:r>
            <a:r>
              <a:rPr lang="ko-KR" altLang="en-US" sz="32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과 </a:t>
            </a:r>
            <a:r>
              <a:rPr lang="en-US" altLang="ko-KR" sz="3200" b="1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LocalPosition</a:t>
            </a:r>
            <a:endParaRPr lang="en-US" altLang="ko-KR" sz="3200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D7EAC65-707B-4BBA-97D2-94B4E0680683}"/>
              </a:ext>
            </a:extLst>
          </p:cNvPr>
          <p:cNvCxnSpPr>
            <a:cxnSpLocks/>
          </p:cNvCxnSpPr>
          <p:nvPr/>
        </p:nvCxnSpPr>
        <p:spPr>
          <a:xfrm>
            <a:off x="4571999" y="1491491"/>
            <a:ext cx="1" cy="5366509"/>
          </a:xfrm>
          <a:prstGeom prst="line">
            <a:avLst/>
          </a:prstGeom>
          <a:ln w="76200" cmpd="sng">
            <a:solidFill>
              <a:srgbClr val="ACACAC"/>
            </a:solidFill>
            <a:head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28D1DFE-D670-4EFD-AA19-F950FF153100}"/>
              </a:ext>
            </a:extLst>
          </p:cNvPr>
          <p:cNvSpPr txBox="1"/>
          <p:nvPr/>
        </p:nvSpPr>
        <p:spPr>
          <a:xfrm>
            <a:off x="1030111" y="2420888"/>
            <a:ext cx="32624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절대적인 위치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절대적인 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Global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좌표를 사용함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= World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기준의 좌표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=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원점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(0, 0, 0)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으로부터의 좌표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=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절대적이다 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(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상대적이지 않음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 algn="ctr"/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인스펙터에서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 보여주는 </a:t>
            </a:r>
            <a:b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</a:b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가장 최상위 부모의 위치는 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절대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위치이다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327C57-3F84-471F-A6DB-6476C18CDD98}"/>
              </a:ext>
            </a:extLst>
          </p:cNvPr>
          <p:cNvSpPr txBox="1"/>
          <p:nvPr/>
        </p:nvSpPr>
        <p:spPr>
          <a:xfrm>
            <a:off x="4851455" y="2420888"/>
            <a:ext cx="326243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상대적인 위치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상대적인 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Local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좌표를 사용함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=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부모 기준의 좌표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=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부모로부터의 좌표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=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상대적이다 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(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절대적이지 않음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 algn="ctr"/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인스펙터에서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 보여주는 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모든 자식의 위치는 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상대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위치이다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72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5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655" y="2043803"/>
            <a:ext cx="7642689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DB60684F-6218-4928-8F2F-AF5886DD5EB1}"/>
              </a:ext>
            </a:extLst>
          </p:cNvPr>
          <p:cNvSpPr txBox="1">
            <a:spLocks/>
          </p:cNvSpPr>
          <p:nvPr/>
        </p:nvSpPr>
        <p:spPr>
          <a:xfrm>
            <a:off x="2255564" y="987238"/>
            <a:ext cx="4632871" cy="834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atinLnBrk="0">
              <a:lnSpc>
                <a:spcPct val="90000"/>
              </a:lnSpc>
            </a:pPr>
            <a:r>
              <a:rPr lang="en-US" altLang="ko-KR" sz="24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Debug</a:t>
            </a:r>
            <a:r>
              <a:rPr lang="ko-KR" altLang="en-US" sz="2400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를 찍어서 확인해보자</a:t>
            </a:r>
            <a:endParaRPr lang="en-US" altLang="ko-KR" sz="2400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latinLnBrk="0">
              <a:lnSpc>
                <a:spcPct val="90000"/>
              </a:lnSpc>
            </a:pPr>
            <a:r>
              <a:rPr lang="en-US" altLang="ko-KR" sz="20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“</a:t>
            </a:r>
            <a:r>
              <a:rPr lang="en-US" altLang="ko-KR" sz="2000" b="1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PositionTest</a:t>
            </a:r>
            <a:r>
              <a:rPr lang="en-US" altLang="ko-KR" sz="20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0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씬 참고</a:t>
            </a:r>
            <a:r>
              <a:rPr lang="en-US" altLang="ko-KR" sz="20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84004F-99E1-49D6-A4F1-A9B78765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72017"/>
            <a:ext cx="9144000" cy="4460023"/>
          </a:xfrm>
          <a:prstGeom prst="rect">
            <a:avLst/>
          </a:prstGeom>
        </p:spPr>
      </p:pic>
      <p:sp>
        <p:nvSpPr>
          <p:cNvPr id="23" name="제목 1">
            <a:extLst>
              <a:ext uri="{FF2B5EF4-FFF2-40B4-BE49-F238E27FC236}">
                <a16:creationId xmlns:a16="http://schemas.microsoft.com/office/drawing/2014/main" id="{6D05A5A0-96DD-459F-8171-1236A95BFB31}"/>
              </a:ext>
            </a:extLst>
          </p:cNvPr>
          <p:cNvSpPr txBox="1">
            <a:spLocks/>
          </p:cNvSpPr>
          <p:nvPr/>
        </p:nvSpPr>
        <p:spPr>
          <a:xfrm>
            <a:off x="-1" y="332656"/>
            <a:ext cx="9131007" cy="36004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atinLnBrk="0">
              <a:lnSpc>
                <a:spcPct val="90000"/>
              </a:lnSpc>
            </a:pPr>
            <a:r>
              <a:rPr lang="en-US" altLang="ko-KR" sz="2000" b="1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Q. </a:t>
            </a:r>
            <a:r>
              <a:rPr lang="ko-KR" altLang="en-US" sz="2000" b="1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부모를 움직이면 자식의 </a:t>
            </a:r>
            <a:r>
              <a:rPr lang="en-US" altLang="ko-KR" sz="2000" b="1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(</a:t>
            </a:r>
            <a:r>
              <a:rPr lang="ko-KR" altLang="en-US" sz="2000" b="1" dirty="0" err="1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인스펙터상</a:t>
            </a:r>
            <a:r>
              <a:rPr lang="en-US" altLang="ko-KR" sz="2000" b="1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) Position</a:t>
            </a:r>
            <a:r>
              <a:rPr lang="ko-KR" altLang="en-US" sz="2000" b="1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은 바뀔까요</a:t>
            </a:r>
            <a:r>
              <a:rPr lang="en-US" altLang="ko-KR" sz="2000" b="1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? </a:t>
            </a:r>
            <a:r>
              <a:rPr lang="ko-KR" altLang="en-US" sz="2000" b="1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안 바뀔까요</a:t>
            </a:r>
            <a:r>
              <a:rPr lang="en-US" altLang="ko-KR" sz="2000" b="1" dirty="0">
                <a:highlight>
                  <a:srgbClr val="FFFF00"/>
                </a:highlight>
                <a:latin typeface="210 앱굴림 L" panose="02020603020101020101" pitchFamily="18" charset="-127"/>
                <a:ea typeface="210 앱굴림 L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849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375864C-16D8-4EEA-B803-2856E2F78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366" r="1" b="12816"/>
          <a:stretch/>
        </p:blipFill>
        <p:spPr>
          <a:xfrm>
            <a:off x="20" y="10"/>
            <a:ext cx="3563868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477935" y="0"/>
            <a:ext cx="56660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앱굴림 L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996" y="640082"/>
            <a:ext cx="4705943" cy="9167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>
              <a:lnSpc>
                <a:spcPct val="90000"/>
              </a:lnSpc>
            </a:pPr>
            <a:r>
              <a:rPr lang="en-US" altLang="ko-KR" sz="6000" b="1" dirty="0" err="1">
                <a:solidFill>
                  <a:schemeClr val="bg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Rigidbody</a:t>
            </a:r>
            <a:endParaRPr lang="en-US" altLang="ko-KR" sz="6000" b="1" kern="1200" dirty="0">
              <a:solidFill>
                <a:schemeClr val="bg1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996" y="1772813"/>
            <a:ext cx="5185984" cy="44451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→ GameObject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가 물리 제어로 동작하게 합니다</a:t>
            </a:r>
            <a:endParaRPr lang="en-US" altLang="ko-KR" sz="20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endParaRPr lang="en-US" altLang="ko-KR" sz="20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0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Mass: </a:t>
            </a:r>
            <a:r>
              <a:rPr lang="ko-KR" altLang="en-US" sz="20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질량</a:t>
            </a:r>
            <a:endParaRPr lang="en-US" altLang="ko-KR" sz="2000" kern="12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000" kern="12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Drag: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공기 저항</a:t>
            </a:r>
            <a:endParaRPr lang="en-US" altLang="ko-KR" sz="2000" kern="12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Angular Drag: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토크로 회전할 때 공기 저항이 영향을 미치는 정도</a:t>
            </a:r>
            <a:endParaRPr lang="en-US" altLang="ko-KR" sz="20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-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Use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Gravity: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중력 작용 여부</a:t>
            </a:r>
            <a:endParaRPr lang="en-US" altLang="ko-KR" sz="20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Is Kinematic: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물리 엔진으로 제어되지 않고 오로지 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Transform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으로만 조작됩니다</a:t>
            </a:r>
            <a:endParaRPr lang="en-US" altLang="ko-KR" sz="20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83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210 앱굴림 L" panose="02020603020101020101" pitchFamily="18" charset="-12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578" y="1257300"/>
            <a:ext cx="3988849" cy="1381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100" b="1" dirty="0">
                <a:solidFill>
                  <a:schemeClr val="accent2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3</a:t>
            </a:r>
            <a:r>
              <a:rPr lang="ko-KR" altLang="en-US" sz="3100" b="1" dirty="0">
                <a:solidFill>
                  <a:schemeClr val="accent2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가지 방법으로 </a:t>
            </a:r>
            <a:r>
              <a:rPr lang="en-US" altLang="ko-KR" sz="3100" b="1" dirty="0">
                <a:solidFill>
                  <a:schemeClr val="accent2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GameObject</a:t>
            </a:r>
            <a:r>
              <a:rPr lang="ko-KR" altLang="en-US" sz="3100" b="1" dirty="0">
                <a:solidFill>
                  <a:schemeClr val="accent2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를 이동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latin typeface="210 앱굴림 L" panose="02020603020101020101" pitchFamily="18" charset="-127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0FDF90-AA52-476C-947C-74BA82576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0578" y="2947260"/>
            <a:ext cx="4393910" cy="2927188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sz="28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“</a:t>
            </a:r>
            <a:r>
              <a:rPr lang="en-US" altLang="ko-KR" sz="2800" dirty="0" err="1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MoveObjects</a:t>
            </a:r>
            <a:r>
              <a:rPr lang="en-US" altLang="ko-KR" sz="28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씬 참고</a:t>
            </a:r>
            <a:r>
              <a:rPr lang="en-US" altLang="ko-KR" sz="28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”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Transform</a:t>
            </a:r>
            <a:br>
              <a:rPr lang="en-US" altLang="ko-KR" sz="24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</a:br>
            <a:r>
              <a:rPr lang="en-US" altLang="ko-KR" sz="24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= </a:t>
            </a:r>
            <a:r>
              <a:rPr lang="ko-KR" altLang="en-US" sz="24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위치를 바꾼다</a:t>
            </a:r>
            <a:endParaRPr lang="en-US" altLang="ko-KR" sz="2400" dirty="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400" dirty="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 err="1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Rigidbody</a:t>
            </a:r>
            <a:br>
              <a:rPr lang="en-US" altLang="ko-KR" sz="24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</a:br>
            <a:r>
              <a:rPr lang="en-US" altLang="ko-KR" sz="24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= Velocity/Force </a:t>
            </a:r>
          </a:p>
        </p:txBody>
      </p:sp>
    </p:spTree>
    <p:extLst>
      <p:ext uri="{BB962C8B-B14F-4D97-AF65-F5344CB8AC3E}">
        <p14:creationId xmlns:p14="http://schemas.microsoft.com/office/powerpoint/2010/main" val="71630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1001</Words>
  <Application>Microsoft Office PowerPoint</Application>
  <PresentationFormat>화면 슬라이드 쇼(4:3)</PresentationFormat>
  <Paragraphs>254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Consolas</vt:lpstr>
      <vt:lpstr>210 앱굴림 L</vt:lpstr>
      <vt:lpstr>210 앱굴림 B</vt:lpstr>
      <vt:lpstr>Arial</vt:lpstr>
      <vt:lpstr>210 앱굴림 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Transform</vt:lpstr>
      <vt:lpstr>Position</vt:lpstr>
      <vt:lpstr>PowerPoint 프레젠테이션</vt:lpstr>
      <vt:lpstr>Rigidbody</vt:lpstr>
      <vt:lpstr>3가지 방법으로 GameObject를 이동</vt:lpstr>
      <vt:lpstr>Transform의  Translate 사용</vt:lpstr>
      <vt:lpstr>Rigidbody의 Velocity 사용</vt:lpstr>
      <vt:lpstr>Rigidbody의 Force 사용</vt:lpstr>
      <vt:lpstr>다른 게임 오브젝트에 접근하고  싶을 땐?</vt:lpstr>
      <vt:lpstr>이름으로 찾기</vt:lpstr>
      <vt:lpstr>PowerPoint 프레젠테이션</vt:lpstr>
      <vt:lpstr>Tag란?</vt:lpstr>
      <vt:lpstr>How to tag GameObject</vt:lpstr>
      <vt:lpstr>How to tag GameObject</vt:lpstr>
      <vt:lpstr>How to tag GameObject</vt:lpstr>
      <vt:lpstr>Tag로 찾기</vt:lpstr>
      <vt:lpstr>PowerPoint 프레젠테이션</vt:lpstr>
      <vt:lpstr>Find한 오브젝트를 이용해보자</vt:lpstr>
      <vt:lpstr>PowerPoint 프레젠테이션</vt:lpstr>
      <vt:lpstr>발사할 총알을 만들자</vt:lpstr>
      <vt:lpstr>총알 발사! &lt;Step 1&gt;</vt:lpstr>
      <vt:lpstr>총알 발사! &lt;Step 2&gt;</vt:lpstr>
      <vt:lpstr>총알 발사! &lt;Step 3&gt;</vt:lpstr>
      <vt:lpstr>총알이  충돌했을 때</vt:lpstr>
      <vt:lpstr>유니티의 충돌하기 위한 조건들</vt:lpstr>
      <vt:lpstr>유니티의 충돌의 종류</vt:lpstr>
      <vt:lpstr>Collision</vt:lpstr>
      <vt:lpstr>Collision</vt:lpstr>
      <vt:lpstr>Trigger</vt:lpstr>
      <vt:lpstr>Trigger</vt:lpstr>
      <vt:lpstr>적은 어떻게 죽이나요?</vt:lpstr>
      <vt:lpstr>총알을 구분해보자</vt:lpstr>
      <vt:lpstr>적 만들기</vt:lpstr>
      <vt:lpstr>적의 공격을 구현해보자</vt:lpstr>
      <vt:lpstr>Player 사망을 구현해보자 (Game Over)</vt:lpstr>
      <vt:lpstr>총알을 쏘면서 목표 지점까지 가보자 (Game Clear)</vt:lpstr>
      <vt:lpstr>2D Project?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ciensamba</dc:creator>
  <cp:lastModifiedBy>ciensamba</cp:lastModifiedBy>
  <cp:revision>140</cp:revision>
  <dcterms:created xsi:type="dcterms:W3CDTF">2019-11-09T12:13:27Z</dcterms:created>
  <dcterms:modified xsi:type="dcterms:W3CDTF">2019-11-10T07:45:10Z</dcterms:modified>
</cp:coreProperties>
</file>