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70" r:id="rId2"/>
    <p:sldId id="256" r:id="rId3"/>
    <p:sldId id="257" r:id="rId4"/>
    <p:sldId id="329" r:id="rId5"/>
    <p:sldId id="258" r:id="rId6"/>
    <p:sldId id="330" r:id="rId7"/>
    <p:sldId id="268" r:id="rId8"/>
    <p:sldId id="326" r:id="rId9"/>
    <p:sldId id="260" r:id="rId10"/>
    <p:sldId id="261" r:id="rId11"/>
    <p:sldId id="262" r:id="rId12"/>
    <p:sldId id="265" r:id="rId13"/>
    <p:sldId id="316" r:id="rId14"/>
    <p:sldId id="269" r:id="rId15"/>
    <p:sldId id="320" r:id="rId16"/>
    <p:sldId id="321" r:id="rId17"/>
    <p:sldId id="319" r:id="rId18"/>
    <p:sldId id="322" r:id="rId19"/>
    <p:sldId id="339" r:id="rId20"/>
    <p:sldId id="323" r:id="rId21"/>
    <p:sldId id="324" r:id="rId22"/>
    <p:sldId id="331" r:id="rId23"/>
    <p:sldId id="325" r:id="rId24"/>
    <p:sldId id="332" r:id="rId25"/>
    <p:sldId id="336" r:id="rId26"/>
    <p:sldId id="354" r:id="rId27"/>
    <p:sldId id="355" r:id="rId28"/>
    <p:sldId id="356" r:id="rId29"/>
    <p:sldId id="335" r:id="rId30"/>
    <p:sldId id="328" r:id="rId31"/>
    <p:sldId id="333" r:id="rId32"/>
    <p:sldId id="317" r:id="rId33"/>
    <p:sldId id="318" r:id="rId34"/>
    <p:sldId id="338" r:id="rId35"/>
    <p:sldId id="327" r:id="rId36"/>
    <p:sldId id="342" r:id="rId37"/>
    <p:sldId id="340" r:id="rId38"/>
    <p:sldId id="343" r:id="rId39"/>
    <p:sldId id="341" r:id="rId40"/>
    <p:sldId id="345" r:id="rId41"/>
    <p:sldId id="350" r:id="rId42"/>
    <p:sldId id="346" r:id="rId43"/>
    <p:sldId id="351" r:id="rId44"/>
    <p:sldId id="352" r:id="rId45"/>
    <p:sldId id="347" r:id="rId46"/>
    <p:sldId id="357" r:id="rId47"/>
    <p:sldId id="353" r:id="rId48"/>
    <p:sldId id="359" r:id="rId49"/>
    <p:sldId id="358" r:id="rId50"/>
    <p:sldId id="348" r:id="rId51"/>
    <p:sldId id="349" r:id="rId52"/>
    <p:sldId id="360" r:id="rId53"/>
    <p:sldId id="344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 화면 및 목차" id="{5DE630DA-95E3-4834-A6C1-FB70DECCB950}">
          <p14:sldIdLst>
            <p14:sldId id="270"/>
            <p14:sldId id="256"/>
            <p14:sldId id="257"/>
          </p14:sldIdLst>
        </p14:section>
        <p14:section name="유니티 소개" id="{514D13D2-5636-4323-A29D-7EE529ED09C3}">
          <p14:sldIdLst>
            <p14:sldId id="329"/>
            <p14:sldId id="258"/>
          </p14:sldIdLst>
        </p14:section>
        <p14:section name="유니티 설치" id="{7D551D8B-88EB-4A10-A3C6-906293D62F1F}">
          <p14:sldIdLst>
            <p14:sldId id="330"/>
            <p14:sldId id="268"/>
            <p14:sldId id="326"/>
            <p14:sldId id="260"/>
            <p14:sldId id="261"/>
          </p14:sldIdLst>
        </p14:section>
        <p14:section name="유니티의 화면 구성" id="{87A49C30-3033-4BC9-A865-F6A0AF057CD0}">
          <p14:sldIdLst>
            <p14:sldId id="262"/>
            <p14:sldId id="265"/>
            <p14:sldId id="316"/>
            <p14:sldId id="269"/>
            <p14:sldId id="320"/>
            <p14:sldId id="321"/>
            <p14:sldId id="319"/>
            <p14:sldId id="322"/>
            <p14:sldId id="339"/>
          </p14:sldIdLst>
        </p14:section>
        <p14:section name="조작 방법" id="{D4A51FFF-637E-432C-B99D-8597D9DEAE15}">
          <p14:sldIdLst>
            <p14:sldId id="323"/>
            <p14:sldId id="324"/>
          </p14:sldIdLst>
        </p14:section>
        <p14:section name="간단한 실습" id="{84EFCCFD-61AF-4025-BC18-5F818654647A}">
          <p14:sldIdLst>
            <p14:sldId id="331"/>
            <p14:sldId id="325"/>
          </p14:sldIdLst>
        </p14:section>
        <p14:section name="씬" id="{BE102DD7-25DF-4A7B-9B4D-AB843F8EB424}">
          <p14:sldIdLst>
            <p14:sldId id="332"/>
            <p14:sldId id="336"/>
            <p14:sldId id="354"/>
            <p14:sldId id="355"/>
            <p14:sldId id="356"/>
          </p14:sldIdLst>
        </p14:section>
        <p14:section name="게임 오브젝트" id="{2FFE5705-189E-43A8-A115-82B17BBE3111}">
          <p14:sldIdLst>
            <p14:sldId id="335"/>
            <p14:sldId id="328"/>
          </p14:sldIdLst>
        </p14:section>
        <p14:section name="컴포넌트" id="{243C4594-74BC-4E8F-A677-360A5612A1F0}">
          <p14:sldIdLst>
            <p14:sldId id="333"/>
            <p14:sldId id="317"/>
            <p14:sldId id="318"/>
          </p14:sldIdLst>
        </p14:section>
        <p14:section name="스크립트" id="{A5918753-74E7-4654-92C3-8C69CDBB4623}">
          <p14:sldIdLst>
            <p14:sldId id="338"/>
            <p14:sldId id="327"/>
            <p14:sldId id="342"/>
            <p14:sldId id="340"/>
            <p14:sldId id="343"/>
            <p14:sldId id="341"/>
            <p14:sldId id="345"/>
            <p14:sldId id="350"/>
            <p14:sldId id="346"/>
            <p14:sldId id="351"/>
            <p14:sldId id="352"/>
            <p14:sldId id="347"/>
            <p14:sldId id="357"/>
            <p14:sldId id="353"/>
            <p14:sldId id="359"/>
            <p14:sldId id="358"/>
            <p14:sldId id="348"/>
            <p14:sldId id="349"/>
            <p14:sldId id="360"/>
          </p14:sldIdLst>
        </p14:section>
        <p14:section name="출처" id="{F87CB1B9-F978-454B-8A62-F267438482F7}">
          <p14:sldIdLst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108" d="100"/>
          <a:sy n="108" d="100"/>
        </p:scale>
        <p:origin x="18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AE92F-E371-4A0D-A525-40E3CE4C06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E2D9BD-1C7D-466E-8DF7-619D9A3404B2}">
      <dgm:prSet custT="1"/>
      <dgm:spPr/>
      <dgm:t>
        <a:bodyPr/>
        <a:lstStyle/>
        <a:p>
          <a:r>
            <a:rPr lang="en-US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Update </a:t>
          </a:r>
          <a:r>
            <a:rPr lang="ko-KR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호출</a:t>
          </a:r>
          <a:r>
            <a:rPr lang="en-US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 </a:t>
          </a:r>
          <a:r>
            <a:rPr lang="ko-KR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바로 전에 호출한다</a:t>
          </a:r>
          <a:endParaRPr lang="en-US" sz="40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gm:t>
    </dgm:pt>
    <dgm:pt modelId="{83125AAA-59CE-4B83-9950-B566938B4A1A}" type="parTrans" cxnId="{2DCCE6D8-371A-4F28-8E80-16EBC6A1DD0B}">
      <dgm:prSet/>
      <dgm:spPr/>
      <dgm:t>
        <a:bodyPr/>
        <a:lstStyle/>
        <a:p>
          <a:endParaRPr lang="en-US"/>
        </a:p>
      </dgm:t>
    </dgm:pt>
    <dgm:pt modelId="{66C18CE1-66CD-4355-88A6-3485A972336F}" type="sibTrans" cxnId="{2DCCE6D8-371A-4F28-8E80-16EBC6A1DD0B}">
      <dgm:prSet/>
      <dgm:spPr/>
      <dgm:t>
        <a:bodyPr/>
        <a:lstStyle/>
        <a:p>
          <a:endParaRPr lang="en-US"/>
        </a:p>
      </dgm:t>
    </dgm:pt>
    <dgm:pt modelId="{1FC122A7-ADE7-4D3B-93D2-47ADF298BC9C}">
      <dgm:prSet custT="1"/>
      <dgm:spPr/>
      <dgm:t>
        <a:bodyPr/>
        <a:lstStyle/>
        <a:p>
          <a:r>
            <a:rPr lang="ko-KR" sz="3600" dirty="0">
              <a:latin typeface="210 앱굴림 R" panose="02020603020101020101" pitchFamily="18" charset="-127"/>
              <a:ea typeface="210 앱굴림 R" panose="02020603020101020101" pitchFamily="18" charset="-127"/>
            </a:rPr>
            <a:t>게임 시작할 때 한번만 호출한다</a:t>
          </a:r>
          <a:endParaRPr lang="en-US" sz="36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gm:t>
    </dgm:pt>
    <dgm:pt modelId="{5171B08A-7145-4F53-A1B2-E007A3BE33C5}" type="parTrans" cxnId="{EA5903CF-5692-402C-91C2-5024EB90BBAD}">
      <dgm:prSet/>
      <dgm:spPr/>
      <dgm:t>
        <a:bodyPr/>
        <a:lstStyle/>
        <a:p>
          <a:endParaRPr lang="en-US"/>
        </a:p>
      </dgm:t>
    </dgm:pt>
    <dgm:pt modelId="{422679F4-B6DE-41F7-A0E1-04FFF6BCD073}" type="sibTrans" cxnId="{EA5903CF-5692-402C-91C2-5024EB90BBAD}">
      <dgm:prSet/>
      <dgm:spPr/>
      <dgm:t>
        <a:bodyPr/>
        <a:lstStyle/>
        <a:p>
          <a:endParaRPr lang="en-US"/>
        </a:p>
      </dgm:t>
    </dgm:pt>
    <dgm:pt modelId="{49CFA029-DFAE-41A1-BB75-A598A36CDD9F}">
      <dgm:prSet custT="1"/>
      <dgm:spPr/>
      <dgm:t>
        <a:bodyPr/>
        <a:lstStyle/>
        <a:p>
          <a:r>
            <a:rPr lang="ko-KR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주로 초기화 작업을 해줍니다</a:t>
          </a:r>
          <a:r>
            <a:rPr lang="en-US" sz="4000" dirty="0">
              <a:latin typeface="210 앱굴림 R" panose="02020603020101020101" pitchFamily="18" charset="-127"/>
              <a:ea typeface="210 앱굴림 R" panose="02020603020101020101" pitchFamily="18" charset="-127"/>
            </a:rPr>
            <a:t>.</a:t>
          </a:r>
        </a:p>
      </dgm:t>
    </dgm:pt>
    <dgm:pt modelId="{A1CA7F0B-D203-48DA-8170-9216749EED27}" type="parTrans" cxnId="{C8346657-0A7A-4BF6-9481-2818F8320189}">
      <dgm:prSet/>
      <dgm:spPr/>
      <dgm:t>
        <a:bodyPr/>
        <a:lstStyle/>
        <a:p>
          <a:endParaRPr lang="en-US"/>
        </a:p>
      </dgm:t>
    </dgm:pt>
    <dgm:pt modelId="{F1726DF9-106D-4F4F-A7CD-895793DB80DA}" type="sibTrans" cxnId="{C8346657-0A7A-4BF6-9481-2818F8320189}">
      <dgm:prSet/>
      <dgm:spPr/>
      <dgm:t>
        <a:bodyPr/>
        <a:lstStyle/>
        <a:p>
          <a:endParaRPr lang="en-US"/>
        </a:p>
      </dgm:t>
    </dgm:pt>
    <dgm:pt modelId="{FCBB3762-B511-4E12-A81E-F69922C93FE9}" type="pres">
      <dgm:prSet presAssocID="{080AE92F-E371-4A0D-A525-40E3CE4C06C3}" presName="linear" presStyleCnt="0">
        <dgm:presLayoutVars>
          <dgm:animLvl val="lvl"/>
          <dgm:resizeHandles val="exact"/>
        </dgm:presLayoutVars>
      </dgm:prSet>
      <dgm:spPr/>
    </dgm:pt>
    <dgm:pt modelId="{CDF32C62-2C89-431E-9643-79E14E12C9A4}" type="pres">
      <dgm:prSet presAssocID="{48E2D9BD-1C7D-466E-8DF7-619D9A3404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7810E7-A440-4579-AFA8-379157B26FE3}" type="pres">
      <dgm:prSet presAssocID="{66C18CE1-66CD-4355-88A6-3485A972336F}" presName="spacer" presStyleCnt="0"/>
      <dgm:spPr/>
    </dgm:pt>
    <dgm:pt modelId="{9E29A4A9-46CE-4CFE-9153-7CC221DD0F45}" type="pres">
      <dgm:prSet presAssocID="{1FC122A7-ADE7-4D3B-93D2-47ADF298BC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9522DA-EA8B-48A9-A5B8-119A3F284CC0}" type="pres">
      <dgm:prSet presAssocID="{422679F4-B6DE-41F7-A0E1-04FFF6BCD073}" presName="spacer" presStyleCnt="0"/>
      <dgm:spPr/>
    </dgm:pt>
    <dgm:pt modelId="{C37D7A26-7305-4090-A28D-A0D966506D6A}" type="pres">
      <dgm:prSet presAssocID="{49CFA029-DFAE-41A1-BB75-A598A36CDD9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1F700F-ADCD-42A9-85B0-A2D9808D159D}" type="presOf" srcId="{49CFA029-DFAE-41A1-BB75-A598A36CDD9F}" destId="{C37D7A26-7305-4090-A28D-A0D966506D6A}" srcOrd="0" destOrd="0" presId="urn:microsoft.com/office/officeart/2005/8/layout/vList2"/>
    <dgm:cxn modelId="{920B8625-96F7-4A62-8D9C-41019AC3B423}" type="presOf" srcId="{080AE92F-E371-4A0D-A525-40E3CE4C06C3}" destId="{FCBB3762-B511-4E12-A81E-F69922C93FE9}" srcOrd="0" destOrd="0" presId="urn:microsoft.com/office/officeart/2005/8/layout/vList2"/>
    <dgm:cxn modelId="{F4623A61-052C-41FF-944A-92A10C162661}" type="presOf" srcId="{1FC122A7-ADE7-4D3B-93D2-47ADF298BC9C}" destId="{9E29A4A9-46CE-4CFE-9153-7CC221DD0F45}" srcOrd="0" destOrd="0" presId="urn:microsoft.com/office/officeart/2005/8/layout/vList2"/>
    <dgm:cxn modelId="{96961649-1FDC-4AB8-A725-F2F1A752FE12}" type="presOf" srcId="{48E2D9BD-1C7D-466E-8DF7-619D9A3404B2}" destId="{CDF32C62-2C89-431E-9643-79E14E12C9A4}" srcOrd="0" destOrd="0" presId="urn:microsoft.com/office/officeart/2005/8/layout/vList2"/>
    <dgm:cxn modelId="{C8346657-0A7A-4BF6-9481-2818F8320189}" srcId="{080AE92F-E371-4A0D-A525-40E3CE4C06C3}" destId="{49CFA029-DFAE-41A1-BB75-A598A36CDD9F}" srcOrd="2" destOrd="0" parTransId="{A1CA7F0B-D203-48DA-8170-9216749EED27}" sibTransId="{F1726DF9-106D-4F4F-A7CD-895793DB80DA}"/>
    <dgm:cxn modelId="{EA5903CF-5692-402C-91C2-5024EB90BBAD}" srcId="{080AE92F-E371-4A0D-A525-40E3CE4C06C3}" destId="{1FC122A7-ADE7-4D3B-93D2-47ADF298BC9C}" srcOrd="1" destOrd="0" parTransId="{5171B08A-7145-4F53-A1B2-E007A3BE33C5}" sibTransId="{422679F4-B6DE-41F7-A0E1-04FFF6BCD073}"/>
    <dgm:cxn modelId="{2DCCE6D8-371A-4F28-8E80-16EBC6A1DD0B}" srcId="{080AE92F-E371-4A0D-A525-40E3CE4C06C3}" destId="{48E2D9BD-1C7D-466E-8DF7-619D9A3404B2}" srcOrd="0" destOrd="0" parTransId="{83125AAA-59CE-4B83-9950-B566938B4A1A}" sibTransId="{66C18CE1-66CD-4355-88A6-3485A972336F}"/>
    <dgm:cxn modelId="{2D2BFC0E-4438-45E1-9FD4-9774A5E79E94}" type="presParOf" srcId="{FCBB3762-B511-4E12-A81E-F69922C93FE9}" destId="{CDF32C62-2C89-431E-9643-79E14E12C9A4}" srcOrd="0" destOrd="0" presId="urn:microsoft.com/office/officeart/2005/8/layout/vList2"/>
    <dgm:cxn modelId="{416898C6-2B5C-43C7-934B-2ADF48C9FC6F}" type="presParOf" srcId="{FCBB3762-B511-4E12-A81E-F69922C93FE9}" destId="{F17810E7-A440-4579-AFA8-379157B26FE3}" srcOrd="1" destOrd="0" presId="urn:microsoft.com/office/officeart/2005/8/layout/vList2"/>
    <dgm:cxn modelId="{586EDA15-5B43-4D6B-932E-C55FEC009C2F}" type="presParOf" srcId="{FCBB3762-B511-4E12-A81E-F69922C93FE9}" destId="{9E29A4A9-46CE-4CFE-9153-7CC221DD0F45}" srcOrd="2" destOrd="0" presId="urn:microsoft.com/office/officeart/2005/8/layout/vList2"/>
    <dgm:cxn modelId="{6901B730-7493-42B6-8688-B312127642C6}" type="presParOf" srcId="{FCBB3762-B511-4E12-A81E-F69922C93FE9}" destId="{0B9522DA-EA8B-48A9-A5B8-119A3F284CC0}" srcOrd="3" destOrd="0" presId="urn:microsoft.com/office/officeart/2005/8/layout/vList2"/>
    <dgm:cxn modelId="{B16CE4B5-DA1E-41A6-A238-2AD5848DE777}" type="presParOf" srcId="{FCBB3762-B511-4E12-A81E-F69922C93FE9}" destId="{C37D7A26-7305-4090-A28D-A0D966506D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C9E8C-868F-488F-BA77-BF38C101606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DAD28A-4341-4E8E-B739-8BB7F02ADFFC}">
      <dgm:prSet custT="1"/>
      <dgm:spPr/>
      <dgm:t>
        <a:bodyPr/>
        <a:lstStyle/>
        <a:p>
          <a:r>
            <a:rPr lang="ko-KR" sz="4800" dirty="0">
              <a:latin typeface="210 앱굴림 R" panose="02020603020101020101" pitchFamily="18" charset="-127"/>
              <a:ea typeface="210 앱굴림 R" panose="02020603020101020101" pitchFamily="18" charset="-127"/>
            </a:rPr>
            <a:t>매 프레임마다 호출한다</a:t>
          </a:r>
          <a:endParaRPr lang="en-US" sz="48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gm:t>
    </dgm:pt>
    <dgm:pt modelId="{D19F3248-086E-4214-9C56-A9B42E212DA9}" type="parTrans" cxnId="{55493109-D0C4-4AFA-A618-62BC0DD20755}">
      <dgm:prSet/>
      <dgm:spPr/>
      <dgm:t>
        <a:bodyPr/>
        <a:lstStyle/>
        <a:p>
          <a:endParaRPr lang="en-US"/>
        </a:p>
      </dgm:t>
    </dgm:pt>
    <dgm:pt modelId="{77FAB5EE-211C-4DC2-B10C-EAF7E8C42B07}" type="sibTrans" cxnId="{55493109-D0C4-4AFA-A618-62BC0DD20755}">
      <dgm:prSet/>
      <dgm:spPr/>
      <dgm:t>
        <a:bodyPr/>
        <a:lstStyle/>
        <a:p>
          <a:endParaRPr lang="en-US"/>
        </a:p>
      </dgm:t>
    </dgm:pt>
    <dgm:pt modelId="{7829AE42-486B-4C59-971A-9F85CBEAF3FA}">
      <dgm:prSet custT="1"/>
      <dgm:spPr/>
      <dgm:t>
        <a:bodyPr/>
        <a:lstStyle/>
        <a:p>
          <a:r>
            <a:rPr lang="en-US" sz="4800" dirty="0">
              <a:latin typeface="210 앱굴림 R" panose="02020603020101020101" pitchFamily="18" charset="-127"/>
              <a:ea typeface="210 앱굴림 R" panose="02020603020101020101" pitchFamily="18" charset="-127"/>
            </a:rPr>
            <a:t>FPS(Frame Per Second)</a:t>
          </a:r>
        </a:p>
      </dgm:t>
    </dgm:pt>
    <dgm:pt modelId="{EE96A7AA-FF1B-40A0-A645-1E773A369AE5}" type="parTrans" cxnId="{A5C0736B-E893-46EF-9584-15E4EF6DE5B5}">
      <dgm:prSet/>
      <dgm:spPr/>
      <dgm:t>
        <a:bodyPr/>
        <a:lstStyle/>
        <a:p>
          <a:endParaRPr lang="en-US"/>
        </a:p>
      </dgm:t>
    </dgm:pt>
    <dgm:pt modelId="{BCE40841-83DC-424A-AA14-A961F73948D0}" type="sibTrans" cxnId="{A5C0736B-E893-46EF-9584-15E4EF6DE5B5}">
      <dgm:prSet/>
      <dgm:spPr/>
      <dgm:t>
        <a:bodyPr/>
        <a:lstStyle/>
        <a:p>
          <a:endParaRPr lang="en-US"/>
        </a:p>
      </dgm:t>
    </dgm:pt>
    <dgm:pt modelId="{F9415C6B-4ED6-486A-81E2-862B97FE8454}" type="pres">
      <dgm:prSet presAssocID="{7BEC9E8C-868F-488F-BA77-BF38C101606F}" presName="linear" presStyleCnt="0">
        <dgm:presLayoutVars>
          <dgm:animLvl val="lvl"/>
          <dgm:resizeHandles val="exact"/>
        </dgm:presLayoutVars>
      </dgm:prSet>
      <dgm:spPr/>
    </dgm:pt>
    <dgm:pt modelId="{4DEF51F3-5772-46D9-977F-F01FC20CB174}" type="pres">
      <dgm:prSet presAssocID="{C6DAD28A-4341-4E8E-B739-8BB7F02ADFFC}" presName="parentText" presStyleLbl="node1" presStyleIdx="0" presStyleCnt="2" custLinFactY="-5235" custLinFactNeighborY="-100000">
        <dgm:presLayoutVars>
          <dgm:chMax val="0"/>
          <dgm:bulletEnabled val="1"/>
        </dgm:presLayoutVars>
      </dgm:prSet>
      <dgm:spPr/>
    </dgm:pt>
    <dgm:pt modelId="{00C1C69A-9420-4B0C-B625-E3B722EA1F78}" type="pres">
      <dgm:prSet presAssocID="{77FAB5EE-211C-4DC2-B10C-EAF7E8C42B07}" presName="spacer" presStyleCnt="0"/>
      <dgm:spPr/>
    </dgm:pt>
    <dgm:pt modelId="{E363B5BB-D618-4245-97A9-E256F9A6A558}" type="pres">
      <dgm:prSet presAssocID="{7829AE42-486B-4C59-971A-9F85CBEAF3FA}" presName="parentText" presStyleLbl="node1" presStyleIdx="1" presStyleCnt="2" custLinFactY="4845" custLinFactNeighborY="100000">
        <dgm:presLayoutVars>
          <dgm:chMax val="0"/>
          <dgm:bulletEnabled val="1"/>
        </dgm:presLayoutVars>
      </dgm:prSet>
      <dgm:spPr/>
    </dgm:pt>
  </dgm:ptLst>
  <dgm:cxnLst>
    <dgm:cxn modelId="{55493109-D0C4-4AFA-A618-62BC0DD20755}" srcId="{7BEC9E8C-868F-488F-BA77-BF38C101606F}" destId="{C6DAD28A-4341-4E8E-B739-8BB7F02ADFFC}" srcOrd="0" destOrd="0" parTransId="{D19F3248-086E-4214-9C56-A9B42E212DA9}" sibTransId="{77FAB5EE-211C-4DC2-B10C-EAF7E8C42B07}"/>
    <dgm:cxn modelId="{D4BE2B10-3269-4647-85A3-E060E94C6867}" type="presOf" srcId="{C6DAD28A-4341-4E8E-B739-8BB7F02ADFFC}" destId="{4DEF51F3-5772-46D9-977F-F01FC20CB174}" srcOrd="0" destOrd="0" presId="urn:microsoft.com/office/officeart/2005/8/layout/vList2"/>
    <dgm:cxn modelId="{A5C0736B-E893-46EF-9584-15E4EF6DE5B5}" srcId="{7BEC9E8C-868F-488F-BA77-BF38C101606F}" destId="{7829AE42-486B-4C59-971A-9F85CBEAF3FA}" srcOrd="1" destOrd="0" parTransId="{EE96A7AA-FF1B-40A0-A645-1E773A369AE5}" sibTransId="{BCE40841-83DC-424A-AA14-A961F73948D0}"/>
    <dgm:cxn modelId="{8BB71182-71DA-461A-B97E-24BDDD477435}" type="presOf" srcId="{7BEC9E8C-868F-488F-BA77-BF38C101606F}" destId="{F9415C6B-4ED6-486A-81E2-862B97FE8454}" srcOrd="0" destOrd="0" presId="urn:microsoft.com/office/officeart/2005/8/layout/vList2"/>
    <dgm:cxn modelId="{787F8DA3-8ED0-41E4-8931-9B949B8C0A39}" type="presOf" srcId="{7829AE42-486B-4C59-971A-9F85CBEAF3FA}" destId="{E363B5BB-D618-4245-97A9-E256F9A6A558}" srcOrd="0" destOrd="0" presId="urn:microsoft.com/office/officeart/2005/8/layout/vList2"/>
    <dgm:cxn modelId="{9B5DD934-6F1E-41A6-AFF3-E5DA1218F4EE}" type="presParOf" srcId="{F9415C6B-4ED6-486A-81E2-862B97FE8454}" destId="{4DEF51F3-5772-46D9-977F-F01FC20CB174}" srcOrd="0" destOrd="0" presId="urn:microsoft.com/office/officeart/2005/8/layout/vList2"/>
    <dgm:cxn modelId="{95F1BEE1-C23F-4D9E-8513-F866A6226B39}" type="presParOf" srcId="{F9415C6B-4ED6-486A-81E2-862B97FE8454}" destId="{00C1C69A-9420-4B0C-B625-E3B722EA1F78}" srcOrd="1" destOrd="0" presId="urn:microsoft.com/office/officeart/2005/8/layout/vList2"/>
    <dgm:cxn modelId="{AF38554C-6797-4DFE-9AC3-08DD881D68C2}" type="presParOf" srcId="{F9415C6B-4ED6-486A-81E2-862B97FE8454}" destId="{E363B5BB-D618-4245-97A9-E256F9A6A55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32C62-2C89-431E-9643-79E14E12C9A4}">
      <dsp:nvSpPr>
        <dsp:cNvPr id="0" name=""/>
        <dsp:cNvSpPr/>
      </dsp:nvSpPr>
      <dsp:spPr>
        <a:xfrm>
          <a:off x="0" y="188825"/>
          <a:ext cx="4885203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Update </a:t>
          </a:r>
          <a:r>
            <a:rPr lang="ko-KR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호출</a:t>
          </a:r>
          <a:r>
            <a:rPr lang="en-US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 </a:t>
          </a:r>
          <a:r>
            <a:rPr lang="ko-KR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바로 전에 호출한다</a:t>
          </a:r>
          <a:endParaRPr lang="en-US" sz="4000" kern="12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sp:txBody>
      <dsp:txXfrm>
        <a:off x="83530" y="272355"/>
        <a:ext cx="4718143" cy="1544065"/>
      </dsp:txXfrm>
    </dsp:sp>
    <dsp:sp modelId="{9E29A4A9-46CE-4CFE-9153-7CC221DD0F45}">
      <dsp:nvSpPr>
        <dsp:cNvPr id="0" name=""/>
        <dsp:cNvSpPr/>
      </dsp:nvSpPr>
      <dsp:spPr>
        <a:xfrm>
          <a:off x="0" y="2087150"/>
          <a:ext cx="4885203" cy="17111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게임 시작할 때 한번만 호출한다</a:t>
          </a:r>
          <a:endParaRPr lang="en-US" sz="3600" kern="12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sp:txBody>
      <dsp:txXfrm>
        <a:off x="83530" y="2170680"/>
        <a:ext cx="4718143" cy="1544065"/>
      </dsp:txXfrm>
    </dsp:sp>
    <dsp:sp modelId="{C37D7A26-7305-4090-A28D-A0D966506D6A}">
      <dsp:nvSpPr>
        <dsp:cNvPr id="0" name=""/>
        <dsp:cNvSpPr/>
      </dsp:nvSpPr>
      <dsp:spPr>
        <a:xfrm>
          <a:off x="0" y="3985475"/>
          <a:ext cx="4885203" cy="17111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주로 초기화 작업을 해줍니다</a:t>
          </a:r>
          <a:r>
            <a:rPr lang="en-US" sz="40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.</a:t>
          </a:r>
        </a:p>
      </dsp:txBody>
      <dsp:txXfrm>
        <a:off x="83530" y="4069005"/>
        <a:ext cx="4718143" cy="154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F51F3-5772-46D9-977F-F01FC20CB174}">
      <dsp:nvSpPr>
        <dsp:cNvPr id="0" name=""/>
        <dsp:cNvSpPr/>
      </dsp:nvSpPr>
      <dsp:spPr>
        <a:xfrm>
          <a:off x="0" y="541085"/>
          <a:ext cx="4885203" cy="2015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8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매 프레임마다 호출한다</a:t>
          </a:r>
          <a:endParaRPr lang="en-US" sz="4800" kern="1200" dirty="0">
            <a:latin typeface="210 앱굴림 R" panose="02020603020101020101" pitchFamily="18" charset="-127"/>
            <a:ea typeface="210 앱굴림 R" panose="02020603020101020101" pitchFamily="18" charset="-127"/>
          </a:endParaRPr>
        </a:p>
      </dsp:txBody>
      <dsp:txXfrm>
        <a:off x="98380" y="639465"/>
        <a:ext cx="4688443" cy="1818565"/>
      </dsp:txXfrm>
    </dsp:sp>
    <dsp:sp modelId="{E363B5BB-D618-4245-97A9-E256F9A6A558}">
      <dsp:nvSpPr>
        <dsp:cNvPr id="0" name=""/>
        <dsp:cNvSpPr/>
      </dsp:nvSpPr>
      <dsp:spPr>
        <a:xfrm>
          <a:off x="0" y="3321155"/>
          <a:ext cx="4885203" cy="20153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210 앱굴림 R" panose="02020603020101020101" pitchFamily="18" charset="-127"/>
              <a:ea typeface="210 앱굴림 R" panose="02020603020101020101" pitchFamily="18" charset="-127"/>
            </a:rPr>
            <a:t>FPS(Frame Per Second)</a:t>
          </a:r>
        </a:p>
      </dsp:txBody>
      <dsp:txXfrm>
        <a:off x="98380" y="3419535"/>
        <a:ext cx="4688443" cy="1818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1:53.4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27,'380'9,"-358"-9,81-1,37-7,-93 6,1 1,12 3,-9 0,43-4,0-2,10 4,-10 0,10-4,180-9,71 15,-103 0,-49-11,-132 10,44 6,-86-5,1-1,-1-2,19-3,44-2,-84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16.31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9,'0'0,"1"-1,-1 0,1 1,-1-1,1 0,-1 1,1-1,0 1,0-1,-1 1,1-1,0 1,0 0,-1-1,1 1,0 0,0 0,0 0,-1-1,1 1,0 0,0 0,0 0,0 0,-1 0,1 1,29-2,-26 1,847 9,239-9,-1073-1,-29-2,-29-2,5 6,28-1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17.18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54,'433'9,"-186"0,513-9,-620-9,-18 0,25 0,-135 8,334-15,215 16,-517-5,-41 5,0 0,0-1,0 0,-1 1,1-1,0 0,0 0,-1 0,1-1,-1 1,1-1,-1 1,2-2,-4 3,0 0,-1-1,1 1,0 0,0-1,0 1,0 0,0 0,0-1,0 1,-1 0,1 0,0-1,0 1,0 0,-1 0,1-1,0 1,0 0,-1 0,1 0,0 0,0-1,-1 1,1 0,0 0,-1 0,1 0,0 0,0 0,-1 0,1 0,0 0,-1 0,1 0,0 0,-1 0,1 0,0 0,-7-1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17.67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1,'209'18,"70"-9,556-9,-818-1,1-1,0-1,8-2,-18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31T12:12:43.4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43127.86328"/>
      <inkml:brushProperty name="anchorY" value="-10193.79785"/>
      <inkml:brushProperty name="scaleFactor" value="0.5"/>
    </inkml:brush>
  </inkml:definitions>
  <inkml:trace contextRef="#ctx0" brushRef="#br0">0 10,'0'0,"2"0,2 0,1 0,2 0,1 0,0 0,1 0,2 0,0 0,0 0,-2 2,-1-1,0 1,0 0,2-1,0-1,0 1,0-1,-1 2,3 0,-1-1,1 1,1-1,-2-1,0 1,-1-1,0 0,3 0,-1 0,2 0,0 0,-2 0,2 0,-2 0,1 0,0 0,-1 0,-1 0,0 0,1 0,-2 0,1 0,-1 0,-1 0,0 0,0 0,-1 0,3 0,1 0,1 0,-1 0,-1 0,0 0,-2 0,1 0,-1 0,0 0,1 0,2 0,1 0,-1 0,-1 0,-1 0,2 0,1 0,0 0,-1 0,-1 0,1 0,0 0,0 0,2 0,2 0,-2 0,-1 0,1 0,-1 0,0 0,0 0,-1 0,-1 0,-1 0,1 0,3 0,0 0,2 0,0 0,-1 0,-1 0,-2 0,-1 0,2 0,0 0,1 0,0 0,2 0,-1 0,-1 0,-2 0,0 0,1 0,0 0,2 0,-2 0,1 0,0 0,0 0,0 0,0 0,-1 0,-1 0,0 0,1 0,2 0,-1 0,-1 0,-2 0,2 0,-1 0,-1 0,1 0,-1 0,0 0,0 0,-1 0,1 0,2 0,-1 0,2 0,-1 0,-1 0,-1 0,0 0,2 0,0 0,-1 0,0 0,-1 0,-1 0,-1 0,0 0,1 0,1 0,-1 0,1 0,-2 0,3 0,-1 0,-1 0,1 0,-2 0,3 0,-1 0,1 0,0 0,0 0,-1 0,-1 0,-1 0,1 0,-1 0,-1 0,1 0,0 0,-1 0,1 0,0 0,0 0,-1 0,1 0,0 0,0 0,1 0,1 0,0 0,-1 0,0 0,0 0,-1 0,0 0,-1 0,1 0,0 0,0 0,-1 0,3 0,1 0,1 0,-1 0,-1 0,0 0,0 0,1 0,-2 0,1 0,-1 0,-1 0,0 0,0 0,0 0,-1 0,1 0,0 0,-1 0,1 0,0 0,2 0,-1 0,1 0,-1 0,0 0,1 0,0 0,0 0,-1 0,0 0,0 0,-1 0,0 0,0 0,1 0,1 0,-1 0,0 0,0 0,0 0,-3-2,0 0,0 0,1 1,-1-1,1 2,1-1,-1 1,1 0,0 0,0 0,0 0,0 0,-1 1,1-1,0 0,0 0,0 0,0 0,0 0,-1 0,1 0,0 0,0 0,0 0,-1 0,1 0,0 0,0 0,0 0,0 0,-1 0,3 0,-1 0,1 0,-1 0,0 0,0 0,-1 0,0 0,0 0,0 0,-1 0,1 0,0 0,1 0,1 0,0 0,-1 0,2 0,-1 0,0 0,-1 0,2 0,-1 0,0 0,0 0,0 0,2 0,0 0,1 0,-1-2,-1 0,0 0,-2 1,-1 0,2 0,0 1,-1 0,2 0,0 0,-1 0,0 0,-1 0,-1 0,0 0,0 0,0 0,0 0,-1 0,1-2,0 0,0 0,-1 1,1 0,0 0,0 1,0 0,-1 0,1 0,0 0,0 0,0 0,0 0,-1 0,1 0,0 0,0 0,0 0,-1 0,1 0,0 0,0 0,0 0,0 0,-1 0,1 0,0 0,0 0,0 0,-1 0,1 0,0 0,0 0,0 0,0 0,-1 0,1 0,0 0,0 0,0 0,-1 0,1 0,0 0,0 0,0 0,0 0,-1 0,1 0,0 0,0 0,0 0,-1 0,1 0,0 0,0 0,0 0,0 0,-1 0,1 0,0 0,0 0,0 0,-1 0,1 0,0 0,0 0,0 0,0 0,-1 0,1 0,0 0,0 0,0 0,0 0,-1 0,1 0,0 0,0 0,0 0,-1 0,-1 2,0 0,0-1,1 1,0-1,0 0,0-1,-1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ADD2-0934-478D-94F3-E59BECE9B7B9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1F15F-BAB1-4E19-AB49-548BD04A4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1F15F-BAB1-4E19-AB49-548BD04A40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9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ube_with_Blender.svg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kr/get-unity/download/archiv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6B52E-29E5-4007-BD9F-1185D157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63" y="1916832"/>
            <a:ext cx="8679873" cy="2202419"/>
          </a:xfrm>
          <a:effectLst>
            <a:outerShdw blurRad="190500" dist="317500" dir="5400000" sx="90000" sy="-19000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CIEN</a:t>
            </a:r>
            <a:b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7500" dirty="0">
                <a:ln cmpd="sng">
                  <a:gradFill flip="none" rotWithShape="1">
                    <a:gsLst>
                      <a:gs pos="0">
                        <a:schemeClr val="accent6">
                          <a:lumMod val="50000"/>
                        </a:schemeClr>
                      </a:gs>
                      <a:gs pos="33000">
                        <a:schemeClr val="accent6">
                          <a:lumMod val="89000"/>
                        </a:schemeClr>
                      </a:gs>
                      <a:gs pos="69000">
                        <a:schemeClr val="accent6">
                          <a:lumMod val="75000"/>
                        </a:schemeClr>
                      </a:gs>
                      <a:gs pos="97000">
                        <a:schemeClr val="accent6">
                          <a:lumMod val="70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round/>
                </a:ln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Unity 3D</a:t>
            </a:r>
            <a:endParaRPr lang="ko-KR" altLang="en-US" sz="7500" dirty="0">
              <a:ln cmpd="sng"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33000">
                      <a:schemeClr val="accent6">
                        <a:lumMod val="89000"/>
                      </a:schemeClr>
                    </a:gs>
                    <a:gs pos="69000">
                      <a:schemeClr val="accent6">
                        <a:lumMod val="75000"/>
                      </a:schemeClr>
                    </a:gs>
                    <a:gs pos="97000">
                      <a:schemeClr val="accent6">
                        <a:lumMod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</a:ln>
              <a:solidFill>
                <a:schemeClr val="accent6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C010A-5F79-452A-AC78-B8A9631B11E0}"/>
              </a:ext>
            </a:extLst>
          </p:cNvPr>
          <p:cNvSpPr txBox="1"/>
          <p:nvPr/>
        </p:nvSpPr>
        <p:spPr>
          <a:xfrm>
            <a:off x="6664036" y="5805264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고주형 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algn="r"/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2019/11/06  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7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C8982-4113-4613-9B43-D4CC54E8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65" y="4578638"/>
            <a:ext cx="2737277" cy="17145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종류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ADFA6-AC06-4CCB-8270-CEEA5DB29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3" t="1" r="37538" b="-3"/>
          <a:stretch/>
        </p:blipFill>
        <p:spPr>
          <a:xfrm>
            <a:off x="528065" y="370320"/>
            <a:ext cx="2737278" cy="40510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F88D61-D3FA-4294-ADE9-506C9B017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" b="-3"/>
          <a:stretch/>
        </p:blipFill>
        <p:spPr>
          <a:xfrm>
            <a:off x="3479655" y="370320"/>
            <a:ext cx="5136278" cy="405101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92840-4D60-4D34-A639-CB75AAF1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655" y="4578638"/>
            <a:ext cx="5136279" cy="17145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일반적인 버전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800" dirty="0">
                <a:solidFill>
                  <a:schemeClr val="accent5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VS</a:t>
            </a:r>
          </a:p>
          <a:p>
            <a:pPr marL="0" indent="0" algn="ctr">
              <a:buNone/>
            </a:pP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LTS (“Long Term Support”)</a:t>
            </a:r>
          </a:p>
        </p:txBody>
      </p:sp>
    </p:spTree>
    <p:extLst>
      <p:ext uri="{BB962C8B-B14F-4D97-AF65-F5344CB8AC3E}">
        <p14:creationId xmlns:p14="http://schemas.microsoft.com/office/powerpoint/2010/main" val="128955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유니티의 화면 구성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7626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여러 가지의 창들 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프로젝트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#</a:t>
            </a:r>
            <a:r>
              <a:rPr lang="ko-KR" altLang="en-US" sz="1700" b="1" dirty="0" err="1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인스펙터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씬 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콘솔 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#</a:t>
            </a:r>
            <a:r>
              <a:rPr lang="ko-KR" altLang="en-US" sz="1700" b="1" dirty="0" err="1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하이라키</a:t>
            </a:r>
            <a:endParaRPr lang="en-US" altLang="ko-KR" sz="1700" b="1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17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F5B483-F89A-4809-8B0C-06D51032DC51}"/>
              </a:ext>
            </a:extLst>
          </p:cNvPr>
          <p:cNvGrpSpPr/>
          <p:nvPr/>
        </p:nvGrpSpPr>
        <p:grpSpPr>
          <a:xfrm>
            <a:off x="0" y="930759"/>
            <a:ext cx="9144000" cy="4996482"/>
            <a:chOff x="0" y="908720"/>
            <a:chExt cx="9144000" cy="49964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CE13C5-86F4-4C7C-8A2A-8C6659313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6"/>
            <a:stretch/>
          </p:blipFill>
          <p:spPr>
            <a:xfrm>
              <a:off x="0" y="908720"/>
              <a:ext cx="9144000" cy="4996482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DBF6414-D635-42D3-A539-1771BEA3F6D6}"/>
                </a:ext>
              </a:extLst>
            </p:cNvPr>
            <p:cNvSpPr/>
            <p:nvPr/>
          </p:nvSpPr>
          <p:spPr>
            <a:xfrm>
              <a:off x="0" y="1268760"/>
              <a:ext cx="1835696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41A9A16-26F4-476A-9061-694135687DF8}"/>
                </a:ext>
              </a:extLst>
            </p:cNvPr>
            <p:cNvSpPr/>
            <p:nvPr/>
          </p:nvSpPr>
          <p:spPr>
            <a:xfrm>
              <a:off x="1835696" y="1268760"/>
              <a:ext cx="5472608" cy="27363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9AA8A4B-7BD2-4037-B6FF-E4F1F1884FE9}"/>
                </a:ext>
              </a:extLst>
            </p:cNvPr>
            <p:cNvSpPr/>
            <p:nvPr/>
          </p:nvSpPr>
          <p:spPr>
            <a:xfrm>
              <a:off x="7308304" y="1268760"/>
              <a:ext cx="1835696" cy="4536504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66223CC-8DFB-4418-B43F-310D4EEF476D}"/>
                </a:ext>
              </a:extLst>
            </p:cNvPr>
            <p:cNvSpPr/>
            <p:nvPr/>
          </p:nvSpPr>
          <p:spPr>
            <a:xfrm>
              <a:off x="0" y="4013684"/>
              <a:ext cx="7308304" cy="1891518"/>
            </a:xfrm>
            <a:prstGeom prst="roundRect">
              <a:avLst>
                <a:gd name="adj" fmla="val 2055"/>
              </a:avLst>
            </a:prstGeom>
            <a:noFill/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37E1E4-783F-4B00-9843-B3241F4E58E3}"/>
              </a:ext>
            </a:extLst>
          </p:cNvPr>
          <p:cNvSpPr/>
          <p:nvPr/>
        </p:nvSpPr>
        <p:spPr>
          <a:xfrm>
            <a:off x="2315613" y="372451"/>
            <a:ext cx="430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유니티는 여러가지 </a:t>
            </a:r>
            <a:r>
              <a:rPr lang="ko-KR" altLang="en-US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창으로 구성되어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2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07" y="634181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Inspector </a:t>
            </a:r>
            <a:r>
              <a:rPr lang="ko-KR" altLang="en-US" sz="4400" dirty="0">
                <a:latin typeface="210 앱굴림 B" panose="02020603020101020101" pitchFamily="18" charset="-127"/>
                <a:ea typeface="210 앱굴림 B" panose="02020603020101020101" pitchFamily="18" charset="-127"/>
              </a:rPr>
              <a:t>창</a:t>
            </a:r>
            <a:endParaRPr lang="en-US" altLang="ko-KR" sz="4400" dirty="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438400"/>
            <a:ext cx="408044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Inspecting </a:t>
            </a:r>
            <a:r>
              <a:rPr lang="en-US" altLang="ko-KR" sz="22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GameObjects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오브젝트들의 컴포넌트들을 볼 수 있다</a:t>
            </a:r>
            <a:endParaRPr lang="en-US" altLang="ko-KR" sz="2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endParaRPr lang="ko-KR" altLang="en-US" sz="22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3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752849"/>
            <a:ext cx="2649413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Project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F8A3C1-018A-42D5-A978-0AFE28499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18"/>
          <a:stretch/>
        </p:blipFill>
        <p:spPr>
          <a:xfrm>
            <a:off x="20" y="10"/>
            <a:ext cx="9143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File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탐색기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Asset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들을 볼 수 있다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.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83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AEC2C-4648-4F06-A4F4-3AC5D6C8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428999"/>
            <a:ext cx="2952328" cy="2452687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Console </a:t>
            </a:r>
            <a:r>
              <a:rPr lang="ko-KR" altLang="en-US" sz="4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8C3A5-676F-4D7F-B049-297991AE0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" r="501"/>
          <a:stretch/>
        </p:blipFill>
        <p:spPr>
          <a:xfrm>
            <a:off x="0" y="0"/>
            <a:ext cx="9144000" cy="2780928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10C7B-7D98-4B5C-9D40-7B95018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848" y="3429000"/>
            <a:ext cx="5614060" cy="2452687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디버그용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메시지를 남길 수 있다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en-US" altLang="ko-KR" sz="2000" dirty="0" err="1">
                <a:latin typeface="210 앱굴림 R" panose="02020603020101020101" pitchFamily="18" charset="-127"/>
                <a:ea typeface="210 앱굴림 R" panose="02020603020101020101" pitchFamily="18" charset="-127"/>
              </a:rPr>
              <a:t>Debug.Log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(“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”);</a:t>
            </a:r>
            <a:endParaRPr lang="ko-KR" altLang="en-US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81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B0BB-4B74-411D-A77B-C956FEDE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4939869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Hierarchy </a:t>
            </a:r>
            <a:r>
              <a:rPr lang="ko-KR" altLang="en-US" sz="44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4BF96-B9F1-4F97-8808-FECBB911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2" y="2465648"/>
            <a:ext cx="5103036" cy="13954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계층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부모자식 관계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씬 안의 게임 오브젝트들을 볼 수 있다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3A6C1-F90D-4771-AF7F-3B5A45C5D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"/>
          <a:stretch/>
        </p:blipFill>
        <p:spPr>
          <a:xfrm>
            <a:off x="5667306" y="10"/>
            <a:ext cx="347669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74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42424C-7A48-4C9A-BB62-0D461A2C5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r="1" b="2"/>
          <a:stretch/>
        </p:blipFill>
        <p:spPr>
          <a:xfrm>
            <a:off x="-108520" y="10"/>
            <a:ext cx="9250234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내가 구성하고 있는 </a:t>
            </a:r>
            <a:r>
              <a:rPr lang="en-US" altLang="ko-KR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Scene</a:t>
            </a:r>
          </a:p>
          <a:p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이 창에서 게임을 만듭니다</a:t>
            </a:r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      =&gt; </a:t>
            </a:r>
            <a:r>
              <a:rPr lang="ko-KR" altLang="en-US" sz="1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 이동 및 배치</a:t>
            </a:r>
            <a:endParaRPr lang="en-US" altLang="ko-KR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1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DDDB35-E7D9-4780-BFEF-6BA7EE0E0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" r="12694" b="1"/>
          <a:stretch/>
        </p:blipFill>
        <p:spPr>
          <a:xfrm>
            <a:off x="20" y="10"/>
            <a:ext cx="9141694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338BCC-8881-4BBC-A8F0-BB7CB389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46" y="4185749"/>
            <a:ext cx="6949328" cy="622836"/>
          </a:xfrm>
        </p:spPr>
        <p:txBody>
          <a:bodyPr>
            <a:normAutofit/>
          </a:bodyPr>
          <a:lstStyle/>
          <a:p>
            <a:r>
              <a:rPr lang="en-US" altLang="ko-KR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Game </a:t>
            </a:r>
            <a:r>
              <a:rPr lang="ko-KR" altLang="en-US" sz="310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F1606-7C7C-4A35-9621-D57B33C3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7" y="4856921"/>
            <a:ext cx="7173771" cy="1249240"/>
          </a:xfrm>
        </p:spPr>
        <p:txBody>
          <a:bodyPr>
            <a:normAutofit/>
          </a:bodyPr>
          <a:lstStyle/>
          <a:p>
            <a:r>
              <a:rPr lang="en-US" altLang="ko-KR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Camera</a:t>
            </a:r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가 비추고 있는 장면이 보인다</a:t>
            </a:r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endParaRPr lang="en-US" altLang="ko-KR" sz="16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600">
                <a:latin typeface="210 앱굴림 R" panose="02020603020101020101" pitchFamily="18" charset="-127"/>
                <a:ea typeface="210 앱굴림 R" panose="02020603020101020101" pitchFamily="18" charset="-127"/>
              </a:rPr>
              <a:t>실제 게임을 실행했을 때 보일 창</a:t>
            </a:r>
            <a:endParaRPr lang="ko-KR" altLang="en-US" sz="16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3D160-3965-4C50-95DF-A9DEEA25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카메라를 조작해보자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9C07-AFB3-4F03-BFCE-0EEB4F45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내가 만든 큐브를 비춰보자</a:t>
            </a:r>
          </a:p>
        </p:txBody>
      </p:sp>
    </p:spTree>
    <p:extLst>
      <p:ext uri="{BB962C8B-B14F-4D97-AF65-F5344CB8AC3E}">
        <p14:creationId xmlns:p14="http://schemas.microsoft.com/office/powerpoint/2010/main" val="49080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B84176-6996-4566-92D3-01B267F567FD}"/>
              </a:ext>
            </a:extLst>
          </p:cNvPr>
          <p:cNvSpPr/>
          <p:nvPr/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 dirty="0">
                <a:solidFill>
                  <a:schemeClr val="accent6"/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Week 1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8198C7AA-1F23-4D78-909D-86E3C6DA1659}"/>
              </a:ext>
            </a:extLst>
          </p:cNvPr>
          <p:cNvSpPr txBox="1">
            <a:spLocks/>
          </p:cNvSpPr>
          <p:nvPr/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유니티 소개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유니티 설치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화면 구성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조작 방법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간단한 실습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씬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(Scene)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컴포넌트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(Component)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게임 오브젝트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(GameObject)</a:t>
            </a: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돌 굴리기</a:t>
            </a:r>
            <a:endParaRPr lang="en-US" altLang="ko-KR" sz="2100" kern="12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  <a:cs typeface="+mn-cs"/>
            </a:endParaRPr>
          </a:p>
          <a:p>
            <a:pPr indent="-228600" algn="l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스크립트</a:t>
            </a:r>
            <a:r>
              <a:rPr lang="en-US" altLang="ko-KR" sz="2100" kern="12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  <a:cs typeface="+mn-cs"/>
              </a:rPr>
              <a:t>(Script)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06B9CB-3F30-4FC2-8CAE-9AC12145180E}"/>
              </a:ext>
            </a:extLst>
          </p:cNvPr>
          <p:cNvCxnSpPr>
            <a:cxnSpLocks/>
          </p:cNvCxnSpPr>
          <p:nvPr/>
        </p:nvCxnSpPr>
        <p:spPr>
          <a:xfrm>
            <a:off x="3490722" y="1628800"/>
            <a:ext cx="0" cy="3600400"/>
          </a:xfrm>
          <a:prstGeom prst="line">
            <a:avLst/>
          </a:prstGeom>
          <a:ln cap="rnd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20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조작 방법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9F0409-B68D-44FB-8AC5-BA0B038B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65198"/>
            <a:ext cx="2330851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(Tip) </a:t>
            </a:r>
          </a:p>
          <a:p>
            <a:pPr algn="r"/>
            <a:r>
              <a:rPr lang="ko-KR" altLang="en-US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단축키</a:t>
            </a:r>
            <a:r>
              <a:rPr lang="en-US" altLang="ko-KR" sz="1700" b="1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: q, w, e, r, t, y</a:t>
            </a:r>
          </a:p>
          <a:p>
            <a:pPr algn="r"/>
            <a:r>
              <a:rPr lang="en-US" altLang="ko-KR" sz="1700" dirty="0">
                <a:solidFill>
                  <a:schemeClr val="accent6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Focusing: f</a:t>
            </a:r>
            <a:endParaRPr lang="ko-KR" altLang="en-US" sz="1700" dirty="0">
              <a:solidFill>
                <a:schemeClr val="accent6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5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564904"/>
            <a:ext cx="3960440" cy="1512168"/>
          </a:xfrm>
        </p:spPr>
        <p:txBody>
          <a:bodyPr anchor="t">
            <a:normAutofit/>
          </a:bodyPr>
          <a:lstStyle/>
          <a:p>
            <a:r>
              <a:rPr lang="ko-KR" altLang="en-US" sz="36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오브젝트들을 조작해보자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44208-AAFC-4C3A-A4F1-EF3D72AF4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643467"/>
            <a:ext cx="4572000" cy="55334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QWERTY</a:t>
            </a: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로 모드 전환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Scroll</a:t>
            </a:r>
          </a:p>
          <a:p>
            <a:pPr>
              <a:lnSpc>
                <a:spcPct val="90000"/>
              </a:lnSpc>
            </a:pP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우측 마우스 누르고 후 드래그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좌측 마우스 누르고 후 드래그</a:t>
            </a:r>
            <a:endParaRPr lang="en-US" altLang="ko-KR" sz="3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게임 오브젝트 누르고 </a:t>
            </a: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F</a:t>
            </a:r>
          </a:p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Shift + Arrow</a:t>
            </a:r>
          </a:p>
          <a:p>
            <a:pPr>
              <a:lnSpc>
                <a:spcPct val="90000"/>
              </a:lnSpc>
            </a:pPr>
            <a:r>
              <a:rPr lang="en-US" altLang="ko-KR" sz="32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Ctrl + Arrow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622DB-A9E6-446A-BB32-CF454295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76672"/>
            <a:ext cx="387496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9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간단한 실습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8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책상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080" y="1417638"/>
            <a:ext cx="601784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dirty="0" err="1"/>
              <a:t>ㅡㅡㅡㅡㅡㅡㅡㅡㅡㅡㅡ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ㅡㅡㅡㅡㅡㅡㅡㅡㅡㅡㅡ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-                         - </a:t>
            </a:r>
          </a:p>
          <a:p>
            <a:pPr marL="0" indent="0" algn="ctr">
              <a:buNone/>
            </a:pPr>
            <a:r>
              <a:rPr lang="en-US" altLang="ko-KR" dirty="0"/>
              <a:t>-                         -</a:t>
            </a:r>
          </a:p>
          <a:p>
            <a:pPr marL="0" indent="0" algn="ctr">
              <a:buNone/>
            </a:pPr>
            <a:r>
              <a:rPr lang="en-US" altLang="ko-KR" dirty="0"/>
              <a:t>-                        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9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씬 </a:t>
            </a:r>
            <a:r>
              <a:rPr lang="en-US" altLang="ko-KR" sz="4700" b="1">
                <a:solidFill>
                  <a:schemeClr val="tx1">
                    <a:lumMod val="85000"/>
                    <a:lumOff val="1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(Scene)</a:t>
            </a:r>
            <a:endParaRPr lang="ko-KR" altLang="en-US" sz="4700" b="1">
              <a:solidFill>
                <a:schemeClr val="tx1">
                  <a:lumMod val="85000"/>
                  <a:lumOff val="1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6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CD93-7CEC-4472-866E-C65BE716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>
                <a:latin typeface="210 앱굴림 R" panose="02020603020101020101" pitchFamily="18" charset="-127"/>
                <a:ea typeface="210 앱굴림 R" panose="02020603020101020101" pitchFamily="18" charset="-127"/>
              </a:rPr>
              <a:t>장면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2D27B-3C80-47CB-BFF3-1BDF9F12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7123720" cy="4525963"/>
          </a:xfrm>
        </p:spPr>
        <p:txBody>
          <a:bodyPr>
            <a:normAutofit/>
          </a:bodyPr>
          <a:lstStyle/>
          <a:p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하나의 레벨</a:t>
            </a:r>
            <a:r>
              <a:rPr lang="en-US" altLang="ko-KR">
                <a:latin typeface="210 앱굴림 L" panose="02020603020101020101" pitchFamily="18" charset="-127"/>
                <a:ea typeface="210 앱굴림 L" panose="02020603020101020101" pitchFamily="18" charset="-127"/>
              </a:rPr>
              <a:t>/</a:t>
            </a:r>
            <a:r>
              <a:rPr lang="ko-KR" altLang="en-US">
                <a:latin typeface="210 앱굴림 L" panose="02020603020101020101" pitchFamily="18" charset="-127"/>
                <a:ea typeface="210 앱굴림 L" panose="02020603020101020101" pitchFamily="18" charset="-127"/>
              </a:rPr>
              <a:t>스테이지</a:t>
            </a:r>
            <a:endParaRPr lang="ko-KR" altLang="en-US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456ECD-2AF6-43BC-BA30-F4A8D83A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600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44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6B4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26314C-4830-4909-9644-99388FAD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2275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StartScene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3925D970-8E1A-4021-B95A-B0AFEAB89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016" y="608330"/>
            <a:ext cx="524408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3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634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26314C-4830-4909-9644-99388FAD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2275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Level1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7682B29-CE06-4184-9D6F-B9BA13E46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968" y="608330"/>
            <a:ext cx="525818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647371" cy="6858000"/>
          </a:xfrm>
          <a:prstGeom prst="rect">
            <a:avLst/>
          </a:prstGeom>
          <a:solidFill>
            <a:srgbClr val="7C5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26314C-4830-4909-9644-99388FAD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32" y="2250610"/>
            <a:ext cx="2391675" cy="23542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2275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Level2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D23CFB-A2AF-4EFB-8C2D-14C5FF0D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114" y="608330"/>
            <a:ext cx="521588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46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</a:t>
            </a:r>
            <a:br>
              <a:rPr lang="en-US" altLang="ko-KR" sz="4700" b="1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4700" b="1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(GameObject)</a:t>
            </a:r>
            <a:endParaRPr lang="ko-KR" altLang="en-US" sz="4700" b="1" dirty="0">
              <a:solidFill>
                <a:schemeClr val="accent4">
                  <a:lumMod val="5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5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F864B4-28D0-4216-AEF7-307AE14E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2736" y="0"/>
            <a:ext cx="13249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GameObject</a:t>
            </a:r>
            <a:endParaRPr lang="ko-KR" altLang="en-US" sz="4400" dirty="0">
              <a:solidFill>
                <a:schemeClr val="accent4">
                  <a:lumMod val="5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02B49A-AF4C-4082-A1DA-3F59454A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Hierarchy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창</a:t>
            </a:r>
            <a:endParaRPr 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F9395F-08B6-48A3-973C-1F349797E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5672"/>
          <a:stretch/>
        </p:blipFill>
        <p:spPr>
          <a:xfrm>
            <a:off x="457200" y="2174875"/>
            <a:ext cx="4040188" cy="3951288"/>
          </a:xfrm>
          <a:prstGeom prst="rect">
            <a:avLst/>
          </a:prstGeom>
          <a:noFill/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A4754C0-FEFF-43E7-937E-DA1C4C61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/>
          <a:p>
            <a:r>
              <a:rPr lang="ko-KR" altLang="en-US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오브젝트란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컴포넌트들의 집합체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컴포넌트들의 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컨테이너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상자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Hierarchy 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창에서 확인 가능</a:t>
            </a:r>
            <a:endParaRPr lang="en-US" altLang="ko-KR" sz="24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여러 개의 컴포넌트를 가짐</a:t>
            </a:r>
            <a:endParaRPr lang="en-US" altLang="ko-KR" sz="2400" dirty="0">
              <a:solidFill>
                <a:schemeClr val="tx1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은</a:t>
            </a:r>
            <a:r>
              <a:rPr lang="en-US" altLang="ko-KR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ko-KR" altLang="en-US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항상 가짐</a:t>
            </a:r>
            <a:endParaRPr lang="en-US" altLang="ko-KR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왜</a:t>
            </a:r>
            <a:r>
              <a:rPr lang="en-US" altLang="ko-KR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? World</a:t>
            </a:r>
            <a:r>
              <a:rPr lang="ko-KR" altLang="en-US" sz="2400" dirty="0">
                <a:solidFill>
                  <a:schemeClr val="tx1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에 존재해야 함</a:t>
            </a:r>
          </a:p>
        </p:txBody>
      </p:sp>
    </p:spTree>
    <p:extLst>
      <p:ext uri="{BB962C8B-B14F-4D97-AF65-F5344CB8AC3E}">
        <p14:creationId xmlns:p14="http://schemas.microsoft.com/office/powerpoint/2010/main" val="308237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4700" b="1" dirty="0">
                <a:solidFill>
                  <a:srgbClr val="0070C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컴포넌트</a:t>
            </a:r>
            <a:br>
              <a:rPr lang="en-US" altLang="ko-KR" sz="4700" b="1" dirty="0">
                <a:solidFill>
                  <a:srgbClr val="0070C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en-US" altLang="ko-KR" sz="4700" b="1" dirty="0">
                <a:solidFill>
                  <a:srgbClr val="0070C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(Component)</a:t>
            </a:r>
            <a:endParaRPr lang="ko-KR" altLang="en-US" sz="4700" b="1" dirty="0">
              <a:solidFill>
                <a:srgbClr val="0070C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44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5" y="634181"/>
            <a:ext cx="3845274" cy="167660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438400"/>
            <a:ext cx="4320480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Component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란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게임 오브젝트에 조립할 기능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여러가지의 값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변수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으로 구성 됨</a:t>
            </a:r>
            <a:endParaRPr lang="en-US" altLang="ko-KR" sz="18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서로 무관심하다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(=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서로의 존재를 모른다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)</a:t>
            </a:r>
          </a:p>
          <a:p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게임 오브젝트를 클릭 후 </a:t>
            </a:r>
            <a:r>
              <a:rPr lang="en-US" altLang="ko-KR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-&gt; Inspector</a:t>
            </a:r>
            <a:r>
              <a:rPr lang="ko-KR" altLang="en-US" sz="18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에서 확인 가능하다</a:t>
            </a:r>
          </a:p>
        </p:txBody>
      </p:sp>
      <p:pic>
        <p:nvPicPr>
          <p:cNvPr id="1026" name="Picture 2" descr="인스펙터에 게임 오브젝트의 컴포넌트가 표시">
            <a:extLst>
              <a:ext uri="{FF2B5EF4-FFF2-40B4-BE49-F238E27FC236}">
                <a16:creationId xmlns:a16="http://schemas.microsoft.com/office/drawing/2014/main" id="{F5E74CC6-8BD9-4211-A82B-0A85631F4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7630" b="3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7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BC5BEE-61AD-41AD-81A3-3813B426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4" y="963877"/>
            <a:ext cx="2925888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3400" dirty="0">
                <a:solidFill>
                  <a:srgbClr val="0070C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Component </a:t>
            </a:r>
            <a:r>
              <a:rPr lang="ko-KR" altLang="en-US" sz="3400" dirty="0">
                <a:solidFill>
                  <a:srgbClr val="0070C0"/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종류</a:t>
            </a:r>
            <a:endParaRPr lang="en-US" altLang="ko-KR" sz="3400" dirty="0">
              <a:solidFill>
                <a:srgbClr val="0070C0"/>
              </a:solidFill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8E89-D3FE-4179-817C-6C298FF2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Collider(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콜라이더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Camera(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카메라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Sound Listener(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사운드 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리스너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Transform(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트랜스폼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RigidBody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(</a:t>
            </a:r>
            <a:r>
              <a:rPr lang="ko-KR" altLang="en-US" sz="21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리지드바디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Script(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8077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90927EA-656F-46A1-9DF0-1D2C384A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99" y="2038015"/>
            <a:ext cx="2763143" cy="27631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485" y="2"/>
            <a:ext cx="5667515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F752A-317C-450A-80D0-139B2376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085" y="620720"/>
            <a:ext cx="4618159" cy="5523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ko-KR" altLang="en-US" sz="5200" b="1" kern="1200" dirty="0">
                <a:solidFill>
                  <a:schemeClr val="accent2">
                    <a:lumMod val="7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스크립트</a:t>
            </a:r>
            <a:br>
              <a:rPr lang="en-US" altLang="ko-KR" sz="5200" b="1" kern="1200" dirty="0">
                <a:solidFill>
                  <a:schemeClr val="accent2">
                    <a:lumMod val="7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</a:br>
            <a:r>
              <a:rPr lang="en-US" altLang="ko-KR" sz="5200" b="1" kern="1200" dirty="0">
                <a:solidFill>
                  <a:schemeClr val="accent2">
                    <a:lumMod val="7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</a:rPr>
              <a:t>(Script)</a:t>
            </a:r>
          </a:p>
        </p:txBody>
      </p:sp>
    </p:spTree>
    <p:extLst>
      <p:ext uri="{BB962C8B-B14F-4D97-AF65-F5344CB8AC3E}">
        <p14:creationId xmlns:p14="http://schemas.microsoft.com/office/powerpoint/2010/main" val="56084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18" y="2308022"/>
            <a:ext cx="7811764" cy="38717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en-US" altLang="ko-KR" sz="1900" dirty="0" err="1">
                <a:latin typeface="Consolas" panose="020B0609020204030204" pitchFamily="49" charset="0"/>
              </a:rPr>
              <a:t>UnityEngine</a:t>
            </a:r>
            <a:r>
              <a:rPr lang="en-US" altLang="ko-KR" sz="19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en-US" altLang="ko-KR" sz="1900" dirty="0" err="1">
                <a:latin typeface="Consolas" panose="020B0609020204030204" pitchFamily="49" charset="0"/>
              </a:rPr>
              <a:t>System.Collections</a:t>
            </a:r>
            <a:r>
              <a:rPr lang="en-US" altLang="ko-KR" sz="19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 class</a:t>
            </a: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en-US" altLang="ko-KR" sz="1900" dirty="0" err="1">
                <a:latin typeface="Consolas" panose="020B0609020204030204" pitchFamily="49" charset="0"/>
              </a:rPr>
              <a:t>NewScript</a:t>
            </a:r>
            <a:r>
              <a:rPr lang="en-US" altLang="ko-KR" sz="1900" dirty="0">
                <a:latin typeface="Consolas" panose="020B0609020204030204" pitchFamily="49" charset="0"/>
              </a:rPr>
              <a:t> : </a:t>
            </a:r>
            <a:r>
              <a:rPr lang="en-US" altLang="ko-KR" sz="1900" dirty="0" err="1">
                <a:latin typeface="Consolas" panose="020B0609020204030204" pitchFamily="49" charset="0"/>
              </a:rPr>
              <a:t>MonoBehaviour</a:t>
            </a:r>
            <a:r>
              <a:rPr lang="en-US" altLang="ko-KR" sz="19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Use</a:t>
            </a:r>
            <a:r>
              <a:rPr lang="ko-KR" altLang="en-US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ko-KR" altLang="en-US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ko-KR" altLang="en-US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initialization</a:t>
            </a: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</a:t>
            </a:r>
            <a:r>
              <a:rPr lang="en-US" altLang="ko-KR" sz="19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 Start</a:t>
            </a:r>
            <a:r>
              <a:rPr lang="en-US" altLang="ko-KR" sz="1900" dirty="0">
                <a:latin typeface="Consolas" panose="020B0609020204030204" pitchFamily="49" charset="0"/>
              </a:rPr>
              <a:t> () {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Update is called once per frame</a:t>
            </a: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</a:t>
            </a:r>
            <a:r>
              <a:rPr lang="en-US" altLang="ko-KR" sz="19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 Update</a:t>
            </a:r>
            <a:r>
              <a:rPr lang="en-US" altLang="ko-KR" sz="1900" dirty="0">
                <a:latin typeface="Consolas" panose="020B0609020204030204" pitchFamily="49" charset="0"/>
              </a:rPr>
              <a:t> () {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  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>
                <a:latin typeface="Consolas" panose="020B0609020204030204" pitchFamily="49" charset="0"/>
              </a:rPr>
              <a:t>}</a:t>
            </a:r>
            <a:endParaRPr lang="ko-KR" altLang="en-US" sz="19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E3E9D-3E30-4F67-A31B-63137FDBD393}"/>
              </a:ext>
            </a:extLst>
          </p:cNvPr>
          <p:cNvSpPr/>
          <p:nvPr/>
        </p:nvSpPr>
        <p:spPr>
          <a:xfrm>
            <a:off x="648368" y="1586111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  <a:ea typeface="210 앱굴림 R" panose="02020603020101020101" pitchFamily="18" charset="-127"/>
              </a:rPr>
              <a:t>컴포넌트의 청사진이다</a:t>
            </a:r>
            <a:endParaRPr lang="en-US" altLang="ko-KR" sz="2400" b="1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605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endParaRPr lang="ko-KR" altLang="en-US" sz="4400" dirty="0">
              <a:solidFill>
                <a:schemeClr val="accent2">
                  <a:lumMod val="75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508844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GameObject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의 동작은 연결된 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Components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의해 제어됩니다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Unity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기본 컴포넌트는 다양한 목적으로 사용할 수 있지만 우리가 게임 기능을 구현하려면 충분하지 않을 때가 많습니다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Script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를 사용하여 사용자 정의 컴포넌트를 생성하면 게임의 이벤트 시작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시간이 지남에 따라 컴포넌트의 속성을 수정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사용자 입력 작업에 대한 반응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, …</a:t>
            </a: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가능합니다</a:t>
            </a: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429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Start </a:t>
            </a:r>
            <a:br>
              <a:rPr lang="en-US" altLang="ko-KR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메소드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317CC0C-4D7A-4DFE-A04F-A7BC32BA2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34047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523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7A91-7E20-430B-AC89-66CE45FB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5486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왜 생성자를 안 </a:t>
            </a:r>
            <a:r>
              <a:rPr lang="ko-KR" altLang="en-US" sz="385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쓰나용</a:t>
            </a:r>
            <a:r>
              <a:rPr lang="en-US" altLang="ko-KR" sz="385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?</a:t>
            </a:r>
            <a:endParaRPr lang="ko-KR" altLang="en-US" sz="385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03453-183C-4A64-9813-D7DC9F2F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5535338" cy="40324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오브젝트의 초기화를 할 때 생성자를 안 쓰는 것이 의외일지도 모릅니다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9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그 이유는 오브젝트 생성은 에디터에 의해 처리되기 때문입니다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 </a:t>
            </a: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이 것은 게임 시작 직후에 수행되지 않기 때문에 생성자를 쓰지 않습니다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9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 컴포넌트에서 생성자를 정의하려고 하면 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Unity</a:t>
            </a:r>
            <a:r>
              <a:rPr lang="ko-KR" altLang="en-US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의 일반적 처리에 간섭하기 때문에 프로젝트에서 문제를 발생시킵니다</a:t>
            </a:r>
            <a:r>
              <a:rPr lang="en-US" altLang="ko-KR" sz="19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.</a:t>
            </a:r>
            <a:endParaRPr lang="ko-KR" altLang="en-US" sz="19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2D8DE01-7F08-47F8-B0EB-B3C34905F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8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Update </a:t>
            </a:r>
            <a:r>
              <a:rPr lang="ko-KR" altLang="en-US" sz="440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메소드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EE49863-01D7-4A09-BA12-238362B68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5890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4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유니티 소개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07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altLang="ko-KR" sz="35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Debug </a:t>
            </a:r>
            <a:r>
              <a:rPr lang="ko-KR" altLang="en-US" sz="35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찍기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8"/>
            <a:ext cx="6759789" cy="332725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콘솔창에 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“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메시지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”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출력한다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왜</a:t>
            </a:r>
            <a:r>
              <a:rPr lang="en-US" altLang="ko-KR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? </a:t>
            </a:r>
            <a:r>
              <a:rPr lang="ko-KR" altLang="en-US" sz="20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디버그용</a:t>
            </a:r>
            <a:endParaRPr lang="en-US" altLang="ko-KR" sz="20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Debug.Log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(“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메시지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”);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 $ 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메시지</a:t>
            </a:r>
            <a:endParaRPr lang="en-US" altLang="ko-KR" sz="24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Debug.Log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변수</a:t>
            </a: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 $ </a:t>
            </a:r>
            <a:r>
              <a:rPr lang="ko-KR" altLang="en-US" sz="2400" dirty="0" err="1">
                <a:latin typeface="Consolas" panose="020B0609020204030204" pitchFamily="49" charset="0"/>
                <a:ea typeface="210 앱굴림 R" panose="02020603020101020101" pitchFamily="18" charset="-127"/>
              </a:rPr>
              <a:t>변수값</a:t>
            </a:r>
            <a:r>
              <a:rPr lang="ko-KR" altLang="en-US" sz="2400" dirty="0">
                <a:latin typeface="Consolas" panose="020B0609020204030204" pitchFamily="49" charset="0"/>
                <a:ea typeface="210 앱굴림 R" panose="02020603020101020101" pitchFamily="18" charset="-127"/>
              </a:rPr>
              <a:t> 출력</a:t>
            </a:r>
            <a:endParaRPr lang="en-US" altLang="ko-KR" sz="2400" dirty="0">
              <a:latin typeface="Consolas" panose="020B0609020204030204" pitchFamily="49" charset="0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534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7D7485-8C23-4ACB-9EDE-51C12195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391"/>
            <a:ext cx="9144000" cy="374903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33BB1A5-FCE4-4ED4-B4A8-4AB6045D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05" y="620688"/>
            <a:ext cx="6759789" cy="542021"/>
          </a:xfrm>
          <a:solidFill>
            <a:schemeClr val="accent3"/>
          </a:solidFill>
          <a:ln>
            <a:noFill/>
          </a:ln>
          <a:effectLst>
            <a:softEdge rad="12700"/>
          </a:effectLst>
        </p:spPr>
        <p:txBody>
          <a:bodyPr anchor="b">
            <a:normAutofit fontScale="90000"/>
          </a:bodyPr>
          <a:lstStyle/>
          <a:p>
            <a:r>
              <a:rPr lang="ko-KR" altLang="en-US" sz="35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스크립트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5F1341C-CC00-4A8C-8AA7-E449125C7482}"/>
                  </a:ext>
                </a:extLst>
              </p14:cNvPr>
              <p14:cNvContentPartPr/>
              <p14:nvPr/>
            </p14:nvContentPartPr>
            <p14:xfrm>
              <a:off x="-180" y="4521040"/>
              <a:ext cx="1028880" cy="129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5F1341C-CC00-4A8C-8AA7-E449125C74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4180" y="4413040"/>
                <a:ext cx="11365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D12FB241-58E3-4F50-B77A-459E03670BA7}"/>
                  </a:ext>
                </a:extLst>
              </p14:cNvPr>
              <p14:cNvContentPartPr/>
              <p14:nvPr/>
            </p14:nvContentPartPr>
            <p14:xfrm>
              <a:off x="5657580" y="3127120"/>
              <a:ext cx="724320" cy="36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12FB241-58E3-4F50-B77A-459E03670B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3940" y="3019120"/>
                <a:ext cx="8319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946A057-7DC6-41E3-AD26-E2689BD77111}"/>
                  </a:ext>
                </a:extLst>
              </p14:cNvPr>
              <p14:cNvContentPartPr/>
              <p14:nvPr/>
            </p14:nvContentPartPr>
            <p14:xfrm>
              <a:off x="5651100" y="3098320"/>
              <a:ext cx="1026720" cy="259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946A057-7DC6-41E3-AD26-E2689BD771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7460" y="2990680"/>
                <a:ext cx="11343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0E61D10-1C63-4715-A97E-696F2C7CD29D}"/>
                  </a:ext>
                </a:extLst>
              </p14:cNvPr>
              <p14:cNvContentPartPr/>
              <p14:nvPr/>
            </p14:nvContentPartPr>
            <p14:xfrm>
              <a:off x="5670180" y="3101560"/>
              <a:ext cx="507960" cy="100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0E61D10-1C63-4715-A97E-696F2C7CD2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16540" y="2993920"/>
                <a:ext cx="615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4E5311A-575B-4F16-AEF3-5CAAA3618052}"/>
                  </a:ext>
                </a:extLst>
              </p14:cNvPr>
              <p14:cNvContentPartPr/>
              <p14:nvPr/>
            </p14:nvContentPartPr>
            <p14:xfrm>
              <a:off x="5610060" y="3206320"/>
              <a:ext cx="1454040" cy="100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4E5311A-575B-4F16-AEF3-5CAAA36180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92060" y="3188680"/>
                <a:ext cx="148968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495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ECCA8FC-7BF6-44BE-A0A0-AD0677F9B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l="3946" r="12388" b="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6000" kern="1200" dirty="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Drag and Drop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Inspector </a:t>
            </a:r>
            <a:r>
              <a:rPr lang="ko-KR" altLang="en-US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창에서 </a:t>
            </a:r>
            <a:r>
              <a:rPr lang="en-US" altLang="ko-KR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Drag and Drop</a:t>
            </a:r>
            <a:r>
              <a:rPr lang="ko-KR" altLang="en-US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으로 </a:t>
            </a:r>
            <a:r>
              <a:rPr lang="en-US" altLang="ko-KR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Public </a:t>
            </a:r>
            <a:r>
              <a:rPr lang="ko-KR" altLang="en-US" sz="2400" kern="1200">
                <a:solidFill>
                  <a:srgbClr val="FFFFFF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변수 초기화 가능</a:t>
            </a:r>
          </a:p>
        </p:txBody>
      </p:sp>
    </p:spTree>
    <p:extLst>
      <p:ext uri="{BB962C8B-B14F-4D97-AF65-F5344CB8AC3E}">
        <p14:creationId xmlns:p14="http://schemas.microsoft.com/office/powerpoint/2010/main" val="343203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A7E9432-750D-40F7-B36E-E7785ACD4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" r="12388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9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0AED6DA-096C-4C72-9116-10AC59636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r="1536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56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9" y="1468363"/>
            <a:ext cx="3988849" cy="1381125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Input() </a:t>
            </a:r>
            <a:r>
              <a:rPr lang="ko-KR" altLang="en-US" sz="44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함수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하늘, 앉아있는, 실외, 테이블이(가) 표시된 사진&#10;&#10;자동 생성된 설명">
            <a:extLst>
              <a:ext uri="{FF2B5EF4-FFF2-40B4-BE49-F238E27FC236}">
                <a16:creationId xmlns:a16="http://schemas.microsoft.com/office/drawing/2014/main" id="{FCE70869-C0C0-4FF6-8464-A0872F423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490" y="2135986"/>
            <a:ext cx="3026740" cy="291290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148" y="3429000"/>
            <a:ext cx="4573422" cy="14758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화살표 키로 </a:t>
            </a:r>
            <a:r>
              <a:rPr lang="en-US" altLang="ko-KR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Cube</a:t>
            </a:r>
            <a:r>
              <a:rPr lang="ko-KR" altLang="en-US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를 상하좌우로 움직이는 </a:t>
            </a:r>
            <a:r>
              <a:rPr lang="en-US" altLang="ko-KR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Script</a:t>
            </a:r>
            <a:r>
              <a:rPr lang="ko-KR" altLang="en-US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를 만들어 보자</a:t>
            </a:r>
            <a:r>
              <a:rPr lang="en-US" altLang="ko-KR" sz="20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  <a:endParaRPr lang="ko-KR" altLang="en-US" sz="2000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49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3500" kern="1200" dirty="0">
                <a:solidFill>
                  <a:srgbClr val="FFFFFF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Input(</a:t>
            </a:r>
            <a:r>
              <a:rPr lang="ko-KR" altLang="en-US" sz="3500" kern="1200" dirty="0" err="1">
                <a:solidFill>
                  <a:srgbClr val="FFFFFF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키값</a:t>
            </a:r>
            <a:r>
              <a:rPr lang="en-US" altLang="ko-KR" sz="3500" kern="1200" dirty="0">
                <a:solidFill>
                  <a:srgbClr val="FFFFFF"/>
                </a:solidFill>
                <a:latin typeface="Consolas" panose="020B0609020204030204" pitchFamily="49" charset="0"/>
                <a:ea typeface="210 앱굴림 L" panose="02020603020101020101" pitchFamily="18" charset="-127"/>
              </a:rPr>
              <a:t>)</a:t>
            </a:r>
            <a:endParaRPr lang="ko-KR" altLang="en-US" sz="3500" kern="1200" dirty="0">
              <a:solidFill>
                <a:srgbClr val="FFFFFF"/>
              </a:solidFill>
              <a:latin typeface="Consolas" panose="020B0609020204030204" pitchFamily="49" charset="0"/>
              <a:ea typeface="210 앱굴림 L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677" y="2202509"/>
            <a:ext cx="4981335" cy="24083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만약에 </a:t>
            </a:r>
            <a:r>
              <a:rPr lang="en-US" altLang="ko-KR" sz="2000" dirty="0" err="1">
                <a:latin typeface="210 앱굴림 L" panose="02020603020101020101" pitchFamily="18" charset="-127"/>
                <a:ea typeface="210 앱굴림 L" panose="02020603020101020101" pitchFamily="18" charset="-127"/>
              </a:rPr>
              <a:t>KeyCode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에 해당하는 </a:t>
            </a:r>
            <a:r>
              <a:rPr lang="en-US" altLang="ko-KR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Key</a:t>
            </a: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가 눌리면 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spcBef>
                <a:spcPts val="1000"/>
              </a:spcBef>
              <a:buNone/>
            </a:pP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“True”</a:t>
            </a:r>
          </a:p>
          <a:p>
            <a:pPr marL="0" indent="0" latinLnBrk="0">
              <a:spcBef>
                <a:spcPts val="1000"/>
              </a:spcBef>
              <a:buNone/>
            </a:pPr>
            <a:endParaRPr lang="en-US" altLang="ko-KR" sz="2000" kern="12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아니면</a:t>
            </a:r>
            <a:endParaRPr lang="en-US" altLang="ko-KR" sz="20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 latinLnBrk="0">
              <a:spcBef>
                <a:spcPts val="1000"/>
              </a:spcBef>
              <a:buNone/>
            </a:pPr>
            <a:r>
              <a:rPr lang="en-US" altLang="ko-KR" sz="28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2861178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9AE54-6068-461F-9D92-EEB596AC0BB4}"/>
              </a:ext>
            </a:extLst>
          </p:cNvPr>
          <p:cNvSpPr/>
          <p:nvPr/>
        </p:nvSpPr>
        <p:spPr>
          <a:xfrm>
            <a:off x="619411" y="1535306"/>
            <a:ext cx="7640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GameObject target;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C08FF-EBDE-4141-8A7D-73959ECF98CC}"/>
              </a:ext>
            </a:extLst>
          </p:cNvPr>
          <p:cNvSpPr txBox="1"/>
          <p:nvPr/>
        </p:nvSpPr>
        <p:spPr>
          <a:xfrm>
            <a:off x="395536" y="5486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1. Target GameObject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를 설정하자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54A8CC-8398-4E0C-9182-DB54872B2FB6}"/>
              </a:ext>
            </a:extLst>
          </p:cNvPr>
          <p:cNvSpPr/>
          <p:nvPr/>
        </p:nvSpPr>
        <p:spPr>
          <a:xfrm>
            <a:off x="406996" y="1196752"/>
            <a:ext cx="7640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 안에서 변수 선언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3CBB0-39B6-42FA-9F02-DC7AAD966E5F}"/>
              </a:ext>
            </a:extLst>
          </p:cNvPr>
          <p:cNvSpPr/>
          <p:nvPr/>
        </p:nvSpPr>
        <p:spPr>
          <a:xfrm>
            <a:off x="406996" y="2636912"/>
            <a:ext cx="7640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인스펙터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창으로 돌아가서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Drag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and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Drop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으로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target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설정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5F7166-B646-4958-8449-DC36412B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1" y="2983850"/>
            <a:ext cx="5181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39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9AE54-6068-461F-9D92-EEB596AC0BB4}"/>
              </a:ext>
            </a:extLst>
          </p:cNvPr>
          <p:cNvSpPr/>
          <p:nvPr/>
        </p:nvSpPr>
        <p:spPr>
          <a:xfrm>
            <a:off x="179512" y="1340768"/>
            <a:ext cx="7640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Update is called once per frame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상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target.transform.Translate(0, 0, 0.1f);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하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target.transform.Translate(0, 0, -0.1f);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좌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target.transform.Translate(-0.1f, 0, 0);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우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Input.GetKey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KeyCode.D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nb-NO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target.transform.Translate(0.1f, 0, 0);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C08FF-EBDE-4141-8A7D-73959ECF98CC}"/>
              </a:ext>
            </a:extLst>
          </p:cNvPr>
          <p:cNvSpPr txBox="1"/>
          <p:nvPr/>
        </p:nvSpPr>
        <p:spPr>
          <a:xfrm>
            <a:off x="395536" y="5486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2. </a:t>
            </a:r>
            <a:r>
              <a:rPr lang="ko-KR" altLang="en-US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키보드 입력을 받아서 움직이자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55FC5E-69BD-4EFA-B2BA-EEB9209D7B3A}"/>
              </a:ext>
            </a:extLst>
          </p:cNvPr>
          <p:cNvSpPr/>
          <p:nvPr/>
        </p:nvSpPr>
        <p:spPr>
          <a:xfrm>
            <a:off x="395536" y="1002214"/>
            <a:ext cx="7640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스크립트 안에서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48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8B4CDA2-4D5D-48A8-BAEB-ABBD68A9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68230"/>
            <a:ext cx="5921436" cy="6152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9AE7D0-B96C-404C-B407-96081B326F23}"/>
              </a:ext>
            </a:extLst>
          </p:cNvPr>
          <p:cNvSpPr txBox="1"/>
          <p:nvPr/>
        </p:nvSpPr>
        <p:spPr>
          <a:xfrm>
            <a:off x="179512" y="19889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Full Code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67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유니티로 할 수 있는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altLang="ko-KR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Everything</a:t>
            </a:r>
            <a:endParaRPr lang="ko-KR" altLang="en-US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090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6759789" cy="1623312"/>
          </a:xfrm>
        </p:spPr>
        <p:txBody>
          <a:bodyPr anchor="b">
            <a:normAutofit/>
          </a:bodyPr>
          <a:lstStyle/>
          <a:p>
            <a:r>
              <a:rPr lang="en-US" altLang="ko-KR" sz="3500">
                <a:latin typeface="210 앱굴림 R" panose="02020603020101020101" pitchFamily="18" charset="-127"/>
                <a:ea typeface="210 앱굴림 R" panose="02020603020101020101" pitchFamily="18" charset="-127"/>
              </a:rPr>
              <a:t>Frame?</a:t>
            </a:r>
            <a:endParaRPr lang="ko-KR" altLang="en-US" sz="350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EA5CF-5588-4F89-97F3-3B0FB725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644518"/>
            <a:ext cx="6759789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Update(){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	// </a:t>
            </a:r>
            <a:r>
              <a:rPr lang="ko-KR" alt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대충 </a:t>
            </a: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미터 움직이라는 내용</a:t>
            </a:r>
            <a:endParaRPr lang="en-US" altLang="ko-KR" sz="2800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}</a:t>
            </a:r>
          </a:p>
          <a:p>
            <a:pPr marL="0" indent="0">
              <a:buNone/>
            </a:pPr>
            <a:endParaRPr lang="en-US" altLang="ko-KR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으악 프레임 드랍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11	frame/sec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=&gt; 1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초에 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11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이동</a:t>
            </a:r>
            <a:endParaRPr lang="en-US" altLang="ko-KR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 60	frame/sec =&gt; 1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초에 </a:t>
            </a:r>
            <a:r>
              <a:rPr lang="en-US" altLang="ko-KR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60</a:t>
            </a:r>
            <a:r>
              <a:rPr lang="ko-KR" altLang="en-US" sz="1700" dirty="0">
                <a:latin typeface="210 앱굴림 R" panose="02020603020101020101" pitchFamily="18" charset="-127"/>
                <a:ea typeface="210 앱굴림 R" panose="02020603020101020101" pitchFamily="18" charset="-127"/>
              </a:rPr>
              <a:t>미터 이동</a:t>
            </a:r>
            <a:endParaRPr lang="en-US" altLang="ko-KR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marL="0" indent="0">
              <a:buNone/>
            </a:pPr>
            <a:endParaRPr lang="ko-KR" altLang="en-US" sz="1700" dirty="0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382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ko-KR" altLang="en-US" sz="4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해결법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0E0982-279E-401E-8C25-060B55E5848C}"/>
              </a:ext>
            </a:extLst>
          </p:cNvPr>
          <p:cNvSpPr/>
          <p:nvPr/>
        </p:nvSpPr>
        <p:spPr>
          <a:xfrm>
            <a:off x="628650" y="2022601"/>
            <a:ext cx="7886699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“</a:t>
            </a:r>
            <a:r>
              <a:rPr lang="en-US" altLang="ko-KR" sz="2400" kern="12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Time.deltaTime</a:t>
            </a: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”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을</a:t>
            </a:r>
            <a:r>
              <a:rPr lang="en-US" altLang="ko-KR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곱해준다</a:t>
            </a: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“</a:t>
            </a:r>
            <a:r>
              <a:rPr lang="en-US" altLang="ko-KR" sz="2400" kern="12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Time.deltaTime</a:t>
            </a: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”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이란</a:t>
            </a:r>
            <a:r>
              <a:rPr lang="en-US" altLang="ko-KR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?</a:t>
            </a: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지난 프레임이 완료되는 데 까지 걸린 시간</a:t>
            </a: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단위</a:t>
            </a:r>
            <a:r>
              <a:rPr lang="en-US" altLang="ko-KR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:</a:t>
            </a: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초</a:t>
            </a: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“Speed * </a:t>
            </a:r>
            <a:r>
              <a:rPr lang="en-US" altLang="ko-KR" sz="2400" kern="1200" dirty="0" err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Time.deltaTime</a:t>
            </a:r>
            <a:r>
              <a:rPr lang="en-US" altLang="ko-KR" sz="2400" kern="12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ea typeface="210 앱굴림 R" panose="02020603020101020101" pitchFamily="18" charset="-127"/>
              </a:rPr>
              <a:t>”</a:t>
            </a: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초마다 </a:t>
            </a:r>
            <a:r>
              <a:rPr lang="en-US" altLang="ko-KR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speed</a:t>
            </a:r>
            <a:r>
              <a:rPr lang="ko-KR" altLang="en-US" sz="24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만큼 이동한다</a:t>
            </a:r>
            <a:endParaRPr lang="en-US" altLang="ko-KR" sz="24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프레임 별로 속도 차이가</a:t>
            </a:r>
            <a:r>
              <a:rPr lang="en-US" altLang="ko-KR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 </a:t>
            </a:r>
            <a:r>
              <a:rPr lang="ko-KR" altLang="en-US" sz="2400" kern="120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없어진다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400" kern="1200" dirty="0">
              <a:solidFill>
                <a:srgbClr val="FFFFFF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04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BF03C-5D33-4F57-9940-E105350E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sz="4400" kern="1200" dirty="0" err="1">
                <a:solidFill>
                  <a:schemeClr val="tx2">
                    <a:lumMod val="90000"/>
                  </a:schemeClr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Time.deltaTime</a:t>
            </a:r>
            <a:endParaRPr lang="ko-KR" altLang="en-US" sz="4400" kern="1200" dirty="0">
              <a:solidFill>
                <a:schemeClr val="tx2">
                  <a:lumMod val="90000"/>
                </a:schemeClr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511D5-09B4-4718-AC58-4FE2F288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2055813"/>
            <a:ext cx="7524328" cy="34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7563-6C4A-439A-9ED0-2AA212C2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400">
                <a:latin typeface="210 앱굴림 R" panose="02020603020101020101" pitchFamily="18" charset="-127"/>
                <a:ea typeface="210 앱굴림 R" panose="02020603020101020101" pitchFamily="18" charset="-127"/>
              </a:rPr>
              <a:t>출처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B0A22E2-FDEC-40D1-A28C-AD98750F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517" y="2811104"/>
            <a:ext cx="1698006" cy="169800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41A8D-55D5-4E2B-8C57-E38AFD10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dirty="0"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매뉴얼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210 앱굴림 L" panose="02020603020101020101" pitchFamily="18" charset="-127"/>
                <a:ea typeface="210 앱굴림 L" panose="02020603020101020101" pitchFamily="18" charset="-127"/>
                <a:hlinkClick r:id="rId4"/>
              </a:rPr>
              <a:t>https://docs.unity3d.com/Manual/index.html</a:t>
            </a: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1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4A0A41-315D-44F1-BEB3-B2DEA840FAA6}"/>
              </a:ext>
            </a:extLst>
          </p:cNvPr>
          <p:cNvSpPr/>
          <p:nvPr/>
        </p:nvSpPr>
        <p:spPr>
          <a:xfrm>
            <a:off x="3285441" y="965199"/>
            <a:ext cx="507455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7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210 앱굴림 B" panose="02020603020101020101" pitchFamily="18" charset="-127"/>
                <a:ea typeface="210 앱굴림 B" panose="02020603020101020101" pitchFamily="18" charset="-127"/>
                <a:cs typeface="+mj-cs"/>
              </a:rPr>
              <a:t>유니티 설치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" name="Picture 25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28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7A296-4DFA-4B3E-A073-0555402C4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" b="1179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4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1</a:t>
            </a:r>
            <a:endParaRPr lang="ko-KR" altLang="en-US" sz="3400" b="1" dirty="0">
              <a:solidFill>
                <a:srgbClr val="000000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허브</a:t>
            </a:r>
            <a:endParaRPr lang="en-US" altLang="ko-KR" sz="200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 - </a:t>
            </a:r>
            <a:r>
              <a:rPr lang="ko-KR" altLang="en-US" sz="200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버전 여러 개 포함</a:t>
            </a:r>
            <a:endParaRPr lang="en-US" altLang="ko-KR" sz="20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0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5DD9B3-CB7E-4B0A-92BB-8355A65F8D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8451" r="8848" b="3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6139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0906" y="2795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4" name="Picture 27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20"/>
          <a:stretch/>
        </p:blipFill>
        <p:spPr>
          <a:xfrm flipH="1">
            <a:off x="14636" y="0"/>
            <a:ext cx="9129364" cy="6858000"/>
          </a:xfrm>
          <a:prstGeom prst="rect">
            <a:avLst/>
          </a:prstGeom>
        </p:spPr>
      </p:pic>
      <p:sp>
        <p:nvSpPr>
          <p:cNvPr id="3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7816" y="-1017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73FE9-D671-4F0F-92B0-6DA03DCC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2852" r="-3" b="-3"/>
          <a:stretch/>
        </p:blipFill>
        <p:spPr>
          <a:xfrm>
            <a:off x="3580534" y="-6733"/>
            <a:ext cx="3674756" cy="2106933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8" y="1431189"/>
            <a:ext cx="3733482" cy="109053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사용하기 </a:t>
            </a:r>
            <a:r>
              <a:rPr lang="en-US" altLang="ko-KR" sz="3400" b="1" kern="1200" dirty="0">
                <a:solidFill>
                  <a:srgbClr val="000000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21C4B-B425-4F64-83DA-6A7AA0AE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8" y="2645234"/>
            <a:ext cx="3733184" cy="272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spcBef>
                <a:spcPts val="1000"/>
              </a:spcBef>
              <a:buNone/>
            </a:pPr>
            <a:r>
              <a:rPr lang="ko-KR" altLang="en-US" sz="2000" kern="1200" dirty="0">
                <a:solidFill>
                  <a:srgbClr val="000000"/>
                </a:solidFill>
                <a:latin typeface="210 앱굴림 L" panose="02020603020101020101" pitchFamily="18" charset="-127"/>
                <a:ea typeface="210 앱굴림 L" panose="02020603020101020101" pitchFamily="18" charset="-127"/>
              </a:rPr>
              <a:t>유니티 한 버전만 설치</a:t>
            </a:r>
            <a:endParaRPr lang="en-US" altLang="ko-KR" sz="2000" kern="1200" dirty="0">
              <a:solidFill>
                <a:srgbClr val="000000"/>
              </a:solidFill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  <p:sp>
        <p:nvSpPr>
          <p:cNvPr id="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2659" y="2912215"/>
            <a:ext cx="4956705" cy="3945298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C15A5-09CC-4FE2-B663-0787FD5DD9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61" r="1727" b="4"/>
          <a:stretch/>
        </p:blipFill>
        <p:spPr>
          <a:xfrm>
            <a:off x="4336688" y="3055740"/>
            <a:ext cx="4792676" cy="3781269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6474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8" cy="6858000"/>
          </a:xfrm>
          <a:prstGeom prst="rect">
            <a:avLst/>
          </a:prstGeom>
          <a:solidFill>
            <a:srgbClr val="3B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AD861-5232-4EE4-A404-A95E544B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8" y="2269820"/>
            <a:ext cx="2318360" cy="2318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r>
              <a:rPr lang="ko-KR" altLang="en-US" sz="1950" dirty="0">
                <a:solidFill>
                  <a:srgbClr val="FFFFFF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유니티 이전 버전 다운로드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0D325D-0B06-496E-8DAD-635A0C40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1" y="794361"/>
            <a:ext cx="5367765" cy="3341434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3C3910-E5E7-41EC-8728-483F2C90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451" y="4494598"/>
            <a:ext cx="5391149" cy="1594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>
                <a:latin typeface="210 앱굴림 L" panose="02020603020101020101" pitchFamily="18" charset="-127"/>
                <a:ea typeface="210 앱굴림 L" panose="02020603020101020101" pitchFamily="18" charset="-127"/>
                <a:hlinkClick r:id="rId3"/>
              </a:rPr>
              <a:t>유니티 아카이브 링크</a:t>
            </a:r>
            <a:endParaRPr lang="ko-KR" altLang="en-US" sz="1350">
              <a:latin typeface="210 앱굴림 L" panose="02020603020101020101" pitchFamily="18" charset="-127"/>
              <a:ea typeface="210 앱굴림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1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853</Words>
  <Application>Microsoft Office PowerPoint</Application>
  <PresentationFormat>화면 슬라이드 쇼(4:3)</PresentationFormat>
  <Paragraphs>217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210 앱굴림 B</vt:lpstr>
      <vt:lpstr>210 앱굴림 L</vt:lpstr>
      <vt:lpstr>210 앱굴림 R</vt:lpstr>
      <vt:lpstr>나눔고딕</vt:lpstr>
      <vt:lpstr>맑은 고딕</vt:lpstr>
      <vt:lpstr>Arial</vt:lpstr>
      <vt:lpstr>Calibri</vt:lpstr>
      <vt:lpstr>Consolas</vt:lpstr>
      <vt:lpstr>Office 테마</vt:lpstr>
      <vt:lpstr>CIEN Unity 3D</vt:lpstr>
      <vt:lpstr>PowerPoint 프레젠테이션</vt:lpstr>
      <vt:lpstr>PowerPoint 프레젠테이션</vt:lpstr>
      <vt:lpstr>PowerPoint 프레젠테이션</vt:lpstr>
      <vt:lpstr>유니티로 할 수 있는 것</vt:lpstr>
      <vt:lpstr>PowerPoint 프레젠테이션</vt:lpstr>
      <vt:lpstr>유니티 사용하기 1</vt:lpstr>
      <vt:lpstr>유니티 사용하기 2</vt:lpstr>
      <vt:lpstr>유니티 이전 버전 다운로드</vt:lpstr>
      <vt:lpstr>유니티 종류</vt:lpstr>
      <vt:lpstr>유니티의 화면 구성</vt:lpstr>
      <vt:lpstr>PowerPoint 프레젠테이션</vt:lpstr>
      <vt:lpstr>Inspector 창</vt:lpstr>
      <vt:lpstr>Project 창</vt:lpstr>
      <vt:lpstr>Console 창</vt:lpstr>
      <vt:lpstr>Hierarchy 창</vt:lpstr>
      <vt:lpstr>Scene 창</vt:lpstr>
      <vt:lpstr>Game 창</vt:lpstr>
      <vt:lpstr>카메라를 조작해보자</vt:lpstr>
      <vt:lpstr>조작 방법</vt:lpstr>
      <vt:lpstr>게임 오브젝트들을 조작해보자</vt:lpstr>
      <vt:lpstr>간단한 실습</vt:lpstr>
      <vt:lpstr>책상 만들기</vt:lpstr>
      <vt:lpstr>씬 (Scene)</vt:lpstr>
      <vt:lpstr>장면</vt:lpstr>
      <vt:lpstr>StartScene</vt:lpstr>
      <vt:lpstr>Level1</vt:lpstr>
      <vt:lpstr>Level2</vt:lpstr>
      <vt:lpstr>게임 오브젝트 (GameObject)</vt:lpstr>
      <vt:lpstr>GameObject</vt:lpstr>
      <vt:lpstr>컴포넌트 (Component)</vt:lpstr>
      <vt:lpstr>Component</vt:lpstr>
      <vt:lpstr>Component 종류</vt:lpstr>
      <vt:lpstr>스크립트 (Script)</vt:lpstr>
      <vt:lpstr>Script</vt:lpstr>
      <vt:lpstr>Script</vt:lpstr>
      <vt:lpstr>Start  메소드</vt:lpstr>
      <vt:lpstr>왜 생성자를 안 쓰나용?</vt:lpstr>
      <vt:lpstr>Update 메소드</vt:lpstr>
      <vt:lpstr>Debug 찍기</vt:lpstr>
      <vt:lpstr>스크립트</vt:lpstr>
      <vt:lpstr>Drag and Drop</vt:lpstr>
      <vt:lpstr>PowerPoint 프레젠테이션</vt:lpstr>
      <vt:lpstr>PowerPoint 프레젠테이션</vt:lpstr>
      <vt:lpstr>Input() 함수</vt:lpstr>
      <vt:lpstr>Input(키값)</vt:lpstr>
      <vt:lpstr>PowerPoint 프레젠테이션</vt:lpstr>
      <vt:lpstr>PowerPoint 프레젠테이션</vt:lpstr>
      <vt:lpstr>PowerPoint 프레젠테이션</vt:lpstr>
      <vt:lpstr>Frame?</vt:lpstr>
      <vt:lpstr>해결법</vt:lpstr>
      <vt:lpstr>Time.deltaTime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ciensamba</dc:creator>
  <cp:lastModifiedBy>ciensamba</cp:lastModifiedBy>
  <cp:revision>40</cp:revision>
  <dcterms:created xsi:type="dcterms:W3CDTF">2019-10-31T14:41:46Z</dcterms:created>
  <dcterms:modified xsi:type="dcterms:W3CDTF">2019-10-31T14:51:10Z</dcterms:modified>
</cp:coreProperties>
</file>