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6" r:id="rId3"/>
    <p:sldId id="257" r:id="rId4"/>
    <p:sldId id="264" r:id="rId5"/>
    <p:sldId id="293" r:id="rId6"/>
    <p:sldId id="305" r:id="rId7"/>
    <p:sldId id="314" r:id="rId8"/>
    <p:sldId id="315" r:id="rId9"/>
    <p:sldId id="258" r:id="rId10"/>
    <p:sldId id="320" r:id="rId11"/>
    <p:sldId id="319" r:id="rId12"/>
    <p:sldId id="317" r:id="rId13"/>
    <p:sldId id="318" r:id="rId14"/>
    <p:sldId id="321" r:id="rId15"/>
    <p:sldId id="322" r:id="rId16"/>
    <p:sldId id="323" r:id="rId17"/>
    <p:sldId id="260" r:id="rId18"/>
    <p:sldId id="261" r:id="rId19"/>
    <p:sldId id="262" r:id="rId20"/>
    <p:sldId id="263"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showGuides="1">
      <p:cViewPr varScale="1">
        <p:scale>
          <a:sx n="110" d="100"/>
          <a:sy n="110" d="100"/>
        </p:scale>
        <p:origin x="3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9D4521-B67A-4C79-85EC-1656136D165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18C2C1A-B5F5-419B-9BFA-0263BA34F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2EE56B0-DBD6-4F2F-83A3-AD8275011067}"/>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5" name="바닥글 개체 틀 4">
            <a:extLst>
              <a:ext uri="{FF2B5EF4-FFF2-40B4-BE49-F238E27FC236}">
                <a16:creationId xmlns:a16="http://schemas.microsoft.com/office/drawing/2014/main" id="{D212049B-C149-4A38-879A-0783B310499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D832F3-5581-4CE6-84BA-86940E9375C1}"/>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263070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A47E17-A71F-4D8E-AB3D-8E5FD4277CC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974E4F3-7005-4A0A-BCD9-63B16E75186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7FFDAD-2CA9-4089-8EF6-26F07DD7A711}"/>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5" name="바닥글 개체 틀 4">
            <a:extLst>
              <a:ext uri="{FF2B5EF4-FFF2-40B4-BE49-F238E27FC236}">
                <a16:creationId xmlns:a16="http://schemas.microsoft.com/office/drawing/2014/main" id="{6125F55D-4687-423C-A502-F54C625208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4390AD1-FF82-408B-AE4F-8172D49FD607}"/>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310194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6BCD348-54E7-4F94-99A1-49BD1E56A98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D69B8DA-B8C6-45E6-91FC-D167843E25D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84648E3-D162-4515-BA7E-48AF6F01B577}"/>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5" name="바닥글 개체 틀 4">
            <a:extLst>
              <a:ext uri="{FF2B5EF4-FFF2-40B4-BE49-F238E27FC236}">
                <a16:creationId xmlns:a16="http://schemas.microsoft.com/office/drawing/2014/main" id="{B7FF0166-9579-4AA4-B54E-C51F8BDAF2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B25DB63-511D-4573-A6BF-1ABFCD020DB5}"/>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350363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054B4D-023F-4724-86EE-B8439A638BC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41CB42A-F791-465C-8DA0-C881A08FEDA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2D36876-FA23-48F7-8D43-B608249021D3}"/>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5" name="바닥글 개체 틀 4">
            <a:extLst>
              <a:ext uri="{FF2B5EF4-FFF2-40B4-BE49-F238E27FC236}">
                <a16:creationId xmlns:a16="http://schemas.microsoft.com/office/drawing/2014/main" id="{ED6D5255-1B92-40B5-95F5-0388ACD8ACA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853749-A347-4DA9-9380-4C3B2C224E0F}"/>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340487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A9ACC5-2616-49AB-B419-73C8A68BCEA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CC30102-BAF7-45BA-AA8A-731A49841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A33080D-FDE8-42B0-8A95-01F823AA412A}"/>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5" name="바닥글 개체 틀 4">
            <a:extLst>
              <a:ext uri="{FF2B5EF4-FFF2-40B4-BE49-F238E27FC236}">
                <a16:creationId xmlns:a16="http://schemas.microsoft.com/office/drawing/2014/main" id="{2E7903AD-1583-4967-98F8-FDB028A227E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35F532-2278-4A14-871A-DF1230004760}"/>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258847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D48C2B-807B-4F2A-B62C-6D968B8B63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AA1056C-D7B0-41F9-BF79-9FBD48B8C80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8D73B7C-6319-4694-98C9-B8EA7921790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017D211-721C-400A-A736-DFEA49CB4D9C}"/>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6" name="바닥글 개체 틀 5">
            <a:extLst>
              <a:ext uri="{FF2B5EF4-FFF2-40B4-BE49-F238E27FC236}">
                <a16:creationId xmlns:a16="http://schemas.microsoft.com/office/drawing/2014/main" id="{D17AD7E7-FF44-4300-B687-4A3CA59F6F9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4DB995-4F43-4DCC-9C5E-B4D4A51D7D7E}"/>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418387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C07426-D571-4188-BDDE-A5FBD087A2A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2EF4995-9980-42EB-B968-C2D6C0350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0640F6F-E613-4C27-B315-6B44B39E036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E941D1B-DCEE-4EB4-A002-5EB8AFD6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60753AD-39CF-4CE5-B856-B1537EEBE0C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BD591CD-FD5B-4664-A456-3C53BCF1FAAD}"/>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8" name="바닥글 개체 틀 7">
            <a:extLst>
              <a:ext uri="{FF2B5EF4-FFF2-40B4-BE49-F238E27FC236}">
                <a16:creationId xmlns:a16="http://schemas.microsoft.com/office/drawing/2014/main" id="{AC8EF247-3110-4D58-9163-A0F8CBD37AD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E04D2D1-0211-414A-BA52-331D9DBBAAE7}"/>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44748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408DB1-4D6B-4B88-B904-6DB8282483E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1BAB525-9077-49DA-99E1-D0B8EA3EAE70}"/>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4" name="바닥글 개체 틀 3">
            <a:extLst>
              <a:ext uri="{FF2B5EF4-FFF2-40B4-BE49-F238E27FC236}">
                <a16:creationId xmlns:a16="http://schemas.microsoft.com/office/drawing/2014/main" id="{59BD8B1E-0FFC-483C-A747-DAC9C7A914F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5C7E359-04A5-4E01-9DF9-74BE976BC726}"/>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357526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6351653-689B-4A53-A72F-9B450841D323}"/>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3" name="바닥글 개체 틀 2">
            <a:extLst>
              <a:ext uri="{FF2B5EF4-FFF2-40B4-BE49-F238E27FC236}">
                <a16:creationId xmlns:a16="http://schemas.microsoft.com/office/drawing/2014/main" id="{A8D2CEBF-7D75-4820-9392-3B21E2AE297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717095C-0BAE-4B09-853C-C6C89162B4D4}"/>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103801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DBD7BE-D635-4FD7-8EED-CAE8D009F31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5E7EF91-6129-461D-BB48-9D2869267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9E2FB91-2F68-41E2-A58E-54224155B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537F866-FAEF-44D6-9EB7-337B8792A1A3}"/>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6" name="바닥글 개체 틀 5">
            <a:extLst>
              <a:ext uri="{FF2B5EF4-FFF2-40B4-BE49-F238E27FC236}">
                <a16:creationId xmlns:a16="http://schemas.microsoft.com/office/drawing/2014/main" id="{DC467FEC-0FD9-45DF-AB94-7EEA87BD56C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6E0D2A2-B45B-4E5B-B46B-90A6E6A41CFE}"/>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79452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57FB9F-AA77-4D75-AB98-711C7C13770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46280AD-1487-470E-B850-8A5FA689B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0BF4BAE-FCD8-41AA-BB07-9E87A9A35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58AEC13-A198-42DA-8C3F-0DF5A93915C5}"/>
              </a:ext>
            </a:extLst>
          </p:cNvPr>
          <p:cNvSpPr>
            <a:spLocks noGrp="1"/>
          </p:cNvSpPr>
          <p:nvPr>
            <p:ph type="dt" sz="half" idx="10"/>
          </p:nvPr>
        </p:nvSpPr>
        <p:spPr/>
        <p:txBody>
          <a:bodyPr/>
          <a:lstStyle/>
          <a:p>
            <a:fld id="{24335D76-D641-4D1C-8FC5-5560B8D4F360}" type="datetimeFigureOut">
              <a:rPr lang="ko-KR" altLang="en-US" smtClean="0"/>
              <a:t>2019년 11월 17일 Sunday</a:t>
            </a:fld>
            <a:endParaRPr lang="ko-KR" altLang="en-US"/>
          </a:p>
        </p:txBody>
      </p:sp>
      <p:sp>
        <p:nvSpPr>
          <p:cNvPr id="6" name="바닥글 개체 틀 5">
            <a:extLst>
              <a:ext uri="{FF2B5EF4-FFF2-40B4-BE49-F238E27FC236}">
                <a16:creationId xmlns:a16="http://schemas.microsoft.com/office/drawing/2014/main" id="{A40E904A-5F96-4B3E-AA97-244CD5A51E4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F6AACE5-6E7E-4819-B9D5-37B0C4D90BD6}"/>
              </a:ext>
            </a:extLst>
          </p:cNvPr>
          <p:cNvSpPr>
            <a:spLocks noGrp="1"/>
          </p:cNvSpPr>
          <p:nvPr>
            <p:ph type="sldNum" sz="quarter" idx="12"/>
          </p:nvPr>
        </p:nvSpPr>
        <p:spPr/>
        <p:txBody>
          <a:body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70648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0C270BB-F91E-4D60-97CC-049859ADF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80967BF-0815-4BB8-8BB0-4837641FD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FC51807-3605-4C9A-871C-C81E94719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35D76-D641-4D1C-8FC5-5560B8D4F360}" type="datetimeFigureOut">
              <a:rPr lang="ko-KR" altLang="en-US" smtClean="0"/>
              <a:t>2019년 11월 17일 Sunday</a:t>
            </a:fld>
            <a:endParaRPr lang="ko-KR" altLang="en-US"/>
          </a:p>
        </p:txBody>
      </p:sp>
      <p:sp>
        <p:nvSpPr>
          <p:cNvPr id="5" name="바닥글 개체 틀 4">
            <a:extLst>
              <a:ext uri="{FF2B5EF4-FFF2-40B4-BE49-F238E27FC236}">
                <a16:creationId xmlns:a16="http://schemas.microsoft.com/office/drawing/2014/main" id="{D16C9844-F4A8-4A8E-9456-17FAA58FA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CDA0550-C720-41D0-91EE-F0C8D3B0B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03862-1297-4344-B3D5-601D610ACCBF}" type="slidenum">
              <a:rPr lang="ko-KR" altLang="en-US" smtClean="0"/>
              <a:t>‹#›</a:t>
            </a:fld>
            <a:endParaRPr lang="ko-KR" altLang="en-US"/>
          </a:p>
        </p:txBody>
      </p:sp>
    </p:spTree>
    <p:extLst>
      <p:ext uri="{BB962C8B-B14F-4D97-AF65-F5344CB8AC3E}">
        <p14:creationId xmlns:p14="http://schemas.microsoft.com/office/powerpoint/2010/main" val="2949653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ddy.tistory.com/2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inecode.tistory.com/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88FC0A-B8E0-4CCB-9F30-C0F598553E05}"/>
              </a:ext>
            </a:extLst>
          </p:cNvPr>
          <p:cNvSpPr>
            <a:spLocks noGrp="1"/>
          </p:cNvSpPr>
          <p:nvPr>
            <p:ph type="ctrTitle"/>
          </p:nvPr>
        </p:nvSpPr>
        <p:spPr/>
        <p:txBody>
          <a:bodyPr/>
          <a:lstStyle/>
          <a:p>
            <a:r>
              <a:rPr lang="en-US" altLang="ko-KR" dirty="0"/>
              <a:t>CIEN</a:t>
            </a:r>
            <a:r>
              <a:rPr lang="ko-KR" altLang="en-US" dirty="0"/>
              <a:t> </a:t>
            </a:r>
            <a:r>
              <a:rPr lang="en-US" altLang="ko-KR" dirty="0"/>
              <a:t>Unity3D</a:t>
            </a:r>
            <a:endParaRPr lang="ko-KR" altLang="en-US" dirty="0"/>
          </a:p>
        </p:txBody>
      </p:sp>
      <p:sp>
        <p:nvSpPr>
          <p:cNvPr id="3" name="부제목 2">
            <a:extLst>
              <a:ext uri="{FF2B5EF4-FFF2-40B4-BE49-F238E27FC236}">
                <a16:creationId xmlns:a16="http://schemas.microsoft.com/office/drawing/2014/main" id="{E9D63607-5A0D-47BD-BE96-386DD43FAF5E}"/>
              </a:ext>
            </a:extLst>
          </p:cNvPr>
          <p:cNvSpPr>
            <a:spLocks noGrp="1"/>
          </p:cNvSpPr>
          <p:nvPr>
            <p:ph type="subTitle" idx="1"/>
          </p:nvPr>
        </p:nvSpPr>
        <p:spPr/>
        <p:txBody>
          <a:bodyPr/>
          <a:lstStyle/>
          <a:p>
            <a:r>
              <a:rPr lang="en-US" altLang="ko-KR" dirty="0"/>
              <a:t>3</a:t>
            </a:r>
            <a:r>
              <a:rPr lang="ko-KR" altLang="en-US" dirty="0"/>
              <a:t>주차</a:t>
            </a:r>
          </a:p>
        </p:txBody>
      </p:sp>
    </p:spTree>
    <p:extLst>
      <p:ext uri="{BB962C8B-B14F-4D97-AF65-F5344CB8AC3E}">
        <p14:creationId xmlns:p14="http://schemas.microsoft.com/office/powerpoint/2010/main" val="179238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8C74D1-FB0A-4955-B4C2-7C8D6F259E3B}"/>
              </a:ext>
            </a:extLst>
          </p:cNvPr>
          <p:cNvSpPr>
            <a:spLocks noGrp="1"/>
          </p:cNvSpPr>
          <p:nvPr>
            <p:ph type="title"/>
          </p:nvPr>
        </p:nvSpPr>
        <p:spPr/>
        <p:txBody>
          <a:bodyPr/>
          <a:lstStyle/>
          <a:p>
            <a:r>
              <a:rPr lang="ko-KR" altLang="en-US" dirty="0" err="1"/>
              <a:t>코루틴</a:t>
            </a:r>
            <a:r>
              <a:rPr lang="ko-KR" altLang="en-US" dirty="0"/>
              <a:t> 주의</a:t>
            </a:r>
          </a:p>
        </p:txBody>
      </p:sp>
      <p:sp>
        <p:nvSpPr>
          <p:cNvPr id="3" name="내용 개체 틀 2">
            <a:extLst>
              <a:ext uri="{FF2B5EF4-FFF2-40B4-BE49-F238E27FC236}">
                <a16:creationId xmlns:a16="http://schemas.microsoft.com/office/drawing/2014/main" id="{71233A82-ED0E-4B67-92FF-0F2ED8EF4BFF}"/>
              </a:ext>
            </a:extLst>
          </p:cNvPr>
          <p:cNvSpPr>
            <a:spLocks noGrp="1"/>
          </p:cNvSpPr>
          <p:nvPr>
            <p:ph idx="1"/>
          </p:nvPr>
        </p:nvSpPr>
        <p:spPr/>
        <p:txBody>
          <a:bodyPr>
            <a:normAutofit lnSpcReduction="10000"/>
          </a:bodyPr>
          <a:lstStyle/>
          <a:p>
            <a:r>
              <a:rPr lang="en-US" altLang="ko-KR" dirty="0"/>
              <a:t>1. </a:t>
            </a:r>
            <a:r>
              <a:rPr lang="ko-KR" altLang="en-US" dirty="0" err="1"/>
              <a:t>코루틴</a:t>
            </a:r>
            <a:r>
              <a:rPr lang="ko-KR" altLang="en-US" dirty="0"/>
              <a:t> 함수는 일반함수처럼 호출하면 실행되지 않는다</a:t>
            </a:r>
            <a:r>
              <a:rPr lang="en-US" altLang="ko-KR" dirty="0"/>
              <a:t>.</a:t>
            </a:r>
            <a:r>
              <a:rPr lang="ko-KR" altLang="en-US" dirty="0"/>
              <a:t> 그래도 에러는 커녕 </a:t>
            </a:r>
            <a:r>
              <a:rPr lang="ko-KR" altLang="en-US" dirty="0" err="1"/>
              <a:t>워닝조차</a:t>
            </a:r>
            <a:r>
              <a:rPr lang="ko-KR" altLang="en-US" dirty="0"/>
              <a:t> 뜨지않는다</a:t>
            </a:r>
            <a:r>
              <a:rPr lang="en-US" altLang="ko-KR" dirty="0"/>
              <a:t>. </a:t>
            </a:r>
            <a:r>
              <a:rPr lang="ko-KR" altLang="en-US" dirty="0"/>
              <a:t>반드시 </a:t>
            </a:r>
            <a:r>
              <a:rPr lang="en-US" altLang="ko-KR" dirty="0" err="1"/>
              <a:t>StartCoroutine</a:t>
            </a:r>
            <a:r>
              <a:rPr lang="en-US" altLang="ko-KR" dirty="0"/>
              <a:t> </a:t>
            </a:r>
            <a:r>
              <a:rPr lang="ko-KR" altLang="en-US" dirty="0"/>
              <a:t>을 사용해 </a:t>
            </a:r>
            <a:r>
              <a:rPr lang="ko-KR" altLang="en-US" dirty="0" err="1"/>
              <a:t>호출해야한다</a:t>
            </a:r>
            <a:r>
              <a:rPr lang="en-US" altLang="ko-KR" dirty="0"/>
              <a:t>.</a:t>
            </a:r>
          </a:p>
          <a:p>
            <a:r>
              <a:rPr lang="en-US" altLang="ko-KR" dirty="0"/>
              <a:t>2. </a:t>
            </a:r>
            <a:r>
              <a:rPr lang="ko-KR" altLang="en-US" dirty="0" err="1"/>
              <a:t>코루틴은</a:t>
            </a:r>
            <a:r>
              <a:rPr lang="ko-KR" altLang="en-US" dirty="0"/>
              <a:t> </a:t>
            </a:r>
            <a:r>
              <a:rPr lang="en-US" altLang="ko-KR" dirty="0"/>
              <a:t>Time scale</a:t>
            </a:r>
            <a:r>
              <a:rPr lang="ko-KR" altLang="en-US" dirty="0"/>
              <a:t>의 영향을 받는다</a:t>
            </a:r>
            <a:r>
              <a:rPr lang="en-US" altLang="ko-KR" dirty="0"/>
              <a:t>. </a:t>
            </a:r>
            <a:r>
              <a:rPr lang="ko-KR" altLang="en-US" dirty="0"/>
              <a:t>예를 들어 </a:t>
            </a:r>
            <a:r>
              <a:rPr lang="en-US" altLang="ko-KR" dirty="0"/>
              <a:t>Time scale</a:t>
            </a:r>
            <a:r>
              <a:rPr lang="ko-KR" altLang="en-US" dirty="0"/>
              <a:t>이 </a:t>
            </a:r>
            <a:r>
              <a:rPr lang="en-US" altLang="ko-KR" dirty="0"/>
              <a:t>1</a:t>
            </a:r>
            <a:r>
              <a:rPr lang="ko-KR" altLang="en-US" dirty="0"/>
              <a:t>인상태에서 </a:t>
            </a:r>
            <a:r>
              <a:rPr lang="en-US" altLang="ko-KR" dirty="0" err="1"/>
              <a:t>WaitForSeconds</a:t>
            </a:r>
            <a:r>
              <a:rPr lang="en-US" altLang="ko-KR" dirty="0"/>
              <a:t>(1)</a:t>
            </a:r>
            <a:r>
              <a:rPr lang="ko-KR" altLang="en-US" dirty="0"/>
              <a:t>을 하였다면 </a:t>
            </a:r>
            <a:r>
              <a:rPr lang="en-US" altLang="ko-KR" dirty="0"/>
              <a:t>1</a:t>
            </a:r>
            <a:r>
              <a:rPr lang="ko-KR" altLang="en-US" dirty="0"/>
              <a:t>초를 대기하지만  </a:t>
            </a:r>
            <a:r>
              <a:rPr lang="en-US" altLang="ko-KR" dirty="0"/>
              <a:t>Time scale </a:t>
            </a:r>
            <a:r>
              <a:rPr lang="ko-KR" altLang="en-US" dirty="0"/>
              <a:t>값이 </a:t>
            </a:r>
            <a:r>
              <a:rPr lang="en-US" altLang="ko-KR" dirty="0"/>
              <a:t>0.5</a:t>
            </a:r>
            <a:r>
              <a:rPr lang="ko-KR" altLang="en-US" dirty="0"/>
              <a:t>일 때에는 </a:t>
            </a:r>
            <a:r>
              <a:rPr lang="en-US" altLang="ko-KR" dirty="0"/>
              <a:t>2</a:t>
            </a:r>
            <a:r>
              <a:rPr lang="ko-KR" altLang="en-US" dirty="0"/>
              <a:t>초 대기를 </a:t>
            </a:r>
            <a:r>
              <a:rPr lang="ko-KR" altLang="en-US" dirty="0" err="1"/>
              <a:t>하게된다</a:t>
            </a:r>
            <a:r>
              <a:rPr lang="en-US" altLang="ko-KR" dirty="0"/>
              <a:t>.</a:t>
            </a:r>
          </a:p>
          <a:p>
            <a:r>
              <a:rPr lang="en-US" altLang="ko-KR" dirty="0"/>
              <a:t>3. </a:t>
            </a:r>
            <a:r>
              <a:rPr lang="en-US" altLang="ko-KR" dirty="0" err="1"/>
              <a:t>StartCoroutine</a:t>
            </a:r>
            <a:r>
              <a:rPr lang="ko-KR" altLang="en-US" dirty="0"/>
              <a:t>을 호출하는 스크립트가 붙은 오브젝트가 비활성화 되거나 파괴되면 </a:t>
            </a:r>
            <a:r>
              <a:rPr lang="ko-KR" altLang="en-US" dirty="0" err="1"/>
              <a:t>코루틴은</a:t>
            </a:r>
            <a:r>
              <a:rPr lang="ko-KR" altLang="en-US" dirty="0"/>
              <a:t> 중단된다</a:t>
            </a:r>
            <a:r>
              <a:rPr lang="en-US" altLang="ko-KR" dirty="0"/>
              <a:t>.</a:t>
            </a:r>
          </a:p>
          <a:p>
            <a:br>
              <a:rPr lang="ko-KR" altLang="en-US" dirty="0"/>
            </a:br>
            <a:br>
              <a:rPr lang="ko-KR" altLang="en-US" dirty="0"/>
            </a:br>
            <a:r>
              <a:rPr lang="ko-KR" altLang="en-US" dirty="0"/>
              <a:t>출처</a:t>
            </a:r>
            <a:r>
              <a:rPr lang="en-US" altLang="ko-KR" dirty="0"/>
              <a:t>: </a:t>
            </a:r>
            <a:r>
              <a:rPr lang="en-US" altLang="ko-KR" dirty="0">
                <a:hlinkClick r:id="rId2"/>
              </a:rPr>
              <a:t>https://teddy.tistory.com/22</a:t>
            </a:r>
            <a:r>
              <a:rPr lang="ko-KR" altLang="en-US" dirty="0"/>
              <a:t> </a:t>
            </a:r>
            <a:r>
              <a:rPr lang="en-US" altLang="ko-KR" dirty="0"/>
              <a:t>[Teddy Games]</a:t>
            </a:r>
            <a:endParaRPr lang="ko-KR" altLang="en-US" dirty="0"/>
          </a:p>
        </p:txBody>
      </p:sp>
    </p:spTree>
    <p:extLst>
      <p:ext uri="{BB962C8B-B14F-4D97-AF65-F5344CB8AC3E}">
        <p14:creationId xmlns:p14="http://schemas.microsoft.com/office/powerpoint/2010/main" val="347501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21259D-491E-4571-9C87-F2870F3A16E4}"/>
              </a:ext>
            </a:extLst>
          </p:cNvPr>
          <p:cNvSpPr>
            <a:spLocks noGrp="1"/>
          </p:cNvSpPr>
          <p:nvPr>
            <p:ph type="title"/>
          </p:nvPr>
        </p:nvSpPr>
        <p:spPr/>
        <p:txBody>
          <a:bodyPr/>
          <a:lstStyle/>
          <a:p>
            <a:r>
              <a:rPr lang="en-US" altLang="ko-KR" dirty="0"/>
              <a:t>Invoke</a:t>
            </a:r>
            <a:endParaRPr lang="ko-KR" altLang="en-US" dirty="0"/>
          </a:p>
        </p:txBody>
      </p:sp>
      <p:sp>
        <p:nvSpPr>
          <p:cNvPr id="3" name="내용 개체 틀 2">
            <a:extLst>
              <a:ext uri="{FF2B5EF4-FFF2-40B4-BE49-F238E27FC236}">
                <a16:creationId xmlns:a16="http://schemas.microsoft.com/office/drawing/2014/main" id="{D35E5EAB-E81F-44A2-8094-ED38459A92B7}"/>
              </a:ext>
            </a:extLst>
          </p:cNvPr>
          <p:cNvSpPr>
            <a:spLocks noGrp="1"/>
          </p:cNvSpPr>
          <p:nvPr>
            <p:ph idx="1"/>
          </p:nvPr>
        </p:nvSpPr>
        <p:spPr/>
        <p:txBody>
          <a:bodyPr>
            <a:normAutofit/>
          </a:bodyPr>
          <a:lstStyle/>
          <a:p>
            <a:r>
              <a:rPr lang="ko-KR" altLang="en-US" dirty="0" err="1"/>
              <a:t>코루틴이랑</a:t>
            </a:r>
            <a:r>
              <a:rPr lang="ko-KR" altLang="en-US" dirty="0"/>
              <a:t> 똑같아 보이는 </a:t>
            </a:r>
            <a:r>
              <a:rPr lang="ko-KR" altLang="en-US" dirty="0" err="1"/>
              <a:t>인보으크는</a:t>
            </a:r>
            <a:r>
              <a:rPr lang="ko-KR" altLang="en-US" dirty="0"/>
              <a:t> </a:t>
            </a:r>
            <a:r>
              <a:rPr lang="ko-KR" altLang="en-US" dirty="0" err="1"/>
              <a:t>ㅜ멀까</a:t>
            </a:r>
            <a:endParaRPr lang="en-US" altLang="ko-KR" dirty="0"/>
          </a:p>
          <a:p>
            <a:r>
              <a:rPr lang="ko-KR" altLang="en-US" dirty="0"/>
              <a:t>원하는 시점에서 함수 호출하고 싶을 때</a:t>
            </a:r>
            <a:endParaRPr lang="en-US" altLang="ko-KR" dirty="0"/>
          </a:p>
          <a:p>
            <a:r>
              <a:rPr lang="en-US" altLang="ko-KR" dirty="0" err="1"/>
              <a:t>InvokeRepeating</a:t>
            </a:r>
            <a:r>
              <a:rPr lang="ko-KR" altLang="en-US" dirty="0"/>
              <a:t>으로 함수를 반복적으로 사용 가능</a:t>
            </a:r>
            <a:endParaRPr lang="en-US" altLang="ko-KR" dirty="0"/>
          </a:p>
          <a:p>
            <a:r>
              <a:rPr lang="ko-KR" altLang="en-US" dirty="0" err="1"/>
              <a:t>코루틴과의</a:t>
            </a:r>
            <a:r>
              <a:rPr lang="ko-KR" altLang="en-US" dirty="0"/>
              <a:t> 차이</a:t>
            </a:r>
            <a:endParaRPr lang="en-US" altLang="ko-KR" dirty="0"/>
          </a:p>
          <a:p>
            <a:pPr lvl="1"/>
            <a:r>
              <a:rPr lang="ko-KR" altLang="en-US" dirty="0"/>
              <a:t>내부적인 타이머로 작동함</a:t>
            </a:r>
            <a:endParaRPr lang="en-US" altLang="ko-KR" dirty="0"/>
          </a:p>
          <a:p>
            <a:pPr lvl="1"/>
            <a:r>
              <a:rPr lang="en-US" altLang="ko-KR" dirty="0"/>
              <a:t>(</a:t>
            </a:r>
            <a:r>
              <a:rPr lang="ko-KR" altLang="en-US" dirty="0"/>
              <a:t>중요</a:t>
            </a:r>
            <a:r>
              <a:rPr lang="en-US" altLang="ko-KR" dirty="0"/>
              <a:t>)</a:t>
            </a:r>
            <a:r>
              <a:rPr lang="ko-KR" altLang="en-US" dirty="0"/>
              <a:t>인자를 전달할 수 없다</a:t>
            </a:r>
          </a:p>
        </p:txBody>
      </p:sp>
    </p:spTree>
    <p:extLst>
      <p:ext uri="{BB962C8B-B14F-4D97-AF65-F5344CB8AC3E}">
        <p14:creationId xmlns:p14="http://schemas.microsoft.com/office/powerpoint/2010/main" val="4353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21259D-491E-4571-9C87-F2870F3A16E4}"/>
              </a:ext>
            </a:extLst>
          </p:cNvPr>
          <p:cNvSpPr>
            <a:spLocks noGrp="1"/>
          </p:cNvSpPr>
          <p:nvPr>
            <p:ph type="title"/>
          </p:nvPr>
        </p:nvSpPr>
        <p:spPr/>
        <p:txBody>
          <a:bodyPr/>
          <a:lstStyle/>
          <a:p>
            <a:r>
              <a:rPr lang="en-US" altLang="ko-KR" dirty="0"/>
              <a:t>Coroutine</a:t>
            </a:r>
            <a:endParaRPr lang="ko-KR" altLang="en-US" dirty="0"/>
          </a:p>
        </p:txBody>
      </p:sp>
      <p:sp>
        <p:nvSpPr>
          <p:cNvPr id="3" name="내용 개체 틀 2">
            <a:extLst>
              <a:ext uri="{FF2B5EF4-FFF2-40B4-BE49-F238E27FC236}">
                <a16:creationId xmlns:a16="http://schemas.microsoft.com/office/drawing/2014/main" id="{D35E5EAB-E81F-44A2-8094-ED38459A92B7}"/>
              </a:ext>
            </a:extLst>
          </p:cNvPr>
          <p:cNvSpPr>
            <a:spLocks noGrp="1"/>
          </p:cNvSpPr>
          <p:nvPr>
            <p:ph idx="1"/>
          </p:nvPr>
        </p:nvSpPr>
        <p:spPr>
          <a:xfrm>
            <a:off x="838200" y="1825624"/>
            <a:ext cx="10515600" cy="5032376"/>
          </a:xfrm>
        </p:spPr>
        <p:txBody>
          <a:bodyPr>
            <a:normAutofit fontScale="92500" lnSpcReduction="20000"/>
          </a:bodyPr>
          <a:lstStyle/>
          <a:p>
            <a:pPr fontAlgn="base"/>
            <a:r>
              <a:rPr lang="ko-KR" altLang="en-US" dirty="0"/>
              <a:t>비유로 이해해보자</a:t>
            </a:r>
            <a:endParaRPr lang="en-US" altLang="ko-KR" dirty="0"/>
          </a:p>
          <a:p>
            <a:pPr fontAlgn="base"/>
            <a:r>
              <a:rPr lang="en-US" altLang="ko-KR" dirty="0"/>
              <a:t>quote from </a:t>
            </a:r>
            <a:r>
              <a:rPr lang="en-US" altLang="ko-KR" dirty="0" err="1"/>
              <a:t>Idan</a:t>
            </a:r>
            <a:r>
              <a:rPr lang="en-US" altLang="ko-KR" dirty="0"/>
              <a:t> </a:t>
            </a:r>
            <a:r>
              <a:rPr lang="en-US" altLang="ko-KR" dirty="0" err="1"/>
              <a:t>Arye</a:t>
            </a:r>
            <a:endParaRPr lang="en-US" altLang="ko-KR" dirty="0"/>
          </a:p>
          <a:p>
            <a:pPr fontAlgn="base"/>
            <a:r>
              <a:rPr lang="en-US" altLang="ko-KR" dirty="0"/>
              <a:t>You start watching the cartoon, but it's the intro. Instead of watching the intro you switch to the game and enter the online lobby - but it needs 3 players and only you and your sister are in it. Instead of waiting for another player to join you switch to your homework, and answer the first question. The second question has a link to a YouTube video you need to watch. You open it - and it starts loading. Instead of waiting for it to load, you switch back to the cartoon. The intro is over, so you can watch. Now there are commercials - but meanwhile a third player has joined so you switch to the game And so on...</a:t>
            </a:r>
          </a:p>
          <a:p>
            <a:pPr fontAlgn="base"/>
            <a:r>
              <a:rPr lang="en-US" altLang="ko-KR" dirty="0"/>
              <a:t>The idea is that you don't just switch the tasks really fast to make it look like you are doing everything at once. You utilize the time you are waiting for something to happen(IO) to do other things that do require your direct attention.</a:t>
            </a:r>
          </a:p>
        </p:txBody>
      </p:sp>
    </p:spTree>
    <p:extLst>
      <p:ext uri="{BB962C8B-B14F-4D97-AF65-F5344CB8AC3E}">
        <p14:creationId xmlns:p14="http://schemas.microsoft.com/office/powerpoint/2010/main" val="85073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6A3A2-B43B-4C43-B299-C6B4D916A77E}"/>
              </a:ext>
            </a:extLst>
          </p:cNvPr>
          <p:cNvSpPr>
            <a:spLocks noGrp="1"/>
          </p:cNvSpPr>
          <p:nvPr>
            <p:ph type="title"/>
          </p:nvPr>
        </p:nvSpPr>
        <p:spPr/>
        <p:txBody>
          <a:bodyPr/>
          <a:lstStyle/>
          <a:p>
            <a:r>
              <a:rPr lang="ko-KR" altLang="en-US" dirty="0"/>
              <a:t>지원하는 </a:t>
            </a:r>
            <a:r>
              <a:rPr lang="en-US" altLang="ko-KR" dirty="0"/>
              <a:t>Yield</a:t>
            </a:r>
            <a:r>
              <a:rPr lang="ko-KR" altLang="en-US" dirty="0"/>
              <a:t>문</a:t>
            </a:r>
            <a:r>
              <a:rPr lang="en-US" altLang="ko-KR" dirty="0"/>
              <a:t> = Yield</a:t>
            </a:r>
            <a:r>
              <a:rPr lang="ko-KR" altLang="en-US" dirty="0"/>
              <a:t>하는 </a:t>
            </a:r>
            <a:r>
              <a:rPr lang="en-US" altLang="ko-KR" dirty="0"/>
              <a:t>Data</a:t>
            </a:r>
            <a:r>
              <a:rPr lang="ko-KR" altLang="en-US" dirty="0"/>
              <a:t>에 따라 유니티가 다르게 작동함</a:t>
            </a:r>
          </a:p>
        </p:txBody>
      </p:sp>
      <p:sp>
        <p:nvSpPr>
          <p:cNvPr id="3" name="내용 개체 틀 2">
            <a:extLst>
              <a:ext uri="{FF2B5EF4-FFF2-40B4-BE49-F238E27FC236}">
                <a16:creationId xmlns:a16="http://schemas.microsoft.com/office/drawing/2014/main" id="{00471497-D0F8-48CB-AC88-5EF3C9CA130E}"/>
              </a:ext>
            </a:extLst>
          </p:cNvPr>
          <p:cNvSpPr>
            <a:spLocks noGrp="1"/>
          </p:cNvSpPr>
          <p:nvPr>
            <p:ph idx="1"/>
          </p:nvPr>
        </p:nvSpPr>
        <p:spPr/>
        <p:txBody>
          <a:bodyPr>
            <a:normAutofit fontScale="55000" lnSpcReduction="20000"/>
          </a:bodyPr>
          <a:lstStyle/>
          <a:p>
            <a:r>
              <a:rPr lang="en-US" altLang="ko-KR" dirty="0"/>
              <a:t>yield return </a:t>
            </a:r>
            <a:r>
              <a:rPr lang="en-US" altLang="ko-KR" b="1" dirty="0"/>
              <a:t>null</a:t>
            </a:r>
            <a:endParaRPr lang="en-US" altLang="ko-KR" dirty="0"/>
          </a:p>
          <a:p>
            <a:r>
              <a:rPr lang="ko-KR" altLang="en-US" dirty="0"/>
              <a:t>다음 프레임까지 대기</a:t>
            </a:r>
          </a:p>
          <a:p>
            <a:r>
              <a:rPr lang="en-US" altLang="ko-KR" dirty="0"/>
              <a:t>yield return </a:t>
            </a:r>
            <a:r>
              <a:rPr lang="en-US" altLang="ko-KR" b="1" dirty="0"/>
              <a:t>new </a:t>
            </a:r>
            <a:r>
              <a:rPr lang="en-US" altLang="ko-KR" b="1" dirty="0" err="1"/>
              <a:t>WaitForSeconds</a:t>
            </a:r>
            <a:r>
              <a:rPr lang="en-US" altLang="ko-KR" b="1" dirty="0"/>
              <a:t>(float)</a:t>
            </a:r>
            <a:endParaRPr lang="en-US" altLang="ko-KR" dirty="0"/>
          </a:p>
          <a:p>
            <a:r>
              <a:rPr lang="ko-KR" altLang="en-US" dirty="0"/>
              <a:t>지정된 초 만큼 대기</a:t>
            </a:r>
          </a:p>
          <a:p>
            <a:r>
              <a:rPr lang="en-US" altLang="ko-KR" dirty="0"/>
              <a:t>yield return </a:t>
            </a:r>
            <a:r>
              <a:rPr lang="en-US" altLang="ko-KR" b="1" dirty="0"/>
              <a:t>new </a:t>
            </a:r>
            <a:r>
              <a:rPr lang="en-US" altLang="ko-KR" b="1" dirty="0" err="1"/>
              <a:t>WaitForFixedUpdate</a:t>
            </a:r>
            <a:r>
              <a:rPr lang="en-US" altLang="ko-KR" b="1" dirty="0"/>
              <a:t>()</a:t>
            </a:r>
            <a:endParaRPr lang="en-US" altLang="ko-KR" dirty="0"/>
          </a:p>
          <a:p>
            <a:r>
              <a:rPr lang="ko-KR" altLang="en-US" dirty="0"/>
              <a:t>다음 물리 프레임까지 대기</a:t>
            </a:r>
          </a:p>
          <a:p>
            <a:r>
              <a:rPr lang="en-US" altLang="ko-KR" dirty="0"/>
              <a:t>yield return </a:t>
            </a:r>
            <a:r>
              <a:rPr lang="en-US" altLang="ko-KR" b="1" dirty="0"/>
              <a:t>new </a:t>
            </a:r>
            <a:r>
              <a:rPr lang="en-US" altLang="ko-KR" b="1" dirty="0" err="1"/>
              <a:t>WaitForEndOfFrame</a:t>
            </a:r>
            <a:r>
              <a:rPr lang="en-US" altLang="ko-KR" b="1" dirty="0"/>
              <a:t>()</a:t>
            </a:r>
            <a:endParaRPr lang="en-US" altLang="ko-KR" dirty="0"/>
          </a:p>
          <a:p>
            <a:r>
              <a:rPr lang="ko-KR" altLang="en-US" dirty="0"/>
              <a:t>모든 </a:t>
            </a:r>
            <a:r>
              <a:rPr lang="ko-KR" altLang="en-US" dirty="0" err="1"/>
              <a:t>렌더링작업이</a:t>
            </a:r>
            <a:r>
              <a:rPr lang="ko-KR" altLang="en-US" dirty="0"/>
              <a:t> 끝날 때까지 대기</a:t>
            </a:r>
          </a:p>
          <a:p>
            <a:r>
              <a:rPr lang="en-US" altLang="ko-KR" dirty="0"/>
              <a:t>yield return </a:t>
            </a:r>
            <a:r>
              <a:rPr lang="en-US" altLang="ko-KR" b="1" dirty="0" err="1"/>
              <a:t>StartCoRoutine</a:t>
            </a:r>
            <a:r>
              <a:rPr lang="en-US" altLang="ko-KR" b="1" dirty="0"/>
              <a:t>(string)</a:t>
            </a:r>
            <a:endParaRPr lang="en-US" altLang="ko-KR" dirty="0"/>
          </a:p>
          <a:p>
            <a:r>
              <a:rPr lang="ko-KR" altLang="en-US" dirty="0"/>
              <a:t>다른 </a:t>
            </a:r>
            <a:r>
              <a:rPr lang="ko-KR" altLang="en-US" dirty="0" err="1"/>
              <a:t>코루틴이</a:t>
            </a:r>
            <a:r>
              <a:rPr lang="ko-KR" altLang="en-US" dirty="0"/>
              <a:t> 끝날 때까지 대기</a:t>
            </a:r>
          </a:p>
          <a:p>
            <a:r>
              <a:rPr lang="en-US" altLang="ko-KR" dirty="0"/>
              <a:t>yield return </a:t>
            </a:r>
            <a:r>
              <a:rPr lang="en-US" altLang="ko-KR" b="1" dirty="0"/>
              <a:t>new WWW(string)</a:t>
            </a:r>
            <a:endParaRPr lang="en-US" altLang="ko-KR" dirty="0"/>
          </a:p>
          <a:p>
            <a:r>
              <a:rPr lang="ko-KR" altLang="en-US" dirty="0"/>
              <a:t>웹 통신 작업이 끝날 때까지 대기</a:t>
            </a:r>
          </a:p>
          <a:p>
            <a:r>
              <a:rPr lang="en-US" altLang="ko-KR" dirty="0"/>
              <a:t>yield return </a:t>
            </a:r>
            <a:r>
              <a:rPr lang="en-US" altLang="ko-KR" b="1" dirty="0"/>
              <a:t>new </a:t>
            </a:r>
            <a:r>
              <a:rPr lang="en-US" altLang="ko-KR" b="1" dirty="0" err="1"/>
              <a:t>AsyncOperation</a:t>
            </a:r>
            <a:endParaRPr lang="en-US" altLang="ko-KR" dirty="0"/>
          </a:p>
          <a:p>
            <a:r>
              <a:rPr lang="ko-KR" altLang="en-US" dirty="0"/>
              <a:t>비동기 작업이 끝날 때까지 대기 </a:t>
            </a:r>
            <a:r>
              <a:rPr lang="en-US" altLang="ko-KR" dirty="0"/>
              <a:t>( </a:t>
            </a:r>
            <a:r>
              <a:rPr lang="ko-KR" altLang="en-US" dirty="0" err="1"/>
              <a:t>씬로딩</a:t>
            </a:r>
            <a:r>
              <a:rPr lang="ko-KR" altLang="en-US" dirty="0"/>
              <a:t> </a:t>
            </a:r>
            <a:r>
              <a:rPr lang="en-US" altLang="ko-KR" dirty="0"/>
              <a:t>)</a:t>
            </a:r>
            <a:br>
              <a:rPr lang="ko-KR" altLang="en-US" dirty="0"/>
            </a:br>
            <a:br>
              <a:rPr lang="ko-KR" altLang="en-US" dirty="0"/>
            </a:br>
            <a:r>
              <a:rPr lang="ko-KR" altLang="en-US" dirty="0"/>
              <a:t>출처</a:t>
            </a:r>
            <a:r>
              <a:rPr lang="en-US" altLang="ko-KR" dirty="0"/>
              <a:t>: </a:t>
            </a:r>
            <a:r>
              <a:rPr lang="en-US" altLang="ko-KR" dirty="0">
                <a:hlinkClick r:id="rId2"/>
              </a:rPr>
              <a:t>https://linecode.tistory.com/9</a:t>
            </a:r>
            <a:r>
              <a:rPr lang="en-US" altLang="ko-KR" dirty="0"/>
              <a:t> [</a:t>
            </a:r>
            <a:r>
              <a:rPr lang="ko-KR" altLang="en-US" dirty="0"/>
              <a:t>개발자도 </a:t>
            </a:r>
            <a:r>
              <a:rPr lang="ko-KR" altLang="en-US" dirty="0" err="1"/>
              <a:t>한줄코딩부터</a:t>
            </a:r>
            <a:r>
              <a:rPr lang="en-US" altLang="ko-KR" dirty="0"/>
              <a:t>..!]</a:t>
            </a:r>
            <a:endParaRPr lang="ko-KR" altLang="en-US" dirty="0"/>
          </a:p>
        </p:txBody>
      </p:sp>
    </p:spTree>
    <p:extLst>
      <p:ext uri="{BB962C8B-B14F-4D97-AF65-F5344CB8AC3E}">
        <p14:creationId xmlns:p14="http://schemas.microsoft.com/office/powerpoint/2010/main" val="418920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6A3A2-B43B-4C43-B299-C6B4D916A77E}"/>
              </a:ext>
            </a:extLst>
          </p:cNvPr>
          <p:cNvSpPr>
            <a:spLocks noGrp="1"/>
          </p:cNvSpPr>
          <p:nvPr>
            <p:ph type="title"/>
          </p:nvPr>
        </p:nvSpPr>
        <p:spPr/>
        <p:txBody>
          <a:bodyPr/>
          <a:lstStyle/>
          <a:p>
            <a:r>
              <a:rPr lang="ko-KR" altLang="en-US" dirty="0"/>
              <a:t>간단한 코딩</a:t>
            </a:r>
          </a:p>
        </p:txBody>
      </p:sp>
      <p:sp>
        <p:nvSpPr>
          <p:cNvPr id="3" name="내용 개체 틀 2">
            <a:extLst>
              <a:ext uri="{FF2B5EF4-FFF2-40B4-BE49-F238E27FC236}">
                <a16:creationId xmlns:a16="http://schemas.microsoft.com/office/drawing/2014/main" id="{00471497-D0F8-48CB-AC88-5EF3C9CA130E}"/>
              </a:ext>
            </a:extLst>
          </p:cNvPr>
          <p:cNvSpPr>
            <a:spLocks noGrp="1"/>
          </p:cNvSpPr>
          <p:nvPr>
            <p:ph idx="1"/>
          </p:nvPr>
        </p:nvSpPr>
        <p:spPr/>
        <p:txBody>
          <a:bodyPr>
            <a:normAutofit lnSpcReduction="10000"/>
          </a:bodyPr>
          <a:lstStyle/>
          <a:p>
            <a:pPr marL="0" indent="0">
              <a:buNone/>
            </a:pPr>
            <a:r>
              <a:rPr lang="en-US" altLang="ko-KR" dirty="0"/>
              <a:t>// 1</a:t>
            </a:r>
            <a:r>
              <a:rPr lang="ko-KR" altLang="en-US" dirty="0"/>
              <a:t>초마다 디버그를 찍어보자</a:t>
            </a:r>
          </a:p>
          <a:p>
            <a:pPr marL="0" indent="0">
              <a:buNone/>
            </a:pPr>
            <a:r>
              <a:rPr lang="en-US" altLang="ko-KR" dirty="0"/>
              <a:t>private </a:t>
            </a:r>
            <a:r>
              <a:rPr lang="en-US" altLang="ko-KR" dirty="0" err="1"/>
              <a:t>IEnumerator</a:t>
            </a:r>
            <a:r>
              <a:rPr lang="en-US" altLang="ko-KR" dirty="0"/>
              <a:t> </a:t>
            </a:r>
            <a:r>
              <a:rPr lang="en-US" altLang="ko-KR" dirty="0" err="1"/>
              <a:t>RepeatDebug</a:t>
            </a:r>
            <a:r>
              <a:rPr lang="en-US" altLang="ko-KR" dirty="0"/>
              <a:t>()</a:t>
            </a:r>
          </a:p>
          <a:p>
            <a:pPr marL="0" indent="0">
              <a:buNone/>
            </a:pPr>
            <a:r>
              <a:rPr lang="en-US" altLang="ko-KR" dirty="0"/>
              <a:t>{</a:t>
            </a:r>
          </a:p>
          <a:p>
            <a:pPr marL="0" indent="0">
              <a:buNone/>
            </a:pPr>
            <a:r>
              <a:rPr lang="en-US" altLang="ko-KR" dirty="0"/>
              <a:t>    while (true)</a:t>
            </a:r>
          </a:p>
          <a:p>
            <a:pPr marL="0" indent="0">
              <a:buNone/>
            </a:pPr>
            <a:r>
              <a:rPr lang="en-US" altLang="ko-KR" dirty="0"/>
              <a:t>    {</a:t>
            </a:r>
          </a:p>
          <a:p>
            <a:pPr marL="0" indent="0">
              <a:buNone/>
            </a:pPr>
            <a:r>
              <a:rPr lang="en-US" altLang="ko-KR" dirty="0"/>
              <a:t>        yield return new </a:t>
            </a:r>
            <a:r>
              <a:rPr lang="en-US" altLang="ko-KR" dirty="0" err="1"/>
              <a:t>WaitForSeconds</a:t>
            </a:r>
            <a:r>
              <a:rPr lang="en-US" altLang="ko-KR" dirty="0"/>
              <a:t>(1f);</a:t>
            </a:r>
          </a:p>
          <a:p>
            <a:pPr marL="0" indent="0">
              <a:buNone/>
            </a:pPr>
            <a:r>
              <a:rPr lang="en-US" altLang="ko-KR" dirty="0"/>
              <a:t>        </a:t>
            </a:r>
            <a:r>
              <a:rPr lang="en-US" altLang="ko-KR" dirty="0" err="1"/>
              <a:t>Debug.Log</a:t>
            </a:r>
            <a:r>
              <a:rPr lang="en-US" altLang="ko-KR" dirty="0"/>
              <a:t>("</a:t>
            </a:r>
            <a:r>
              <a:rPr lang="ko-KR" altLang="en-US" dirty="0"/>
              <a:t>나는 </a:t>
            </a:r>
            <a:r>
              <a:rPr lang="ko-KR" altLang="en-US" dirty="0" err="1"/>
              <a:t>그루트다</a:t>
            </a:r>
            <a:r>
              <a:rPr lang="en-US" altLang="ko-KR" dirty="0"/>
              <a:t>");</a:t>
            </a:r>
          </a:p>
          <a:p>
            <a:pPr marL="0" indent="0">
              <a:buNone/>
            </a:pPr>
            <a:r>
              <a:rPr lang="en-US" altLang="ko-KR" dirty="0"/>
              <a:t>    }</a:t>
            </a:r>
          </a:p>
          <a:p>
            <a:pPr marL="0" indent="0">
              <a:buNone/>
            </a:pPr>
            <a:r>
              <a:rPr lang="en-US" altLang="ko-KR" dirty="0"/>
              <a:t>}</a:t>
            </a:r>
          </a:p>
        </p:txBody>
      </p:sp>
    </p:spTree>
    <p:extLst>
      <p:ext uri="{BB962C8B-B14F-4D97-AF65-F5344CB8AC3E}">
        <p14:creationId xmlns:p14="http://schemas.microsoft.com/office/powerpoint/2010/main" val="376682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6A3A2-B43B-4C43-B299-C6B4D916A77E}"/>
              </a:ext>
            </a:extLst>
          </p:cNvPr>
          <p:cNvSpPr>
            <a:spLocks noGrp="1"/>
          </p:cNvSpPr>
          <p:nvPr>
            <p:ph type="title"/>
          </p:nvPr>
        </p:nvSpPr>
        <p:spPr/>
        <p:txBody>
          <a:bodyPr/>
          <a:lstStyle/>
          <a:p>
            <a:r>
              <a:rPr lang="ko-KR" altLang="en-US" dirty="0"/>
              <a:t>간단한 코딩</a:t>
            </a:r>
          </a:p>
        </p:txBody>
      </p:sp>
      <p:sp>
        <p:nvSpPr>
          <p:cNvPr id="3" name="내용 개체 틀 2">
            <a:extLst>
              <a:ext uri="{FF2B5EF4-FFF2-40B4-BE49-F238E27FC236}">
                <a16:creationId xmlns:a16="http://schemas.microsoft.com/office/drawing/2014/main" id="{00471497-D0F8-48CB-AC88-5EF3C9CA130E}"/>
              </a:ext>
            </a:extLst>
          </p:cNvPr>
          <p:cNvSpPr>
            <a:spLocks noGrp="1"/>
          </p:cNvSpPr>
          <p:nvPr>
            <p:ph idx="1"/>
          </p:nvPr>
        </p:nvSpPr>
        <p:spPr/>
        <p:txBody>
          <a:bodyPr>
            <a:noAutofit/>
          </a:bodyPr>
          <a:lstStyle/>
          <a:p>
            <a:pPr marL="0" indent="0">
              <a:buNone/>
            </a:pPr>
            <a:r>
              <a:rPr lang="en-US" altLang="ko-KR" sz="3200" dirty="0"/>
              <a:t>1</a:t>
            </a:r>
            <a:r>
              <a:rPr lang="ko-KR" altLang="en-US" sz="3200" dirty="0"/>
              <a:t>초마다 반복되는 </a:t>
            </a:r>
            <a:r>
              <a:rPr lang="en-US" altLang="ko-KR" sz="3200" dirty="0"/>
              <a:t>new</a:t>
            </a:r>
            <a:r>
              <a:rPr lang="ko-KR" altLang="en-US" sz="3200" dirty="0"/>
              <a:t>가 불</a:t>
            </a:r>
            <a:r>
              <a:rPr lang="en-US" altLang="ko-KR" sz="3200" dirty="0"/>
              <a:t>-</a:t>
            </a:r>
            <a:r>
              <a:rPr lang="ko-KR" altLang="en-US" sz="3200" dirty="0"/>
              <a:t>편하다</a:t>
            </a:r>
            <a:r>
              <a:rPr lang="en-US" altLang="ko-KR" sz="3200" dirty="0"/>
              <a:t>. New</a:t>
            </a:r>
            <a:r>
              <a:rPr lang="ko-KR" altLang="en-US" sz="3200" dirty="0"/>
              <a:t>연산은 무겁다</a:t>
            </a:r>
            <a:endParaRPr lang="en-US" altLang="ko-KR" sz="3200" dirty="0"/>
          </a:p>
          <a:p>
            <a:pPr marL="0" indent="0">
              <a:buNone/>
            </a:pPr>
            <a:r>
              <a:rPr lang="en-US" altLang="ko-KR" sz="3200" dirty="0"/>
              <a:t>new</a:t>
            </a:r>
            <a:r>
              <a:rPr lang="ko-KR" altLang="en-US" sz="3200" dirty="0"/>
              <a:t>한번만 하고 재사용하자</a:t>
            </a:r>
            <a:r>
              <a:rPr lang="en-US" altLang="ko-KR" sz="3200" dirty="0"/>
              <a:t>.</a:t>
            </a:r>
          </a:p>
        </p:txBody>
      </p:sp>
    </p:spTree>
    <p:extLst>
      <p:ext uri="{BB962C8B-B14F-4D97-AF65-F5344CB8AC3E}">
        <p14:creationId xmlns:p14="http://schemas.microsoft.com/office/powerpoint/2010/main" val="202942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6A3A2-B43B-4C43-B299-C6B4D916A77E}"/>
              </a:ext>
            </a:extLst>
          </p:cNvPr>
          <p:cNvSpPr>
            <a:spLocks noGrp="1"/>
          </p:cNvSpPr>
          <p:nvPr>
            <p:ph type="title"/>
          </p:nvPr>
        </p:nvSpPr>
        <p:spPr/>
        <p:txBody>
          <a:bodyPr/>
          <a:lstStyle/>
          <a:p>
            <a:r>
              <a:rPr lang="ko-KR" altLang="en-US" dirty="0"/>
              <a:t>간단한 코딩</a:t>
            </a:r>
          </a:p>
        </p:txBody>
      </p:sp>
      <p:sp>
        <p:nvSpPr>
          <p:cNvPr id="3" name="내용 개체 틀 2">
            <a:extLst>
              <a:ext uri="{FF2B5EF4-FFF2-40B4-BE49-F238E27FC236}">
                <a16:creationId xmlns:a16="http://schemas.microsoft.com/office/drawing/2014/main" id="{00471497-D0F8-48CB-AC88-5EF3C9CA130E}"/>
              </a:ext>
            </a:extLst>
          </p:cNvPr>
          <p:cNvSpPr>
            <a:spLocks noGrp="1"/>
          </p:cNvSpPr>
          <p:nvPr>
            <p:ph idx="1"/>
          </p:nvPr>
        </p:nvSpPr>
        <p:spPr/>
        <p:txBody>
          <a:bodyPr>
            <a:noAutofit/>
          </a:bodyPr>
          <a:lstStyle/>
          <a:p>
            <a:pPr marL="0" indent="0">
              <a:buNone/>
            </a:pPr>
            <a:r>
              <a:rPr lang="en-US" altLang="ko-KR" sz="2400" dirty="0"/>
              <a:t>private </a:t>
            </a:r>
            <a:r>
              <a:rPr lang="en-US" altLang="ko-KR" sz="2400" dirty="0" err="1"/>
              <a:t>IEnumerator</a:t>
            </a:r>
            <a:r>
              <a:rPr lang="en-US" altLang="ko-KR" sz="2400" dirty="0"/>
              <a:t> </a:t>
            </a:r>
            <a:r>
              <a:rPr lang="en-US" altLang="ko-KR" sz="2400" dirty="0" err="1"/>
              <a:t>RepeatDebug</a:t>
            </a:r>
            <a:r>
              <a:rPr lang="en-US" altLang="ko-KR" sz="2400" dirty="0"/>
              <a:t>()</a:t>
            </a:r>
          </a:p>
          <a:p>
            <a:pPr marL="0" indent="0">
              <a:buNone/>
            </a:pPr>
            <a:r>
              <a:rPr lang="en-US" altLang="ko-KR" sz="2400" dirty="0"/>
              <a:t>{</a:t>
            </a:r>
          </a:p>
          <a:p>
            <a:pPr marL="0" indent="0">
              <a:buNone/>
            </a:pPr>
            <a:r>
              <a:rPr lang="en-US" altLang="ko-KR" sz="2400" dirty="0"/>
              <a:t>    </a:t>
            </a:r>
            <a:r>
              <a:rPr lang="en-US" altLang="ko-KR" sz="2400" dirty="0" err="1"/>
              <a:t>WaitForSeconds</a:t>
            </a:r>
            <a:r>
              <a:rPr lang="en-US" altLang="ko-KR" sz="2400" dirty="0"/>
              <a:t> </a:t>
            </a:r>
            <a:r>
              <a:rPr lang="en-US" altLang="ko-KR" sz="2400" dirty="0" err="1"/>
              <a:t>sleepOneSec</a:t>
            </a:r>
            <a:r>
              <a:rPr lang="en-US" altLang="ko-KR" sz="2400" dirty="0"/>
              <a:t> = new </a:t>
            </a:r>
            <a:r>
              <a:rPr lang="en-US" altLang="ko-KR" sz="2400" dirty="0" err="1"/>
              <a:t>WaitForSeconds</a:t>
            </a:r>
            <a:r>
              <a:rPr lang="en-US" altLang="ko-KR" sz="2400" dirty="0"/>
              <a:t>(1f);</a:t>
            </a:r>
          </a:p>
          <a:p>
            <a:pPr marL="0" indent="0">
              <a:buNone/>
            </a:pPr>
            <a:r>
              <a:rPr lang="en-US" altLang="ko-KR" sz="2400" dirty="0"/>
              <a:t> </a:t>
            </a:r>
          </a:p>
          <a:p>
            <a:pPr marL="0" indent="0">
              <a:buNone/>
            </a:pPr>
            <a:r>
              <a:rPr lang="en-US" altLang="ko-KR" sz="2400" dirty="0"/>
              <a:t>    while (true)</a:t>
            </a:r>
          </a:p>
          <a:p>
            <a:pPr marL="0" indent="0">
              <a:buNone/>
            </a:pPr>
            <a:r>
              <a:rPr lang="en-US" altLang="ko-KR" sz="2400" dirty="0"/>
              <a:t>    {</a:t>
            </a:r>
          </a:p>
          <a:p>
            <a:pPr marL="0" indent="0">
              <a:buNone/>
            </a:pPr>
            <a:r>
              <a:rPr lang="en-US" altLang="ko-KR" sz="2400" dirty="0"/>
              <a:t>        yield return </a:t>
            </a:r>
            <a:r>
              <a:rPr lang="en-US" altLang="ko-KR" sz="2400" dirty="0" err="1"/>
              <a:t>sleepOneSec</a:t>
            </a:r>
            <a:r>
              <a:rPr lang="en-US" altLang="ko-KR" sz="2400" dirty="0"/>
              <a:t>;</a:t>
            </a:r>
          </a:p>
          <a:p>
            <a:pPr marL="0" indent="0">
              <a:buNone/>
            </a:pPr>
            <a:r>
              <a:rPr lang="en-US" altLang="ko-KR" sz="2400" dirty="0"/>
              <a:t>        </a:t>
            </a:r>
            <a:r>
              <a:rPr lang="en-US" altLang="ko-KR" sz="2400" dirty="0" err="1"/>
              <a:t>Debug.Log</a:t>
            </a:r>
            <a:r>
              <a:rPr lang="en-US" altLang="ko-KR" sz="2400" dirty="0"/>
              <a:t>("</a:t>
            </a:r>
            <a:r>
              <a:rPr lang="ko-KR" altLang="en-US" sz="2400" dirty="0"/>
              <a:t>나는 </a:t>
            </a:r>
            <a:r>
              <a:rPr lang="ko-KR" altLang="en-US" sz="2400" dirty="0" err="1"/>
              <a:t>그루트다</a:t>
            </a:r>
            <a:r>
              <a:rPr lang="en-US" altLang="ko-KR" sz="2400" dirty="0"/>
              <a:t>");    </a:t>
            </a:r>
          </a:p>
          <a:p>
            <a:pPr marL="0" indent="0">
              <a:buNone/>
            </a:pPr>
            <a:r>
              <a:rPr lang="en-US" altLang="ko-KR" sz="2400" dirty="0"/>
              <a:t>    }</a:t>
            </a:r>
          </a:p>
          <a:p>
            <a:pPr marL="0" indent="0">
              <a:buNone/>
            </a:pPr>
            <a:r>
              <a:rPr lang="en-US" altLang="ko-KR" sz="2400" dirty="0"/>
              <a:t>}</a:t>
            </a:r>
          </a:p>
        </p:txBody>
      </p:sp>
    </p:spTree>
    <p:extLst>
      <p:ext uri="{BB962C8B-B14F-4D97-AF65-F5344CB8AC3E}">
        <p14:creationId xmlns:p14="http://schemas.microsoft.com/office/powerpoint/2010/main" val="220955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763CAC-2D6F-4C45-94EB-F4CA0ECB9E99}"/>
              </a:ext>
            </a:extLst>
          </p:cNvPr>
          <p:cNvSpPr>
            <a:spLocks noGrp="1"/>
          </p:cNvSpPr>
          <p:nvPr>
            <p:ph type="title"/>
          </p:nvPr>
        </p:nvSpPr>
        <p:spPr/>
        <p:txBody>
          <a:bodyPr/>
          <a:lstStyle/>
          <a:p>
            <a:r>
              <a:rPr lang="en-US" altLang="ko-KR" dirty="0"/>
              <a:t>Save File</a:t>
            </a:r>
            <a:endParaRPr lang="ko-KR" altLang="en-US" dirty="0"/>
          </a:p>
        </p:txBody>
      </p:sp>
      <p:sp>
        <p:nvSpPr>
          <p:cNvPr id="3" name="내용 개체 틀 2">
            <a:extLst>
              <a:ext uri="{FF2B5EF4-FFF2-40B4-BE49-F238E27FC236}">
                <a16:creationId xmlns:a16="http://schemas.microsoft.com/office/drawing/2014/main" id="{94FB233D-35FF-49D8-8201-7E245B8ACE60}"/>
              </a:ext>
            </a:extLst>
          </p:cNvPr>
          <p:cNvSpPr>
            <a:spLocks noGrp="1"/>
          </p:cNvSpPr>
          <p:nvPr>
            <p:ph idx="1"/>
          </p:nvPr>
        </p:nvSpPr>
        <p:spPr/>
        <p:txBody>
          <a:bodyPr>
            <a:normAutofit lnSpcReduction="10000"/>
          </a:bodyPr>
          <a:lstStyle/>
          <a:p>
            <a:r>
              <a:rPr lang="ko-KR" altLang="en-US" dirty="0"/>
              <a:t>유니티의 기능 쓰면 초보자들도 쉽게 만들 수 있음</a:t>
            </a:r>
            <a:endParaRPr lang="en-US" altLang="ko-KR" dirty="0"/>
          </a:p>
          <a:p>
            <a:r>
              <a:rPr lang="en-US" altLang="ko-KR" dirty="0" err="1"/>
              <a:t>Playerpref</a:t>
            </a:r>
            <a:r>
              <a:rPr lang="en-US" altLang="ko-KR" dirty="0"/>
              <a:t> </a:t>
            </a:r>
            <a:r>
              <a:rPr lang="ko-KR" altLang="en-US" dirty="0"/>
              <a:t>추천</a:t>
            </a:r>
            <a:endParaRPr lang="en-US" altLang="ko-KR" dirty="0"/>
          </a:p>
          <a:p>
            <a:r>
              <a:rPr lang="en-US" altLang="ko-KR" dirty="0"/>
              <a:t>Load</a:t>
            </a:r>
          </a:p>
          <a:p>
            <a:r>
              <a:rPr lang="en-US" altLang="ko-KR" dirty="0"/>
              <a:t>Save</a:t>
            </a:r>
          </a:p>
          <a:p>
            <a:endParaRPr lang="en-US" altLang="ko-KR" dirty="0"/>
          </a:p>
          <a:p>
            <a:endParaRPr lang="en-US" altLang="ko-KR" dirty="0"/>
          </a:p>
          <a:p>
            <a:r>
              <a:rPr lang="ko-KR" altLang="en-US" dirty="0"/>
              <a:t>저거 말고 다르게 하려면</a:t>
            </a:r>
            <a:r>
              <a:rPr lang="en-US" altLang="ko-KR" dirty="0"/>
              <a:t>?</a:t>
            </a:r>
          </a:p>
          <a:p>
            <a:pPr lvl="1"/>
            <a:r>
              <a:rPr lang="ko-KR" altLang="en-US" dirty="0"/>
              <a:t>파일 입출력</a:t>
            </a:r>
            <a:endParaRPr lang="en-US" altLang="ko-KR" dirty="0"/>
          </a:p>
          <a:p>
            <a:pPr lvl="1"/>
            <a:r>
              <a:rPr lang="en-US" altLang="ko-KR" dirty="0"/>
              <a:t>Json, CSV, XML, … </a:t>
            </a:r>
            <a:r>
              <a:rPr lang="ko-KR" altLang="en-US" dirty="0"/>
              <a:t>선호하는 </a:t>
            </a:r>
            <a:r>
              <a:rPr lang="en-US" altLang="ko-KR" dirty="0"/>
              <a:t>format (plugin or </a:t>
            </a:r>
            <a:r>
              <a:rPr lang="ko-KR" altLang="en-US" dirty="0"/>
              <a:t>자기가 구현</a:t>
            </a:r>
            <a:r>
              <a:rPr lang="en-US" altLang="ko-KR" dirty="0"/>
              <a:t>)</a:t>
            </a:r>
          </a:p>
          <a:p>
            <a:pPr lvl="1"/>
            <a:r>
              <a:rPr lang="ko-KR" altLang="en-US" dirty="0"/>
              <a:t>경로 설정</a:t>
            </a:r>
            <a:endParaRPr lang="en-US" altLang="ko-KR" dirty="0"/>
          </a:p>
          <a:p>
            <a:endParaRPr lang="ko-KR" altLang="en-US" dirty="0"/>
          </a:p>
        </p:txBody>
      </p:sp>
    </p:spTree>
    <p:extLst>
      <p:ext uri="{BB962C8B-B14F-4D97-AF65-F5344CB8AC3E}">
        <p14:creationId xmlns:p14="http://schemas.microsoft.com/office/powerpoint/2010/main" val="4251915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2C7844-F1F2-4F20-991E-E7AA8A4FA248}"/>
              </a:ext>
            </a:extLst>
          </p:cNvPr>
          <p:cNvSpPr>
            <a:spLocks noGrp="1"/>
          </p:cNvSpPr>
          <p:nvPr>
            <p:ph type="title"/>
          </p:nvPr>
        </p:nvSpPr>
        <p:spPr/>
        <p:txBody>
          <a:bodyPr/>
          <a:lstStyle/>
          <a:p>
            <a:r>
              <a:rPr lang="en-US" altLang="ko-KR" dirty="0"/>
              <a:t>Sound</a:t>
            </a:r>
            <a:endParaRPr lang="ko-KR" altLang="en-US" dirty="0"/>
          </a:p>
        </p:txBody>
      </p:sp>
      <p:sp>
        <p:nvSpPr>
          <p:cNvPr id="3" name="내용 개체 틀 2">
            <a:extLst>
              <a:ext uri="{FF2B5EF4-FFF2-40B4-BE49-F238E27FC236}">
                <a16:creationId xmlns:a16="http://schemas.microsoft.com/office/drawing/2014/main" id="{D9CC8DDB-24AB-4C05-8A64-7E1BCA4D28D0}"/>
              </a:ext>
            </a:extLst>
          </p:cNvPr>
          <p:cNvSpPr>
            <a:spLocks noGrp="1"/>
          </p:cNvSpPr>
          <p:nvPr>
            <p:ph idx="1"/>
          </p:nvPr>
        </p:nvSpPr>
        <p:spPr/>
        <p:txBody>
          <a:bodyPr/>
          <a:lstStyle/>
          <a:p>
            <a:r>
              <a:rPr lang="en-US" altLang="ko-KR" dirty="0"/>
              <a:t>Audio-Listener (</a:t>
            </a:r>
            <a:r>
              <a:rPr lang="ko-KR" altLang="en-US" dirty="0"/>
              <a:t>듣는 곳</a:t>
            </a:r>
            <a:r>
              <a:rPr lang="en-US" altLang="ko-KR" dirty="0"/>
              <a:t>)</a:t>
            </a:r>
          </a:p>
          <a:p>
            <a:endParaRPr lang="en-US" altLang="ko-KR" dirty="0"/>
          </a:p>
          <a:p>
            <a:r>
              <a:rPr lang="en-US" altLang="ko-KR" dirty="0"/>
              <a:t>Audio-Source (</a:t>
            </a:r>
            <a:r>
              <a:rPr lang="ko-KR" altLang="en-US" dirty="0"/>
              <a:t>사운드가 터지는 곳</a:t>
            </a:r>
            <a:r>
              <a:rPr lang="en-US" altLang="ko-KR" dirty="0"/>
              <a:t>)</a:t>
            </a:r>
            <a:endParaRPr lang="ko-KR" altLang="en-US" dirty="0"/>
          </a:p>
        </p:txBody>
      </p:sp>
    </p:spTree>
    <p:extLst>
      <p:ext uri="{BB962C8B-B14F-4D97-AF65-F5344CB8AC3E}">
        <p14:creationId xmlns:p14="http://schemas.microsoft.com/office/powerpoint/2010/main" val="232160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011466-5FFE-4792-A4FB-1109678F2ACF}"/>
              </a:ext>
            </a:extLst>
          </p:cNvPr>
          <p:cNvSpPr>
            <a:spLocks noGrp="1"/>
          </p:cNvSpPr>
          <p:nvPr>
            <p:ph type="title"/>
          </p:nvPr>
        </p:nvSpPr>
        <p:spPr/>
        <p:txBody>
          <a:bodyPr/>
          <a:lstStyle/>
          <a:p>
            <a:r>
              <a:rPr lang="en-US" altLang="ko-KR" dirty="0"/>
              <a:t>Build</a:t>
            </a:r>
            <a:endParaRPr lang="ko-KR" altLang="en-US" dirty="0"/>
          </a:p>
        </p:txBody>
      </p:sp>
      <p:sp>
        <p:nvSpPr>
          <p:cNvPr id="3" name="내용 개체 틀 2">
            <a:extLst>
              <a:ext uri="{FF2B5EF4-FFF2-40B4-BE49-F238E27FC236}">
                <a16:creationId xmlns:a16="http://schemas.microsoft.com/office/drawing/2014/main" id="{C640293A-86B8-4B67-B654-DA4513DFE083}"/>
              </a:ext>
            </a:extLst>
          </p:cNvPr>
          <p:cNvSpPr>
            <a:spLocks noGrp="1"/>
          </p:cNvSpPr>
          <p:nvPr>
            <p:ph idx="1"/>
          </p:nvPr>
        </p:nvSpPr>
        <p:spPr/>
        <p:txBody>
          <a:bodyPr/>
          <a:lstStyle/>
          <a:p>
            <a:r>
              <a:rPr lang="ko-KR" altLang="en-US" dirty="0"/>
              <a:t>앱</a:t>
            </a:r>
            <a:r>
              <a:rPr lang="en-US" altLang="ko-KR" dirty="0"/>
              <a:t>(</a:t>
            </a:r>
            <a:r>
              <a:rPr lang="ko-KR" altLang="en-US" dirty="0" err="1"/>
              <a:t>안드</a:t>
            </a:r>
            <a:r>
              <a:rPr lang="en-US" altLang="ko-KR" dirty="0"/>
              <a:t>) = Android Studio – SDK </a:t>
            </a:r>
            <a:r>
              <a:rPr lang="ko-KR" altLang="en-US" dirty="0"/>
              <a:t>필요한 버전들 다 다운</a:t>
            </a:r>
            <a:endParaRPr lang="en-US" altLang="ko-KR" dirty="0"/>
          </a:p>
          <a:p>
            <a:r>
              <a:rPr lang="ko-KR" altLang="en-US" dirty="0"/>
              <a:t>앱</a:t>
            </a:r>
            <a:r>
              <a:rPr lang="en-US" altLang="ko-KR" dirty="0"/>
              <a:t>(iOS) = </a:t>
            </a:r>
            <a:r>
              <a:rPr lang="ko-KR" altLang="en-US" dirty="0"/>
              <a:t>맥 필요</a:t>
            </a:r>
            <a:r>
              <a:rPr lang="en-US" altLang="ko-KR" dirty="0"/>
              <a:t>, Mac</a:t>
            </a:r>
            <a:r>
              <a:rPr lang="ko-KR" altLang="en-US" dirty="0"/>
              <a:t>이 </a:t>
            </a:r>
            <a:r>
              <a:rPr lang="ko-KR" altLang="en-US" dirty="0" err="1"/>
              <a:t>아니라서</a:t>
            </a:r>
            <a:r>
              <a:rPr lang="ko-KR" altLang="en-US" dirty="0"/>
              <a:t> 빌드 </a:t>
            </a:r>
            <a:r>
              <a:rPr lang="ko-KR" altLang="en-US" dirty="0" err="1"/>
              <a:t>못해봄</a:t>
            </a:r>
            <a:endParaRPr lang="en-US" altLang="ko-KR" dirty="0"/>
          </a:p>
          <a:p>
            <a:r>
              <a:rPr lang="en-US" altLang="ko-KR" dirty="0"/>
              <a:t>HTML5: </a:t>
            </a:r>
            <a:r>
              <a:rPr lang="ko-KR" altLang="en-US" dirty="0"/>
              <a:t>다운받고 빌드 </a:t>
            </a:r>
            <a:r>
              <a:rPr lang="ko-KR" altLang="en-US" dirty="0" err="1"/>
              <a:t>ㄱ</a:t>
            </a:r>
            <a:endParaRPr lang="en-US" altLang="ko-KR" dirty="0"/>
          </a:p>
          <a:p>
            <a:r>
              <a:rPr lang="en-US" altLang="ko-KR" dirty="0"/>
              <a:t>PC: </a:t>
            </a:r>
            <a:r>
              <a:rPr lang="ko-KR" altLang="en-US" dirty="0"/>
              <a:t>걍 하면 </a:t>
            </a:r>
            <a:r>
              <a:rPr lang="ko-KR" altLang="en-US" dirty="0" err="1"/>
              <a:t>ㅇㅋ</a:t>
            </a:r>
            <a:endParaRPr lang="en-US" altLang="ko-KR" dirty="0"/>
          </a:p>
          <a:p>
            <a:endParaRPr lang="ko-KR" altLang="en-US" dirty="0"/>
          </a:p>
        </p:txBody>
      </p:sp>
    </p:spTree>
    <p:extLst>
      <p:ext uri="{BB962C8B-B14F-4D97-AF65-F5344CB8AC3E}">
        <p14:creationId xmlns:p14="http://schemas.microsoft.com/office/powerpoint/2010/main" val="4605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8834F1-8CB2-4DD7-8AA9-D43927217551}"/>
              </a:ext>
            </a:extLst>
          </p:cNvPr>
          <p:cNvSpPr>
            <a:spLocks noGrp="1"/>
          </p:cNvSpPr>
          <p:nvPr>
            <p:ph type="title"/>
          </p:nvPr>
        </p:nvSpPr>
        <p:spPr/>
        <p:txBody>
          <a:bodyPr/>
          <a:lstStyle/>
          <a:p>
            <a:r>
              <a:rPr lang="ko-KR" altLang="en-US" dirty="0"/>
              <a:t>알아 두면 편한 것들을 알려주는 시간</a:t>
            </a:r>
          </a:p>
        </p:txBody>
      </p:sp>
      <p:sp>
        <p:nvSpPr>
          <p:cNvPr id="3" name="내용 개체 틀 2">
            <a:extLst>
              <a:ext uri="{FF2B5EF4-FFF2-40B4-BE49-F238E27FC236}">
                <a16:creationId xmlns:a16="http://schemas.microsoft.com/office/drawing/2014/main" id="{2A0C8DA9-BEAB-46A6-B4DC-148C782CFDE5}"/>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3231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E9DC9B-F263-4DD7-B5DD-4A52828B8DDA}"/>
              </a:ext>
            </a:extLst>
          </p:cNvPr>
          <p:cNvSpPr>
            <a:spLocks noGrp="1"/>
          </p:cNvSpPr>
          <p:nvPr>
            <p:ph type="title"/>
          </p:nvPr>
        </p:nvSpPr>
        <p:spPr/>
        <p:txBody>
          <a:bodyPr/>
          <a:lstStyle/>
          <a:p>
            <a:r>
              <a:rPr lang="en-US" altLang="ko-KR" dirty="0"/>
              <a:t>Smartphone Touch</a:t>
            </a:r>
            <a:endParaRPr lang="ko-KR" altLang="en-US" dirty="0"/>
          </a:p>
        </p:txBody>
      </p:sp>
      <p:sp>
        <p:nvSpPr>
          <p:cNvPr id="3" name="내용 개체 틀 2">
            <a:extLst>
              <a:ext uri="{FF2B5EF4-FFF2-40B4-BE49-F238E27FC236}">
                <a16:creationId xmlns:a16="http://schemas.microsoft.com/office/drawing/2014/main" id="{DF19EE7C-4A31-4787-8DA8-3D931555BA7D}"/>
              </a:ext>
            </a:extLst>
          </p:cNvPr>
          <p:cNvSpPr>
            <a:spLocks noGrp="1"/>
          </p:cNvSpPr>
          <p:nvPr>
            <p:ph idx="1"/>
          </p:nvPr>
        </p:nvSpPr>
        <p:spPr/>
        <p:txBody>
          <a:bodyPr/>
          <a:lstStyle/>
          <a:p>
            <a:r>
              <a:rPr lang="en-US" altLang="ko-KR" dirty="0"/>
              <a:t>PC </a:t>
            </a:r>
            <a:r>
              <a:rPr lang="ko-KR" altLang="en-US" dirty="0"/>
              <a:t>마우스 버튼 클릭이랑 다르다</a:t>
            </a:r>
            <a:r>
              <a:rPr lang="en-US" altLang="ko-KR" dirty="0"/>
              <a:t>.</a:t>
            </a:r>
          </a:p>
          <a:p>
            <a:r>
              <a:rPr lang="ko-KR" altLang="en-US" dirty="0"/>
              <a:t>자동으로 되긴 함</a:t>
            </a:r>
            <a:endParaRPr lang="en-US" altLang="ko-KR" dirty="0"/>
          </a:p>
          <a:p>
            <a:pPr lvl="1"/>
            <a:r>
              <a:rPr lang="en-US" altLang="ko-KR" dirty="0" err="1"/>
              <a:t>LeftMouse</a:t>
            </a:r>
            <a:r>
              <a:rPr lang="en-US" altLang="ko-KR" dirty="0"/>
              <a:t> =&gt; </a:t>
            </a:r>
            <a:r>
              <a:rPr lang="ko-KR" altLang="en-US" dirty="0"/>
              <a:t>스마트폰 한 손가락 터치</a:t>
            </a:r>
            <a:endParaRPr lang="en-US" altLang="ko-KR" dirty="0"/>
          </a:p>
          <a:p>
            <a:pPr lvl="1"/>
            <a:r>
              <a:rPr lang="en-US" altLang="ko-KR" dirty="0" err="1"/>
              <a:t>rightMouse</a:t>
            </a:r>
            <a:r>
              <a:rPr lang="en-US" altLang="ko-KR" dirty="0"/>
              <a:t> =&gt; </a:t>
            </a:r>
            <a:r>
              <a:rPr lang="ko-KR" altLang="en-US" dirty="0"/>
              <a:t>스마트폰 두 손가락 터치</a:t>
            </a:r>
            <a:endParaRPr lang="en-US" altLang="ko-KR" dirty="0"/>
          </a:p>
          <a:p>
            <a:r>
              <a:rPr lang="ko-KR" altLang="en-US" dirty="0"/>
              <a:t>제대로 하려면</a:t>
            </a:r>
            <a:endParaRPr lang="en-US" altLang="ko-KR" dirty="0"/>
          </a:p>
          <a:p>
            <a:pPr marL="0" indent="0">
              <a:buNone/>
            </a:pPr>
            <a:endParaRPr lang="en-US" altLang="ko-KR" dirty="0"/>
          </a:p>
          <a:p>
            <a:pPr lvl="1"/>
            <a:endParaRPr lang="en-US" altLang="ko-KR" dirty="0"/>
          </a:p>
        </p:txBody>
      </p:sp>
    </p:spTree>
    <p:extLst>
      <p:ext uri="{BB962C8B-B14F-4D97-AF65-F5344CB8AC3E}">
        <p14:creationId xmlns:p14="http://schemas.microsoft.com/office/powerpoint/2010/main" val="423869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F3AFE7-EF53-4F2D-8DE2-505B6838A445}"/>
              </a:ext>
            </a:extLst>
          </p:cNvPr>
          <p:cNvSpPr>
            <a:spLocks noGrp="1"/>
          </p:cNvSpPr>
          <p:nvPr>
            <p:ph type="title"/>
          </p:nvPr>
        </p:nvSpPr>
        <p:spPr/>
        <p:txBody>
          <a:bodyPr/>
          <a:lstStyle/>
          <a:p>
            <a:r>
              <a:rPr lang="en-US" altLang="ko-KR" dirty="0"/>
              <a:t>Singleton Design</a:t>
            </a:r>
            <a:endParaRPr lang="ko-KR" altLang="en-US" dirty="0"/>
          </a:p>
        </p:txBody>
      </p:sp>
      <p:sp>
        <p:nvSpPr>
          <p:cNvPr id="3" name="내용 개체 틀 2">
            <a:extLst>
              <a:ext uri="{FF2B5EF4-FFF2-40B4-BE49-F238E27FC236}">
                <a16:creationId xmlns:a16="http://schemas.microsoft.com/office/drawing/2014/main" id="{72EBF93F-64A1-4104-82D7-26D7F9B669F7}"/>
              </a:ext>
            </a:extLst>
          </p:cNvPr>
          <p:cNvSpPr>
            <a:spLocks noGrp="1"/>
          </p:cNvSpPr>
          <p:nvPr>
            <p:ph idx="1"/>
          </p:nvPr>
        </p:nvSpPr>
        <p:spPr>
          <a:xfrm>
            <a:off x="838200" y="1825625"/>
            <a:ext cx="10515600" cy="4749346"/>
          </a:xfrm>
        </p:spPr>
        <p:txBody>
          <a:bodyPr>
            <a:normAutofit lnSpcReduction="10000"/>
          </a:bodyPr>
          <a:lstStyle/>
          <a:p>
            <a:pPr marL="0" indent="0">
              <a:buNone/>
            </a:pPr>
            <a:r>
              <a:rPr lang="ko-KR" altLang="en-US" dirty="0"/>
              <a:t>언제 쓰기 적합하냐</a:t>
            </a:r>
            <a:r>
              <a:rPr lang="en-US" altLang="ko-KR" dirty="0"/>
              <a:t>?</a:t>
            </a:r>
          </a:p>
          <a:p>
            <a:r>
              <a:rPr lang="en-US" altLang="ko-KR" dirty="0"/>
              <a:t>Class</a:t>
            </a:r>
            <a:r>
              <a:rPr lang="ko-KR" altLang="en-US" dirty="0"/>
              <a:t>가 하나의 인스턴스</a:t>
            </a:r>
            <a:r>
              <a:rPr lang="en-US" altLang="ko-KR" dirty="0"/>
              <a:t>(</a:t>
            </a:r>
            <a:r>
              <a:rPr lang="ko-KR" altLang="en-US" dirty="0"/>
              <a:t>오브젝트</a:t>
            </a:r>
            <a:r>
              <a:rPr lang="en-US" altLang="ko-KR" dirty="0"/>
              <a:t>)</a:t>
            </a:r>
            <a:r>
              <a:rPr lang="ko-KR" altLang="en-US" dirty="0"/>
              <a:t>만 있도록 하기위해서 씀</a:t>
            </a:r>
            <a:endParaRPr lang="en-US" altLang="ko-KR" dirty="0"/>
          </a:p>
          <a:p>
            <a:r>
              <a:rPr lang="ko-KR" altLang="en-US" dirty="0"/>
              <a:t>병행적으로 접근될 공유 자원</a:t>
            </a:r>
            <a:r>
              <a:rPr lang="en-US" altLang="ko-KR" dirty="0"/>
              <a:t>(</a:t>
            </a:r>
            <a:r>
              <a:rPr lang="ko-KR" altLang="en-US" dirty="0"/>
              <a:t>값</a:t>
            </a:r>
            <a:r>
              <a:rPr lang="en-US" altLang="ko-KR" dirty="0"/>
              <a:t>)</a:t>
            </a:r>
            <a:r>
              <a:rPr lang="ko-KR" altLang="en-US" dirty="0"/>
              <a:t>들을 관리</a:t>
            </a:r>
            <a:endParaRPr lang="en-US" altLang="ko-KR" dirty="0"/>
          </a:p>
          <a:p>
            <a:r>
              <a:rPr lang="ko-KR" altLang="en-US" dirty="0"/>
              <a:t>여러 군데에서 그 자원</a:t>
            </a:r>
            <a:r>
              <a:rPr lang="en-US" altLang="ko-KR" dirty="0"/>
              <a:t>(</a:t>
            </a:r>
            <a:r>
              <a:rPr lang="ko-KR" altLang="en-US" dirty="0"/>
              <a:t>값</a:t>
            </a:r>
            <a:r>
              <a:rPr lang="en-US" altLang="ko-KR" dirty="0"/>
              <a:t>)</a:t>
            </a:r>
            <a:r>
              <a:rPr lang="ko-KR" altLang="en-US" dirty="0"/>
              <a:t>에 접근함</a:t>
            </a:r>
            <a:endParaRPr lang="en-US" altLang="ko-KR" dirty="0"/>
          </a:p>
          <a:p>
            <a:pPr marL="0" indent="0">
              <a:buNone/>
            </a:pPr>
            <a:endParaRPr lang="en-US" altLang="ko-KR" dirty="0"/>
          </a:p>
          <a:p>
            <a:pPr marL="0" indent="0">
              <a:buNone/>
            </a:pPr>
            <a:r>
              <a:rPr lang="ko-KR" altLang="en-US" dirty="0"/>
              <a:t>남용하면 안되지만 게임 제작할 때</a:t>
            </a:r>
            <a:endParaRPr lang="en-US" altLang="ko-KR" dirty="0"/>
          </a:p>
          <a:p>
            <a:r>
              <a:rPr lang="en-US" altLang="ko-KR" dirty="0"/>
              <a:t>Global</a:t>
            </a:r>
            <a:r>
              <a:rPr lang="ko-KR" altLang="en-US" dirty="0"/>
              <a:t>하게 접근할 수 있기 때문에 사용 많이 함</a:t>
            </a:r>
            <a:r>
              <a:rPr lang="en-US" altLang="ko-KR" dirty="0"/>
              <a:t>. (</a:t>
            </a:r>
            <a:r>
              <a:rPr lang="ko-KR" altLang="en-US" dirty="0"/>
              <a:t>편함</a:t>
            </a:r>
            <a:r>
              <a:rPr lang="en-US" altLang="ko-KR" dirty="0"/>
              <a:t>)</a:t>
            </a:r>
          </a:p>
          <a:p>
            <a:endParaRPr lang="en-US" altLang="ko-KR" dirty="0"/>
          </a:p>
          <a:p>
            <a:r>
              <a:rPr lang="ko-KR" altLang="en-US" dirty="0"/>
              <a:t>병행</a:t>
            </a:r>
            <a:r>
              <a:rPr lang="en-US" altLang="ko-KR" dirty="0"/>
              <a:t>? Concurrency is the composition of independently executing computations.</a:t>
            </a:r>
          </a:p>
          <a:p>
            <a:endParaRPr lang="ko-KR" altLang="en-US" dirty="0"/>
          </a:p>
        </p:txBody>
      </p:sp>
    </p:spTree>
    <p:extLst>
      <p:ext uri="{BB962C8B-B14F-4D97-AF65-F5344CB8AC3E}">
        <p14:creationId xmlns:p14="http://schemas.microsoft.com/office/powerpoint/2010/main" val="152163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C8D104-3FB6-4A61-A920-B4FBAF2AA671}"/>
              </a:ext>
            </a:extLst>
          </p:cNvPr>
          <p:cNvSpPr>
            <a:spLocks noGrp="1"/>
          </p:cNvSpPr>
          <p:nvPr>
            <p:ph type="title"/>
          </p:nvPr>
        </p:nvSpPr>
        <p:spPr/>
        <p:txBody>
          <a:bodyPr/>
          <a:lstStyle/>
          <a:p>
            <a:r>
              <a:rPr lang="en-US" altLang="ko-KR" dirty="0"/>
              <a:t>Singleton C#</a:t>
            </a:r>
            <a:endParaRPr lang="ko-KR" altLang="en-US" dirty="0"/>
          </a:p>
        </p:txBody>
      </p:sp>
      <p:sp>
        <p:nvSpPr>
          <p:cNvPr id="3" name="내용 개체 틀 2">
            <a:extLst>
              <a:ext uri="{FF2B5EF4-FFF2-40B4-BE49-F238E27FC236}">
                <a16:creationId xmlns:a16="http://schemas.microsoft.com/office/drawing/2014/main" id="{651059E8-ABC7-45E0-B595-0970F2FF1CEE}"/>
              </a:ext>
            </a:extLst>
          </p:cNvPr>
          <p:cNvSpPr>
            <a:spLocks noGrp="1"/>
          </p:cNvSpPr>
          <p:nvPr>
            <p:ph idx="1"/>
          </p:nvPr>
        </p:nvSpPr>
        <p:spPr/>
        <p:txBody>
          <a:bodyPr/>
          <a:lstStyle/>
          <a:p>
            <a:r>
              <a:rPr lang="ko-KR" altLang="en-US" dirty="0"/>
              <a:t>대충 감을 잡기 위해서</a:t>
            </a:r>
            <a:endParaRPr lang="en-US" altLang="ko-KR" dirty="0"/>
          </a:p>
          <a:p>
            <a:r>
              <a:rPr lang="ko-KR" altLang="en-US" dirty="0"/>
              <a:t>먼저 저번 학기 </a:t>
            </a:r>
            <a:r>
              <a:rPr lang="en-US" altLang="ko-KR" dirty="0"/>
              <a:t>C# </a:t>
            </a:r>
            <a:r>
              <a:rPr lang="ko-KR" altLang="en-US" dirty="0"/>
              <a:t>기초반 수업을 할 때 쓴 자료를 봅시다</a:t>
            </a:r>
          </a:p>
        </p:txBody>
      </p:sp>
    </p:spTree>
    <p:extLst>
      <p:ext uri="{BB962C8B-B14F-4D97-AF65-F5344CB8AC3E}">
        <p14:creationId xmlns:p14="http://schemas.microsoft.com/office/powerpoint/2010/main" val="124687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A51337-0927-4B77-94BC-C5A1A045302A}"/>
              </a:ext>
            </a:extLst>
          </p:cNvPr>
          <p:cNvSpPr>
            <a:spLocks noGrp="1"/>
          </p:cNvSpPr>
          <p:nvPr>
            <p:ph type="title"/>
          </p:nvPr>
        </p:nvSpPr>
        <p:spPr>
          <a:xfrm>
            <a:off x="360000" y="180000"/>
            <a:ext cx="10515600" cy="1325563"/>
          </a:xfrm>
        </p:spPr>
        <p:txBody>
          <a:bodyPr>
            <a:normAutofit/>
          </a:bodyPr>
          <a:lstStyle/>
          <a:p>
            <a:r>
              <a:rPr lang="ko-KR" altLang="en-US" sz="6000" dirty="0">
                <a:solidFill>
                  <a:srgbClr val="BE9000"/>
                </a:solidFill>
                <a:latin typeface="210 앱굴림 B" panose="02020603020101020101" pitchFamily="18" charset="-127"/>
                <a:ea typeface="210 앱굴림 B" panose="02020603020101020101" pitchFamily="18" charset="-127"/>
              </a:rPr>
              <a:t>정적 필드 </a:t>
            </a:r>
            <a:r>
              <a:rPr lang="en-US" altLang="ko-KR" sz="6000" dirty="0">
                <a:solidFill>
                  <a:srgbClr val="BE9000"/>
                </a:solidFill>
                <a:latin typeface="210 앱굴림 B" panose="02020603020101020101" pitchFamily="18" charset="-127"/>
                <a:ea typeface="210 앱굴림 B" panose="02020603020101020101" pitchFamily="18" charset="-127"/>
              </a:rPr>
              <a:t>- </a:t>
            </a:r>
            <a:r>
              <a:rPr lang="ko-KR" altLang="en-US" sz="6000" dirty="0" err="1">
                <a:solidFill>
                  <a:srgbClr val="BE9000"/>
                </a:solidFill>
                <a:latin typeface="210 앱굴림 B" panose="02020603020101020101" pitchFamily="18" charset="-127"/>
                <a:ea typeface="210 앱굴림 B" panose="02020603020101020101" pitchFamily="18" charset="-127"/>
              </a:rPr>
              <a:t>싱글턴</a:t>
            </a:r>
            <a:r>
              <a:rPr lang="en-US" altLang="ko-KR" sz="6000" dirty="0">
                <a:solidFill>
                  <a:srgbClr val="BE9000"/>
                </a:solidFill>
                <a:latin typeface="210 앱굴림 B" panose="02020603020101020101" pitchFamily="18" charset="-127"/>
                <a:ea typeface="210 앱굴림 B" panose="02020603020101020101" pitchFamily="18" charset="-127"/>
              </a:rPr>
              <a:t>(singleton)</a:t>
            </a:r>
            <a:endParaRPr lang="ko-KR" altLang="en-US" sz="6000" dirty="0">
              <a:solidFill>
                <a:srgbClr val="BE9000"/>
              </a:solidFill>
              <a:latin typeface="210 앱굴림 B" panose="02020603020101020101" pitchFamily="18" charset="-127"/>
              <a:ea typeface="210 앱굴림 B" panose="02020603020101020101" pitchFamily="18" charset="-127"/>
            </a:endParaRPr>
          </a:p>
        </p:txBody>
      </p:sp>
      <p:sp>
        <p:nvSpPr>
          <p:cNvPr id="3" name="내용 개체 틀 2">
            <a:extLst>
              <a:ext uri="{FF2B5EF4-FFF2-40B4-BE49-F238E27FC236}">
                <a16:creationId xmlns:a16="http://schemas.microsoft.com/office/drawing/2014/main" id="{A91AE499-9B02-4F0B-B5C7-979895D737FC}"/>
              </a:ext>
            </a:extLst>
          </p:cNvPr>
          <p:cNvSpPr>
            <a:spLocks noGrp="1"/>
          </p:cNvSpPr>
          <p:nvPr>
            <p:ph idx="1"/>
          </p:nvPr>
        </p:nvSpPr>
        <p:spPr>
          <a:xfrm>
            <a:off x="355600" y="1668123"/>
            <a:ext cx="11476400" cy="4351338"/>
          </a:xfrm>
        </p:spPr>
        <p:txBody>
          <a:bodyPr/>
          <a:lstStyle/>
          <a:p>
            <a:pPr marL="0" indent="0">
              <a:buNone/>
            </a:pPr>
            <a:r>
              <a:rPr lang="ko-KR" altLang="en-US" sz="3100" dirty="0">
                <a:latin typeface="210 앱굴림 R" panose="02020603020101020101" pitchFamily="18" charset="-127"/>
                <a:ea typeface="210 앱굴림 R" panose="02020603020101020101" pitchFamily="18" charset="-127"/>
              </a:rPr>
              <a:t>특정 클래스의 </a:t>
            </a:r>
            <a:r>
              <a:rPr lang="ko-KR" altLang="en-US" sz="3100" dirty="0">
                <a:solidFill>
                  <a:srgbClr val="C55A11"/>
                </a:solidFill>
                <a:latin typeface="210 앱굴림 R" panose="02020603020101020101" pitchFamily="18" charset="-127"/>
                <a:ea typeface="210 앱굴림 R" panose="02020603020101020101" pitchFamily="18" charset="-127"/>
              </a:rPr>
              <a:t>인스턴스를 의도적으로 딱 </a:t>
            </a:r>
            <a:r>
              <a:rPr lang="en-US" altLang="ko-KR" sz="3100" dirty="0">
                <a:solidFill>
                  <a:srgbClr val="C55A11"/>
                </a:solidFill>
                <a:latin typeface="210 앱굴림 R" panose="02020603020101020101" pitchFamily="18" charset="-127"/>
                <a:ea typeface="210 앱굴림 R" panose="02020603020101020101" pitchFamily="18" charset="-127"/>
              </a:rPr>
              <a:t>1</a:t>
            </a:r>
            <a:r>
              <a:rPr lang="ko-KR" altLang="en-US" sz="3100" dirty="0">
                <a:solidFill>
                  <a:srgbClr val="C55A11"/>
                </a:solidFill>
                <a:latin typeface="210 앱굴림 R" panose="02020603020101020101" pitchFamily="18" charset="-127"/>
                <a:ea typeface="210 앱굴림 R" panose="02020603020101020101" pitchFamily="18" charset="-127"/>
              </a:rPr>
              <a:t>개만</a:t>
            </a:r>
            <a:r>
              <a:rPr lang="ko-KR" altLang="en-US" sz="3100" dirty="0">
                <a:latin typeface="210 앱굴림 R" panose="02020603020101020101" pitchFamily="18" charset="-127"/>
                <a:ea typeface="210 앱굴림 R" panose="02020603020101020101" pitchFamily="18" charset="-127"/>
              </a:rPr>
              <a:t> 만들고 싶을 때 쓰인다</a:t>
            </a:r>
            <a:r>
              <a:rPr lang="en-US" altLang="ko-KR" sz="3100" dirty="0">
                <a:latin typeface="210 앱굴림 R" panose="02020603020101020101" pitchFamily="18" charset="-127"/>
                <a:ea typeface="210 앱굴림 R" panose="02020603020101020101" pitchFamily="18" charset="-127"/>
              </a:rPr>
              <a:t>.</a:t>
            </a:r>
          </a:p>
          <a:p>
            <a:pPr marL="0" indent="0">
              <a:buNone/>
            </a:pPr>
            <a:r>
              <a:rPr lang="en-US" altLang="ko-KR" dirty="0">
                <a:latin typeface="210 앱굴림 L" panose="02020603020101020101" pitchFamily="18" charset="-127"/>
                <a:ea typeface="210 앱굴림 L" panose="02020603020101020101" pitchFamily="18" charset="-127"/>
              </a:rPr>
              <a:t>- </a:t>
            </a:r>
            <a:r>
              <a:rPr lang="ko-KR" altLang="en-US" dirty="0">
                <a:latin typeface="210 앱굴림 L" panose="02020603020101020101" pitchFamily="18" charset="-127"/>
                <a:ea typeface="210 앱굴림 L" panose="02020603020101020101" pitchFamily="18" charset="-127"/>
              </a:rPr>
              <a:t>클래스 </a:t>
            </a:r>
            <a:r>
              <a:rPr lang="ko-KR" altLang="en-US" dirty="0">
                <a:solidFill>
                  <a:srgbClr val="C55A11"/>
                </a:solidFill>
                <a:latin typeface="210 앱굴림 L" panose="02020603020101020101" pitchFamily="18" charset="-127"/>
                <a:ea typeface="210 앱굴림 L" panose="02020603020101020101" pitchFamily="18" charset="-127"/>
              </a:rPr>
              <a:t>내부</a:t>
            </a:r>
            <a:r>
              <a:rPr lang="ko-KR" altLang="en-US" dirty="0">
                <a:latin typeface="210 앱굴림 L" panose="02020603020101020101" pitchFamily="18" charset="-127"/>
                <a:ea typeface="210 앱굴림 L" panose="02020603020101020101" pitchFamily="18" charset="-127"/>
              </a:rPr>
              <a:t>에 미리 </a:t>
            </a:r>
            <a:r>
              <a:rPr lang="ko-KR" altLang="en-US" dirty="0">
                <a:solidFill>
                  <a:srgbClr val="C55A11"/>
                </a:solidFill>
                <a:latin typeface="210 앱굴림 L" panose="02020603020101020101" pitchFamily="18" charset="-127"/>
                <a:ea typeface="210 앱굴림 L" panose="02020603020101020101" pitchFamily="18" charset="-127"/>
              </a:rPr>
              <a:t>인스턴스를 생성</a:t>
            </a:r>
            <a:endParaRPr lang="en-US" altLang="ko-KR" dirty="0">
              <a:solidFill>
                <a:srgbClr val="C55A11"/>
              </a:solidFill>
              <a:latin typeface="210 앱굴림 L" panose="02020603020101020101" pitchFamily="18" charset="-127"/>
              <a:ea typeface="210 앱굴림 L" panose="02020603020101020101" pitchFamily="18" charset="-127"/>
            </a:endParaRPr>
          </a:p>
          <a:p>
            <a:pPr marL="0" indent="0">
              <a:buNone/>
            </a:pPr>
            <a:r>
              <a:rPr lang="en-US" altLang="ko-KR" dirty="0">
                <a:latin typeface="210 앱굴림 L" panose="02020603020101020101" pitchFamily="18" charset="-127"/>
                <a:ea typeface="210 앱굴림 L" panose="02020603020101020101" pitchFamily="18" charset="-127"/>
              </a:rPr>
              <a:t>- </a:t>
            </a:r>
            <a:r>
              <a:rPr lang="ko-KR" altLang="en-US" dirty="0">
                <a:latin typeface="210 앱굴림 L" panose="02020603020101020101" pitchFamily="18" charset="-127"/>
                <a:ea typeface="210 앱굴림 L" panose="02020603020101020101" pitchFamily="18" charset="-127"/>
              </a:rPr>
              <a:t>생성자를 </a:t>
            </a:r>
            <a:r>
              <a:rPr lang="en-US" altLang="ko-KR" dirty="0">
                <a:solidFill>
                  <a:srgbClr val="C55A11"/>
                </a:solidFill>
                <a:latin typeface="210 앱굴림 L" panose="02020603020101020101" pitchFamily="18" charset="-127"/>
                <a:ea typeface="210 앱굴림 L" panose="02020603020101020101" pitchFamily="18" charset="-127"/>
              </a:rPr>
              <a:t>private</a:t>
            </a:r>
            <a:r>
              <a:rPr lang="ko-KR" altLang="en-US" dirty="0">
                <a:solidFill>
                  <a:srgbClr val="C55A11"/>
                </a:solidFill>
                <a:latin typeface="210 앱굴림 L" panose="02020603020101020101" pitchFamily="18" charset="-127"/>
                <a:ea typeface="210 앱굴림 L" panose="02020603020101020101" pitchFamily="18" charset="-127"/>
              </a:rPr>
              <a:t>접근 제한자로 명시</a:t>
            </a:r>
            <a:r>
              <a:rPr lang="ko-KR" altLang="en-US" dirty="0">
                <a:latin typeface="210 앱굴림 L" panose="02020603020101020101" pitchFamily="18" charset="-127"/>
                <a:ea typeface="210 앱굴림 L" panose="02020603020101020101" pitchFamily="18" charset="-127"/>
              </a:rPr>
              <a:t>하여 외부에서 생성하지 못하게 막는다</a:t>
            </a:r>
            <a:r>
              <a:rPr lang="en-US" altLang="ko-KR" dirty="0">
                <a:latin typeface="210 앱굴림 L" panose="02020603020101020101" pitchFamily="18" charset="-127"/>
                <a:ea typeface="210 앱굴림 L" panose="02020603020101020101" pitchFamily="18" charset="-127"/>
              </a:rPr>
              <a:t>.</a:t>
            </a:r>
          </a:p>
        </p:txBody>
      </p:sp>
    </p:spTree>
    <p:extLst>
      <p:ext uri="{BB962C8B-B14F-4D97-AF65-F5344CB8AC3E}">
        <p14:creationId xmlns:p14="http://schemas.microsoft.com/office/powerpoint/2010/main" val="122335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0221B7E1-799D-432E-A3D2-5A5E0F94F024}"/>
              </a:ext>
            </a:extLst>
          </p:cNvPr>
          <p:cNvSpPr>
            <a:spLocks noGrp="1"/>
          </p:cNvSpPr>
          <p:nvPr>
            <p:ph type="title"/>
          </p:nvPr>
        </p:nvSpPr>
        <p:spPr>
          <a:xfrm>
            <a:off x="360000" y="180000"/>
            <a:ext cx="10515600" cy="1325563"/>
          </a:xfrm>
        </p:spPr>
        <p:txBody>
          <a:bodyPr>
            <a:normAutofit/>
          </a:bodyPr>
          <a:lstStyle/>
          <a:p>
            <a:r>
              <a:rPr lang="ko-KR" altLang="en-US" sz="6000" dirty="0">
                <a:solidFill>
                  <a:srgbClr val="BE9000"/>
                </a:solidFill>
                <a:latin typeface="210 앱굴림 B" panose="02020603020101020101" pitchFamily="18" charset="-127"/>
                <a:ea typeface="210 앱굴림 B" panose="02020603020101020101" pitchFamily="18" charset="-127"/>
              </a:rPr>
              <a:t>정적 필드 </a:t>
            </a:r>
            <a:r>
              <a:rPr lang="en-US" altLang="ko-KR" sz="6000" dirty="0">
                <a:solidFill>
                  <a:srgbClr val="BE9000"/>
                </a:solidFill>
                <a:latin typeface="210 앱굴림 B" panose="02020603020101020101" pitchFamily="18" charset="-127"/>
                <a:ea typeface="210 앱굴림 B" panose="02020603020101020101" pitchFamily="18" charset="-127"/>
              </a:rPr>
              <a:t>- </a:t>
            </a:r>
            <a:r>
              <a:rPr lang="ko-KR" altLang="en-US" sz="6000" dirty="0" err="1">
                <a:solidFill>
                  <a:srgbClr val="BE9000"/>
                </a:solidFill>
                <a:latin typeface="210 앱굴림 B" panose="02020603020101020101" pitchFamily="18" charset="-127"/>
                <a:ea typeface="210 앱굴림 B" panose="02020603020101020101" pitchFamily="18" charset="-127"/>
              </a:rPr>
              <a:t>싱글턴</a:t>
            </a:r>
            <a:r>
              <a:rPr lang="en-US" altLang="ko-KR" sz="6000" dirty="0">
                <a:solidFill>
                  <a:srgbClr val="BE9000"/>
                </a:solidFill>
                <a:latin typeface="210 앱굴림 B" panose="02020603020101020101" pitchFamily="18" charset="-127"/>
                <a:ea typeface="210 앱굴림 B" panose="02020603020101020101" pitchFamily="18" charset="-127"/>
              </a:rPr>
              <a:t>(singleton)</a:t>
            </a:r>
            <a:endParaRPr lang="ko-KR" altLang="en-US" sz="6000" dirty="0">
              <a:solidFill>
                <a:srgbClr val="BE9000"/>
              </a:solidFill>
              <a:latin typeface="210 앱굴림 B" panose="02020603020101020101" pitchFamily="18" charset="-127"/>
              <a:ea typeface="210 앱굴림 B" panose="02020603020101020101" pitchFamily="18" charset="-127"/>
            </a:endParaRPr>
          </a:p>
        </p:txBody>
      </p:sp>
      <p:sp>
        <p:nvSpPr>
          <p:cNvPr id="12" name="TextBox 11">
            <a:extLst>
              <a:ext uri="{FF2B5EF4-FFF2-40B4-BE49-F238E27FC236}">
                <a16:creationId xmlns:a16="http://schemas.microsoft.com/office/drawing/2014/main" id="{F9ECE330-4276-4A42-92B0-D15813BD4F7F}"/>
              </a:ext>
            </a:extLst>
          </p:cNvPr>
          <p:cNvSpPr txBox="1"/>
          <p:nvPr/>
        </p:nvSpPr>
        <p:spPr>
          <a:xfrm>
            <a:off x="501900" y="2332651"/>
            <a:ext cx="8276000" cy="4185761"/>
          </a:xfrm>
          <a:prstGeom prst="rect">
            <a:avLst/>
          </a:prstGeom>
          <a:noFill/>
          <a:ln w="28575">
            <a:solidFill>
              <a:schemeClr val="bg1">
                <a:lumMod val="50000"/>
              </a:schemeClr>
            </a:solidFill>
          </a:ln>
        </p:spPr>
        <p:txBody>
          <a:bodyPr wrap="square" rtlCol="0">
            <a:spAutoFit/>
          </a:bodyPr>
          <a:lstStyle/>
          <a:p>
            <a:r>
              <a:rPr lang="en-US" altLang="ko-KR" sz="1400" dirty="0">
                <a:latin typeface="Consolas" panose="020B0609020204030204" pitchFamily="49" charset="0"/>
                <a:ea typeface="210 앱굴림 L" panose="02020603020101020101" pitchFamily="18" charset="-127"/>
              </a:rPr>
              <a:t>class Star</a:t>
            </a:r>
          </a:p>
          <a:p>
            <a:r>
              <a:rPr lang="en-US" altLang="ko-KR" sz="1400" dirty="0">
                <a:latin typeface="Consolas" panose="020B0609020204030204" pitchFamily="49" charset="0"/>
                <a:ea typeface="210 앱굴림 L" panose="02020603020101020101" pitchFamily="18" charset="-127"/>
              </a:rPr>
              <a:t>{</a:t>
            </a:r>
          </a:p>
          <a:p>
            <a:r>
              <a:rPr lang="en-US" altLang="ko-KR" sz="1400" dirty="0">
                <a:latin typeface="Consolas" panose="020B0609020204030204" pitchFamily="49" charset="0"/>
                <a:ea typeface="210 앱굴림 L" panose="02020603020101020101" pitchFamily="18" charset="-127"/>
              </a:rPr>
              <a:t>	</a:t>
            </a:r>
            <a:r>
              <a:rPr lang="en-US" altLang="ko-KR" sz="1400" dirty="0">
                <a:solidFill>
                  <a:srgbClr val="008000"/>
                </a:solidFill>
                <a:latin typeface="Consolas" panose="020B0609020204030204" pitchFamily="49" charset="0"/>
                <a:ea typeface="210 앱굴림 L" panose="02020603020101020101" pitchFamily="18" charset="-127"/>
              </a:rPr>
              <a:t>// </a:t>
            </a:r>
            <a:r>
              <a:rPr lang="ko-KR" altLang="en-US" sz="1400" dirty="0">
                <a:solidFill>
                  <a:srgbClr val="008000"/>
                </a:solidFill>
                <a:latin typeface="Consolas" panose="020B0609020204030204" pitchFamily="49" charset="0"/>
                <a:ea typeface="210 앱굴림 L" panose="02020603020101020101" pitchFamily="18" charset="-127"/>
              </a:rPr>
              <a:t>클래스 내에서 인스턴스 미리 생성</a:t>
            </a:r>
            <a:endParaRPr lang="en-US" altLang="ko-KR" sz="1400" dirty="0">
              <a:solidFill>
                <a:srgbClr val="008000"/>
              </a:solidFill>
              <a:latin typeface="Consolas" panose="020B0609020204030204" pitchFamily="49" charset="0"/>
              <a:ea typeface="210 앱굴림 L" panose="02020603020101020101" pitchFamily="18" charset="-127"/>
            </a:endParaRPr>
          </a:p>
          <a:p>
            <a:r>
              <a:rPr lang="en-US" altLang="ko-KR" sz="1400" dirty="0">
                <a:latin typeface="Consolas" panose="020B0609020204030204" pitchFamily="49" charset="0"/>
                <a:ea typeface="210 앱굴림 L" panose="02020603020101020101" pitchFamily="18" charset="-127"/>
              </a:rPr>
              <a:t>	static public Star Earth = new Star(“</a:t>
            </a:r>
            <a:r>
              <a:rPr lang="ko-KR" altLang="en-US" sz="1400" dirty="0">
                <a:latin typeface="Consolas" panose="020B0609020204030204" pitchFamily="49" charset="0"/>
                <a:ea typeface="210 앱굴림 L" panose="02020603020101020101" pitchFamily="18" charset="-127"/>
              </a:rPr>
              <a:t>지구</a:t>
            </a:r>
            <a:r>
              <a:rPr lang="en-US" altLang="ko-KR" sz="1400" dirty="0">
                <a:latin typeface="Consolas" panose="020B0609020204030204" pitchFamily="49" charset="0"/>
                <a:ea typeface="210 앱굴림 L" panose="02020603020101020101" pitchFamily="18" charset="-127"/>
              </a:rPr>
              <a:t>”);</a:t>
            </a:r>
          </a:p>
          <a:p>
            <a:endParaRPr lang="en-US" altLang="ko-KR" sz="1400" dirty="0">
              <a:latin typeface="Consolas" panose="020B0609020204030204" pitchFamily="49" charset="0"/>
              <a:ea typeface="210 앱굴림 L" panose="02020603020101020101" pitchFamily="18" charset="-127"/>
            </a:endParaRPr>
          </a:p>
          <a:p>
            <a:r>
              <a:rPr lang="en-US" altLang="ko-KR" sz="1400" dirty="0">
                <a:latin typeface="Consolas" panose="020B0609020204030204" pitchFamily="49" charset="0"/>
                <a:ea typeface="210 앱굴림 L" panose="02020603020101020101" pitchFamily="18" charset="-127"/>
              </a:rPr>
              <a:t>	string Name;</a:t>
            </a:r>
          </a:p>
          <a:p>
            <a:endParaRPr lang="en-US" altLang="ko-KR" sz="1400" dirty="0">
              <a:latin typeface="Consolas" panose="020B0609020204030204" pitchFamily="49" charset="0"/>
              <a:ea typeface="210 앱굴림 L" panose="02020603020101020101" pitchFamily="18" charset="-127"/>
            </a:endParaRPr>
          </a:p>
          <a:p>
            <a:r>
              <a:rPr lang="en-US" altLang="ko-KR" sz="1400" dirty="0">
                <a:latin typeface="Consolas" panose="020B0609020204030204" pitchFamily="49" charset="0"/>
                <a:ea typeface="210 앱굴림 L" panose="02020603020101020101" pitchFamily="18" charset="-127"/>
              </a:rPr>
              <a:t>	</a:t>
            </a:r>
            <a:r>
              <a:rPr lang="en-US" altLang="ko-KR" sz="1400" dirty="0">
                <a:solidFill>
                  <a:srgbClr val="008000"/>
                </a:solidFill>
                <a:latin typeface="Consolas" panose="020B0609020204030204" pitchFamily="49" charset="0"/>
                <a:ea typeface="210 앱굴림 L" panose="02020603020101020101" pitchFamily="18" charset="-127"/>
              </a:rPr>
              <a:t>// private</a:t>
            </a:r>
            <a:r>
              <a:rPr lang="ko-KR" altLang="en-US" sz="1400" dirty="0">
                <a:solidFill>
                  <a:srgbClr val="008000"/>
                </a:solidFill>
                <a:latin typeface="Consolas" panose="020B0609020204030204" pitchFamily="49" charset="0"/>
                <a:ea typeface="210 앱굴림 L" panose="02020603020101020101" pitchFamily="18" charset="-127"/>
              </a:rPr>
              <a:t>으로 외부에서 객체가 생성되는 것을 막음</a:t>
            </a:r>
            <a:endParaRPr lang="en-US" altLang="ko-KR" sz="1400" dirty="0">
              <a:solidFill>
                <a:srgbClr val="008000"/>
              </a:solidFill>
              <a:latin typeface="Consolas" panose="020B0609020204030204" pitchFamily="49" charset="0"/>
              <a:ea typeface="210 앱굴림 L" panose="02020603020101020101" pitchFamily="18" charset="-127"/>
            </a:endParaRPr>
          </a:p>
          <a:p>
            <a:r>
              <a:rPr lang="en-US" altLang="ko-KR" sz="1400" dirty="0">
                <a:latin typeface="Consolas" panose="020B0609020204030204" pitchFamily="49" charset="0"/>
                <a:ea typeface="210 앱굴림 L" panose="02020603020101020101" pitchFamily="18" charset="-127"/>
              </a:rPr>
              <a:t>	private Star(string name)</a:t>
            </a:r>
          </a:p>
          <a:p>
            <a:r>
              <a:rPr lang="en-US" altLang="ko-KR" sz="1400" dirty="0">
                <a:latin typeface="Consolas" panose="020B0609020204030204" pitchFamily="49" charset="0"/>
                <a:ea typeface="210 앱굴림 L" panose="02020603020101020101" pitchFamily="18" charset="-127"/>
              </a:rPr>
              <a:t>	{</a:t>
            </a:r>
          </a:p>
          <a:p>
            <a:r>
              <a:rPr lang="en-US" altLang="ko-KR" sz="1400" dirty="0">
                <a:latin typeface="Consolas" panose="020B0609020204030204" pitchFamily="49" charset="0"/>
                <a:ea typeface="210 앱굴림 L" panose="02020603020101020101" pitchFamily="18" charset="-127"/>
              </a:rPr>
              <a:t>		Name = name;</a:t>
            </a:r>
          </a:p>
          <a:p>
            <a:r>
              <a:rPr lang="en-US" altLang="ko-KR" sz="1400" dirty="0">
                <a:latin typeface="Consolas" panose="020B0609020204030204" pitchFamily="49" charset="0"/>
                <a:ea typeface="210 앱굴림 L" panose="02020603020101020101" pitchFamily="18" charset="-127"/>
              </a:rPr>
              <a:t>	}</a:t>
            </a:r>
          </a:p>
          <a:p>
            <a:r>
              <a:rPr lang="en-US" altLang="ko-KR" sz="1400" dirty="0">
                <a:latin typeface="Consolas" panose="020B0609020204030204" pitchFamily="49" charset="0"/>
                <a:ea typeface="210 앱굴림 L" panose="02020603020101020101" pitchFamily="18" charset="-127"/>
              </a:rPr>
              <a:t>	</a:t>
            </a:r>
          </a:p>
          <a:p>
            <a:r>
              <a:rPr lang="en-US" altLang="ko-KR" sz="1400" dirty="0">
                <a:latin typeface="Consolas" panose="020B0609020204030204" pitchFamily="49" charset="0"/>
                <a:ea typeface="210 앱굴림 L" panose="02020603020101020101" pitchFamily="18" charset="-127"/>
              </a:rPr>
              <a:t>	</a:t>
            </a:r>
            <a:r>
              <a:rPr lang="en-US" altLang="ko-KR" sz="1400" dirty="0">
                <a:solidFill>
                  <a:srgbClr val="008000"/>
                </a:solidFill>
                <a:latin typeface="Consolas" panose="020B0609020204030204" pitchFamily="49" charset="0"/>
                <a:ea typeface="210 앱굴림 L" panose="02020603020101020101" pitchFamily="18" charset="-127"/>
              </a:rPr>
              <a:t>// public </a:t>
            </a:r>
            <a:r>
              <a:rPr lang="ko-KR" altLang="en-US" sz="1400" dirty="0">
                <a:solidFill>
                  <a:srgbClr val="008000"/>
                </a:solidFill>
                <a:latin typeface="Consolas" panose="020B0609020204030204" pitchFamily="49" charset="0"/>
                <a:ea typeface="210 앱굴림 L" panose="02020603020101020101" pitchFamily="18" charset="-127"/>
              </a:rPr>
              <a:t>인스턴스 메서드</a:t>
            </a:r>
            <a:endParaRPr lang="en-US" altLang="ko-KR" sz="1400" dirty="0">
              <a:solidFill>
                <a:srgbClr val="008000"/>
              </a:solidFill>
              <a:latin typeface="Consolas" panose="020B0609020204030204" pitchFamily="49" charset="0"/>
              <a:ea typeface="210 앱굴림 L" panose="02020603020101020101" pitchFamily="18" charset="-127"/>
            </a:endParaRPr>
          </a:p>
          <a:p>
            <a:r>
              <a:rPr lang="en-US" altLang="ko-KR" sz="1400" dirty="0">
                <a:latin typeface="Consolas" panose="020B0609020204030204" pitchFamily="49" charset="0"/>
                <a:ea typeface="210 앱굴림 L" panose="02020603020101020101" pitchFamily="18" charset="-127"/>
              </a:rPr>
              <a:t>	public void </a:t>
            </a:r>
            <a:r>
              <a:rPr lang="en-US" altLang="ko-KR" sz="1400" dirty="0" err="1">
                <a:latin typeface="Consolas" panose="020B0609020204030204" pitchFamily="49" charset="0"/>
                <a:ea typeface="210 앱굴림 L" panose="02020603020101020101" pitchFamily="18" charset="-127"/>
              </a:rPr>
              <a:t>DisplayStarName</a:t>
            </a:r>
            <a:r>
              <a:rPr lang="en-US" altLang="ko-KR" sz="1400" dirty="0">
                <a:latin typeface="Consolas" panose="020B0609020204030204" pitchFamily="49" charset="0"/>
                <a:ea typeface="210 앱굴림 L" panose="02020603020101020101" pitchFamily="18" charset="-127"/>
              </a:rPr>
              <a:t>()</a:t>
            </a:r>
          </a:p>
          <a:p>
            <a:r>
              <a:rPr lang="en-US" altLang="ko-KR" sz="1400" dirty="0">
                <a:latin typeface="Consolas" panose="020B0609020204030204" pitchFamily="49" charset="0"/>
                <a:ea typeface="210 앱굴림 L" panose="02020603020101020101" pitchFamily="18" charset="-127"/>
              </a:rPr>
              <a:t>	{</a:t>
            </a:r>
          </a:p>
          <a:p>
            <a:r>
              <a:rPr lang="en-US" altLang="ko-KR" sz="1400" dirty="0">
                <a:latin typeface="Consolas" panose="020B0609020204030204" pitchFamily="49" charset="0"/>
                <a:ea typeface="210 앱굴림 L" panose="02020603020101020101" pitchFamily="18" charset="-127"/>
              </a:rPr>
              <a:t>		</a:t>
            </a:r>
            <a:r>
              <a:rPr lang="en-US" altLang="ko-KR" sz="1400" dirty="0" err="1">
                <a:latin typeface="Consolas" panose="020B0609020204030204" pitchFamily="49" charset="0"/>
                <a:ea typeface="210 앱굴림 L" panose="02020603020101020101" pitchFamily="18" charset="-127"/>
              </a:rPr>
              <a:t>Console.WriteLine</a:t>
            </a:r>
            <a:r>
              <a:rPr lang="en-US" altLang="ko-KR" sz="1400" dirty="0">
                <a:latin typeface="Consolas" panose="020B0609020204030204" pitchFamily="49" charset="0"/>
                <a:ea typeface="210 앱굴림 L" panose="02020603020101020101" pitchFamily="18" charset="-127"/>
              </a:rPr>
              <a:t>(Name);</a:t>
            </a:r>
          </a:p>
          <a:p>
            <a:r>
              <a:rPr lang="en-US" altLang="ko-KR" sz="1400" dirty="0">
                <a:latin typeface="Consolas" panose="020B0609020204030204" pitchFamily="49" charset="0"/>
                <a:ea typeface="210 앱굴림 L" panose="02020603020101020101" pitchFamily="18" charset="-127"/>
              </a:rPr>
              <a:t>	}</a:t>
            </a:r>
          </a:p>
          <a:p>
            <a:r>
              <a:rPr lang="en-US" altLang="ko-KR" sz="1400" dirty="0">
                <a:latin typeface="Consolas" panose="020B0609020204030204" pitchFamily="49" charset="0"/>
                <a:ea typeface="210 앱굴림 L" panose="02020603020101020101" pitchFamily="18" charset="-127"/>
              </a:rPr>
              <a:t>}</a:t>
            </a:r>
            <a:endParaRPr lang="ko-KR" altLang="en-US" sz="1400" dirty="0">
              <a:latin typeface="Consolas" panose="020B0609020204030204" pitchFamily="49" charset="0"/>
              <a:ea typeface="210 앱굴림 L" panose="02020603020101020101" pitchFamily="18" charset="-127"/>
            </a:endParaRPr>
          </a:p>
        </p:txBody>
      </p:sp>
      <p:sp>
        <p:nvSpPr>
          <p:cNvPr id="14" name="TextBox 13">
            <a:extLst>
              <a:ext uri="{FF2B5EF4-FFF2-40B4-BE49-F238E27FC236}">
                <a16:creationId xmlns:a16="http://schemas.microsoft.com/office/drawing/2014/main" id="{05D5BCA7-CBF7-4542-9AFC-0B8950B04507}"/>
              </a:ext>
            </a:extLst>
          </p:cNvPr>
          <p:cNvSpPr txBox="1"/>
          <p:nvPr/>
        </p:nvSpPr>
        <p:spPr>
          <a:xfrm>
            <a:off x="360000" y="1563832"/>
            <a:ext cx="10118680" cy="584775"/>
          </a:xfrm>
          <a:prstGeom prst="rect">
            <a:avLst/>
          </a:prstGeom>
          <a:noFill/>
        </p:spPr>
        <p:txBody>
          <a:bodyPr wrap="square" rtlCol="0">
            <a:spAutoFit/>
          </a:bodyPr>
          <a:lstStyle/>
          <a:p>
            <a:r>
              <a:rPr lang="ko-KR" altLang="en-US" sz="3200" dirty="0" err="1">
                <a:solidFill>
                  <a:srgbClr val="C55A11"/>
                </a:solidFill>
                <a:latin typeface="210 앱굴림 R" panose="02020603020101020101" pitchFamily="18" charset="-127"/>
                <a:ea typeface="210 앱굴림 R" panose="02020603020101020101" pitchFamily="18" charset="-127"/>
              </a:rPr>
              <a:t>싱글턴</a:t>
            </a:r>
            <a:r>
              <a:rPr lang="ko-KR" altLang="en-US" sz="3200" dirty="0">
                <a:solidFill>
                  <a:srgbClr val="C55A11"/>
                </a:solidFill>
                <a:latin typeface="210 앱굴림 R" panose="02020603020101020101" pitchFamily="18" charset="-127"/>
                <a:ea typeface="210 앱굴림 R" panose="02020603020101020101" pitchFamily="18" charset="-127"/>
              </a:rPr>
              <a:t> 정의</a:t>
            </a:r>
            <a:endParaRPr lang="en-US" altLang="ko-KR" sz="3200" dirty="0">
              <a:solidFill>
                <a:srgbClr val="C55A11"/>
              </a:solidFill>
              <a:latin typeface="210 앱굴림 R" panose="02020603020101020101" pitchFamily="18" charset="-127"/>
              <a:ea typeface="210 앱굴림 R" panose="02020603020101020101" pitchFamily="18" charset="-127"/>
            </a:endParaRPr>
          </a:p>
        </p:txBody>
      </p:sp>
    </p:spTree>
    <p:extLst>
      <p:ext uri="{BB962C8B-B14F-4D97-AF65-F5344CB8AC3E}">
        <p14:creationId xmlns:p14="http://schemas.microsoft.com/office/powerpoint/2010/main" val="35615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0221B7E1-799D-432E-A3D2-5A5E0F94F024}"/>
              </a:ext>
            </a:extLst>
          </p:cNvPr>
          <p:cNvSpPr>
            <a:spLocks noGrp="1"/>
          </p:cNvSpPr>
          <p:nvPr>
            <p:ph type="title"/>
          </p:nvPr>
        </p:nvSpPr>
        <p:spPr>
          <a:xfrm>
            <a:off x="360000" y="180000"/>
            <a:ext cx="10515600" cy="1325563"/>
          </a:xfrm>
        </p:spPr>
        <p:txBody>
          <a:bodyPr>
            <a:normAutofit/>
          </a:bodyPr>
          <a:lstStyle/>
          <a:p>
            <a:r>
              <a:rPr lang="ko-KR" altLang="en-US" sz="6000" dirty="0">
                <a:solidFill>
                  <a:srgbClr val="BE9000"/>
                </a:solidFill>
                <a:latin typeface="210 앱굴림 B" panose="02020603020101020101" pitchFamily="18" charset="-127"/>
                <a:ea typeface="210 앱굴림 B" panose="02020603020101020101" pitchFamily="18" charset="-127"/>
              </a:rPr>
              <a:t>정적 필드 </a:t>
            </a:r>
            <a:r>
              <a:rPr lang="en-US" altLang="ko-KR" sz="6000" dirty="0">
                <a:solidFill>
                  <a:srgbClr val="BE9000"/>
                </a:solidFill>
                <a:latin typeface="210 앱굴림 B" panose="02020603020101020101" pitchFamily="18" charset="-127"/>
                <a:ea typeface="210 앱굴림 B" panose="02020603020101020101" pitchFamily="18" charset="-127"/>
              </a:rPr>
              <a:t>- </a:t>
            </a:r>
            <a:r>
              <a:rPr lang="ko-KR" altLang="en-US" sz="6000" dirty="0" err="1">
                <a:solidFill>
                  <a:srgbClr val="BE9000"/>
                </a:solidFill>
                <a:latin typeface="210 앱굴림 B" panose="02020603020101020101" pitchFamily="18" charset="-127"/>
                <a:ea typeface="210 앱굴림 B" panose="02020603020101020101" pitchFamily="18" charset="-127"/>
              </a:rPr>
              <a:t>싱글턴</a:t>
            </a:r>
            <a:r>
              <a:rPr lang="en-US" altLang="ko-KR" sz="6000" dirty="0">
                <a:solidFill>
                  <a:srgbClr val="BE9000"/>
                </a:solidFill>
                <a:latin typeface="210 앱굴림 B" panose="02020603020101020101" pitchFamily="18" charset="-127"/>
                <a:ea typeface="210 앱굴림 B" panose="02020603020101020101" pitchFamily="18" charset="-127"/>
              </a:rPr>
              <a:t>(singleton)</a:t>
            </a:r>
            <a:endParaRPr lang="ko-KR" altLang="en-US" sz="6000" dirty="0">
              <a:solidFill>
                <a:srgbClr val="BE9000"/>
              </a:solidFill>
              <a:latin typeface="210 앱굴림 B" panose="02020603020101020101" pitchFamily="18" charset="-127"/>
              <a:ea typeface="210 앱굴림 B" panose="02020603020101020101" pitchFamily="18" charset="-127"/>
            </a:endParaRPr>
          </a:p>
        </p:txBody>
      </p:sp>
      <p:sp>
        <p:nvSpPr>
          <p:cNvPr id="13" name="TextBox 12">
            <a:extLst>
              <a:ext uri="{FF2B5EF4-FFF2-40B4-BE49-F238E27FC236}">
                <a16:creationId xmlns:a16="http://schemas.microsoft.com/office/drawing/2014/main" id="{C792DFDA-6DB7-4A47-BE85-E36EF376C294}"/>
              </a:ext>
            </a:extLst>
          </p:cNvPr>
          <p:cNvSpPr txBox="1"/>
          <p:nvPr/>
        </p:nvSpPr>
        <p:spPr>
          <a:xfrm>
            <a:off x="475480" y="2605088"/>
            <a:ext cx="10003200" cy="3416320"/>
          </a:xfrm>
          <a:prstGeom prst="rect">
            <a:avLst/>
          </a:prstGeom>
          <a:noFill/>
          <a:ln w="28575">
            <a:solidFill>
              <a:schemeClr val="bg1">
                <a:lumMod val="50000"/>
              </a:schemeClr>
            </a:solidFill>
          </a:ln>
        </p:spPr>
        <p:txBody>
          <a:bodyPr wrap="square" rtlCol="0">
            <a:spAutoFit/>
          </a:bodyPr>
          <a:lstStyle/>
          <a:p>
            <a:r>
              <a:rPr lang="en-US" altLang="ko-KR" sz="2400" dirty="0">
                <a:latin typeface="Consolas" panose="020B0609020204030204" pitchFamily="49" charset="0"/>
                <a:ea typeface="210 앱굴림 L" panose="02020603020101020101" pitchFamily="18" charset="-127"/>
              </a:rPr>
              <a:t>static void Main(string[] </a:t>
            </a:r>
            <a:r>
              <a:rPr lang="en-US" altLang="ko-KR" sz="2400" dirty="0" err="1">
                <a:latin typeface="Consolas" panose="020B0609020204030204" pitchFamily="49" charset="0"/>
                <a:ea typeface="210 앱굴림 L" panose="02020603020101020101" pitchFamily="18" charset="-127"/>
              </a:rPr>
              <a:t>args</a:t>
            </a:r>
            <a:r>
              <a:rPr lang="en-US" altLang="ko-KR" sz="2400" dirty="0">
                <a:latin typeface="Consolas" panose="020B0609020204030204" pitchFamily="49" charset="0"/>
                <a:ea typeface="210 앱굴림 L" panose="02020603020101020101" pitchFamily="18" charset="-127"/>
              </a:rPr>
              <a:t>)</a:t>
            </a:r>
          </a:p>
          <a:p>
            <a:r>
              <a:rPr lang="en-US" altLang="ko-KR" sz="2400" dirty="0">
                <a:latin typeface="Consolas" panose="020B0609020204030204" pitchFamily="49" charset="0"/>
                <a:ea typeface="210 앱굴림 L" panose="02020603020101020101" pitchFamily="18" charset="-127"/>
              </a:rPr>
              <a:t>{</a:t>
            </a:r>
          </a:p>
          <a:p>
            <a:r>
              <a:rPr lang="en-US" altLang="ko-KR" sz="2400" dirty="0">
                <a:latin typeface="Consolas" panose="020B0609020204030204" pitchFamily="49" charset="0"/>
                <a:ea typeface="210 앱굴림 L" panose="02020603020101020101" pitchFamily="18" charset="-127"/>
              </a:rPr>
              <a:t>	</a:t>
            </a:r>
            <a:r>
              <a:rPr lang="en-US" altLang="ko-KR" sz="2400" dirty="0">
                <a:solidFill>
                  <a:srgbClr val="008000"/>
                </a:solidFill>
                <a:latin typeface="Consolas" panose="020B0609020204030204" pitchFamily="49" charset="0"/>
                <a:ea typeface="210 앱굴림 L" panose="02020603020101020101" pitchFamily="18" charset="-127"/>
              </a:rPr>
              <a:t>// </a:t>
            </a:r>
            <a:r>
              <a:rPr lang="ko-KR" altLang="en-US" sz="2400" dirty="0">
                <a:solidFill>
                  <a:srgbClr val="008000"/>
                </a:solidFill>
                <a:latin typeface="Consolas" panose="020B0609020204030204" pitchFamily="49" charset="0"/>
                <a:ea typeface="210 앱굴림 L" panose="02020603020101020101" pitchFamily="18" charset="-127"/>
              </a:rPr>
              <a:t>정적 필드로 하나만 존재하는 인스턴스에 접근</a:t>
            </a:r>
            <a:endParaRPr lang="en-US" altLang="ko-KR" sz="2400" dirty="0">
              <a:solidFill>
                <a:srgbClr val="008000"/>
              </a:solidFill>
              <a:latin typeface="Consolas" panose="020B0609020204030204" pitchFamily="49" charset="0"/>
              <a:ea typeface="210 앱굴림 L" panose="02020603020101020101" pitchFamily="18" charset="-127"/>
            </a:endParaRPr>
          </a:p>
          <a:p>
            <a:r>
              <a:rPr lang="en-US" altLang="ko-KR" sz="2400" dirty="0">
                <a:latin typeface="Consolas" panose="020B0609020204030204" pitchFamily="49" charset="0"/>
                <a:ea typeface="210 앱굴림 L" panose="02020603020101020101" pitchFamily="18" charset="-127"/>
              </a:rPr>
              <a:t>	</a:t>
            </a:r>
            <a:r>
              <a:rPr lang="en-US" altLang="ko-KR" sz="2400" dirty="0" err="1">
                <a:latin typeface="Consolas" panose="020B0609020204030204" pitchFamily="49" charset="0"/>
                <a:ea typeface="210 앱굴림 L" panose="02020603020101020101" pitchFamily="18" charset="-127"/>
              </a:rPr>
              <a:t>Star.Earth.DisplayStarName</a:t>
            </a:r>
            <a:r>
              <a:rPr lang="en-US" altLang="ko-KR" sz="2400" dirty="0">
                <a:latin typeface="Consolas" panose="020B0609020204030204" pitchFamily="49" charset="0"/>
                <a:ea typeface="210 앱굴림 L" panose="02020603020101020101" pitchFamily="18" charset="-127"/>
              </a:rPr>
              <a:t>();</a:t>
            </a:r>
          </a:p>
          <a:p>
            <a:r>
              <a:rPr lang="en-US" altLang="ko-KR" sz="2400" dirty="0">
                <a:latin typeface="Consolas" panose="020B0609020204030204" pitchFamily="49" charset="0"/>
                <a:ea typeface="210 앱굴림 L" panose="02020603020101020101" pitchFamily="18" charset="-127"/>
              </a:rPr>
              <a:t>	</a:t>
            </a:r>
          </a:p>
          <a:p>
            <a:r>
              <a:rPr lang="en-US" altLang="ko-KR" sz="2400" dirty="0">
                <a:latin typeface="Consolas" panose="020B0609020204030204" pitchFamily="49" charset="0"/>
                <a:ea typeface="210 앱굴림 L" panose="02020603020101020101" pitchFamily="18" charset="-127"/>
              </a:rPr>
              <a:t>	</a:t>
            </a:r>
            <a:r>
              <a:rPr lang="en-US" altLang="ko-KR" sz="2400" dirty="0">
                <a:solidFill>
                  <a:srgbClr val="008000"/>
                </a:solidFill>
                <a:latin typeface="Consolas" panose="020B0609020204030204" pitchFamily="49" charset="0"/>
                <a:ea typeface="210 앱굴림 L" panose="02020603020101020101" pitchFamily="18" charset="-127"/>
              </a:rPr>
              <a:t>// </a:t>
            </a:r>
            <a:r>
              <a:rPr lang="ko-KR" altLang="en-US" sz="2400" dirty="0">
                <a:solidFill>
                  <a:srgbClr val="008000"/>
                </a:solidFill>
                <a:latin typeface="Consolas" panose="020B0609020204030204" pitchFamily="49" charset="0"/>
                <a:ea typeface="210 앱굴림 L" panose="02020603020101020101" pitchFamily="18" charset="-127"/>
              </a:rPr>
              <a:t>오류</a:t>
            </a:r>
            <a:endParaRPr lang="en-US" altLang="ko-KR" sz="2400" dirty="0">
              <a:solidFill>
                <a:srgbClr val="008000"/>
              </a:solidFill>
              <a:latin typeface="Consolas" panose="020B0609020204030204" pitchFamily="49" charset="0"/>
              <a:ea typeface="210 앱굴림 L" panose="02020603020101020101" pitchFamily="18" charset="-127"/>
            </a:endParaRPr>
          </a:p>
          <a:p>
            <a:r>
              <a:rPr lang="en-US" altLang="ko-KR" sz="2400" dirty="0">
                <a:solidFill>
                  <a:srgbClr val="008000"/>
                </a:solidFill>
                <a:latin typeface="Consolas" panose="020B0609020204030204" pitchFamily="49" charset="0"/>
                <a:ea typeface="210 앱굴림 L" panose="02020603020101020101" pitchFamily="18" charset="-127"/>
              </a:rPr>
              <a:t>	// </a:t>
            </a:r>
            <a:r>
              <a:rPr lang="ko-KR" altLang="en-US" sz="2400" dirty="0">
                <a:solidFill>
                  <a:srgbClr val="008000"/>
                </a:solidFill>
                <a:latin typeface="Consolas" panose="020B0609020204030204" pitchFamily="49" charset="0"/>
                <a:ea typeface="210 앱굴림 L" panose="02020603020101020101" pitchFamily="18" charset="-127"/>
              </a:rPr>
              <a:t>생성자가 </a:t>
            </a:r>
            <a:r>
              <a:rPr lang="en-US" altLang="ko-KR" sz="2400" dirty="0">
                <a:solidFill>
                  <a:srgbClr val="008000"/>
                </a:solidFill>
                <a:latin typeface="Consolas" panose="020B0609020204030204" pitchFamily="49" charset="0"/>
                <a:ea typeface="210 앱굴림 L" panose="02020603020101020101" pitchFamily="18" charset="-127"/>
              </a:rPr>
              <a:t>private</a:t>
            </a:r>
            <a:r>
              <a:rPr lang="ko-KR" altLang="en-US" sz="2400" dirty="0">
                <a:solidFill>
                  <a:srgbClr val="008000"/>
                </a:solidFill>
                <a:latin typeface="Consolas" panose="020B0609020204030204" pitchFamily="49" charset="0"/>
                <a:ea typeface="210 앱굴림 L" panose="02020603020101020101" pitchFamily="18" charset="-127"/>
              </a:rPr>
              <a:t>이므로 외부에서 객체를 생성할 수 없음</a:t>
            </a:r>
            <a:endParaRPr lang="en-US" altLang="ko-KR" sz="2400" dirty="0">
              <a:solidFill>
                <a:srgbClr val="008000"/>
              </a:solidFill>
              <a:latin typeface="Consolas" panose="020B0609020204030204" pitchFamily="49" charset="0"/>
              <a:ea typeface="210 앱굴림 L" panose="02020603020101020101" pitchFamily="18" charset="-127"/>
            </a:endParaRPr>
          </a:p>
          <a:p>
            <a:r>
              <a:rPr lang="en-US" altLang="ko-KR" sz="2400" dirty="0">
                <a:latin typeface="Consolas" panose="020B0609020204030204" pitchFamily="49" charset="0"/>
                <a:ea typeface="210 앱굴림 L" panose="02020603020101020101" pitchFamily="18" charset="-127"/>
              </a:rPr>
              <a:t>	Star Sun2 = new Star(“</a:t>
            </a:r>
            <a:r>
              <a:rPr lang="ko-KR" altLang="en-US" sz="2400" dirty="0">
                <a:latin typeface="Consolas" panose="020B0609020204030204" pitchFamily="49" charset="0"/>
                <a:ea typeface="210 앱굴림 L" panose="02020603020101020101" pitchFamily="18" charset="-127"/>
              </a:rPr>
              <a:t>다른 태양</a:t>
            </a:r>
            <a:r>
              <a:rPr lang="en-US" altLang="ko-KR" sz="2400" dirty="0">
                <a:latin typeface="Consolas" panose="020B0609020204030204" pitchFamily="49" charset="0"/>
                <a:ea typeface="210 앱굴림 L" panose="02020603020101020101" pitchFamily="18" charset="-127"/>
              </a:rPr>
              <a:t>”);</a:t>
            </a:r>
          </a:p>
          <a:p>
            <a:r>
              <a:rPr lang="en-US" altLang="ko-KR" sz="2400" dirty="0">
                <a:latin typeface="Consolas" panose="020B0609020204030204" pitchFamily="49" charset="0"/>
                <a:ea typeface="210 앱굴림 L" panose="02020603020101020101" pitchFamily="18" charset="-127"/>
              </a:rPr>
              <a:t>}</a:t>
            </a:r>
            <a:endParaRPr lang="ko-KR" altLang="en-US" sz="2400" dirty="0">
              <a:latin typeface="Consolas" panose="020B0609020204030204" pitchFamily="49" charset="0"/>
              <a:ea typeface="210 앱굴림 L" panose="02020603020101020101" pitchFamily="18" charset="-127"/>
            </a:endParaRPr>
          </a:p>
        </p:txBody>
      </p:sp>
      <p:sp>
        <p:nvSpPr>
          <p:cNvPr id="5" name="TextBox 4">
            <a:extLst>
              <a:ext uri="{FF2B5EF4-FFF2-40B4-BE49-F238E27FC236}">
                <a16:creationId xmlns:a16="http://schemas.microsoft.com/office/drawing/2014/main" id="{11BD0DBF-8919-4FD4-BE0E-936469C5A6C7}"/>
              </a:ext>
            </a:extLst>
          </p:cNvPr>
          <p:cNvSpPr txBox="1"/>
          <p:nvPr/>
        </p:nvSpPr>
        <p:spPr>
          <a:xfrm>
            <a:off x="360000" y="1762938"/>
            <a:ext cx="10118680" cy="584775"/>
          </a:xfrm>
          <a:prstGeom prst="rect">
            <a:avLst/>
          </a:prstGeom>
          <a:noFill/>
        </p:spPr>
        <p:txBody>
          <a:bodyPr wrap="square" rtlCol="0">
            <a:spAutoFit/>
          </a:bodyPr>
          <a:lstStyle/>
          <a:p>
            <a:r>
              <a:rPr lang="ko-KR" altLang="en-US" sz="3200" dirty="0" err="1">
                <a:solidFill>
                  <a:srgbClr val="C55A11"/>
                </a:solidFill>
                <a:latin typeface="210 앱굴림 R" panose="02020603020101020101" pitchFamily="18" charset="-127"/>
                <a:ea typeface="210 앱굴림 R" panose="02020603020101020101" pitchFamily="18" charset="-127"/>
              </a:rPr>
              <a:t>싱글턴</a:t>
            </a:r>
            <a:r>
              <a:rPr lang="ko-KR" altLang="en-US" sz="3200" dirty="0">
                <a:solidFill>
                  <a:srgbClr val="C55A11"/>
                </a:solidFill>
                <a:latin typeface="210 앱굴림 R" panose="02020603020101020101" pitchFamily="18" charset="-127"/>
                <a:ea typeface="210 앱굴림 R" panose="02020603020101020101" pitchFamily="18" charset="-127"/>
              </a:rPr>
              <a:t> 사용</a:t>
            </a:r>
            <a:endParaRPr lang="en-US" altLang="ko-KR" sz="3200" dirty="0">
              <a:solidFill>
                <a:srgbClr val="C55A11"/>
              </a:solidFill>
              <a:latin typeface="210 앱굴림 R" panose="02020603020101020101" pitchFamily="18" charset="-127"/>
              <a:ea typeface="210 앱굴림 R" panose="02020603020101020101" pitchFamily="18" charset="-127"/>
            </a:endParaRPr>
          </a:p>
        </p:txBody>
      </p:sp>
    </p:spTree>
    <p:extLst>
      <p:ext uri="{BB962C8B-B14F-4D97-AF65-F5344CB8AC3E}">
        <p14:creationId xmlns:p14="http://schemas.microsoft.com/office/powerpoint/2010/main" val="336453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C8D104-3FB6-4A61-A920-B4FBAF2AA671}"/>
              </a:ext>
            </a:extLst>
          </p:cNvPr>
          <p:cNvSpPr>
            <a:spLocks noGrp="1"/>
          </p:cNvSpPr>
          <p:nvPr>
            <p:ph type="title"/>
          </p:nvPr>
        </p:nvSpPr>
        <p:spPr/>
        <p:txBody>
          <a:bodyPr/>
          <a:lstStyle/>
          <a:p>
            <a:r>
              <a:rPr lang="en-US" altLang="ko-KR" dirty="0"/>
              <a:t>Unity</a:t>
            </a:r>
            <a:r>
              <a:rPr lang="ko-KR" altLang="en-US" dirty="0"/>
              <a:t>의 </a:t>
            </a:r>
            <a:r>
              <a:rPr lang="en-US" altLang="ko-KR" dirty="0"/>
              <a:t>Singleton </a:t>
            </a:r>
            <a:endParaRPr lang="ko-KR" altLang="en-US" dirty="0"/>
          </a:p>
        </p:txBody>
      </p:sp>
      <p:sp>
        <p:nvSpPr>
          <p:cNvPr id="3" name="내용 개체 틀 2">
            <a:extLst>
              <a:ext uri="{FF2B5EF4-FFF2-40B4-BE49-F238E27FC236}">
                <a16:creationId xmlns:a16="http://schemas.microsoft.com/office/drawing/2014/main" id="{651059E8-ABC7-45E0-B595-0970F2FF1CEE}"/>
              </a:ext>
            </a:extLst>
          </p:cNvPr>
          <p:cNvSpPr>
            <a:spLocks noGrp="1"/>
          </p:cNvSpPr>
          <p:nvPr>
            <p:ph idx="1"/>
          </p:nvPr>
        </p:nvSpPr>
        <p:spPr>
          <a:xfrm>
            <a:off x="838200" y="1524000"/>
            <a:ext cx="10515600" cy="5334000"/>
          </a:xfrm>
        </p:spPr>
        <p:txBody>
          <a:bodyPr>
            <a:normAutofit fontScale="55000" lnSpcReduction="20000"/>
          </a:bodyPr>
          <a:lstStyle/>
          <a:p>
            <a:pPr marL="0" indent="0">
              <a:buNone/>
            </a:pPr>
            <a:r>
              <a:rPr lang="en-US" altLang="ko-KR" dirty="0"/>
              <a:t>public class </a:t>
            </a:r>
            <a:r>
              <a:rPr lang="en-US" altLang="ko-KR" dirty="0" err="1"/>
              <a:t>SomeClass</a:t>
            </a:r>
            <a:r>
              <a:rPr lang="en-US" altLang="ko-KR" dirty="0"/>
              <a:t> : </a:t>
            </a:r>
            <a:r>
              <a:rPr lang="en-US" altLang="ko-KR" dirty="0" err="1"/>
              <a:t>MonoBehaviour</a:t>
            </a:r>
            <a:r>
              <a:rPr lang="en-US" altLang="ko-KR" dirty="0"/>
              <a:t> {</a:t>
            </a:r>
          </a:p>
          <a:p>
            <a:pPr marL="0" indent="0">
              <a:buNone/>
            </a:pPr>
            <a:r>
              <a:rPr lang="en-US" altLang="ko-KR" dirty="0"/>
              <a:t>    private static </a:t>
            </a:r>
            <a:r>
              <a:rPr lang="en-US" altLang="ko-KR" dirty="0" err="1"/>
              <a:t>SomeClass</a:t>
            </a:r>
            <a:r>
              <a:rPr lang="en-US" altLang="ko-KR" dirty="0"/>
              <a:t> _instance;</a:t>
            </a:r>
          </a:p>
          <a:p>
            <a:pPr marL="0" indent="0">
              <a:buNone/>
            </a:pPr>
            <a:endParaRPr lang="en-US" altLang="ko-KR" dirty="0"/>
          </a:p>
          <a:p>
            <a:pPr marL="0" indent="0">
              <a:buNone/>
            </a:pPr>
            <a:r>
              <a:rPr lang="en-US" altLang="ko-KR" dirty="0"/>
              <a:t>    // get</a:t>
            </a:r>
            <a:r>
              <a:rPr lang="ko-KR" altLang="en-US" dirty="0"/>
              <a:t>만 할 수 있게</a:t>
            </a:r>
            <a:endParaRPr lang="en-US" altLang="ko-KR" dirty="0"/>
          </a:p>
          <a:p>
            <a:pPr marL="0" indent="0">
              <a:buNone/>
            </a:pPr>
            <a:r>
              <a:rPr lang="en-US" altLang="ko-KR" dirty="0"/>
              <a:t>    public static </a:t>
            </a:r>
            <a:r>
              <a:rPr lang="en-US" altLang="ko-KR" dirty="0" err="1"/>
              <a:t>SomeClass</a:t>
            </a:r>
            <a:r>
              <a:rPr lang="en-US" altLang="ko-KR" dirty="0"/>
              <a:t> Instance { get { return _instance; } }</a:t>
            </a:r>
          </a:p>
          <a:p>
            <a:pPr marL="0" indent="0">
              <a:buNone/>
            </a:pPr>
            <a:endParaRPr lang="en-US" altLang="ko-KR" dirty="0"/>
          </a:p>
          <a:p>
            <a:pPr marL="0" indent="0">
              <a:buNone/>
            </a:pPr>
            <a:r>
              <a:rPr lang="en-US" altLang="ko-KR" dirty="0"/>
              <a:t>    private void Awake()</a:t>
            </a:r>
          </a:p>
          <a:p>
            <a:pPr marL="0" indent="0">
              <a:buNone/>
            </a:pPr>
            <a:r>
              <a:rPr lang="en-US" altLang="ko-KR" dirty="0"/>
              <a:t>    {</a:t>
            </a:r>
          </a:p>
          <a:p>
            <a:pPr marL="0" indent="0">
              <a:buNone/>
            </a:pPr>
            <a:r>
              <a:rPr lang="en-US" altLang="ko-KR" dirty="0"/>
              <a:t>        // </a:t>
            </a:r>
            <a:r>
              <a:rPr lang="ko-KR" altLang="en-US" dirty="0"/>
              <a:t>만약에 </a:t>
            </a:r>
            <a:r>
              <a:rPr lang="en-US" altLang="ko-KR" dirty="0"/>
              <a:t>instance</a:t>
            </a:r>
            <a:r>
              <a:rPr lang="ko-KR" altLang="en-US" dirty="0"/>
              <a:t>가 임 존재하면 새로운 인스턴스를 삭제 </a:t>
            </a:r>
            <a:r>
              <a:rPr lang="en-US" altLang="ko-KR" dirty="0"/>
              <a:t>// Scene</a:t>
            </a:r>
            <a:r>
              <a:rPr lang="ko-KR" altLang="en-US" dirty="0"/>
              <a:t> 여러 개 만들 때 삭제</a:t>
            </a:r>
            <a:endParaRPr lang="en-US" altLang="ko-KR" dirty="0"/>
          </a:p>
          <a:p>
            <a:pPr marL="0" indent="0">
              <a:buNone/>
            </a:pPr>
            <a:r>
              <a:rPr lang="en-US" altLang="ko-KR" dirty="0"/>
              <a:t>        if (_instance != null &amp;&amp; _instance != this)</a:t>
            </a:r>
          </a:p>
          <a:p>
            <a:pPr marL="0" indent="0">
              <a:buNone/>
            </a:pPr>
            <a:r>
              <a:rPr lang="en-US" altLang="ko-KR" dirty="0"/>
              <a:t>        {</a:t>
            </a:r>
          </a:p>
          <a:p>
            <a:pPr marL="0" indent="0">
              <a:buNone/>
            </a:pPr>
            <a:r>
              <a:rPr lang="en-US" altLang="ko-KR" dirty="0"/>
              <a:t>            Destroy(</a:t>
            </a:r>
            <a:r>
              <a:rPr lang="en-US" altLang="ko-KR" dirty="0" err="1"/>
              <a:t>this.gameObject</a:t>
            </a:r>
            <a:r>
              <a:rPr lang="en-US" altLang="ko-KR" dirty="0"/>
              <a:t>);</a:t>
            </a:r>
          </a:p>
          <a:p>
            <a:pPr marL="0" indent="0">
              <a:buNone/>
            </a:pPr>
            <a:r>
              <a:rPr lang="en-US" altLang="ko-KR" dirty="0"/>
              <a:t>        } else {</a:t>
            </a:r>
          </a:p>
          <a:p>
            <a:pPr marL="0" indent="0">
              <a:buNone/>
            </a:pPr>
            <a:r>
              <a:rPr lang="en-US" altLang="ko-KR" dirty="0"/>
              <a:t>            _instance = this;</a:t>
            </a:r>
          </a:p>
          <a:p>
            <a:pPr marL="0" indent="0">
              <a:buNone/>
            </a:pPr>
            <a:r>
              <a:rPr lang="en-US" altLang="ko-KR" dirty="0"/>
              <a:t>        }</a:t>
            </a:r>
          </a:p>
          <a:p>
            <a:pPr marL="0" indent="0">
              <a:buNone/>
            </a:pPr>
            <a:r>
              <a:rPr lang="en-US" altLang="ko-KR" dirty="0"/>
              <a:t>    }</a:t>
            </a:r>
          </a:p>
          <a:p>
            <a:pPr marL="0" indent="0">
              <a:buNone/>
            </a:pPr>
            <a:r>
              <a:rPr lang="en-US" altLang="ko-KR" dirty="0"/>
              <a:t>}</a:t>
            </a:r>
            <a:endParaRPr lang="ko-KR" altLang="en-US" dirty="0"/>
          </a:p>
        </p:txBody>
      </p:sp>
    </p:spTree>
    <p:extLst>
      <p:ext uri="{BB962C8B-B14F-4D97-AF65-F5344CB8AC3E}">
        <p14:creationId xmlns:p14="http://schemas.microsoft.com/office/powerpoint/2010/main" val="166602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21259D-491E-4571-9C87-F2870F3A16E4}"/>
              </a:ext>
            </a:extLst>
          </p:cNvPr>
          <p:cNvSpPr>
            <a:spLocks noGrp="1"/>
          </p:cNvSpPr>
          <p:nvPr>
            <p:ph type="title"/>
          </p:nvPr>
        </p:nvSpPr>
        <p:spPr/>
        <p:txBody>
          <a:bodyPr/>
          <a:lstStyle/>
          <a:p>
            <a:r>
              <a:rPr lang="en-US" altLang="ko-KR" dirty="0"/>
              <a:t>Coroutine</a:t>
            </a:r>
            <a:endParaRPr lang="ko-KR" altLang="en-US" dirty="0"/>
          </a:p>
        </p:txBody>
      </p:sp>
      <p:sp>
        <p:nvSpPr>
          <p:cNvPr id="3" name="내용 개체 틀 2">
            <a:extLst>
              <a:ext uri="{FF2B5EF4-FFF2-40B4-BE49-F238E27FC236}">
                <a16:creationId xmlns:a16="http://schemas.microsoft.com/office/drawing/2014/main" id="{D35E5EAB-E81F-44A2-8094-ED38459A92B7}"/>
              </a:ext>
            </a:extLst>
          </p:cNvPr>
          <p:cNvSpPr>
            <a:spLocks noGrp="1"/>
          </p:cNvSpPr>
          <p:nvPr>
            <p:ph idx="1"/>
          </p:nvPr>
        </p:nvSpPr>
        <p:spPr/>
        <p:txBody>
          <a:bodyPr>
            <a:normAutofit fontScale="77500" lnSpcReduction="20000"/>
          </a:bodyPr>
          <a:lstStyle/>
          <a:p>
            <a:r>
              <a:rPr lang="en-US" altLang="ko-KR" dirty="0"/>
              <a:t>Thread</a:t>
            </a:r>
            <a:r>
              <a:rPr lang="ko-KR" altLang="en-US" dirty="0"/>
              <a:t>와 </a:t>
            </a:r>
            <a:r>
              <a:rPr lang="ko-KR" altLang="en-US" dirty="0" err="1"/>
              <a:t>비슷</a:t>
            </a:r>
            <a:r>
              <a:rPr lang="ko-KR" altLang="en-US" dirty="0"/>
              <a:t> </a:t>
            </a:r>
            <a:r>
              <a:rPr lang="en-US" altLang="ko-KR" dirty="0"/>
              <a:t>but </a:t>
            </a:r>
            <a:r>
              <a:rPr lang="ko-KR" altLang="en-US" dirty="0"/>
              <a:t>호출한 곳으로 돌아갈 수 있음</a:t>
            </a:r>
            <a:r>
              <a:rPr lang="en-US" altLang="ko-KR" dirty="0"/>
              <a:t>.</a:t>
            </a:r>
          </a:p>
          <a:p>
            <a:r>
              <a:rPr lang="ko-KR" altLang="en-US" dirty="0"/>
              <a:t>자기 상태를 기억 함</a:t>
            </a:r>
            <a:r>
              <a:rPr lang="en-US" altLang="ko-KR" dirty="0"/>
              <a:t>.</a:t>
            </a:r>
          </a:p>
          <a:p>
            <a:r>
              <a:rPr lang="en-US" altLang="ko-KR" dirty="0"/>
              <a:t>Thread</a:t>
            </a:r>
            <a:r>
              <a:rPr lang="ko-KR" altLang="en-US" dirty="0"/>
              <a:t>와 똑같은 문제 겪음</a:t>
            </a:r>
            <a:r>
              <a:rPr lang="en-US" altLang="ko-KR" dirty="0"/>
              <a:t>. Ex) </a:t>
            </a:r>
            <a:r>
              <a:rPr lang="ko-KR" altLang="en-US" dirty="0"/>
              <a:t>움직여</a:t>
            </a:r>
            <a:r>
              <a:rPr lang="en-US" altLang="ko-KR" dirty="0"/>
              <a:t>(</a:t>
            </a:r>
            <a:r>
              <a:rPr lang="ko-KR" altLang="en-US" dirty="0"/>
              <a:t>우로</a:t>
            </a:r>
            <a:r>
              <a:rPr lang="en-US" altLang="ko-KR" dirty="0"/>
              <a:t>) &amp; </a:t>
            </a:r>
            <a:r>
              <a:rPr lang="ko-KR" altLang="en-US" dirty="0"/>
              <a:t>움직여</a:t>
            </a:r>
            <a:r>
              <a:rPr lang="en-US" altLang="ko-KR" dirty="0"/>
              <a:t>(</a:t>
            </a:r>
            <a:r>
              <a:rPr lang="ko-KR" altLang="en-US" dirty="0"/>
              <a:t>좌로</a:t>
            </a:r>
            <a:r>
              <a:rPr lang="en-US" altLang="ko-KR" dirty="0"/>
              <a:t>)</a:t>
            </a:r>
          </a:p>
          <a:p>
            <a:r>
              <a:rPr lang="ko-KR" altLang="en-US" dirty="0"/>
              <a:t>매 프레임마다 체크하여 돌아갈 지점 정함</a:t>
            </a:r>
            <a:endParaRPr lang="en-US" altLang="ko-KR" dirty="0"/>
          </a:p>
          <a:p>
            <a:pPr marL="0" indent="0">
              <a:buNone/>
            </a:pPr>
            <a:r>
              <a:rPr lang="ko-KR" altLang="en-US" dirty="0"/>
              <a:t>왜 씀</a:t>
            </a:r>
            <a:r>
              <a:rPr lang="en-US" altLang="ko-KR" dirty="0"/>
              <a:t>?</a:t>
            </a:r>
          </a:p>
          <a:p>
            <a:r>
              <a:rPr lang="ko-KR" altLang="en-US" dirty="0"/>
              <a:t>매번</a:t>
            </a:r>
            <a:r>
              <a:rPr lang="en-US" altLang="ko-KR" dirty="0"/>
              <a:t>(Update</a:t>
            </a:r>
            <a:r>
              <a:rPr lang="ko-KR" altLang="en-US" dirty="0"/>
              <a:t>에서 실행하는 것이 아니라</a:t>
            </a:r>
            <a:r>
              <a:rPr lang="en-US" altLang="ko-KR" dirty="0"/>
              <a:t>) </a:t>
            </a:r>
            <a:r>
              <a:rPr lang="ko-KR" altLang="en-US" dirty="0"/>
              <a:t>원할 때만 실행할 수 있음 </a:t>
            </a:r>
            <a:r>
              <a:rPr lang="en-US" altLang="ko-KR" dirty="0"/>
              <a:t>=&gt; </a:t>
            </a:r>
            <a:r>
              <a:rPr lang="ko-KR" altLang="en-US" dirty="0"/>
              <a:t>성능 향상</a:t>
            </a:r>
            <a:endParaRPr lang="en-US" altLang="ko-KR" dirty="0"/>
          </a:p>
          <a:p>
            <a:r>
              <a:rPr lang="ko-KR" altLang="en-US" dirty="0"/>
              <a:t>가독성 향상</a:t>
            </a:r>
            <a:endParaRPr lang="en-US" altLang="ko-KR" dirty="0"/>
          </a:p>
          <a:p>
            <a:r>
              <a:rPr lang="en-US" altLang="ko-KR" dirty="0"/>
              <a:t>(Ex) </a:t>
            </a:r>
            <a:r>
              <a:rPr lang="ko-KR" altLang="en-US" dirty="0"/>
              <a:t>총알 </a:t>
            </a:r>
            <a:r>
              <a:rPr lang="en-US" altLang="ko-KR" dirty="0"/>
              <a:t>5</a:t>
            </a:r>
            <a:r>
              <a:rPr lang="ko-KR" altLang="en-US" dirty="0"/>
              <a:t>초마다 발사</a:t>
            </a:r>
            <a:endParaRPr lang="en-US" altLang="ko-KR" dirty="0"/>
          </a:p>
          <a:p>
            <a:r>
              <a:rPr lang="en-US" altLang="ko-KR" dirty="0"/>
              <a:t>Update? Timer</a:t>
            </a:r>
            <a:r>
              <a:rPr lang="ko-KR" altLang="en-US" dirty="0"/>
              <a:t>로 매프레임 실행</a:t>
            </a:r>
            <a:endParaRPr lang="en-US" altLang="ko-KR" dirty="0"/>
          </a:p>
          <a:p>
            <a:r>
              <a:rPr lang="en-US" altLang="ko-KR" dirty="0" err="1"/>
              <a:t>Corountine</a:t>
            </a:r>
            <a:r>
              <a:rPr lang="en-US" altLang="ko-KR" dirty="0"/>
              <a:t>? Yield return new </a:t>
            </a:r>
            <a:r>
              <a:rPr lang="en-US" altLang="ko-KR" dirty="0" err="1"/>
              <a:t>waitforsecond</a:t>
            </a:r>
            <a:r>
              <a:rPr lang="en-US" altLang="ko-KR" dirty="0"/>
              <a:t>(5f);</a:t>
            </a:r>
          </a:p>
          <a:p>
            <a:r>
              <a:rPr lang="en-US" altLang="ko-KR" dirty="0"/>
              <a:t>Coroutine</a:t>
            </a:r>
            <a:r>
              <a:rPr lang="ko-KR" altLang="en-US" dirty="0"/>
              <a:t> 실행 </a:t>
            </a:r>
            <a:r>
              <a:rPr lang="en-US" altLang="ko-KR" dirty="0"/>
              <a:t>Start Coroutine</a:t>
            </a:r>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31039405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791</Words>
  <Application>Microsoft Office PowerPoint</Application>
  <PresentationFormat>와이드스크린</PresentationFormat>
  <Paragraphs>165</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210 앱굴림 B</vt:lpstr>
      <vt:lpstr>210 앱굴림 L</vt:lpstr>
      <vt:lpstr>210 앱굴림 R</vt:lpstr>
      <vt:lpstr>맑은 고딕</vt:lpstr>
      <vt:lpstr>Arial</vt:lpstr>
      <vt:lpstr>Consolas</vt:lpstr>
      <vt:lpstr>Office 테마</vt:lpstr>
      <vt:lpstr>CIEN Unity3D</vt:lpstr>
      <vt:lpstr>알아 두면 편한 것들을 알려주는 시간</vt:lpstr>
      <vt:lpstr>Singleton Design</vt:lpstr>
      <vt:lpstr>Singleton C#</vt:lpstr>
      <vt:lpstr>정적 필드 - 싱글턴(singleton)</vt:lpstr>
      <vt:lpstr>정적 필드 - 싱글턴(singleton)</vt:lpstr>
      <vt:lpstr>정적 필드 - 싱글턴(singleton)</vt:lpstr>
      <vt:lpstr>Unity의 Singleton </vt:lpstr>
      <vt:lpstr>Coroutine</vt:lpstr>
      <vt:lpstr>코루틴 주의</vt:lpstr>
      <vt:lpstr>Invoke</vt:lpstr>
      <vt:lpstr>Coroutine</vt:lpstr>
      <vt:lpstr>지원하는 Yield문 = Yield하는 Data에 따라 유니티가 다르게 작동함</vt:lpstr>
      <vt:lpstr>간단한 코딩</vt:lpstr>
      <vt:lpstr>간단한 코딩</vt:lpstr>
      <vt:lpstr>간단한 코딩</vt:lpstr>
      <vt:lpstr>Save File</vt:lpstr>
      <vt:lpstr>Sound</vt:lpstr>
      <vt:lpstr>Build</vt:lpstr>
      <vt:lpstr>Smartphone 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 Unity3D</dc:title>
  <dc:creator>주형 고</dc:creator>
  <cp:lastModifiedBy>주형 고</cp:lastModifiedBy>
  <cp:revision>218</cp:revision>
  <dcterms:created xsi:type="dcterms:W3CDTF">2019-11-16T17:35:24Z</dcterms:created>
  <dcterms:modified xsi:type="dcterms:W3CDTF">2019-11-16T19:15:58Z</dcterms:modified>
</cp:coreProperties>
</file>