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sldIdLst>
    <p:sldId id="330" r:id="rId2"/>
    <p:sldId id="257" r:id="rId3"/>
    <p:sldId id="300" r:id="rId4"/>
    <p:sldId id="311" r:id="rId5"/>
    <p:sldId id="348" r:id="rId6"/>
    <p:sldId id="346" r:id="rId7"/>
    <p:sldId id="347" r:id="rId8"/>
    <p:sldId id="344" r:id="rId9"/>
    <p:sldId id="320" r:id="rId10"/>
    <p:sldId id="345" r:id="rId11"/>
    <p:sldId id="331" r:id="rId12"/>
    <p:sldId id="317" r:id="rId13"/>
    <p:sldId id="343" r:id="rId14"/>
    <p:sldId id="322" r:id="rId15"/>
    <p:sldId id="324" r:id="rId16"/>
    <p:sldId id="349" r:id="rId17"/>
    <p:sldId id="350" r:id="rId18"/>
    <p:sldId id="326" r:id="rId19"/>
    <p:sldId id="327" r:id="rId20"/>
    <p:sldId id="325" r:id="rId21"/>
    <p:sldId id="333" r:id="rId22"/>
    <p:sldId id="341" r:id="rId23"/>
    <p:sldId id="321" r:id="rId24"/>
    <p:sldId id="335" r:id="rId25"/>
    <p:sldId id="336" r:id="rId26"/>
    <p:sldId id="342" r:id="rId27"/>
    <p:sldId id="337" r:id="rId28"/>
    <p:sldId id="338" r:id="rId29"/>
    <p:sldId id="340" r:id="rId30"/>
    <p:sldId id="334" r:id="rId31"/>
    <p:sldId id="319" r:id="rId32"/>
    <p:sldId id="329" r:id="rId33"/>
    <p:sldId id="285" r:id="rId34"/>
  </p:sldIdLst>
  <p:sldSz cx="9144000" cy="6858000" type="screen4x3"/>
  <p:notesSz cx="6858000" cy="9144000"/>
  <p:embeddedFontLst>
    <p:embeddedFont>
      <p:font typeface="나눔스퀘어 Bold" panose="020B0600000101010101" pitchFamily="50" charset="-127"/>
      <p:bold r:id="rId36"/>
    </p:embeddedFont>
    <p:embeddedFont>
      <p:font typeface="나눔스퀘어 ExtraBold" panose="020B0600000101010101" pitchFamily="50" charset="-127"/>
      <p:bold r:id="rId37"/>
    </p:embeddedFont>
    <p:embeddedFont>
      <p:font typeface="나눔스퀘어_ac" panose="020B0600000101010101" pitchFamily="50" charset="-127"/>
      <p:regular r:id="rId38"/>
    </p:embeddedFont>
    <p:embeddedFont>
      <p:font typeface="Source Code Pro Black" panose="020B0809030403020204" pitchFamily="49" charset="0"/>
      <p:bold r:id="rId39"/>
      <p:boldItalic r:id="rId40"/>
    </p:embeddedFont>
    <p:embeddedFont>
      <p:font typeface="Source Code Pro Semibold" panose="020B0609030403020204" pitchFamily="49" charset="0"/>
      <p:bold r:id="rId41"/>
      <p:boldItalic r:id="rId42"/>
    </p:embeddedFont>
    <p:embeddedFont>
      <p:font typeface="Wingdings 2" panose="05020102010507070707" pitchFamily="18" charset="2"/>
      <p:regular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F4D1A115-EC23-4A8D-9C14-3873F29D8709}">
          <p14:sldIdLst>
            <p14:sldId id="330"/>
          </p14:sldIdLst>
        </p14:section>
        <p14:section name="목차" id="{9A28A4CC-58EC-43CB-80BD-0BCFA555E9F4}">
          <p14:sldIdLst>
            <p14:sldId id="257"/>
          </p14:sldIdLst>
        </p14:section>
        <p14:section name="1. 스크립트 개념" id="{FEF06734-5FE0-4C64-983F-3098F1016B76}">
          <p14:sldIdLst>
            <p14:sldId id="300"/>
            <p14:sldId id="311"/>
            <p14:sldId id="348"/>
            <p14:sldId id="346"/>
            <p14:sldId id="347"/>
            <p14:sldId id="344"/>
            <p14:sldId id="320"/>
            <p14:sldId id="345"/>
          </p14:sldIdLst>
        </p14:section>
        <p14:section name="2. 입력처리" id="{893FDD12-E5D7-49BC-B85A-C4FE35B678DA}">
          <p14:sldIdLst>
            <p14:sldId id="331"/>
            <p14:sldId id="317"/>
            <p14:sldId id="343"/>
            <p14:sldId id="322"/>
            <p14:sldId id="324"/>
            <p14:sldId id="349"/>
            <p14:sldId id="350"/>
            <p14:sldId id="326"/>
            <p14:sldId id="327"/>
            <p14:sldId id="325"/>
          </p14:sldIdLst>
        </p14:section>
        <p14:section name="4. Frame과 deltaTime" id="{8C981BA6-D0B5-4DD8-935B-AD2359BD89F6}">
          <p14:sldIdLst>
            <p14:sldId id="333"/>
            <p14:sldId id="341"/>
            <p14:sldId id="321"/>
          </p14:sldIdLst>
        </p14:section>
        <p14:section name="4. 이동과 회전" id="{FB4D1F46-D8A6-46AA-B34C-8DE92120D4E9}">
          <p14:sldIdLst>
            <p14:sldId id="335"/>
            <p14:sldId id="336"/>
            <p14:sldId id="342"/>
            <p14:sldId id="337"/>
            <p14:sldId id="338"/>
            <p14:sldId id="340"/>
          </p14:sldIdLst>
        </p14:section>
        <p14:section name="5. 에셋스토어" id="{47EE70F3-ED2E-40E8-B1F4-8515451F57DB}">
          <p14:sldIdLst>
            <p14:sldId id="334"/>
            <p14:sldId id="319"/>
          </p14:sldIdLst>
        </p14:section>
        <p14:section name="Flappy Bird" id="{CF0D12D5-9B8A-418A-A613-AC8F4A5554B5}">
          <p14:sldIdLst>
            <p14:sldId id="329"/>
          </p14:sldIdLst>
        </p14:section>
        <p14:section name="참고 문서" id="{75E66FB5-14BF-4331-97E1-1FD8EDBBF24B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hyeong Ko" initials="JK" lastIdx="2" clrIdx="0">
    <p:extLst>
      <p:ext uri="{19B8F6BF-5375-455C-9EA6-DF929625EA0E}">
        <p15:presenceInfo xmlns:p15="http://schemas.microsoft.com/office/powerpoint/2012/main" userId="Juhyeong 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828" autoAdjust="0"/>
    <p:restoredTop sz="86775" autoAdjust="0"/>
  </p:normalViewPr>
  <p:slideViewPr>
    <p:cSldViewPr>
      <p:cViewPr>
        <p:scale>
          <a:sx n="75" d="100"/>
          <a:sy n="75" d="100"/>
        </p:scale>
        <p:origin x="101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1850F46A-1323-4936-B6D9-D886638F6835}" type="datetimeFigureOut">
              <a:rPr lang="ko-KR" altLang="en-US" smtClean="0"/>
              <a:pPr/>
              <a:t>2020/4/21/Tuesday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4BEC078-B548-4D75-B0D5-D022C7A66C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96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dirty="0"/>
              <a:t>Update()</a:t>
            </a:r>
          </a:p>
          <a:p>
            <a:pPr marL="0" indent="0">
              <a:buNone/>
            </a:pP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Debug.Log</a:t>
            </a:r>
            <a:r>
              <a:rPr lang="en-US" altLang="ko-KR" sz="1200" dirty="0"/>
              <a:t>(“W</a:t>
            </a:r>
            <a:r>
              <a:rPr lang="ko-KR" altLang="en-US" sz="1200" dirty="0"/>
              <a:t> 누름</a:t>
            </a:r>
            <a:r>
              <a:rPr lang="en-US" altLang="ko-KR" sz="1200" dirty="0"/>
              <a:t>? ” + </a:t>
            </a:r>
            <a:r>
              <a:rPr lang="en-US" altLang="ko-KR" sz="1200" dirty="0" err="1"/>
              <a:t>Input.GetKey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KeyCode.W</a:t>
            </a:r>
            <a:r>
              <a:rPr lang="en-US" altLang="ko-KR" sz="1200" dirty="0"/>
              <a:t>));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Debug.Log</a:t>
            </a:r>
            <a:r>
              <a:rPr lang="en-US" altLang="ko-KR" sz="1200" dirty="0"/>
              <a:t>(“A</a:t>
            </a:r>
            <a:r>
              <a:rPr lang="ko-KR" altLang="en-US" sz="1200" dirty="0"/>
              <a:t> 누름</a:t>
            </a:r>
            <a:r>
              <a:rPr lang="en-US" altLang="ko-KR" sz="1200" dirty="0"/>
              <a:t>? ” + </a:t>
            </a:r>
            <a:r>
              <a:rPr lang="en-US" altLang="ko-KR" sz="1200" dirty="0" err="1"/>
              <a:t>Input.GetKey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KeyCode.A</a:t>
            </a:r>
            <a:r>
              <a:rPr lang="en-US" altLang="ko-KR" sz="1200" dirty="0"/>
              <a:t>));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Debug.Log</a:t>
            </a:r>
            <a:r>
              <a:rPr lang="en-US" altLang="ko-KR" sz="1200" dirty="0"/>
              <a:t>(“S</a:t>
            </a:r>
            <a:r>
              <a:rPr lang="ko-KR" altLang="en-US" sz="1200" dirty="0"/>
              <a:t> 누름</a:t>
            </a:r>
            <a:r>
              <a:rPr lang="en-US" altLang="ko-KR" sz="1200" dirty="0"/>
              <a:t>? ” + </a:t>
            </a:r>
            <a:r>
              <a:rPr lang="en-US" altLang="ko-KR" sz="1200" dirty="0" err="1"/>
              <a:t>Input.GetKey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KeyCode.S</a:t>
            </a:r>
            <a:r>
              <a:rPr lang="en-US" altLang="ko-KR" sz="1200" dirty="0"/>
              <a:t>));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Debug.Log</a:t>
            </a:r>
            <a:r>
              <a:rPr lang="en-US" altLang="ko-KR" sz="1200" dirty="0"/>
              <a:t>(“D</a:t>
            </a:r>
            <a:r>
              <a:rPr lang="ko-KR" altLang="en-US" sz="1200" dirty="0"/>
              <a:t> 누름</a:t>
            </a:r>
            <a:r>
              <a:rPr lang="en-US" altLang="ko-KR" sz="1200" dirty="0"/>
              <a:t>? ” + </a:t>
            </a:r>
            <a:r>
              <a:rPr lang="en-US" altLang="ko-KR" sz="1200" dirty="0" err="1"/>
              <a:t>Input.GetKey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KeyCode.D</a:t>
            </a:r>
            <a:r>
              <a:rPr lang="en-US" altLang="ko-KR" sz="1200" dirty="0"/>
              <a:t>));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14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sz="1200" dirty="0"/>
              <a:t>Update()</a:t>
            </a:r>
          </a:p>
          <a:p>
            <a:pPr marL="0" lvl="0" indent="0">
              <a:buNone/>
            </a:pPr>
            <a:r>
              <a:rPr lang="en-US" altLang="ko-KR" sz="1200" dirty="0"/>
              <a:t>{</a:t>
            </a:r>
          </a:p>
          <a:p>
            <a:pPr marL="0" lvl="0" indent="0"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transform.position</a:t>
            </a:r>
            <a:r>
              <a:rPr lang="en-US" altLang="ko-KR" sz="1200" dirty="0"/>
              <a:t> = new Vector3(</a:t>
            </a:r>
          </a:p>
          <a:p>
            <a:pPr marL="0" lv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transform.position.x</a:t>
            </a:r>
            <a:r>
              <a:rPr lang="en-US" altLang="ko-KR" sz="1200" dirty="0"/>
              <a:t> + 0.1f, </a:t>
            </a:r>
          </a:p>
          <a:p>
            <a:pPr marL="0" lv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transform.position.y</a:t>
            </a:r>
            <a:r>
              <a:rPr lang="en-US" altLang="ko-KR" sz="1200" dirty="0"/>
              <a:t>, </a:t>
            </a:r>
          </a:p>
          <a:p>
            <a:pPr marL="0" lv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dirty="0" err="1"/>
              <a:t>transform.position.z</a:t>
            </a:r>
            <a:r>
              <a:rPr lang="en-US" altLang="ko-KR" sz="1200" dirty="0"/>
              <a:t> </a:t>
            </a:r>
          </a:p>
          <a:p>
            <a:pPr marL="0" lvl="0" indent="0">
              <a:buNone/>
            </a:pPr>
            <a:r>
              <a:rPr lang="en-US" altLang="ko-KR" sz="1200" dirty="0"/>
              <a:t>	);</a:t>
            </a:r>
          </a:p>
          <a:p>
            <a:pPr marL="0" lvl="0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26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느린 사람은 느리지만 언젠가 결과는 같아진다</a:t>
            </a:r>
            <a:endParaRPr lang="en-US" altLang="ko-KR" dirty="0"/>
          </a:p>
          <a:p>
            <a:r>
              <a:rPr lang="ko-KR" altLang="en-US" dirty="0"/>
              <a:t>어느 순간 중간 </a:t>
            </a:r>
            <a:r>
              <a:rPr lang="ko-KR" altLang="en-US" dirty="0" err="1"/>
              <a:t>중간</a:t>
            </a:r>
            <a:r>
              <a:rPr lang="ko-KR" altLang="en-US" dirty="0"/>
              <a:t> 결과값은 같아진다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51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2020/4/21/Tuesday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2020/4/21/Tuesday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2020/4/21/Tuesday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2020/4/21/Tuesday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5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2020/4/21/Tuesday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228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2020/4/21/Tuesday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0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2020/4/21/Tuesday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10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2020/4/21/Tuesday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6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2020/4/21/Tuesday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8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2020/4/21/Tuesday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48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2020/4/21/Tuesday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4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2020/4/21/Tuesday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81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iconixar" TargetMode="External"/><Relationship Id="rId2" Type="http://schemas.openxmlformats.org/officeDocument/2006/relationships/hyperlink" Target="https://www.flaticon.com/authors/pixel-perf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" TargetMode="External"/><Relationship Id="rId5" Type="http://schemas.openxmlformats.org/officeDocument/2006/relationships/hyperlink" Target="https://www.flaticon.com/authors/nhor-phai" TargetMode="External"/><Relationship Id="rId4" Type="http://schemas.openxmlformats.org/officeDocument/2006/relationships/hyperlink" Target="https://www.flaticon.com/authors/freepi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Manual/ExecutionOrder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1339" y="758952"/>
            <a:ext cx="4703338" cy="404164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CIEN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Unity 3D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1339" y="4800600"/>
            <a:ext cx="4706067" cy="141229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중급반</a:t>
            </a:r>
            <a:r>
              <a:rPr lang="en-US" altLang="ko-KR" dirty="0"/>
              <a:t>(</a:t>
            </a:r>
            <a:r>
              <a:rPr lang="ko-KR" altLang="en-US" dirty="0"/>
              <a:t>화요일 오후 </a:t>
            </a:r>
            <a:r>
              <a:rPr lang="en-US" altLang="ko-KR" dirty="0"/>
              <a:t>7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고주형</a:t>
            </a:r>
            <a:endParaRPr lang="en-US" altLang="ko-KR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C7630ACC-C812-4A14-A037-C44D0CEE9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4708" y="2186258"/>
            <a:ext cx="2480457" cy="2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5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99390-4983-432B-BE8E-C9039CDD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66C00-8446-40FB-9C95-98B72C5BE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다음의 내용을 찾아보자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ko-KR" altLang="en-US" dirty="0"/>
              <a:t>컴포넌트로 만들 때 항상 상속 받는</a:t>
            </a:r>
            <a:r>
              <a:rPr lang="en-US" altLang="ko-KR" dirty="0"/>
              <a:t> </a:t>
            </a:r>
            <a:r>
              <a:rPr lang="en-US" altLang="ko-KR" dirty="0" err="1">
                <a:highlight>
                  <a:srgbClr val="800080"/>
                </a:highlight>
              </a:rPr>
              <a:t>MonoBehaviour</a:t>
            </a:r>
            <a:endParaRPr lang="en-US" altLang="ko-KR" dirty="0">
              <a:highlight>
                <a:srgbClr val="800080"/>
              </a:highlight>
            </a:endParaRPr>
          </a:p>
          <a:p>
            <a:r>
              <a:rPr lang="en-US" altLang="ko-KR" dirty="0"/>
              <a:t>Start</a:t>
            </a:r>
          </a:p>
          <a:p>
            <a:r>
              <a:rPr lang="en-US" altLang="ko-KR" dirty="0"/>
              <a:t>Update</a:t>
            </a:r>
          </a:p>
          <a:p>
            <a:r>
              <a:rPr lang="en-US" altLang="ko-KR" dirty="0" err="1"/>
              <a:t>FixedUpdate</a:t>
            </a:r>
            <a:endParaRPr lang="en-US" altLang="ko-KR" dirty="0"/>
          </a:p>
          <a:p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50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입력 처리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1284559"/>
          </a:xfrm>
        </p:spPr>
        <p:txBody>
          <a:bodyPr>
            <a:normAutofit/>
          </a:bodyPr>
          <a:lstStyle/>
          <a:p>
            <a:pPr algn="ctr"/>
            <a:r>
              <a:rPr lang="en-US" altLang="ko-KR" sz="1600" dirty="0" err="1"/>
              <a:t>Input.GetKey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KeyCode</a:t>
            </a:r>
            <a:r>
              <a:rPr lang="en-US" altLang="ko-KR" sz="1600" dirty="0"/>
              <a:t>)</a:t>
            </a:r>
          </a:p>
          <a:p>
            <a:pPr algn="ctr"/>
            <a:r>
              <a:rPr lang="en-US" altLang="ko-KR" sz="1600" dirty="0" err="1"/>
              <a:t>Input.GetKeyDown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KeyCode</a:t>
            </a:r>
            <a:r>
              <a:rPr lang="en-US" altLang="ko-KR" sz="1600" dirty="0"/>
              <a:t>)</a:t>
            </a:r>
          </a:p>
          <a:p>
            <a:pPr algn="ctr"/>
            <a:r>
              <a:rPr lang="en-US" altLang="ko-KR" sz="1600" dirty="0" err="1"/>
              <a:t>Input.GetKeyUp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KeyCode</a:t>
            </a:r>
            <a:r>
              <a:rPr lang="en-US" altLang="ko-KR" sz="1600" dirty="0"/>
              <a:t>)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0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0B3EB-A7C2-4B26-AF73-192704E9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12C02-CB6A-4057-B47B-9B4902FA7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7874068" cy="484055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Class</a:t>
            </a:r>
          </a:p>
          <a:p>
            <a:r>
              <a:rPr lang="ko-KR" altLang="en-US" dirty="0"/>
              <a:t>키보드</a:t>
            </a:r>
            <a:endParaRPr lang="en-US" altLang="ko-KR" dirty="0"/>
          </a:p>
          <a:p>
            <a:r>
              <a:rPr lang="ko-KR" altLang="en-US" dirty="0"/>
              <a:t>마우스</a:t>
            </a:r>
            <a:endParaRPr lang="en-US" altLang="ko-KR" dirty="0"/>
          </a:p>
          <a:p>
            <a:r>
              <a:rPr lang="ko-KR" altLang="en-US" dirty="0"/>
              <a:t>조이스틱</a:t>
            </a:r>
            <a:endParaRPr lang="en-US" altLang="ko-KR" dirty="0"/>
          </a:p>
          <a:p>
            <a:r>
              <a:rPr lang="ko-KR" altLang="en-US" dirty="0"/>
              <a:t>스마트폰 터치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ABA33B-513F-4AE9-A034-E40579745A28}"/>
              </a:ext>
            </a:extLst>
          </p:cNvPr>
          <p:cNvSpPr/>
          <p:nvPr/>
        </p:nvSpPr>
        <p:spPr>
          <a:xfrm>
            <a:off x="3779912" y="1828801"/>
            <a:ext cx="2160240" cy="477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7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0B3EB-A7C2-4B26-AF73-192704E9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키보드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12C02-CB6A-4057-B47B-9B4902FA7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7874068" cy="484055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키보드</a:t>
            </a:r>
            <a:endParaRPr lang="en-US" altLang="ko-KR" sz="2000" dirty="0"/>
          </a:p>
          <a:p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altLang="ko-KR" dirty="0" err="1"/>
              <a:t>.GetKey</a:t>
            </a:r>
            <a:r>
              <a:rPr lang="en-US" altLang="ko-KR" dirty="0"/>
              <a:t>(</a:t>
            </a: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코드</a:t>
            </a:r>
            <a:r>
              <a:rPr lang="en-US" altLang="ko-KR" dirty="0"/>
              <a:t>)	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눌린 상태 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altLang="ko-KR" dirty="0" err="1"/>
              <a:t>.GetKeyDown</a:t>
            </a:r>
            <a:r>
              <a:rPr lang="en-US" altLang="ko-KR" dirty="0"/>
              <a:t>(</a:t>
            </a: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rgbClr val="00B050"/>
                </a:solidFill>
              </a:rPr>
              <a:t>	// </a:t>
            </a:r>
            <a:r>
              <a:rPr lang="ko-KR" altLang="en-US" dirty="0">
                <a:solidFill>
                  <a:srgbClr val="00B050"/>
                </a:solidFill>
              </a:rPr>
              <a:t>누를 때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altLang="ko-KR" dirty="0" err="1"/>
              <a:t>.GetKeyUp</a:t>
            </a:r>
            <a:r>
              <a:rPr lang="en-US" altLang="ko-KR" dirty="0"/>
              <a:t>(</a:t>
            </a: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코드</a:t>
            </a:r>
            <a:r>
              <a:rPr lang="en-US" altLang="ko-KR" dirty="0"/>
              <a:t>)	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뗄 때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ko-KR" altLang="en-US" sz="2000" dirty="0"/>
              <a:t>마우스 클릭</a:t>
            </a:r>
            <a:endParaRPr lang="en-US" altLang="ko-KR" sz="2000" dirty="0"/>
          </a:p>
          <a:p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altLang="ko-KR" dirty="0" err="1"/>
              <a:t>.GetMouseButton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 //L(0), R(1), Wheel(2)</a:t>
            </a:r>
          </a:p>
          <a:p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altLang="ko-KR" dirty="0" err="1"/>
              <a:t>.GetMouseButtonUp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</a:p>
          <a:p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altLang="ko-KR" dirty="0" err="1"/>
              <a:t>.GetMouseButtonDown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마우스 위치</a:t>
            </a:r>
            <a:endParaRPr lang="en-US" altLang="ko-KR" sz="2000" dirty="0"/>
          </a:p>
          <a:p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altLang="ko-KR" dirty="0" err="1"/>
              <a:t>.mousePosition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635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D6136-98E6-49A7-96B4-24616B10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+mj-ea"/>
              </a:rPr>
              <a:t>Input </a:t>
            </a:r>
            <a:r>
              <a:rPr lang="ko-KR" altLang="en-US" sz="3600" dirty="0">
                <a:latin typeface="+mj-ea"/>
              </a:rPr>
              <a:t>테스트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A29DD3-E8AA-4D62-AD33-FB55FB5CA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16832"/>
            <a:ext cx="6236896" cy="318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3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0B3EB-A7C2-4B26-AF73-192704E9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12C02-CB6A-4057-B47B-9B4902FA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+mn-ea"/>
              </a:rPr>
              <a:t>대부분의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물리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값들은 </a:t>
            </a:r>
            <a:r>
              <a:rPr lang="en-US" altLang="ko-KR" dirty="0">
                <a:latin typeface="+mn-ea"/>
              </a:rPr>
              <a:t>Vector3</a:t>
            </a:r>
            <a:r>
              <a:rPr lang="ko-KR" altLang="en-US" dirty="0">
                <a:latin typeface="+mn-ea"/>
              </a:rPr>
              <a:t>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표현되어 있다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(ex) </a:t>
            </a:r>
            <a:r>
              <a:rPr lang="ko-KR" altLang="en-US" dirty="0">
                <a:latin typeface="+mn-ea"/>
              </a:rPr>
              <a:t>위치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회전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크기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Vector3</a:t>
            </a:r>
            <a:r>
              <a:rPr lang="en-US" altLang="ko-KR" dirty="0">
                <a:latin typeface="+mn-ea"/>
              </a:rPr>
              <a:t>? x, y, z</a:t>
            </a:r>
            <a:r>
              <a:rPr lang="ko-KR" altLang="en-US" dirty="0">
                <a:latin typeface="+mn-ea"/>
              </a:rPr>
              <a:t> 값을 가진 구조체</a:t>
            </a:r>
            <a:r>
              <a:rPr lang="en-US" altLang="ko-KR" dirty="0">
                <a:latin typeface="+mn-ea"/>
              </a:rPr>
              <a:t>(struct)</a:t>
            </a:r>
          </a:p>
          <a:p>
            <a:r>
              <a:rPr lang="en-US" altLang="ko-KR" dirty="0">
                <a:latin typeface="+mn-ea"/>
              </a:rPr>
              <a:t>x, y, z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solidFill>
                  <a:schemeClr val="accent5"/>
                </a:solidFill>
                <a:latin typeface="+mn-ea"/>
              </a:rPr>
              <a:t>float</a:t>
            </a:r>
            <a:r>
              <a:rPr lang="ko-KR" altLang="en-US" dirty="0">
                <a:latin typeface="+mn-ea"/>
              </a:rPr>
              <a:t>형임을 주의하자</a:t>
            </a:r>
            <a:r>
              <a:rPr lang="en-US" altLang="ko-KR" dirty="0">
                <a:latin typeface="+mn-ea"/>
              </a:rPr>
              <a:t>! </a:t>
            </a:r>
          </a:p>
          <a:p>
            <a:r>
              <a:rPr lang="en-US" altLang="ko-KR" dirty="0">
                <a:solidFill>
                  <a:schemeClr val="accent5"/>
                </a:solidFill>
                <a:latin typeface="+mn-ea"/>
              </a:rPr>
              <a:t>Struct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구조체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이다</a:t>
            </a:r>
            <a:r>
              <a:rPr lang="en-US" altLang="ko-KR" dirty="0">
                <a:latin typeface="+mn-ea"/>
              </a:rPr>
              <a:t>!</a:t>
            </a:r>
          </a:p>
          <a:p>
            <a:pPr lvl="1"/>
            <a:r>
              <a:rPr lang="en-US" altLang="ko-KR" dirty="0">
                <a:latin typeface="+mn-ea"/>
              </a:rPr>
              <a:t>Quiz. Class</a:t>
            </a:r>
            <a:r>
              <a:rPr lang="ko-KR" altLang="en-US" dirty="0">
                <a:latin typeface="+mn-ea"/>
              </a:rPr>
              <a:t>와</a:t>
            </a:r>
            <a:r>
              <a:rPr lang="en-US" altLang="ko-KR" dirty="0">
                <a:latin typeface="+mn-ea"/>
              </a:rPr>
              <a:t> Struct</a:t>
            </a:r>
            <a:r>
              <a:rPr lang="ko-KR" altLang="en-US" dirty="0">
                <a:latin typeface="+mn-ea"/>
              </a:rPr>
              <a:t>의 차이점</a:t>
            </a:r>
            <a:r>
              <a:rPr lang="en-US" altLang="ko-KR" dirty="0">
                <a:latin typeface="+mn-ea"/>
              </a:rPr>
              <a:t>?</a:t>
            </a:r>
          </a:p>
          <a:p>
            <a:r>
              <a:rPr lang="ko-KR" altLang="en-US" dirty="0">
                <a:latin typeface="+mn-ea"/>
              </a:rPr>
              <a:t>벡터 연산 가능하다</a:t>
            </a:r>
            <a:r>
              <a:rPr lang="en-US" altLang="ko-KR" dirty="0">
                <a:latin typeface="+mn-ea"/>
              </a:rPr>
              <a:t>!</a:t>
            </a:r>
          </a:p>
          <a:p>
            <a:pPr lvl="1"/>
            <a:r>
              <a:rPr lang="ko-KR" altLang="en-US" dirty="0">
                <a:latin typeface="+mn-ea"/>
              </a:rPr>
              <a:t>외적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내적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벡터 사칙연산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(ex)</a:t>
            </a:r>
          </a:p>
          <a:p>
            <a:pPr marL="0" indent="0">
              <a:buNone/>
            </a:pPr>
            <a:endParaRPr lang="ko-KR" altLang="en-US" dirty="0">
              <a:latin typeface="+mn-ea"/>
            </a:endParaRPr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653D378E-BB10-4D8E-968D-4E01EFFE6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672534"/>
            <a:ext cx="4943078" cy="81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14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8D55C-EE69-469C-BE3E-CBA7A5E4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Vector3 </a:t>
            </a:r>
            <a:r>
              <a:rPr lang="ko-KR" altLang="en-US" dirty="0"/>
              <a:t>흔한 실수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3F30E-AFAF-490A-8566-AAFF0FEE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Type Casting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2. Value Type vs Reference Type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8192F9-30C6-477A-95EA-899ADC9F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59" y="2276872"/>
            <a:ext cx="5566100" cy="12961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FF97C2-F7DA-4FBD-8F88-B38A6957F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559" y="4149080"/>
            <a:ext cx="4231537" cy="250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98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1E9B0C8-55A6-48E9-A3D1-722CAD02B1D2}"/>
              </a:ext>
            </a:extLst>
          </p:cNvPr>
          <p:cNvSpPr txBox="1">
            <a:spLocks/>
          </p:cNvSpPr>
          <p:nvPr/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이건 왜 안될까요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Property</a:t>
            </a:r>
            <a:r>
              <a:rPr lang="ko-KR" altLang="en-US" dirty="0"/>
              <a:t>라는 문법 때문에 오류가 잘 안보인다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실제론 </a:t>
            </a:r>
            <a:r>
              <a:rPr lang="en-US" altLang="ko-KR" dirty="0"/>
              <a:t>=&gt; </a:t>
            </a:r>
            <a:r>
              <a:rPr lang="en-US" altLang="ko-KR" dirty="0" err="1"/>
              <a:t>transform.GetPosition</a:t>
            </a:r>
            <a:r>
              <a:rPr lang="en-US" altLang="ko-KR" dirty="0"/>
              <a:t>().x = 10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Class</a:t>
            </a:r>
            <a:r>
              <a:rPr lang="ko-KR" altLang="en-US" dirty="0"/>
              <a:t>였다면</a:t>
            </a:r>
            <a:r>
              <a:rPr lang="en-US" altLang="ko-KR" dirty="0"/>
              <a:t>? </a:t>
            </a:r>
            <a:r>
              <a:rPr lang="ko-KR" altLang="en-US" dirty="0" err="1"/>
              <a:t>ㄱㅊ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3B9254-E440-457D-8C5A-E81FF78F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Copy of </a:t>
            </a:r>
            <a:r>
              <a:rPr lang="en-US" altLang="ko-KR" dirty="0" err="1"/>
              <a:t>Struct's</a:t>
            </a:r>
            <a:r>
              <a:rPr lang="en-US" altLang="ko-KR" dirty="0"/>
              <a:t> Member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5FC446-2C4D-42AF-8601-3C993ECB8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2852936"/>
            <a:ext cx="5052498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4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85FF1-3616-4D40-852D-BE6B1615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AFA15D-79D6-4A8C-9B68-03E20DB7F5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16832"/>
            <a:ext cx="6482308" cy="10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29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D2439-97A7-4AA8-BAC0-79DAECCA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Better</a:t>
            </a:r>
            <a:endParaRPr lang="ko-KR" altLang="en-US" dirty="0"/>
          </a:p>
        </p:txBody>
      </p:sp>
      <p:pic>
        <p:nvPicPr>
          <p:cNvPr id="10" name="내용 개체 틀 9" descr="그리기이(가) 표시된 사진&#10;&#10;자동 생성된 설명">
            <a:extLst>
              <a:ext uri="{FF2B5EF4-FFF2-40B4-BE49-F238E27FC236}">
                <a16:creationId xmlns:a16="http://schemas.microsoft.com/office/drawing/2014/main" id="{8C60C60A-7C25-4274-AD7E-76917200E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3207948"/>
            <a:ext cx="6446838" cy="1593041"/>
          </a:xfrm>
        </p:spPr>
      </p:pic>
    </p:spTree>
    <p:extLst>
      <p:ext uri="{BB962C8B-B14F-4D97-AF65-F5344CB8AC3E}">
        <p14:creationId xmlns:p14="http://schemas.microsoft.com/office/powerpoint/2010/main" val="325524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스크립트 개념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입력 처리</a:t>
            </a:r>
            <a:endParaRPr lang="en-US" altLang="ko-KR" dirty="0"/>
          </a:p>
          <a:p>
            <a:pPr lvl="1"/>
            <a:r>
              <a:rPr lang="ko-KR" altLang="en-US" dirty="0"/>
              <a:t>입력 받아서 이동해보기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Frame</a:t>
            </a:r>
            <a:r>
              <a:rPr lang="ko-KR" altLang="en-US" dirty="0"/>
              <a:t>과 </a:t>
            </a:r>
            <a:r>
              <a:rPr lang="en-US" altLang="ko-KR" dirty="0" err="1"/>
              <a:t>deltaTime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이동과 회전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에셋스토어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</a:t>
            </a:r>
            <a:r>
              <a:rPr lang="en-US" altLang="ko-KR" dirty="0"/>
              <a:t>. Flappy Bird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000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637F-C4C3-4B49-9612-096F9511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입력을 받아서 이동해보자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3F7DF-1672-43EB-A68E-97A6D449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플레이어 이동 구현</a:t>
            </a:r>
            <a:endParaRPr lang="en-US" altLang="ko-KR" dirty="0"/>
          </a:p>
          <a:p>
            <a:r>
              <a:rPr lang="ko-KR" altLang="en-US" dirty="0"/>
              <a:t>키</a:t>
            </a:r>
            <a:r>
              <a:rPr lang="en-US" altLang="ko-KR" dirty="0"/>
              <a:t>(</a:t>
            </a:r>
            <a:r>
              <a:rPr lang="en-US" altLang="ko-KR" dirty="0" err="1"/>
              <a:t>wasd</a:t>
            </a:r>
            <a:r>
              <a:rPr lang="en-US" altLang="ko-KR" dirty="0"/>
              <a:t>)</a:t>
            </a:r>
            <a:r>
              <a:rPr lang="ko-KR" altLang="en-US" dirty="0"/>
              <a:t> 누름 </a:t>
            </a:r>
            <a:r>
              <a:rPr lang="en-US" altLang="ko-KR" dirty="0"/>
              <a:t>-&gt; </a:t>
            </a:r>
            <a:r>
              <a:rPr lang="ko-KR" altLang="en-US" dirty="0"/>
              <a:t>위치 변경</a:t>
            </a:r>
          </a:p>
        </p:txBody>
      </p:sp>
    </p:spTree>
    <p:extLst>
      <p:ext uri="{BB962C8B-B14F-4D97-AF65-F5344CB8AC3E}">
        <p14:creationId xmlns:p14="http://schemas.microsoft.com/office/powerpoint/2010/main" val="3176812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/>
              <a:t>3. Frame</a:t>
            </a:r>
            <a:r>
              <a:rPr lang="ko-KR" altLang="en-US" sz="4800" dirty="0"/>
              <a:t>과 </a:t>
            </a:r>
            <a:r>
              <a:rPr lang="en-US" altLang="ko-KR" sz="4800" dirty="0" err="1"/>
              <a:t>deltaTime</a:t>
            </a:r>
            <a:endParaRPr lang="ko-KR" altLang="en-US" sz="4800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1284559"/>
          </a:xfrm>
        </p:spPr>
        <p:txBody>
          <a:bodyPr>
            <a:normAutofit/>
          </a:bodyPr>
          <a:lstStyle/>
          <a:p>
            <a:pPr algn="ctr"/>
            <a:r>
              <a:rPr lang="en-US" altLang="ko-KR" sz="1600" dirty="0"/>
              <a:t>Frame Per Second(FPS)</a:t>
            </a:r>
          </a:p>
          <a:p>
            <a:pPr algn="ctr"/>
            <a:r>
              <a:rPr lang="en-US" altLang="ko-KR" sz="1600" dirty="0" err="1"/>
              <a:t>Time.deltaTime</a:t>
            </a:r>
            <a:endParaRPr lang="en-US" altLang="ko-KR" sz="1600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2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874F7-1BF9-4393-A029-18987D51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23DCC-BA93-4B52-A940-D92D1AEC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게임은 무한 루프</a:t>
            </a:r>
            <a:endParaRPr lang="en-US" altLang="ko-KR" dirty="0"/>
          </a:p>
          <a:p>
            <a:r>
              <a:rPr lang="ko-KR" altLang="en-US" dirty="0"/>
              <a:t>매 루프 </a:t>
            </a:r>
            <a:r>
              <a:rPr lang="en-US" altLang="ko-KR" dirty="0"/>
              <a:t>=&gt; </a:t>
            </a:r>
            <a:r>
              <a:rPr lang="ko-KR" altLang="en-US" dirty="0"/>
              <a:t>한 프레임 </a:t>
            </a:r>
            <a:r>
              <a:rPr lang="en-US" altLang="ko-KR" dirty="0"/>
              <a:t>= </a:t>
            </a:r>
            <a:r>
              <a:rPr lang="ko-KR" altLang="en-US" dirty="0"/>
              <a:t>한 장면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Frame Per Second(FPS)</a:t>
            </a:r>
          </a:p>
          <a:p>
            <a:r>
              <a:rPr lang="en-US" altLang="ko-KR" dirty="0"/>
              <a:t>60 FPS =&gt; </a:t>
            </a:r>
            <a:r>
              <a:rPr lang="ko-KR" altLang="en-US" dirty="0"/>
              <a:t>대충 </a:t>
            </a:r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60</a:t>
            </a:r>
            <a:r>
              <a:rPr lang="ko-KR" altLang="en-US" dirty="0"/>
              <a:t>프레임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프레임의 시간은 그때 그때 컴퓨터의 상황에 따라 다름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318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6F6CC-0A67-404B-8916-C1FA68A4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무관 </a:t>
            </a:r>
            <a:r>
              <a:rPr lang="en-US" altLang="ko-KR" dirty="0"/>
              <a:t>– </a:t>
            </a:r>
            <a:r>
              <a:rPr lang="el-GR" altLang="ko-KR" dirty="0"/>
              <a:t>Δ</a:t>
            </a:r>
            <a:r>
              <a:rPr lang="en-US" altLang="ko-KR" dirty="0"/>
              <a:t>time </a:t>
            </a:r>
            <a:r>
              <a:rPr lang="ko-KR" altLang="en-US" dirty="0"/>
              <a:t>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3446A-EF10-42B6-A9CC-F6E9FF833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Time.deltaTime</a:t>
            </a:r>
            <a:endParaRPr lang="en-US" altLang="ko-KR" dirty="0"/>
          </a:p>
          <a:p>
            <a:r>
              <a:rPr lang="ko-KR" altLang="en-US" dirty="0"/>
              <a:t>이전의 프레임과 현재 프레임 사이의 간격 시간</a:t>
            </a:r>
            <a:endParaRPr lang="en-US" altLang="ko-KR" dirty="0"/>
          </a:p>
          <a:p>
            <a:r>
              <a:rPr lang="ko-KR" altLang="en-US" dirty="0"/>
              <a:t>기기마다 성능이 다르다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1</a:t>
            </a:r>
            <a:r>
              <a:rPr lang="ko-KR" altLang="en-US" dirty="0"/>
              <a:t>프레임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2000</a:t>
            </a:r>
            <a:r>
              <a:rPr lang="ko-KR" altLang="en-US" dirty="0"/>
              <a:t>프레임</a:t>
            </a:r>
            <a:endParaRPr lang="en-US" altLang="ko-KR" dirty="0"/>
          </a:p>
          <a:p>
            <a:r>
              <a:rPr lang="ko-KR" altLang="en-US" dirty="0"/>
              <a:t>시간은 누구에게나 평등</a:t>
            </a:r>
            <a:endParaRPr lang="en-US" altLang="ko-KR" dirty="0"/>
          </a:p>
          <a:p>
            <a:pPr lvl="1"/>
            <a:r>
              <a:rPr lang="ko-KR" altLang="en-US" dirty="0"/>
              <a:t>모든 변화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이동</a:t>
            </a:r>
            <a:r>
              <a:rPr lang="en-US" altLang="ko-KR" dirty="0"/>
              <a:t>, …)</a:t>
            </a:r>
            <a:r>
              <a:rPr lang="ko-KR" altLang="en-US" dirty="0"/>
              <a:t>를 시간을 </a:t>
            </a:r>
            <a:r>
              <a:rPr lang="ko-KR" altLang="en-US" dirty="0" err="1"/>
              <a:t>관여시켜라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558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/>
              <a:t>4. </a:t>
            </a:r>
            <a:r>
              <a:rPr lang="ko-KR" altLang="en-US" sz="4800" dirty="0"/>
              <a:t>이동과 회전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1284559"/>
          </a:xfrm>
        </p:spPr>
        <p:txBody>
          <a:bodyPr>
            <a:normAutofit/>
          </a:bodyPr>
          <a:lstStyle/>
          <a:p>
            <a:pPr algn="ctr"/>
            <a:r>
              <a:rPr lang="en-US" altLang="ko-KR" sz="1600" dirty="0"/>
              <a:t>Position, Velocity, Force, Rotate</a:t>
            </a:r>
          </a:p>
          <a:p>
            <a:pPr algn="ctr"/>
            <a:r>
              <a:rPr lang="en-US" altLang="ko-KR" sz="1600" dirty="0"/>
              <a:t>Local, Global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  <a:solidFill>
            <a:schemeClr val="tx2">
              <a:lumMod val="25000"/>
              <a:alpha val="72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8177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4DAB4-1B24-416D-B213-997E062F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6A472-039E-4488-96BE-57EAAD959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Local </a:t>
            </a:r>
            <a:r>
              <a:rPr lang="ko-KR" altLang="en-US" dirty="0"/>
              <a:t>부모</a:t>
            </a:r>
            <a:r>
              <a:rPr lang="en-US" altLang="ko-KR" dirty="0"/>
              <a:t>-</a:t>
            </a:r>
            <a:r>
              <a:rPr lang="ko-KR" altLang="en-US" dirty="0"/>
              <a:t>나 사이의 위치</a:t>
            </a:r>
            <a:endParaRPr lang="en-US" altLang="ko-KR" dirty="0"/>
          </a:p>
          <a:p>
            <a:r>
              <a:rPr lang="en-US" altLang="ko-KR" dirty="0" err="1"/>
              <a:t>transform.localPosition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Global </a:t>
            </a:r>
            <a:r>
              <a:rPr lang="ko-KR" altLang="en-US" dirty="0"/>
              <a:t>월드 기준의 절대적인 위치</a:t>
            </a:r>
            <a:endParaRPr lang="en-US" altLang="ko-KR" dirty="0"/>
          </a:p>
          <a:p>
            <a:r>
              <a:rPr lang="en-US" altLang="ko-KR" dirty="0" err="1"/>
              <a:t>transform.position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636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4DAB4-1B24-416D-B213-997E062F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6A472-039E-4488-96BE-57EAAD959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Local</a:t>
            </a:r>
          </a:p>
          <a:p>
            <a:r>
              <a:rPr lang="en-US" altLang="ko-KR" dirty="0" err="1"/>
              <a:t>transform.Translate</a:t>
            </a:r>
            <a:r>
              <a:rPr lang="en-US" altLang="ko-KR" dirty="0"/>
              <a:t>(x, y, z, </a:t>
            </a:r>
            <a:r>
              <a:rPr lang="en-US" altLang="ko-KR" dirty="0" err="1"/>
              <a:t>Space.Self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Global</a:t>
            </a:r>
          </a:p>
          <a:p>
            <a:r>
              <a:rPr lang="en-US" altLang="ko-KR" dirty="0" err="1"/>
              <a:t>transform.Translate</a:t>
            </a:r>
            <a:r>
              <a:rPr lang="en-US" altLang="ko-KR" dirty="0"/>
              <a:t>(x, y, z, </a:t>
            </a:r>
            <a:r>
              <a:rPr lang="en-US" altLang="ko-KR" dirty="0" err="1"/>
              <a:t>Space.World</a:t>
            </a:r>
            <a:r>
              <a:rPr lang="en-US" altLang="ko-KR" dirty="0"/>
              <a:t>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434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7A5BF-54E3-46F7-B4E8-83927572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F1C03-DF29-4615-BB69-E407379CD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position += position + velocity;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982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96510-4BAE-4F08-9E97-C8840872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가속도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9B699-D8B5-4317-A4AB-95A518162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velocity += velocity + acceleration;</a:t>
            </a:r>
          </a:p>
          <a:p>
            <a:r>
              <a:rPr lang="en-US" altLang="ko-KR" dirty="0"/>
              <a:t>position += position + velocity;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47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4A6D3-5352-4640-B710-A27F98F1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793416-6383-4728-ACF9-8847DD48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Local</a:t>
            </a:r>
          </a:p>
          <a:p>
            <a:r>
              <a:rPr lang="en-US" altLang="ko-KR" dirty="0"/>
              <a:t>Rotate(x</a:t>
            </a:r>
            <a:r>
              <a:rPr lang="ko-KR" altLang="en-US" dirty="0"/>
              <a:t>축</a:t>
            </a:r>
            <a:r>
              <a:rPr lang="en-US" altLang="ko-KR" dirty="0"/>
              <a:t>, y</a:t>
            </a:r>
            <a:r>
              <a:rPr lang="ko-KR" altLang="en-US" dirty="0"/>
              <a:t>축</a:t>
            </a:r>
            <a:r>
              <a:rPr lang="en-US" altLang="ko-KR" dirty="0"/>
              <a:t>, z</a:t>
            </a:r>
            <a:r>
              <a:rPr lang="ko-KR" altLang="en-US" dirty="0"/>
              <a:t>축</a:t>
            </a:r>
            <a:r>
              <a:rPr lang="en-US" altLang="ko-KR" dirty="0"/>
              <a:t>, </a:t>
            </a:r>
            <a:r>
              <a:rPr lang="en-US" altLang="ko-KR" dirty="0" err="1"/>
              <a:t>Space.Self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Global</a:t>
            </a:r>
          </a:p>
          <a:p>
            <a:r>
              <a:rPr lang="en-US" altLang="ko-KR" dirty="0"/>
              <a:t>Rotate(x</a:t>
            </a:r>
            <a:r>
              <a:rPr lang="ko-KR" altLang="en-US" dirty="0"/>
              <a:t>축</a:t>
            </a:r>
            <a:r>
              <a:rPr lang="en-US" altLang="ko-KR" dirty="0"/>
              <a:t>, y</a:t>
            </a:r>
            <a:r>
              <a:rPr lang="ko-KR" altLang="en-US" dirty="0"/>
              <a:t>축</a:t>
            </a:r>
            <a:r>
              <a:rPr lang="en-US" altLang="ko-KR" dirty="0"/>
              <a:t>, z</a:t>
            </a:r>
            <a:r>
              <a:rPr lang="ko-KR" altLang="en-US" dirty="0"/>
              <a:t>축</a:t>
            </a:r>
            <a:r>
              <a:rPr lang="en-US" altLang="ko-KR" dirty="0"/>
              <a:t>, </a:t>
            </a:r>
            <a:r>
              <a:rPr lang="en-US" altLang="ko-KR" dirty="0" err="1"/>
              <a:t>Space.World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1983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유니티 스크립트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Frame, Start, Update</a:t>
            </a:r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69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/>
              <a:t>5. Asset</a:t>
            </a:r>
            <a:r>
              <a:rPr lang="ko-KR" altLang="en-US" sz="4800" dirty="0"/>
              <a:t> </a:t>
            </a:r>
            <a:r>
              <a:rPr lang="en-US" altLang="ko-KR" sz="4800" dirty="0"/>
              <a:t>Store</a:t>
            </a:r>
            <a:endParaRPr lang="ko-KR" altLang="en-US" sz="4800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1284559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dirty="0"/>
              <a:t>무료</a:t>
            </a:r>
            <a:r>
              <a:rPr lang="en-US" altLang="ko-KR" sz="1600" dirty="0"/>
              <a:t>/</a:t>
            </a:r>
            <a:r>
              <a:rPr lang="ko-KR" altLang="en-US" sz="1600" dirty="0"/>
              <a:t>유료 </a:t>
            </a:r>
            <a:r>
              <a:rPr lang="en-US" altLang="ko-KR" sz="1600" dirty="0"/>
              <a:t>Asset</a:t>
            </a:r>
            <a:r>
              <a:rPr lang="ko-KR" altLang="en-US" sz="1600" dirty="0"/>
              <a:t>을 구매할 수 있는 곳</a:t>
            </a:r>
            <a:endParaRPr lang="en-US" altLang="ko-KR" sz="1600" dirty="0"/>
          </a:p>
          <a:p>
            <a:pPr algn="ctr"/>
            <a:r>
              <a:rPr lang="ko-KR" altLang="en-US" sz="1600" dirty="0"/>
              <a:t>사운드</a:t>
            </a:r>
            <a:r>
              <a:rPr lang="en-US" altLang="ko-KR" sz="1600" dirty="0"/>
              <a:t>, 3D </a:t>
            </a:r>
            <a:r>
              <a:rPr lang="ko-KR" altLang="en-US" sz="1600" dirty="0"/>
              <a:t>모델</a:t>
            </a:r>
            <a:r>
              <a:rPr lang="en-US" altLang="ko-KR" sz="1600" dirty="0"/>
              <a:t>, </a:t>
            </a:r>
            <a:r>
              <a:rPr lang="ko-KR" altLang="en-US" sz="1600" dirty="0"/>
              <a:t>효과</a:t>
            </a:r>
            <a:r>
              <a:rPr lang="en-US" altLang="ko-KR" sz="1600" dirty="0"/>
              <a:t>, </a:t>
            </a:r>
            <a:r>
              <a:rPr lang="ko-KR" altLang="en-US" sz="1600" dirty="0"/>
              <a:t>툴</a:t>
            </a:r>
            <a:r>
              <a:rPr lang="en-US" altLang="ko-KR" sz="1600" dirty="0"/>
              <a:t>, …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02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B2A02-8350-4AAB-8CCD-8F5A113B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Asset Store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6919F-9005-44C0-9760-791EEB5FF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유료</a:t>
            </a:r>
            <a:r>
              <a:rPr lang="en-US" altLang="ko-KR" dirty="0"/>
              <a:t>/</a:t>
            </a:r>
            <a:r>
              <a:rPr lang="ko-KR" altLang="en-US" dirty="0"/>
              <a:t>무료 </a:t>
            </a:r>
            <a:r>
              <a:rPr lang="ko-KR" altLang="en-US" dirty="0" err="1"/>
              <a:t>에셋을</a:t>
            </a:r>
            <a:r>
              <a:rPr lang="ko-KR" altLang="en-US" dirty="0"/>
              <a:t> 구매하고 다운로드하는 곳</a:t>
            </a:r>
            <a:endParaRPr lang="en-US" altLang="ko-KR" dirty="0"/>
          </a:p>
          <a:p>
            <a:pPr lvl="1"/>
            <a:r>
              <a:rPr lang="ko-KR" altLang="en-US" dirty="0"/>
              <a:t>툴</a:t>
            </a:r>
            <a:r>
              <a:rPr lang="en-US" altLang="ko-KR" dirty="0"/>
              <a:t>, </a:t>
            </a:r>
            <a:r>
              <a:rPr lang="ko-KR" altLang="en-US" dirty="0"/>
              <a:t>사운드</a:t>
            </a:r>
            <a:r>
              <a:rPr lang="en-US" altLang="ko-KR" dirty="0"/>
              <a:t>, </a:t>
            </a:r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아이콘</a:t>
            </a:r>
            <a:r>
              <a:rPr lang="en-US" altLang="ko-KR" dirty="0"/>
              <a:t>, …</a:t>
            </a:r>
          </a:p>
          <a:p>
            <a:r>
              <a:rPr lang="ko-KR" altLang="en-US" dirty="0"/>
              <a:t>실습용을 쓸 것을 다운로드해보자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7254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378DF-8585-48A9-B8E1-C64F72E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Flappy Bird </a:t>
            </a:r>
            <a:r>
              <a:rPr lang="ko-KR" altLang="en-US" dirty="0"/>
              <a:t>점프 구현하기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0BA86-EDA8-46D8-9917-FD082C8B0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계속 점프가 가능해야 한다</a:t>
            </a:r>
            <a:endParaRPr lang="en-US" altLang="ko-KR" dirty="0"/>
          </a:p>
          <a:p>
            <a:r>
              <a:rPr lang="ko-KR" altLang="en-US" dirty="0"/>
              <a:t>컴퓨터 성능과 무관해야 한다</a:t>
            </a:r>
          </a:p>
        </p:txBody>
      </p:sp>
    </p:spTree>
    <p:extLst>
      <p:ext uri="{BB962C8B-B14F-4D97-AF65-F5344CB8AC3E}">
        <p14:creationId xmlns:p14="http://schemas.microsoft.com/office/powerpoint/2010/main" val="3333770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Icons made by </a:t>
            </a:r>
            <a:r>
              <a:rPr lang="en-US" altLang="ko-KR" dirty="0">
                <a:hlinkClick r:id="rId2"/>
              </a:rPr>
              <a:t>Pixel perfect</a:t>
            </a:r>
            <a:r>
              <a:rPr lang="en-US" altLang="ko-KR" dirty="0"/>
              <a:t>, </a:t>
            </a:r>
            <a:r>
              <a:rPr lang="en-US" altLang="ko-KR" dirty="0" err="1">
                <a:hlinkClick r:id="rId3"/>
              </a:rPr>
              <a:t>iconixar</a:t>
            </a:r>
            <a:r>
              <a:rPr lang="en-US" altLang="ko-KR" dirty="0"/>
              <a:t>, </a:t>
            </a:r>
            <a:r>
              <a:rPr lang="en-US" altLang="ko-KR" dirty="0" err="1">
                <a:hlinkClick r:id="rId4"/>
              </a:rPr>
              <a:t>Freepik</a:t>
            </a:r>
            <a:r>
              <a:rPr lang="en-US" altLang="ko-KR" dirty="0"/>
              <a:t>, </a:t>
            </a:r>
            <a:r>
              <a:rPr lang="en-US" altLang="ko-KR" dirty="0" err="1">
                <a:hlinkClick r:id="rId5"/>
              </a:rPr>
              <a:t>Nhor</a:t>
            </a:r>
            <a:r>
              <a:rPr lang="en-US" altLang="ko-KR" dirty="0">
                <a:hlinkClick r:id="rId5"/>
              </a:rPr>
              <a:t> </a:t>
            </a:r>
            <a:r>
              <a:rPr lang="en-US" altLang="ko-KR" dirty="0" err="1">
                <a:hlinkClick r:id="rId5"/>
              </a:rPr>
              <a:t>Phai</a:t>
            </a:r>
            <a:r>
              <a:rPr lang="en-US" altLang="ko-KR" dirty="0"/>
              <a:t> from </a:t>
            </a:r>
            <a:r>
              <a:rPr lang="en-US" altLang="ko-KR" dirty="0">
                <a:hlinkClick r:id="rId6"/>
              </a:rPr>
              <a:t>www.flaticon.com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90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C3901-0CD0-492A-AA9B-04ACF547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630C1-9ACD-45C5-8339-D0E3D10F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Script</a:t>
            </a:r>
          </a:p>
          <a:p>
            <a:pPr lvl="1"/>
            <a:r>
              <a:rPr lang="ko-KR" altLang="en-US" dirty="0"/>
              <a:t>우리가 만드는 기능</a:t>
            </a:r>
            <a:endParaRPr lang="en-US" altLang="ko-KR" dirty="0"/>
          </a:p>
          <a:p>
            <a:pPr lvl="1"/>
            <a:r>
              <a:rPr lang="ko-KR" altLang="en-US" dirty="0"/>
              <a:t>설계 도면</a:t>
            </a:r>
            <a:endParaRPr lang="en-US" altLang="ko-KR" dirty="0"/>
          </a:p>
          <a:p>
            <a:pPr lvl="1"/>
            <a:r>
              <a:rPr lang="ko-KR" altLang="en-US" dirty="0"/>
              <a:t>아직 실체화는 </a:t>
            </a:r>
            <a:r>
              <a:rPr lang="en-US" altLang="ko-KR" dirty="0"/>
              <a:t>X</a:t>
            </a:r>
          </a:p>
          <a:p>
            <a:pPr lvl="2"/>
            <a:r>
              <a:rPr lang="en-US" altLang="ko-KR" dirty="0"/>
              <a:t>Quiz. Class</a:t>
            </a:r>
            <a:r>
              <a:rPr lang="ko-KR" altLang="en-US" dirty="0"/>
              <a:t>와 </a:t>
            </a:r>
            <a:r>
              <a:rPr lang="en-US" altLang="ko-KR" dirty="0"/>
              <a:t>Instance</a:t>
            </a:r>
            <a:r>
              <a:rPr lang="ko-KR" altLang="en-US" dirty="0"/>
              <a:t>의 차이점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유니티의 컴포넌트만으로는 우리가 원하는 게임을 구현하기 어렵다</a:t>
            </a:r>
            <a:endParaRPr lang="en-US" altLang="ko-KR" dirty="0"/>
          </a:p>
          <a:p>
            <a:pPr lvl="1"/>
            <a:r>
              <a:rPr lang="ko-KR" altLang="en-US" dirty="0"/>
              <a:t>원하는 게임 </a:t>
            </a:r>
            <a:r>
              <a:rPr lang="en-US" altLang="ko-KR" dirty="0"/>
              <a:t>= </a:t>
            </a:r>
            <a:r>
              <a:rPr lang="ko-KR" altLang="en-US" dirty="0"/>
              <a:t>유니티 컴포넌트 </a:t>
            </a:r>
            <a:r>
              <a:rPr lang="en-US" altLang="ko-KR" dirty="0"/>
              <a:t>+ </a:t>
            </a:r>
            <a:r>
              <a:rPr lang="ko-KR" altLang="en-US" dirty="0"/>
              <a:t>스크립트</a:t>
            </a:r>
          </a:p>
        </p:txBody>
      </p:sp>
    </p:spTree>
    <p:extLst>
      <p:ext uri="{BB962C8B-B14F-4D97-AF65-F5344CB8AC3E}">
        <p14:creationId xmlns:p14="http://schemas.microsoft.com/office/powerpoint/2010/main" val="8870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C3901-0CD0-492A-AA9B-04ACF547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스크립트를 만들어보자</a:t>
            </a: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3F3E8370-08EF-4251-A93C-DF82C56BC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88840"/>
            <a:ext cx="420954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A5E44E-FDB9-4D1B-B71B-49B2633135E3}"/>
              </a:ext>
            </a:extLst>
          </p:cNvPr>
          <p:cNvSpPr txBox="1"/>
          <p:nvPr/>
        </p:nvSpPr>
        <p:spPr>
          <a:xfrm>
            <a:off x="5508104" y="3464952"/>
            <a:ext cx="2797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처음 생성했을 때의</a:t>
            </a:r>
            <a:endParaRPr lang="en-US" altLang="ko-KR" sz="2400" dirty="0"/>
          </a:p>
          <a:p>
            <a:pPr algn="ctr"/>
            <a:r>
              <a:rPr lang="ko-KR" altLang="en-US" sz="2400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402361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C3901-0CD0-492A-AA9B-04ACF547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스크립트를 만들면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630C1-9ACD-45C5-8339-D0E3D10F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게임이 시작할 때 </a:t>
            </a:r>
            <a:r>
              <a:rPr lang="ko-KR" altLang="en-US" b="1" dirty="0">
                <a:highlight>
                  <a:srgbClr val="800080"/>
                </a:highlight>
              </a:rPr>
              <a:t>한 번</a:t>
            </a:r>
            <a:r>
              <a:rPr lang="ko-KR" altLang="en-US" dirty="0">
                <a:highlight>
                  <a:srgbClr val="800080"/>
                </a:highlight>
              </a:rPr>
              <a:t>만</a:t>
            </a:r>
            <a:r>
              <a:rPr lang="ko-KR" altLang="en-US" dirty="0"/>
              <a:t> 호출된다</a:t>
            </a:r>
            <a:endParaRPr lang="en-US" altLang="ko-KR" dirty="0"/>
          </a:p>
          <a:p>
            <a:pPr lvl="1"/>
            <a:r>
              <a:rPr lang="en-US" altLang="ko-KR" dirty="0"/>
              <a:t>Update </a:t>
            </a:r>
            <a:r>
              <a:rPr lang="ko-KR" altLang="en-US" dirty="0"/>
              <a:t>호출 전에 호출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주로 변수를 초기화할 때</a:t>
            </a:r>
            <a:endParaRPr lang="en-US" altLang="ko-KR" dirty="0"/>
          </a:p>
          <a:p>
            <a:pPr lvl="1"/>
            <a:r>
              <a:rPr lang="ko-KR" altLang="en-US" dirty="0"/>
              <a:t>생성자와 비슷한 느낌 </a:t>
            </a:r>
            <a:r>
              <a:rPr lang="en-US" altLang="ko-KR" dirty="0"/>
              <a:t>(</a:t>
            </a:r>
            <a:r>
              <a:rPr lang="ko-KR" altLang="en-US" dirty="0"/>
              <a:t>개인적인 의견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Update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>
                <a:highlight>
                  <a:srgbClr val="800080"/>
                </a:highlight>
              </a:rPr>
              <a:t>프레임마다</a:t>
            </a:r>
            <a:r>
              <a:rPr lang="ko-KR" altLang="en-US" dirty="0"/>
              <a:t> 호출된다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을 받은 후 호출된다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유니티가 자동으로 호출해주는 특별한 함수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887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C3901-0CD0-492A-AA9B-04ACF547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특별한 스크립트의 이벤트 함수들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630C1-9ACD-45C5-8339-D0E3D10F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유니티가 자동으로 호출해주는 특별한 함수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MonoBehaviour</a:t>
            </a:r>
            <a:r>
              <a:rPr lang="ko-KR" altLang="en-US" dirty="0"/>
              <a:t>로부터 상속 받음</a:t>
            </a:r>
            <a:endParaRPr lang="en-US" altLang="ko-KR" dirty="0"/>
          </a:p>
          <a:p>
            <a:r>
              <a:rPr lang="ko-KR" altLang="en-US" dirty="0"/>
              <a:t>이런 이벤트 함수들의 실행 순서</a:t>
            </a:r>
            <a:r>
              <a:rPr lang="en-US" altLang="ko-KR" dirty="0"/>
              <a:t>: </a:t>
            </a:r>
            <a:r>
              <a:rPr lang="en-US" altLang="ko-KR" sz="1400" dirty="0">
                <a:hlinkClick r:id="rId2"/>
              </a:rPr>
              <a:t>https://docs.unity3d.com/Manual/ExecutionOrder.html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9757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C3901-0CD0-492A-AA9B-04ACF547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스크립트를 컴포넌트로 추가할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630C1-9ACD-45C5-8339-D0E3D10F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</a:rPr>
              <a:t>public</a:t>
            </a:r>
            <a:r>
              <a:rPr lang="ko-KR" altLang="en-US" dirty="0"/>
              <a:t>인 변수들은 </a:t>
            </a:r>
            <a:r>
              <a:rPr lang="en-US" altLang="ko-KR" dirty="0"/>
              <a:t>inspector</a:t>
            </a:r>
            <a:r>
              <a:rPr lang="ko-KR" altLang="en-US" dirty="0"/>
              <a:t> 창에서 조절할 수 있다</a:t>
            </a:r>
            <a:endParaRPr lang="en-US" altLang="ko-KR" dirty="0"/>
          </a:p>
          <a:p>
            <a:r>
              <a:rPr lang="en-US" altLang="ko-KR" dirty="0">
                <a:solidFill>
                  <a:schemeClr val="accent5"/>
                </a:solidFill>
              </a:rPr>
              <a:t>Inspector </a:t>
            </a:r>
            <a:r>
              <a:rPr lang="ko-KR" altLang="en-US" dirty="0">
                <a:solidFill>
                  <a:schemeClr val="accent5"/>
                </a:solidFill>
              </a:rPr>
              <a:t>창에 노출되는 순간부터 따로 존재하게 됨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초기값으로 안 돌아옴</a:t>
            </a:r>
            <a:endParaRPr lang="en-US" altLang="ko-KR" dirty="0"/>
          </a:p>
          <a:p>
            <a:pPr lvl="1"/>
            <a:r>
              <a:rPr lang="ko-KR" altLang="en-US" dirty="0"/>
              <a:t>다른 메모리로 존재</a:t>
            </a:r>
            <a:endParaRPr lang="en-US" altLang="ko-KR" dirty="0"/>
          </a:p>
          <a:p>
            <a:pPr lvl="1"/>
            <a:r>
              <a:rPr lang="ko-KR" altLang="en-US" dirty="0"/>
              <a:t>실제로 쓰이게 되는 값</a:t>
            </a:r>
            <a:endParaRPr lang="en-US" altLang="ko-KR" dirty="0"/>
          </a:p>
          <a:p>
            <a:pPr lvl="1"/>
            <a:r>
              <a:rPr lang="en-US" altLang="ko-KR" dirty="0"/>
              <a:t>Reset(</a:t>
            </a:r>
            <a:r>
              <a:rPr lang="ko-KR" altLang="en-US" dirty="0"/>
              <a:t>기본값 모든 값을 원위치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24B5B8-D668-44F3-81CB-594297A0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453" y="4004469"/>
            <a:ext cx="4994421" cy="242745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FC137E0-0F12-4A81-9EE8-B818C2FD0AE1}"/>
              </a:ext>
            </a:extLst>
          </p:cNvPr>
          <p:cNvSpPr/>
          <p:nvPr/>
        </p:nvSpPr>
        <p:spPr>
          <a:xfrm rot="10800000">
            <a:off x="2771800" y="4967692"/>
            <a:ext cx="360040" cy="174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496CCE7-8603-4166-8D29-805857310A26}"/>
              </a:ext>
            </a:extLst>
          </p:cNvPr>
          <p:cNvSpPr/>
          <p:nvPr/>
        </p:nvSpPr>
        <p:spPr>
          <a:xfrm>
            <a:off x="4226184" y="5316448"/>
            <a:ext cx="360040" cy="174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9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97B0A-B954-4277-BC82-39362AC7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2A13A-2CF6-4A9B-ABE5-2A9C781BE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Debug.Log</a:t>
            </a:r>
            <a:r>
              <a:rPr lang="en-US" altLang="ko-KR" sz="2400" dirty="0"/>
              <a:t>("</a:t>
            </a:r>
            <a:r>
              <a:rPr lang="ko-KR" altLang="en-US" sz="2400" dirty="0"/>
              <a:t>메시지</a:t>
            </a:r>
            <a:r>
              <a:rPr lang="en-US" altLang="ko-KR" sz="2400" dirty="0"/>
              <a:t>");</a:t>
            </a:r>
          </a:p>
          <a:p>
            <a:r>
              <a:rPr lang="en-US" altLang="ko-KR" dirty="0"/>
              <a:t>Console</a:t>
            </a:r>
            <a:r>
              <a:rPr lang="ko-KR" altLang="en-US" dirty="0"/>
              <a:t>창에서 메시지 출력하기</a:t>
            </a:r>
            <a:endParaRPr lang="en-US" altLang="ko-KR" dirty="0"/>
          </a:p>
          <a:p>
            <a:r>
              <a:rPr lang="ko-KR" altLang="en-US" dirty="0"/>
              <a:t>제대로 작동하고 있는지 확인용</a:t>
            </a:r>
            <a:endParaRPr lang="en-US" altLang="ko-KR" dirty="0"/>
          </a:p>
          <a:p>
            <a:r>
              <a:rPr lang="ko-KR" altLang="en-US" dirty="0"/>
              <a:t>오류 출력할 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1742EA1B-7198-4689-8B08-F3281879E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39" y="3861048"/>
            <a:ext cx="4667250" cy="22288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5658C47-4173-4000-83EE-1EC0B9699044}"/>
              </a:ext>
            </a:extLst>
          </p:cNvPr>
          <p:cNvSpPr/>
          <p:nvPr/>
        </p:nvSpPr>
        <p:spPr>
          <a:xfrm>
            <a:off x="2411760" y="1828801"/>
            <a:ext cx="3456384" cy="4480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00875"/>
      </p:ext>
    </p:extLst>
  </p:cSld>
  <p:clrMapOvr>
    <a:masterClrMapping/>
  </p:clrMapOvr>
</p:sld>
</file>

<file path=ppt/theme/theme1.xml><?xml version="1.0" encoding="utf-8"?>
<a:theme xmlns:a="http://schemas.openxmlformats.org/drawingml/2006/main" name="CIEN스터디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Juhyeong_Font">
      <a:majorFont>
        <a:latin typeface="Source Code Pro Black"/>
        <a:ea typeface="나눔스퀘어 ExtraBold"/>
        <a:cs typeface=""/>
      </a:majorFont>
      <a:minorFont>
        <a:latin typeface="Source Code Pro Semibold"/>
        <a:ea typeface="나눔스퀘어 Bold"/>
        <a:cs typeface="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EN스터디" id="{D689703E-76F2-445E-AC18-934C5B574C12}" vid="{942E51EF-7D6E-4816-B0C4-763A4CFD233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CIEN스터디</Template>
  <TotalTime>0</TotalTime>
  <Words>873</Words>
  <Application>Microsoft Office PowerPoint</Application>
  <PresentationFormat>화면 슬라이드 쇼(4:3)</PresentationFormat>
  <Paragraphs>189</Paragraphs>
  <Slides>33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나눔스퀘어 ExtraBold</vt:lpstr>
      <vt:lpstr>Source Code Pro Semibold</vt:lpstr>
      <vt:lpstr>나눔스퀘어_ac</vt:lpstr>
      <vt:lpstr>나눔스퀘어 Bold</vt:lpstr>
      <vt:lpstr>Source Code Pro Black</vt:lpstr>
      <vt:lpstr>Arial</vt:lpstr>
      <vt:lpstr>Wingdings 2</vt:lpstr>
      <vt:lpstr>CIEN스터디</vt:lpstr>
      <vt:lpstr>CIEN Unity 3D</vt:lpstr>
      <vt:lpstr>목차</vt:lpstr>
      <vt:lpstr>1. 유니티 스크립트</vt:lpstr>
      <vt:lpstr>스크립트</vt:lpstr>
      <vt:lpstr>스크립트를 만들어보자</vt:lpstr>
      <vt:lpstr>스크립트를 만들면</vt:lpstr>
      <vt:lpstr>특별한 스크립트의 이벤트 함수들</vt:lpstr>
      <vt:lpstr>스크립트를 컴포넌트로 추가할 때</vt:lpstr>
      <vt:lpstr>메시지 출력하기</vt:lpstr>
      <vt:lpstr>Document</vt:lpstr>
      <vt:lpstr>2. 입력 처리</vt:lpstr>
      <vt:lpstr>입력</vt:lpstr>
      <vt:lpstr>키보드 입력 받기</vt:lpstr>
      <vt:lpstr>Input 테스트</vt:lpstr>
      <vt:lpstr>Vector</vt:lpstr>
      <vt:lpstr>Vector3 흔한 실수</vt:lpstr>
      <vt:lpstr>Copy of Struct's Member</vt:lpstr>
      <vt:lpstr>Good</vt:lpstr>
      <vt:lpstr>Better</vt:lpstr>
      <vt:lpstr>입력을 받아서 이동해보자</vt:lpstr>
      <vt:lpstr>3. Frame과 deltaTime</vt:lpstr>
      <vt:lpstr>Frame</vt:lpstr>
      <vt:lpstr>성능 무관 – Δtime 이용</vt:lpstr>
      <vt:lpstr>4. 이동과 회전</vt:lpstr>
      <vt:lpstr>위치</vt:lpstr>
      <vt:lpstr>이동하기</vt:lpstr>
      <vt:lpstr>속도</vt:lpstr>
      <vt:lpstr>가속도</vt:lpstr>
      <vt:lpstr>회전</vt:lpstr>
      <vt:lpstr>5. Asset Store</vt:lpstr>
      <vt:lpstr>Asset Store</vt:lpstr>
      <vt:lpstr>Flappy Bird 점프 구현하기</vt:lpstr>
      <vt:lpstr>참고 문서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 3D</dc:title>
  <dc:creator>Microsoft Corporation</dc:creator>
  <cp:lastModifiedBy>Juhyeong Ko</cp:lastModifiedBy>
  <cp:revision>1315</cp:revision>
  <dcterms:created xsi:type="dcterms:W3CDTF">2006-10-05T04:04:58Z</dcterms:created>
  <dcterms:modified xsi:type="dcterms:W3CDTF">2020-04-21T09:20:04Z</dcterms:modified>
</cp:coreProperties>
</file>