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5"/>
  </p:notesMasterIdLst>
  <p:sldIdLst>
    <p:sldId id="330" r:id="rId2"/>
    <p:sldId id="257" r:id="rId3"/>
    <p:sldId id="352" r:id="rId4"/>
    <p:sldId id="353" r:id="rId5"/>
    <p:sldId id="358" r:id="rId6"/>
    <p:sldId id="363" r:id="rId7"/>
    <p:sldId id="354" r:id="rId8"/>
    <p:sldId id="355" r:id="rId9"/>
    <p:sldId id="362" r:id="rId10"/>
    <p:sldId id="368" r:id="rId11"/>
    <p:sldId id="370" r:id="rId12"/>
    <p:sldId id="356" r:id="rId13"/>
    <p:sldId id="357" r:id="rId14"/>
    <p:sldId id="359" r:id="rId15"/>
    <p:sldId id="366" r:id="rId16"/>
    <p:sldId id="360" r:id="rId17"/>
    <p:sldId id="364" r:id="rId18"/>
    <p:sldId id="365" r:id="rId19"/>
    <p:sldId id="367" r:id="rId20"/>
    <p:sldId id="369" r:id="rId21"/>
    <p:sldId id="361" r:id="rId22"/>
    <p:sldId id="329" r:id="rId23"/>
    <p:sldId id="285" r:id="rId24"/>
  </p:sldIdLst>
  <p:sldSz cx="9144000" cy="6858000" type="screen4x3"/>
  <p:notesSz cx="6858000" cy="9144000"/>
  <p:embeddedFontLst>
    <p:embeddedFont>
      <p:font typeface="나눔스퀘어 ExtraBold" panose="020B0600000101010101" pitchFamily="50" charset="-127"/>
      <p:bold r:id="rId26"/>
    </p:embeddedFont>
    <p:embeddedFont>
      <p:font typeface="나눔스퀘어_ac" panose="020B0600000101010101" pitchFamily="50" charset="-127"/>
      <p:regular r:id="rId27"/>
    </p:embeddedFont>
    <p:embeddedFont>
      <p:font typeface="Source Code Pro Black" panose="020B0809030403020204" pitchFamily="49" charset="0"/>
      <p:bold r:id="rId28"/>
      <p:boldItalic r:id="rId29"/>
    </p:embeddedFont>
    <p:embeddedFont>
      <p:font typeface="Source Code Pro Semibold" panose="020B0609030403020204" pitchFamily="49" charset="0"/>
      <p:bold r:id="rId30"/>
      <p:boldItalic r:id="rId31"/>
    </p:embeddedFont>
    <p:embeddedFont>
      <p:font typeface="Wingdings 2" panose="05020102010507070707" pitchFamily="18" charset="2"/>
      <p:regular r:id="rId3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353"/>
            <p14:sldId id="358"/>
            <p14:sldId id="363"/>
            <p14:sldId id="354"/>
            <p14:sldId id="355"/>
            <p14:sldId id="362"/>
            <p14:sldId id="368"/>
            <p14:sldId id="370"/>
            <p14:sldId id="356"/>
            <p14:sldId id="357"/>
            <p14:sldId id="359"/>
            <p14:sldId id="366"/>
            <p14:sldId id="360"/>
            <p14:sldId id="364"/>
            <p14:sldId id="365"/>
            <p14:sldId id="367"/>
            <p14:sldId id="369"/>
            <p14:sldId id="361"/>
          </p14:sldIdLst>
        </p14:section>
        <p14:section name="Flappy Bird" id="{CF0D12D5-9B8A-418A-A613-AC8F4A5554B5}">
          <p14:sldIdLst>
            <p14:sldId id="329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86094" autoAdjust="0"/>
  </p:normalViewPr>
  <p:slideViewPr>
    <p:cSldViewPr>
      <p:cViewPr>
        <p:scale>
          <a:sx n="66" d="100"/>
          <a:sy n="66" d="100"/>
        </p:scale>
        <p:origin x="194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2020/5/12/Tuesday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2020/5/12/Tuesday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2020/5/12/Tuesday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2020/5/12/Tuesday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photo3idea-studio" TargetMode="External"/><Relationship Id="rId2" Type="http://schemas.openxmlformats.org/officeDocument/2006/relationships/hyperlink" Target="https://www.flaticon.com/authors/freepi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unity3d.com/ScriptReference/CollisionDetectionMode.Continuous.html" TargetMode="External"/><Relationship Id="rId5" Type="http://schemas.openxmlformats.org/officeDocument/2006/relationships/hyperlink" Target="https://docs.unity3d.com/ScriptReference/MonoBehaviour.FixedUpdate.html" TargetMode="External"/><Relationship Id="rId4" Type="http://schemas.openxmlformats.org/officeDocument/2006/relationships/hyperlink" Target="http://www.flaticon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unity3d.com/ScriptReference/MonoBehaviour.FixedUpd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63E00-0BB5-4BF8-B24D-C5FCC429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물체 이동하기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AF06C3-D388-4F58-B36B-C217D0B7E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</a:t>
            </a:r>
            <a:r>
              <a:rPr lang="ko-KR" altLang="en-US" dirty="0"/>
              <a:t>과 달리 컴포넌트를 우리가 직접 가져와야 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rb</a:t>
            </a:r>
            <a:r>
              <a:rPr lang="en-US" altLang="ko-KR" dirty="0"/>
              <a:t> = </a:t>
            </a:r>
            <a:r>
              <a:rPr lang="en-US" altLang="ko-KR" dirty="0" err="1"/>
              <a:t>GetComponet</a:t>
            </a:r>
            <a:r>
              <a:rPr lang="en-US" altLang="ko-KR" dirty="0"/>
              <a:t>&lt;</a:t>
            </a:r>
            <a:r>
              <a:rPr lang="en-US" altLang="ko-KR" dirty="0" err="1"/>
              <a:t>Rigidbody</a:t>
            </a:r>
            <a:r>
              <a:rPr lang="en-US" altLang="ko-KR" dirty="0"/>
              <a:t>&gt;()</a:t>
            </a:r>
          </a:p>
          <a:p>
            <a:r>
              <a:rPr lang="en-US" altLang="ko-KR" dirty="0"/>
              <a:t>Quiz. </a:t>
            </a:r>
            <a:r>
              <a:rPr lang="ko-KR" altLang="en-US" dirty="0"/>
              <a:t>왜 유니티가 자동으로 가져와주지 않을까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 err="1"/>
              <a:t>rb.velocity</a:t>
            </a:r>
            <a:r>
              <a:rPr lang="en-US" altLang="ko-KR" dirty="0"/>
              <a:t> = new Vector(1, 0, 0);</a:t>
            </a:r>
          </a:p>
          <a:p>
            <a:r>
              <a:rPr lang="en-US" altLang="ko-KR" dirty="0" err="1"/>
              <a:t>rb.AddForce</a:t>
            </a:r>
            <a:r>
              <a:rPr lang="en-US" altLang="ko-KR" dirty="0"/>
              <a:t>(1,1,1);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6FB30AD-192E-4837-8C88-91B9256B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4690158"/>
            <a:ext cx="4061812" cy="147840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D2F3A76-B41A-4BEE-8E36-048A4C786843}"/>
              </a:ext>
            </a:extLst>
          </p:cNvPr>
          <p:cNvSpPr/>
          <p:nvPr/>
        </p:nvSpPr>
        <p:spPr>
          <a:xfrm>
            <a:off x="5634672" y="5167752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/>
              <a:t>Visual Studio Tip.</a:t>
            </a:r>
            <a:br>
              <a:rPr lang="en-US" altLang="ko-KR" sz="1400" dirty="0"/>
            </a:br>
            <a:r>
              <a:rPr lang="en-US" altLang="ko-KR" sz="1400" dirty="0"/>
              <a:t>Ctrl + Shift + Space</a:t>
            </a:r>
          </a:p>
        </p:txBody>
      </p:sp>
    </p:spTree>
    <p:extLst>
      <p:ext uri="{BB962C8B-B14F-4D97-AF65-F5344CB8AC3E}">
        <p14:creationId xmlns:p14="http://schemas.microsoft.com/office/powerpoint/2010/main" val="429361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44BBD-377F-47C5-8A52-ABB88E395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더 많은 조정을 원한다면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F2340D-64B5-4E85-BAA5-BC8CFF59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Physic Material</a:t>
            </a:r>
            <a:r>
              <a:rPr lang="ko-KR" altLang="en-US" dirty="0"/>
              <a:t>이란 것이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3353A7-3934-4FE2-B109-CDA6BFF3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76872"/>
            <a:ext cx="4176122" cy="1455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CB4F64E-CD52-41BB-B486-23D00EF12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4377108"/>
            <a:ext cx="4046571" cy="1158340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663A0ED-C145-48A6-A06E-4051530DFAC2}"/>
              </a:ext>
            </a:extLst>
          </p:cNvPr>
          <p:cNvCxnSpPr>
            <a:stCxn id="5" idx="2"/>
          </p:cNvCxnSpPr>
          <p:nvPr/>
        </p:nvCxnSpPr>
        <p:spPr>
          <a:xfrm>
            <a:off x="3347693" y="3732418"/>
            <a:ext cx="2232419" cy="13527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728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충돌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88" y="5648962"/>
            <a:ext cx="7319601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충돌하는 물체 </a:t>
            </a:r>
            <a:r>
              <a:rPr lang="en-US" altLang="ko-KR" dirty="0"/>
              <a:t>- Collision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tx2">
                    <a:lumMod val="50000"/>
                  </a:schemeClr>
                </a:solidFill>
              </a:rPr>
              <a:t>vs</a:t>
            </a:r>
            <a:r>
              <a:rPr lang="en-US" altLang="ko-KR" dirty="0"/>
              <a:t> </a:t>
            </a:r>
            <a:r>
              <a:rPr lang="ko-KR" altLang="en-US" dirty="0"/>
              <a:t>감지하는 물체 </a:t>
            </a:r>
            <a:r>
              <a:rPr lang="en-US" altLang="ko-KR" dirty="0"/>
              <a:t>- Trigger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707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C89B-F940-4A74-9767-86C76CB0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Collider </a:t>
            </a:r>
            <a:r>
              <a:rPr lang="ko-KR" altLang="en-US" dirty="0"/>
              <a:t>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BB77-080E-4CA0-B874-5A726533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충돌체라는 뜻</a:t>
            </a:r>
            <a:endParaRPr lang="en-US" altLang="ko-KR" dirty="0"/>
          </a:p>
          <a:p>
            <a:r>
              <a:rPr lang="ko-KR" altLang="en-US" dirty="0"/>
              <a:t>실제로 충돌할 부분 </a:t>
            </a:r>
            <a:r>
              <a:rPr lang="en-US" altLang="ko-KR" dirty="0"/>
              <a:t>(</a:t>
            </a:r>
            <a:r>
              <a:rPr lang="ko-KR" altLang="en-US" dirty="0"/>
              <a:t>초록색 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16423F-2B0A-4054-B74D-C4B03DBE3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741" y="2923372"/>
            <a:ext cx="3314987" cy="2789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1FC1C3C-0608-4397-BBA7-8C847A4AF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963" y="3264424"/>
            <a:ext cx="2389393" cy="210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4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05A03-59F2-475B-B627-815C6DA8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54E8D6-86D3-42E6-800A-2087641F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연산량</a:t>
            </a:r>
            <a:r>
              <a:rPr lang="en-US" altLang="ko-KR" dirty="0"/>
              <a:t>?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구 </a:t>
            </a:r>
            <a:r>
              <a:rPr lang="en-US" altLang="ko-K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캡슐 </a:t>
            </a:r>
            <a:r>
              <a:rPr lang="en-US" altLang="ko-K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 </a:t>
            </a:r>
            <a:r>
              <a:rPr lang="ko-KR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박스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&lt;&lt;&lt; </a:t>
            </a:r>
            <a:r>
              <a:rPr lang="ko-KR" altLang="en-US" dirty="0" err="1">
                <a:solidFill>
                  <a:schemeClr val="accent5">
                    <a:lumMod val="75000"/>
                  </a:schemeClr>
                </a:solidFill>
              </a:rPr>
              <a:t>메쉬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F85565-C781-4108-A96B-C39F5BE1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74579"/>
            <a:ext cx="2499577" cy="34597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C52C3D-BC45-4159-94C1-4A7DA8291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270" y="2914826"/>
            <a:ext cx="1070703" cy="10821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93F45B6-419F-49DE-B934-C2359900E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144" y="4149080"/>
            <a:ext cx="1066893" cy="10821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6428AEB-ABBE-4B77-9ADA-548007AD3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7558" y="2834809"/>
            <a:ext cx="1150720" cy="12421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3706834-825C-42E6-BDB1-C192414F6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5168" y="2236587"/>
            <a:ext cx="1295512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3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FD906-B5F7-4573-B4A1-209D8E50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속도가 너무 빠를 경우</a:t>
            </a:r>
            <a:br>
              <a:rPr lang="en-US" altLang="ko-KR" sz="3600" dirty="0"/>
            </a:br>
            <a:r>
              <a:rPr lang="en-US" altLang="ko-KR" sz="3600" dirty="0"/>
              <a:t>Collider</a:t>
            </a:r>
            <a:r>
              <a:rPr lang="ko-KR" altLang="en-US" sz="2800" dirty="0"/>
              <a:t> </a:t>
            </a:r>
            <a:r>
              <a:rPr lang="en-US" altLang="ko-KR" sz="2800" dirty="0"/>
              <a:t>Discrete vs Continuous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4AE45C-2B15-4F9E-B10C-1E481161E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Discrete: </a:t>
            </a:r>
            <a:r>
              <a:rPr lang="ko-KR" altLang="en-US" sz="1200" dirty="0"/>
              <a:t>이산적으로 이동</a:t>
            </a:r>
            <a:endParaRPr lang="en-US" altLang="ko-KR" sz="1200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Continuous: Dynamic -&gt; Static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ko-KR" sz="1200" dirty="0"/>
              <a:t>Continuous Dynamic: Dynamic &lt;-&gt; Dynamic</a:t>
            </a:r>
          </a:p>
          <a:p>
            <a:r>
              <a:rPr lang="ko-KR" altLang="en-US" dirty="0"/>
              <a:t>하지만</a:t>
            </a:r>
            <a:r>
              <a:rPr lang="en-US" altLang="ko-KR" dirty="0"/>
              <a:t>... Continuous</a:t>
            </a:r>
            <a:r>
              <a:rPr lang="ko-KR" altLang="en-US" dirty="0"/>
              <a:t>하게 계산하기 보단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를 크게 잡자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6AFD4-65AF-41D7-BCDE-D802E9B7B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3861048"/>
            <a:ext cx="4214225" cy="22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88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9A95F-C5DD-431E-9C74-AA6EBB04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캐릭터용 </a:t>
            </a:r>
            <a:r>
              <a:rPr lang="en-US" altLang="ko-KR" dirty="0"/>
              <a:t>Collider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BAAD1C-674F-43FC-9A5F-3F44970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Mesh</a:t>
            </a:r>
            <a:r>
              <a:rPr lang="ko-KR" altLang="en-US" dirty="0"/>
              <a:t>보단 </a:t>
            </a:r>
            <a:r>
              <a:rPr lang="en-US" altLang="ko-KR" dirty="0"/>
              <a:t>Capsule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80C286-915B-44BF-A54B-ABBA358C2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55418"/>
            <a:ext cx="6119390" cy="2347163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8FCEAEB1-3A1E-4E12-9481-AC0D01B0B1FE}"/>
              </a:ext>
            </a:extLst>
          </p:cNvPr>
          <p:cNvSpPr/>
          <p:nvPr/>
        </p:nvSpPr>
        <p:spPr>
          <a:xfrm>
            <a:off x="1547664" y="3949078"/>
            <a:ext cx="1152128" cy="108012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5B9E3FE-BD8B-4F38-B490-24856ACCF635}"/>
              </a:ext>
            </a:extLst>
          </p:cNvPr>
          <p:cNvSpPr/>
          <p:nvPr/>
        </p:nvSpPr>
        <p:spPr>
          <a:xfrm rot="651466">
            <a:off x="3674936" y="2912042"/>
            <a:ext cx="4651996" cy="2123274"/>
          </a:xfrm>
          <a:prstGeom prst="ellipse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764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5E0EE-1AE6-4765-80D5-DE13606F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Collision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8233E9-2ACA-439A-AA3B-0CCBAF4F3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의 </a:t>
            </a:r>
            <a:r>
              <a:rPr lang="en-US" altLang="ko-KR" dirty="0"/>
              <a:t>"Is Trigger"</a:t>
            </a:r>
            <a:r>
              <a:rPr lang="ko-KR" altLang="en-US" dirty="0"/>
              <a:t>를 사용하지 않는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Collison</a:t>
            </a:r>
            <a:r>
              <a:rPr lang="ko-KR" altLang="en-US" dirty="0"/>
              <a:t>을 함</a:t>
            </a:r>
            <a:endParaRPr lang="en-US" altLang="ko-KR" dirty="0"/>
          </a:p>
          <a:p>
            <a:r>
              <a:rPr lang="ko-KR" altLang="en-US" dirty="0"/>
              <a:t>물리적인 충돌을 한다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41BF7F-65A1-458C-9847-27243EA23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59486"/>
            <a:ext cx="4214225" cy="1181202"/>
          </a:xfrm>
          <a:prstGeom prst="rect">
            <a:avLst/>
          </a:prstGeom>
        </p:spPr>
      </p:pic>
      <p:pic>
        <p:nvPicPr>
          <p:cNvPr id="6" name="그림 5" descr="장난감이(가) 표시된 사진&#10;&#10;자동 생성된 설명">
            <a:extLst>
              <a:ext uri="{FF2B5EF4-FFF2-40B4-BE49-F238E27FC236}">
                <a16:creationId xmlns:a16="http://schemas.microsoft.com/office/drawing/2014/main" id="{8BB1CBFE-11BB-443E-AA6E-52D201201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621534"/>
            <a:ext cx="2870706" cy="287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37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52AF-4E7F-4257-A253-04F9B4F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Trigger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DED4F-03F7-480D-9348-C8AD98EE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의 </a:t>
            </a:r>
            <a:r>
              <a:rPr lang="en-US" altLang="ko-KR" dirty="0"/>
              <a:t>"Is Trigger"</a:t>
            </a:r>
            <a:r>
              <a:rPr lang="ko-KR" altLang="en-US" dirty="0"/>
              <a:t>를 사용하는 경우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Trigger</a:t>
            </a:r>
            <a:r>
              <a:rPr lang="ko-KR" altLang="en-US" dirty="0"/>
              <a:t>를 함</a:t>
            </a:r>
            <a:endParaRPr lang="en-US" altLang="ko-KR" dirty="0"/>
          </a:p>
          <a:p>
            <a:r>
              <a:rPr lang="ko-KR" altLang="en-US" dirty="0"/>
              <a:t>들어왔는지 나갔는지 감지만 한다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D19792-02DA-4085-ADD7-15F94073F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235100"/>
            <a:ext cx="4183743" cy="11583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4927C2-26B4-4340-8BB3-A723488A88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149080"/>
            <a:ext cx="1862031" cy="18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9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566BA-9BB9-489E-AD8D-D04E14B03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Enter / Stay / Exit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B6FDEB-B2F7-4268-8F70-30CF0D294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Enter: </a:t>
            </a:r>
            <a:r>
              <a:rPr lang="ko-KR" altLang="en-US" dirty="0"/>
              <a:t>충돌을 시작할 때</a:t>
            </a:r>
            <a:endParaRPr lang="en-US" altLang="ko-KR" dirty="0"/>
          </a:p>
          <a:p>
            <a:r>
              <a:rPr lang="en-US" altLang="ko-KR" dirty="0"/>
              <a:t>Stay: </a:t>
            </a:r>
            <a:r>
              <a:rPr lang="ko-KR" altLang="en-US" dirty="0"/>
              <a:t>충돌 중일 때</a:t>
            </a:r>
            <a:endParaRPr lang="en-US" altLang="ko-KR" dirty="0"/>
          </a:p>
          <a:p>
            <a:r>
              <a:rPr lang="en-US" altLang="ko-KR" dirty="0"/>
              <a:t>Exit: </a:t>
            </a:r>
            <a:r>
              <a:rPr lang="ko-KR" altLang="en-US" dirty="0"/>
              <a:t>충돌이 끝날 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OnTriggerEnter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충돌되는 물체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OnTriggerStay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충돌되는 물체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OnTriggerExit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충돌되는 물체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OnCollisionEnter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충돌되는 물체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OnCollisionStay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충돌되는 물체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OnCollisionExit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chemeClr val="accent1"/>
                </a:solidFill>
              </a:rPr>
              <a:t>충돌되는 물체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1B29F6-0A44-4C69-B54D-77DA01B12A11}"/>
              </a:ext>
            </a:extLst>
          </p:cNvPr>
          <p:cNvSpPr/>
          <p:nvPr/>
        </p:nvSpPr>
        <p:spPr>
          <a:xfrm>
            <a:off x="5882914" y="3779748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+mj-lt"/>
                <a:ea typeface="돋움체" panose="020B0609000101010101" pitchFamily="49" charset="-127"/>
              </a:rPr>
              <a:t>Collision Object</a:t>
            </a:r>
            <a:endParaRPr lang="ko-KR" altLang="en-US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DB17845-1EA3-4DC7-AA42-13C0248ECEAF}"/>
              </a:ext>
            </a:extLst>
          </p:cNvPr>
          <p:cNvSpPr/>
          <p:nvPr/>
        </p:nvSpPr>
        <p:spPr>
          <a:xfrm>
            <a:off x="5940152" y="5276969"/>
            <a:ext cx="2252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  <a:latin typeface="+mj-lt"/>
                <a:ea typeface="돋움체" panose="020B0609000101010101" pitchFamily="49" charset="-127"/>
              </a:rPr>
              <a:t>Collider Object</a:t>
            </a:r>
            <a:endParaRPr lang="ko-KR" altLang="en-US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17444B6-2A69-4854-AACD-6E74A3909A59}"/>
              </a:ext>
            </a:extLst>
          </p:cNvPr>
          <p:cNvCxnSpPr>
            <a:cxnSpLocks/>
          </p:cNvCxnSpPr>
          <p:nvPr/>
        </p:nvCxnSpPr>
        <p:spPr>
          <a:xfrm>
            <a:off x="5220072" y="393305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208EBFB-F083-4290-B0D5-C3BE82F2F9F3}"/>
              </a:ext>
            </a:extLst>
          </p:cNvPr>
          <p:cNvCxnSpPr>
            <a:cxnSpLocks/>
          </p:cNvCxnSpPr>
          <p:nvPr/>
        </p:nvCxnSpPr>
        <p:spPr>
          <a:xfrm>
            <a:off x="5220072" y="5461635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01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물리엔진 개념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강체</a:t>
            </a:r>
            <a:r>
              <a:rPr lang="en-US" altLang="ko-KR" dirty="0"/>
              <a:t>(</a:t>
            </a:r>
            <a:r>
              <a:rPr lang="en-US" altLang="ko-KR" dirty="0" err="1"/>
              <a:t>Rigidbody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뜻</a:t>
            </a:r>
            <a:endParaRPr lang="en-US" altLang="ko-KR" dirty="0"/>
          </a:p>
          <a:p>
            <a:pPr lvl="1"/>
            <a:r>
              <a:rPr lang="en-US" altLang="ko-KR" dirty="0"/>
              <a:t>velocity </a:t>
            </a:r>
            <a:r>
              <a:rPr lang="en-US" altLang="ko-KR" dirty="0" err="1"/>
              <a:t>AddForce</a:t>
            </a:r>
            <a:r>
              <a:rPr lang="en-US" altLang="ko-KR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충돌</a:t>
            </a:r>
            <a:endParaRPr lang="en-US" altLang="ko-KR" dirty="0"/>
          </a:p>
          <a:p>
            <a:pPr lvl="1"/>
            <a:r>
              <a:rPr lang="en-US" altLang="ko-KR" dirty="0"/>
              <a:t>Collider</a:t>
            </a:r>
          </a:p>
          <a:p>
            <a:pPr lvl="1"/>
            <a:r>
              <a:rPr lang="en-US" altLang="ko-KR" dirty="0"/>
              <a:t>Collision / Trigger</a:t>
            </a:r>
          </a:p>
          <a:p>
            <a:pPr lvl="2"/>
            <a:r>
              <a:rPr lang="en-US" altLang="ko-KR" dirty="0"/>
              <a:t>Enter / Stay / Exit</a:t>
            </a:r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Flappy Bird</a:t>
            </a:r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B25C0-5E56-48B3-951A-2BE4BAB79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실습해보자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4B4731F-654D-4B60-B31C-329C75140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616" y="1844824"/>
            <a:ext cx="2720576" cy="914479"/>
          </a:xfrm>
          <a:prstGeom prst="rect">
            <a:avLst/>
          </a:prstGeom>
        </p:spPr>
      </p:pic>
      <p:pic>
        <p:nvPicPr>
          <p:cNvPr id="6" name="그림 5" descr="스크린샷이(가) 표시된 사진&#10;&#10;자동 생성된 설명">
            <a:extLst>
              <a:ext uri="{FF2B5EF4-FFF2-40B4-BE49-F238E27FC236}">
                <a16:creationId xmlns:a16="http://schemas.microsoft.com/office/drawing/2014/main" id="{06A12690-EAFC-4EB2-B132-B9E179209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10324"/>
            <a:ext cx="4646290" cy="346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122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2CD64-F7BE-4FB5-A83F-BE5F90E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충돌 이벤트가 발생하지 않을 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39888-A434-4E75-A962-148E5A6B1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Rigidbody</a:t>
            </a:r>
            <a:r>
              <a:rPr lang="ko-KR" altLang="en-US" dirty="0"/>
              <a:t>를 제대로 달았는지 확인한다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Quiz. </a:t>
            </a:r>
            <a:r>
              <a:rPr lang="en-US" altLang="ko-KR" dirty="0" err="1"/>
              <a:t>Rigidbody</a:t>
            </a:r>
            <a:r>
              <a:rPr lang="ko-KR" altLang="en-US" dirty="0"/>
              <a:t>가 없이 </a:t>
            </a:r>
            <a:r>
              <a:rPr lang="en-US" altLang="ko-KR" dirty="0"/>
              <a:t>Collider</a:t>
            </a:r>
            <a:r>
              <a:rPr lang="ko-KR" altLang="en-US" dirty="0"/>
              <a:t>만 있으면</a:t>
            </a:r>
            <a:r>
              <a:rPr lang="en-US" altLang="ko-KR" dirty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450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378DF-8585-48A9-B8E1-C64F72E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Flappy Bird </a:t>
            </a:r>
            <a:r>
              <a:rPr lang="ko-KR" altLang="en-US" dirty="0"/>
              <a:t>점프 구현하기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90BA86-EDA8-46D8-9917-FD082C8B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로 못 나가도록 설정</a:t>
            </a:r>
            <a:endParaRPr lang="en-US" altLang="ko-KR" dirty="0"/>
          </a:p>
          <a:p>
            <a:r>
              <a:rPr lang="en-US" altLang="ko-KR" dirty="0"/>
              <a:t>Player</a:t>
            </a:r>
            <a:r>
              <a:rPr lang="ko-KR" altLang="en-US" dirty="0"/>
              <a:t>가 </a:t>
            </a:r>
            <a:r>
              <a:rPr lang="en-US" altLang="ko-KR" dirty="0"/>
              <a:t>Collider</a:t>
            </a:r>
            <a:r>
              <a:rPr lang="ko-KR" altLang="en-US" dirty="0"/>
              <a:t>에 충돌했을 때 </a:t>
            </a:r>
            <a:r>
              <a:rPr lang="en-US" altLang="ko-KR" dirty="0"/>
              <a:t>"</a:t>
            </a:r>
            <a:r>
              <a:rPr lang="ko-KR" altLang="en-US" dirty="0"/>
              <a:t>충돌함</a:t>
            </a:r>
            <a:r>
              <a:rPr lang="en-US" altLang="ko-KR" dirty="0"/>
              <a:t>"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Collider</a:t>
            </a:r>
            <a:r>
              <a:rPr lang="ko-KR" altLang="en-US" dirty="0"/>
              <a:t>에 충돌해도 이상하게 돌아가거나 튕기지 않음</a:t>
            </a:r>
            <a:endParaRPr lang="en-US" altLang="ko-KR" dirty="0"/>
          </a:p>
          <a:p>
            <a:r>
              <a:rPr lang="en-US" altLang="ko-KR" dirty="0"/>
              <a:t>GitHub</a:t>
            </a:r>
            <a:r>
              <a:rPr lang="ko-KR" altLang="en-US" dirty="0"/>
              <a:t>에 </a:t>
            </a:r>
            <a:r>
              <a:rPr lang="en-US" altLang="ko-KR" dirty="0" err="1"/>
              <a:t>gitignore</a:t>
            </a:r>
            <a:r>
              <a:rPr lang="ko-KR" altLang="en-US" dirty="0"/>
              <a:t>까지 잘 설정해서</a:t>
            </a:r>
            <a:r>
              <a:rPr lang="en-US" altLang="ko-KR" dirty="0"/>
              <a:t> </a:t>
            </a:r>
            <a:r>
              <a:rPr lang="ko-KR" altLang="en-US" dirty="0"/>
              <a:t>올린다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770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dirty="0" err="1">
                <a:hlinkClick r:id="rId2"/>
              </a:rPr>
              <a:t>Freepik</a:t>
            </a:r>
            <a:r>
              <a:rPr lang="en-US" altLang="ko-KR" dirty="0"/>
              <a:t>, </a:t>
            </a:r>
            <a:r>
              <a:rPr lang="en-US" altLang="ko-KR" dirty="0">
                <a:hlinkClick r:id="rId3"/>
              </a:rPr>
              <a:t>photo3idea_studio</a:t>
            </a:r>
            <a:r>
              <a:rPr lang="en-US" altLang="ko-KR" dirty="0"/>
              <a:t> from </a:t>
            </a:r>
            <a:r>
              <a:rPr lang="en-US" altLang="ko-KR" dirty="0">
                <a:hlinkClick r:id="rId4"/>
              </a:rPr>
              <a:t>www.flaticon.com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https://docs.unity3d.com/ScriptReference/MonoBehaviour.FixedUpdate.html</a:t>
            </a:r>
            <a:endParaRPr lang="en-US" altLang="ko-KR" dirty="0"/>
          </a:p>
          <a:p>
            <a:r>
              <a:rPr lang="en-US" altLang="ko-KR" dirty="0">
                <a:hlinkClick r:id="rId6"/>
              </a:rPr>
              <a:t>https://docs.unity3d.com/ScriptReference/CollisionDetectionMode.Continuous.html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 물리엔진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물리 편하게 쓰자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C89B-F940-4A74-9767-86C76CB0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유니티의 물리엔진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BB77-080E-4CA0-B874-5A726533B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446520" cy="1998419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유니티는 물리엔진이 내장되어 컴포넌트의 형태로 제공된다</a:t>
            </a:r>
            <a:endParaRPr lang="en-US" altLang="ko-KR" dirty="0"/>
          </a:p>
          <a:p>
            <a:r>
              <a:rPr lang="ko-KR" altLang="en-US" dirty="0"/>
              <a:t>우리는 물리를 구현하지 않고 컴포넌트를 사용한다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3D</a:t>
            </a:r>
            <a:r>
              <a:rPr lang="ko-KR" altLang="en-US" dirty="0"/>
              <a:t>와</a:t>
            </a:r>
            <a:r>
              <a:rPr lang="en-US" altLang="ko-KR" dirty="0"/>
              <a:t> 2D</a:t>
            </a:r>
            <a:r>
              <a:rPr lang="ko-KR" altLang="en-US" dirty="0"/>
              <a:t>는 </a:t>
            </a:r>
            <a:r>
              <a:rPr lang="ko-KR" altLang="en-US" b="1" dirty="0">
                <a:highlight>
                  <a:srgbClr val="800080"/>
                </a:highlight>
              </a:rPr>
              <a:t>다른</a:t>
            </a:r>
            <a:r>
              <a:rPr lang="ko-KR" altLang="en-US" dirty="0"/>
              <a:t> 물리엔진을 사용하기 때문에 주의하자</a:t>
            </a:r>
            <a:endParaRPr lang="en-US" altLang="ko-KR" dirty="0"/>
          </a:p>
          <a:p>
            <a:pPr lvl="1"/>
            <a:r>
              <a:rPr lang="ko-KR" altLang="en-US" dirty="0"/>
              <a:t>주의해야할 차이점</a:t>
            </a:r>
            <a:r>
              <a:rPr lang="en-US" altLang="ko-KR" dirty="0"/>
              <a:t>:</a:t>
            </a:r>
            <a:r>
              <a:rPr lang="ko-KR" altLang="en-US" dirty="0"/>
              <a:t> 다른 컴포넌트를 사용한다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06F493-AEC2-470D-BB97-FC0DC9CC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55" y="4416107"/>
            <a:ext cx="3456384" cy="1278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CE061D-50C5-4F8D-A31C-4AE8C5682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7687" y="4416107"/>
            <a:ext cx="3456385" cy="19984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402A396-08EB-49CD-A920-2D5DBA3BB892}"/>
              </a:ext>
            </a:extLst>
          </p:cNvPr>
          <p:cNvSpPr/>
          <p:nvPr/>
        </p:nvSpPr>
        <p:spPr>
          <a:xfrm>
            <a:off x="375988" y="403990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3D </a:t>
            </a:r>
            <a:r>
              <a:rPr lang="ko-KR" altLang="en-US" dirty="0"/>
              <a:t>물리엔진 컴포넌트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CF7136F-A7CE-4693-B622-B0CDE3B1C71B}"/>
              </a:ext>
            </a:extLst>
          </p:cNvPr>
          <p:cNvSpPr/>
          <p:nvPr/>
        </p:nvSpPr>
        <p:spPr>
          <a:xfrm>
            <a:off x="4350953" y="4039908"/>
            <a:ext cx="24160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2D </a:t>
            </a:r>
            <a:r>
              <a:rPr lang="ko-KR" altLang="en-US" dirty="0"/>
              <a:t>물리엔진 컴포넌트</a:t>
            </a:r>
          </a:p>
        </p:txBody>
      </p:sp>
    </p:spTree>
    <p:extLst>
      <p:ext uri="{BB962C8B-B14F-4D97-AF65-F5344CB8AC3E}">
        <p14:creationId xmlns:p14="http://schemas.microsoft.com/office/powerpoint/2010/main" val="1243707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659E-B212-4306-91F3-C97C84DDA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365760"/>
            <a:ext cx="7676332" cy="1325562"/>
          </a:xfrm>
        </p:spPr>
        <p:txBody>
          <a:bodyPr>
            <a:normAutofit/>
          </a:bodyPr>
          <a:lstStyle/>
          <a:p>
            <a:r>
              <a:rPr lang="ko-KR" altLang="en-US" dirty="0"/>
              <a:t>이벤트용으로도 많이 사용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80968-03AC-4C24-9AD8-D173191B4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400" dirty="0">
                <a:highlight>
                  <a:srgbClr val="800080"/>
                </a:highlight>
              </a:rPr>
              <a:t>충돌</a:t>
            </a:r>
            <a:r>
              <a:rPr lang="ko-KR" altLang="en-US" dirty="0"/>
              <a:t> 감지 </a:t>
            </a:r>
            <a:r>
              <a:rPr lang="en-US" altLang="ko-KR" dirty="0"/>
              <a:t>(Enter?</a:t>
            </a:r>
            <a:r>
              <a:rPr lang="ko-KR" altLang="en-US" dirty="0"/>
              <a:t> </a:t>
            </a:r>
            <a:r>
              <a:rPr lang="en-US" altLang="ko-KR" dirty="0"/>
              <a:t>Stay?</a:t>
            </a:r>
            <a:r>
              <a:rPr lang="ko-KR" altLang="en-US" dirty="0"/>
              <a:t> </a:t>
            </a:r>
            <a:r>
              <a:rPr lang="en-US" altLang="ko-KR" dirty="0"/>
              <a:t>Exit?)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총알이 맞았을 때</a:t>
            </a:r>
            <a:endParaRPr lang="en-US" altLang="ko-KR" dirty="0"/>
          </a:p>
          <a:p>
            <a:pPr lvl="1"/>
            <a:r>
              <a:rPr lang="ko-KR" altLang="en-US" dirty="0"/>
              <a:t>소리</a:t>
            </a:r>
            <a:endParaRPr lang="en-US" altLang="ko-KR" dirty="0"/>
          </a:p>
          <a:p>
            <a:pPr lvl="1"/>
            <a:r>
              <a:rPr lang="ko-KR" altLang="en-US" dirty="0"/>
              <a:t>이펙트</a:t>
            </a:r>
            <a:endParaRPr lang="en-US" altLang="ko-KR" dirty="0"/>
          </a:p>
          <a:p>
            <a:pPr lvl="1"/>
            <a:r>
              <a:rPr lang="en-US" altLang="ko-KR" dirty="0"/>
              <a:t>HP--</a:t>
            </a:r>
          </a:p>
          <a:p>
            <a:r>
              <a:rPr lang="ko-KR" altLang="en-US" dirty="0"/>
              <a:t>특정 영역에 들어왔을 때</a:t>
            </a:r>
            <a:endParaRPr lang="en-US" altLang="ko-KR" dirty="0"/>
          </a:p>
          <a:p>
            <a:pPr lvl="1"/>
            <a:r>
              <a:rPr lang="ko-KR" altLang="en-US" dirty="0"/>
              <a:t>이동</a:t>
            </a:r>
            <a:endParaRPr lang="en-US" altLang="ko-KR" dirty="0"/>
          </a:p>
          <a:p>
            <a:pPr lvl="1"/>
            <a:r>
              <a:rPr lang="ko-KR" altLang="en-US" dirty="0" err="1"/>
              <a:t>디버프</a:t>
            </a:r>
            <a:endParaRPr lang="ko-KR" altLang="en-US" dirty="0"/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F75571C9-B0EF-4ABE-B583-9A3EC1958132}"/>
              </a:ext>
            </a:extLst>
          </p:cNvPr>
          <p:cNvSpPr/>
          <p:nvPr/>
        </p:nvSpPr>
        <p:spPr>
          <a:xfrm>
            <a:off x="1403648" y="2492896"/>
            <a:ext cx="432048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69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D7993-5274-4C7C-AA57-ECA29C03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물리엔진의 계산 비용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6582C-2526-4BB8-ADD4-1F8A0580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계산 비용이 높다</a:t>
            </a:r>
            <a:endParaRPr lang="en-US" altLang="ko-KR" dirty="0"/>
          </a:p>
          <a:p>
            <a:r>
              <a:rPr lang="ko-KR" altLang="en-US" dirty="0"/>
              <a:t>일반적인 </a:t>
            </a:r>
            <a:r>
              <a:rPr lang="en-US" altLang="ko-KR" dirty="0"/>
              <a:t>FPS</a:t>
            </a:r>
            <a:r>
              <a:rPr lang="ko-KR" altLang="en-US" dirty="0"/>
              <a:t>보다 낮게 설정되어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고정된 시간 </a:t>
            </a:r>
            <a:r>
              <a:rPr lang="en-US" altLang="ko-KR" dirty="0"/>
              <a:t>0.02(1</a:t>
            </a:r>
            <a:r>
              <a:rPr lang="ko-KR" altLang="en-US" dirty="0"/>
              <a:t>초에 </a:t>
            </a:r>
            <a:r>
              <a:rPr lang="en-US" altLang="ko-KR" dirty="0"/>
              <a:t>50</a:t>
            </a:r>
            <a:r>
              <a:rPr lang="ko-KR" altLang="en-US" dirty="0"/>
              <a:t>번</a:t>
            </a:r>
            <a:r>
              <a:rPr lang="en-US" altLang="ko-KR" dirty="0"/>
              <a:t>) </a:t>
            </a:r>
            <a:r>
              <a:rPr lang="ko-KR" altLang="en-US" dirty="0"/>
              <a:t>호출함</a:t>
            </a:r>
            <a:endParaRPr lang="en-US" altLang="ko-KR" dirty="0"/>
          </a:p>
          <a:p>
            <a:pPr lvl="1"/>
            <a:r>
              <a:rPr lang="ko-KR" altLang="en-US" sz="1500" dirty="0"/>
              <a:t>물리엔진을 사용할 때는 </a:t>
            </a:r>
            <a:r>
              <a:rPr lang="en-US" altLang="ko-KR" sz="1500" dirty="0"/>
              <a:t>Update</a:t>
            </a:r>
            <a:r>
              <a:rPr lang="ko-KR" altLang="en-US" sz="1500" dirty="0"/>
              <a:t>가 아닌 </a:t>
            </a:r>
            <a:r>
              <a:rPr lang="en-US" altLang="ko-KR" sz="1500" dirty="0" err="1"/>
              <a:t>FixedUpdate</a:t>
            </a:r>
            <a:r>
              <a:rPr lang="ko-KR" altLang="en-US" sz="1500" dirty="0"/>
              <a:t>에서 호출해주자</a:t>
            </a:r>
            <a:endParaRPr lang="en-US" altLang="ko-KR" sz="1500" dirty="0"/>
          </a:p>
          <a:p>
            <a:r>
              <a:rPr lang="ko-KR" altLang="en-US" dirty="0"/>
              <a:t>물리 연산이 중요하지 않으면 조정해서 최적화 할 수 있다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spc="-300" dirty="0">
                <a:solidFill>
                  <a:schemeClr val="tx2"/>
                </a:solidFill>
              </a:rPr>
              <a:t>Edit &gt; Settings &gt; Time &gt; Fixed Timestep</a:t>
            </a:r>
          </a:p>
          <a:p>
            <a:endParaRPr lang="ko-KR" altLang="en-US" dirty="0"/>
          </a:p>
        </p:txBody>
      </p:sp>
      <p:pic>
        <p:nvPicPr>
          <p:cNvPr id="4" name="그림 3">
            <a:hlinkClick r:id="rId2"/>
            <a:extLst>
              <a:ext uri="{FF2B5EF4-FFF2-40B4-BE49-F238E27FC236}">
                <a16:creationId xmlns:a16="http://schemas.microsoft.com/office/drawing/2014/main" id="{55EEAD56-E105-48BD-BC88-739E0F09E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2780928"/>
            <a:ext cx="7586036" cy="17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6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2. </a:t>
            </a:r>
            <a:r>
              <a:rPr lang="ko-KR" altLang="en-US" dirty="0"/>
              <a:t>강체</a:t>
            </a:r>
            <a:r>
              <a:rPr lang="en-US" altLang="ko-KR" dirty="0"/>
              <a:t>(</a:t>
            </a:r>
            <a:r>
              <a:rPr lang="en-US" altLang="ko-KR" dirty="0" err="1"/>
              <a:t>Rigidbody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물리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6759" y="1340768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6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0C89B-F940-4A74-9767-86C76CB0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강체</a:t>
            </a:r>
            <a:r>
              <a:rPr lang="en-US" altLang="ko-KR" dirty="0"/>
              <a:t>(</a:t>
            </a:r>
            <a:r>
              <a:rPr lang="en-US" altLang="ko-KR" dirty="0" err="1"/>
              <a:t>Rigidbody</a:t>
            </a:r>
            <a:r>
              <a:rPr lang="en-US" altLang="ko-KR" dirty="0"/>
              <a:t>)?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BBB77-080E-4CA0-B874-5A726533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물리</a:t>
            </a:r>
            <a:r>
              <a:rPr lang="en-US" altLang="ko-KR" dirty="0"/>
              <a:t>)</a:t>
            </a:r>
            <a:r>
              <a:rPr lang="ko-KR" altLang="en-US" dirty="0"/>
              <a:t> 뜻</a:t>
            </a:r>
            <a:r>
              <a:rPr lang="en-US" altLang="ko-KR" dirty="0"/>
              <a:t>: </a:t>
            </a:r>
          </a:p>
          <a:p>
            <a:r>
              <a:rPr lang="ko-KR" altLang="en-US" sz="1600" dirty="0"/>
              <a:t>외력을 가해도 크기나 형태가 변하지 않는 이상적인 물체</a:t>
            </a:r>
            <a:endParaRPr lang="en-US" altLang="ko-KR" sz="1600" dirty="0"/>
          </a:p>
          <a:p>
            <a:r>
              <a:rPr lang="ko-KR" altLang="en-US" sz="1600" dirty="0"/>
              <a:t>고등학교 물리에서 모든 물체를 강체라고 가정하고 역학을 배움</a:t>
            </a:r>
            <a:endParaRPr lang="en-US" altLang="ko-KR" sz="1600" dirty="0"/>
          </a:p>
          <a:p>
            <a:r>
              <a:rPr lang="ko-KR" altLang="en-US" sz="1600" dirty="0"/>
              <a:t>외력을 가할 때 </a:t>
            </a:r>
            <a:r>
              <a:rPr lang="en-US" altLang="ko-KR" sz="1600" dirty="0"/>
              <a:t>= </a:t>
            </a:r>
            <a:r>
              <a:rPr lang="ko-KR" altLang="en-US" sz="1600" dirty="0"/>
              <a:t>움직일 때</a:t>
            </a:r>
            <a:endParaRPr lang="en-US" altLang="ko-KR" sz="1600" dirty="0"/>
          </a:p>
          <a:p>
            <a:endParaRPr lang="en-US" altLang="ko-KR" sz="1600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유니티</a:t>
            </a:r>
            <a:r>
              <a:rPr lang="en-US" altLang="ko-KR" dirty="0"/>
              <a:t>) </a:t>
            </a:r>
            <a:r>
              <a:rPr lang="ko-KR" altLang="en-US" dirty="0"/>
              <a:t>뜻</a:t>
            </a:r>
            <a:r>
              <a:rPr lang="en-US" altLang="ko-KR" dirty="0"/>
              <a:t>:</a:t>
            </a:r>
          </a:p>
          <a:p>
            <a:r>
              <a:rPr lang="en-US" altLang="ko-KR" sz="1600" dirty="0" err="1"/>
              <a:t>Rigidbody</a:t>
            </a:r>
            <a:r>
              <a:rPr lang="en-US" altLang="ko-KR" sz="1600" dirty="0"/>
              <a:t> Component</a:t>
            </a:r>
            <a:r>
              <a:rPr lang="ko-KR" altLang="en-US" sz="1600" dirty="0"/>
              <a:t>가 있다 </a:t>
            </a:r>
            <a:r>
              <a:rPr lang="en-US" altLang="ko-KR" sz="1600" dirty="0"/>
              <a:t>= </a:t>
            </a:r>
            <a:r>
              <a:rPr lang="ko-KR" altLang="en-US" sz="1600" dirty="0"/>
              <a:t>움직이는 물체이다</a:t>
            </a:r>
            <a:endParaRPr lang="en-US" altLang="ko-KR" sz="1600" dirty="0"/>
          </a:p>
          <a:p>
            <a:r>
              <a:rPr lang="en-US" altLang="ko-KR" sz="1600" dirty="0" err="1"/>
              <a:t>Rigidbody</a:t>
            </a:r>
            <a:r>
              <a:rPr lang="en-US" altLang="ko-KR" sz="1600" dirty="0"/>
              <a:t> Component</a:t>
            </a:r>
            <a:r>
              <a:rPr lang="ko-KR" altLang="en-US" sz="1600" dirty="0"/>
              <a:t>가 없다 </a:t>
            </a:r>
            <a:r>
              <a:rPr lang="en-US" altLang="ko-KR" sz="1600" dirty="0"/>
              <a:t>= </a:t>
            </a:r>
            <a:r>
              <a:rPr lang="ko-KR" altLang="en-US" sz="1600" dirty="0"/>
              <a:t>움직이지 않는 물체이다</a:t>
            </a:r>
            <a:endParaRPr lang="en-US" altLang="ko-KR" sz="1600" dirty="0"/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814969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3CC955-5475-4DE3-85E2-5183A0B8C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강체</a:t>
            </a:r>
            <a:r>
              <a:rPr lang="en-US" altLang="ko-KR" dirty="0"/>
              <a:t>(</a:t>
            </a:r>
            <a:r>
              <a:rPr lang="en-US" altLang="ko-KR" dirty="0" err="1"/>
              <a:t>Rigidbody</a:t>
            </a:r>
            <a:r>
              <a:rPr lang="en-US" altLang="ko-KR" dirty="0"/>
              <a:t>)</a:t>
            </a:r>
            <a:r>
              <a:rPr lang="ko-KR" altLang="en-US" dirty="0"/>
              <a:t>를 쓰는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09CDA-2767-4413-9DD5-7070546C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물리엔진에서 이동</a:t>
            </a:r>
            <a:r>
              <a:rPr lang="en-US" altLang="ko-KR" dirty="0"/>
              <a:t>/</a:t>
            </a:r>
            <a:r>
              <a:rPr lang="ko-KR" altLang="en-US" dirty="0"/>
              <a:t>회전을 표현하기 위해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정적인지 </a:t>
            </a:r>
            <a:r>
              <a:rPr lang="en-US" altLang="ko-KR" dirty="0"/>
              <a:t>/ </a:t>
            </a:r>
            <a:r>
              <a:rPr lang="ko-KR" altLang="en-US" dirty="0"/>
              <a:t>동적인지 구분하기 위해</a:t>
            </a:r>
            <a:endParaRPr lang="en-US" altLang="ko-KR" dirty="0"/>
          </a:p>
          <a:p>
            <a:pPr lvl="1"/>
            <a:r>
              <a:rPr lang="ko-KR" altLang="en-US" dirty="0"/>
              <a:t>정적 </a:t>
            </a:r>
            <a:r>
              <a:rPr lang="en-US" altLang="ko-KR" dirty="0"/>
              <a:t>-&gt; </a:t>
            </a:r>
            <a:r>
              <a:rPr lang="ko-KR" altLang="en-US" dirty="0" err="1"/>
              <a:t>연산량</a:t>
            </a:r>
            <a:r>
              <a:rPr lang="ko-KR" altLang="en-US" dirty="0"/>
              <a:t>  </a:t>
            </a:r>
            <a:r>
              <a:rPr lang="en-US" altLang="ko-KR" dirty="0"/>
              <a:t>(</a:t>
            </a:r>
            <a:r>
              <a:rPr lang="ko-KR" altLang="en-US" dirty="0"/>
              <a:t>미리 계산함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6063213-5081-4F7D-875B-CADB24858DAC}"/>
              </a:ext>
            </a:extLst>
          </p:cNvPr>
          <p:cNvCxnSpPr>
            <a:cxnSpLocks/>
          </p:cNvCxnSpPr>
          <p:nvPr/>
        </p:nvCxnSpPr>
        <p:spPr>
          <a:xfrm>
            <a:off x="2987824" y="5013176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3E934FF-1977-404C-A94E-49C0C2FF7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3693" y="2337837"/>
            <a:ext cx="1996613" cy="1844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6C5F9CA-4704-4814-BF3D-20D91372B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375" y="2276872"/>
            <a:ext cx="1935648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45008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CIEN스터디</Template>
  <TotalTime>0</TotalTime>
  <Words>560</Words>
  <Application>Microsoft Office PowerPoint</Application>
  <PresentationFormat>화면 슬라이드 쇼(4:3)</PresentationFormat>
  <Paragraphs>133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0" baseType="lpstr">
      <vt:lpstr>Arial</vt:lpstr>
      <vt:lpstr>Source Code Pro Semibold</vt:lpstr>
      <vt:lpstr>Wingdings 2</vt:lpstr>
      <vt:lpstr>Source Code Pro Black</vt:lpstr>
      <vt:lpstr>나눔스퀘어 ExtraBold</vt:lpstr>
      <vt:lpstr>나눔스퀘어_ac</vt:lpstr>
      <vt:lpstr>CIEN스터디</vt:lpstr>
      <vt:lpstr>CIEN Unity 3D</vt:lpstr>
      <vt:lpstr>목차</vt:lpstr>
      <vt:lpstr>1. 유니티 물리엔진</vt:lpstr>
      <vt:lpstr>유니티의 물리엔진</vt:lpstr>
      <vt:lpstr>이벤트용으로도 많이 사용</vt:lpstr>
      <vt:lpstr>물리엔진의 계산 비용</vt:lpstr>
      <vt:lpstr>2. 강체(Rigidbody)</vt:lpstr>
      <vt:lpstr>강체(Rigidbody)?</vt:lpstr>
      <vt:lpstr>강체(Rigidbody)를 쓰는 이유</vt:lpstr>
      <vt:lpstr>물체 이동하기</vt:lpstr>
      <vt:lpstr>더 많은 조정을 원한다면?</vt:lpstr>
      <vt:lpstr>3. 충돌</vt:lpstr>
      <vt:lpstr>Collider 컴포넌트</vt:lpstr>
      <vt:lpstr>Collider의 종류</vt:lpstr>
      <vt:lpstr>속도가 너무 빠를 경우 Collider Discrete vs Continuous</vt:lpstr>
      <vt:lpstr>캐릭터용 Collider</vt:lpstr>
      <vt:lpstr>Collision</vt:lpstr>
      <vt:lpstr>Trigger</vt:lpstr>
      <vt:lpstr>Enter / Stay / Exit</vt:lpstr>
      <vt:lpstr>실습해보자</vt:lpstr>
      <vt:lpstr>충돌 이벤트가 발생하지 않을 때</vt:lpstr>
      <vt:lpstr>Flappy Bird 점프 구현하기</vt:lpstr>
      <vt:lpstr>참고 문서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Microsoft Corporation</dc:creator>
  <cp:lastModifiedBy>Juhyeong Ko</cp:lastModifiedBy>
  <cp:revision>1684</cp:revision>
  <dcterms:created xsi:type="dcterms:W3CDTF">2006-10-05T04:04:58Z</dcterms:created>
  <dcterms:modified xsi:type="dcterms:W3CDTF">2020-05-11T22:09:35Z</dcterms:modified>
</cp:coreProperties>
</file>