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B08C26B-35C4-4FD9-94F2-FA76ED16A8F9}">
  <a:tblStyle styleId="{1B08C26B-35C4-4FD9-94F2-FA76ED16A8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1f6a6112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1f6a6112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1f6a611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1f6a611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1f6a611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1f6a611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1f6a6112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1f6a611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1f6a611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1f6a611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1f6a6112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1f6a6112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1f6a6112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1f6a6112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1f6a611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1f6a611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1f6a6112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1f6a611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1f6a6112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1f6a6112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81f6a611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81f6a611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f6a6112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f6a6112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1f6a6112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1f6a6112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f6a611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f6a611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f6a611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f6a611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1f6a611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1f6a611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1f6a6112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1f6a6112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f6a6112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1f6a611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1f6a611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1f6a611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1f6a6112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1f6a6112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1f6a611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1f6a611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70925"/>
                <a:gridCol w="8073075"/>
              </a:tblGrid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concat()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value1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value2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...[,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valueN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]]]])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a new array having concatenated arrays or values at the end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 'a', 'b', 'c', 'd', 'e', 'f' ]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🍟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concat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 ' 🐄 ', ' 🥔 ', ' 🐔 ', ' 🌽 ', ' 🍔 ', ' 🍟 ']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lastIndexOf()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lastIndexOf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searchElement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the last index at which a given element can be found in the array, or -1 if it is not present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arrays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lastIndexOf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lastIndexOf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3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4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map()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0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new_array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 {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return element for new_array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8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Creates a new array populated with the results of calling a provided function on every element in the calling array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3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arrays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096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[ 1, 2, 3, 4 ]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40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foodFrom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🍿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🍟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🍗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map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foodFrom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🍔 ', ' 🍿 ', ' 🍗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pop()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3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Removes the last element from an array, returning that element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'c'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pop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 🐔 '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2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push()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element1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...[,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elementN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Adds one or more elements to the end of an array, returns the new length of the array 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3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4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6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3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🐄 ', ' 🌽 ', ' 🐔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50875"/>
                <a:gridCol w="8093125"/>
              </a:tblGrid>
              <a:tr h="45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reduce()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3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accumulator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 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initialValue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Executes a reducer function on each element of the array, resulting in single output value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5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arrays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792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accumulator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AF00D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accumulator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+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20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15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💵 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💶 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💴 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💷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reduce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accumulator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💰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 💰 '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reverse()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Reverses an array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5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'original:'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'original:' [ 'c', 'b', 'a'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'reversed:'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'reversed:' [ 'c', 'b', 'a'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reverse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'original:'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'original:' [ ' 🐔 ', ' 🌽 ', ' 🐄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'reversed:'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'reversed:' [ ' 🐔 ', ' 🌽 ', ' 🐄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shift()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4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Removes the first element from an array and returns that removed element. 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85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5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'b', 'c'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'a'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shift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🌽 ', ' 🐔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 🐄 '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p2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slice()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slice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start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</a:t>
                      </a:r>
                      <a:endParaRPr sz="9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8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a shallow copy of a portion of an array selected from start (included) to end (excluded)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arrays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slice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'c', 'd'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slice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🌽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some()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900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7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Tests whether at least one element in the array passes the test implemented by the provided function.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arrays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'4'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===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8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some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=&gt;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3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sort()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1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([callback(firstEl, secondEl)])</a:t>
                      </a:r>
                      <a:endParaRPr sz="900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Sorts the elements of an array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7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0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'a', 'b', 'c', 'd'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'a', 'b', 'c', 'd'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0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=&gt; 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? -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[1, 2, 3, 4, 5]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[1, 2, 3, 4, 5]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0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settles down the debate!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🥚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whatWasFirst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sort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whatWasFirst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🐔 ', ' 🥚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55600"/>
                <a:gridCol w="8088400"/>
              </a:tblGrid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every()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a boolean value indicating if every element passes a test implemented by the provided function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false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8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true};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every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67F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false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" name="Google Shape;149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19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splice()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93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arrDeleted = array.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(start[, deleteCount[, item1[, item2[, ...]]]])</a:t>
                      </a:r>
                      <a:endParaRPr sz="900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Start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The index at which to start changing the array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start &gt; array.length: No elements will be deleted but elements could be appended to the array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start &lt; 0: Begins at the end (array.length - n)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array.length + start &lt; 0: begin from index 0</a:t>
                      </a:r>
                      <a:endParaRPr sz="1100"/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deleteCount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An integer indicating the number of elements in the array to remove from start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deleteCount omitted (or deleteCount &gt; array.length - start): All the elements from start to the end of the array will be deleted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deleteCount = 0 (or negative): no elements are removed</a:t>
                      </a:r>
                      <a:endParaRPr sz="1100"/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item1, item2, …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Elements to add to the array, beginning from start</a:t>
                      </a:r>
                      <a:endParaRPr sz="1100"/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arrDeleted</a:t>
                      </a:r>
                      <a:endParaRPr sz="1100"/>
                    </a:p>
                    <a:p>
                      <a:pPr indent="-298450" lvl="1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○"/>
                      </a:pPr>
                      <a:r>
                        <a:rPr lang="en" sz="1100"/>
                        <a:t>An array containing the deleted elements</a:t>
                      </a:r>
                      <a:endParaRPr sz="900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5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Changes the contents of an array</a:t>
                      </a:r>
                      <a:endParaRPr sz="1100"/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Removing elements</a:t>
                      </a:r>
                      <a:endParaRPr sz="1100"/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Replacing existing elements</a:t>
                      </a:r>
                      <a:endParaRPr sz="1100"/>
                    </a:p>
                    <a:p>
                      <a:pPr indent="-298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Adding new elements in place.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98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Samples on next page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3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3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splice()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8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313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'A0'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'B1'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'B2'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'B3'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'C4'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'F5'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Remove Elements ('B2', 'B3')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`1 =&gt;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${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stringify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1 =&gt; ['B2','B3']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'A0', 'B1', 'C4', 'E5', 'F6'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'C2'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Replace Elements ('C4' =&gt; 'C2')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`2 =&gt;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${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stringify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2 =&gt; ['C4']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'A0', 'B1', 'C2', 'E5', 'F6'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'D3'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'E4'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Adding new elements ('D3', ''E4')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`3 =&gt; 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${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JSON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stringify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`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3 =&gt; []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'A0', 'B1', 'C2', 'D3', 'E4', 'F5'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4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splice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🐶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🐄 ', ' 🐶 ', ' 🐔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🌽 '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4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unshift()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unshift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(element1[, ...[, elementN]])</a:t>
                      </a:r>
                      <a:endParaRPr sz="900">
                        <a:solidFill>
                          <a:srgbClr val="00108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725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Adds one or more elements to the beginning of an array and returns the new length of the array.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6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0000"/>
                          </a:solidFill>
                        </a:rPr>
                        <a:t>It changes the original array!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4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unshift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6 (Last element added)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[ 1, 2, 3, 4, 5, 6 ]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48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🍟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unshift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[ ' 🐄 ', ' 🥔 ', ' 🐔 ', ' 🌽 ', ' 🍔 ', ' 🍟 ']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6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40325"/>
                <a:gridCol w="8103675"/>
              </a:tblGrid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filter()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Creates a new array with all elements that pass the test implemented by the provided function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[ 30, 39, 29 ]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8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true};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filter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 ' 🐄 ', ' 🐔 ' ]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Google Shape;69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8775"/>
                <a:gridCol w="8105225"/>
              </a:tblGrid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find()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86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the first element that satisfies the provided testing function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1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'Banana'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130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typeof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===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'string'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'Banana'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68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true};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'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🐄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'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Google Shape;74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40325"/>
                <a:gridCol w="8103675"/>
              </a:tblGrid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findIndex()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 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7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the index of the first element in the array that satisfies the provided testing function. Otherwise, it returns -1, indicating that no element passed the test.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2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130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44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findIndex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3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58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true};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findIndex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isAnimal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0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Google Shape;79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forEach()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forEach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callback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]])[,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thisArg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Executes a provided function once for each array element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40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02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forEach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element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undefined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244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cooked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foodFrom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{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🍿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🍟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🍗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forEach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=&gt; {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cooked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push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foodFrom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currentValue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undefined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cooked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[ ' 🍔 ', ' 🍿 ', ' 🍗 ' ]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includes()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includes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valueToFind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Determines whether an array includes a certain value among its entries, returning true or false as appropriate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includes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true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includes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true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2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indexOf()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9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searchElement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[,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fromIndex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829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the first index at which a given element can be found in the array, or -1 if it is not present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2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1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🌽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🐔 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2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{1B08C26B-35C4-4FD9-94F2-FA76ED16A8F9}</a:tableStyleId>
              </a:tblPr>
              <a:tblGrid>
                <a:gridCol w="1037225"/>
                <a:gridCol w="8106775"/>
              </a:tblGrid>
              <a:tr h="5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Function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join()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63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Syntax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([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separator</a:t>
                      </a:r>
                      <a:r>
                        <a:rPr lang="en" sz="9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])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Purpose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Returns a new string by concatenating all of the elements in an array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55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Safety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8000"/>
                          </a:solidFill>
                        </a:rPr>
                        <a:t>It does not change the original array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'a-b-c'</a:t>
                      </a:r>
                      <a:endParaRPr sz="900">
                        <a:solidFill>
                          <a:srgbClr val="008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  <a:tr h="141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Sample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[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🐄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🍔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💩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array1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join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A3151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=&gt; '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r>
                        <a:rPr lang="en" sz="900">
                          <a:solidFill>
                            <a:srgbClr val="795E2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log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900">
                          <a:solidFill>
                            <a:srgbClr val="001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output</a:t>
                      </a:r>
                      <a:r>
                        <a:rPr lang="en" sz="9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</a:t>
                      </a:r>
                      <a:r>
                        <a:rPr lang="en" sz="900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' 🐄  =&gt;  🍔  =&gt;  💩 '</a:t>
                      </a:r>
                      <a:endParaRPr sz="9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