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9" r:id="rId2"/>
    <p:sldId id="327" r:id="rId3"/>
    <p:sldId id="325" r:id="rId4"/>
    <p:sldId id="324" r:id="rId5"/>
    <p:sldId id="331" r:id="rId6"/>
    <p:sldId id="330" r:id="rId7"/>
    <p:sldId id="329" r:id="rId8"/>
    <p:sldId id="332" r:id="rId9"/>
    <p:sldId id="333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76703" autoAdjust="0"/>
  </p:normalViewPr>
  <p:slideViewPr>
    <p:cSldViewPr>
      <p:cViewPr>
        <p:scale>
          <a:sx n="75" d="100"/>
          <a:sy n="75" d="100"/>
        </p:scale>
        <p:origin x="-1008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37BD3-722A-49B5-A178-C69EF4ECF39B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EFB40-6553-4BBD-B466-61C734BC09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7F3-33FE-408A-932C-39A5B41086EA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7F3-33FE-408A-932C-39A5B41086EA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7F3-33FE-408A-932C-39A5B41086EA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7F3-33FE-408A-932C-39A5B41086EA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7F3-33FE-408A-932C-39A5B41086EA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7F3-33FE-408A-932C-39A5B41086EA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7F3-33FE-408A-932C-39A5B41086EA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7F3-33FE-408A-932C-39A5B41086EA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7F3-33FE-408A-932C-39A5B41086EA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7F3-33FE-408A-932C-39A5B41086EA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7F3-33FE-408A-932C-39A5B41086EA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B97F3-33FE-408A-932C-39A5B41086EA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5285022"/>
            <a:ext cx="2590800" cy="103957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19200" y="3657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azaj.ikbal</a:t>
            </a:r>
            <a:endParaRPr kumimoji="0" lang="en-US" sz="13300" b="1" i="0" u="none" strike="noStrike" kern="1200" cap="none" spc="0" normalizeH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300" b="1" i="0" u="none" strike="noStrike" kern="1200" cap="none" spc="0" normalizeH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316" name="Picture 4" descr="https://www.facebookbrand.com/img/fb-ar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2971800"/>
            <a:ext cx="1219200" cy="12192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Lesson: 01</a:t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 Working with RHEL/</a:t>
            </a:r>
            <a:r>
              <a:rPr lang="en-US" b="1" dirty="0" err="1" smtClean="0">
                <a:solidFill>
                  <a:srgbClr val="FF0000"/>
                </a:solidFill>
              </a:rPr>
              <a:t>CentOS</a:t>
            </a:r>
            <a:r>
              <a:rPr lang="en-US" b="1" dirty="0" smtClean="0">
                <a:solidFill>
                  <a:srgbClr val="FF0000"/>
                </a:solidFill>
              </a:rPr>
              <a:t> 7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52600"/>
            <a:ext cx="8229600" cy="639762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7030A0"/>
                </a:solidFill>
              </a:rPr>
              <a:t/>
            </a:r>
            <a:br>
              <a:rPr lang="en-US" sz="5400" b="1" dirty="0" smtClean="0">
                <a:solidFill>
                  <a:srgbClr val="7030A0"/>
                </a:solidFill>
              </a:rPr>
            </a:br>
            <a:r>
              <a:rPr lang="en-US" sz="5400" b="1" dirty="0" smtClean="0">
                <a:solidFill>
                  <a:srgbClr val="7030A0"/>
                </a:solidFill>
              </a:rPr>
              <a:t>Thank you</a:t>
            </a:r>
            <a:endParaRPr lang="en-US" sz="5400" b="1" dirty="0">
              <a:solidFill>
                <a:srgbClr val="7030A0"/>
              </a:solidFill>
            </a:endParaRPr>
          </a:p>
        </p:txBody>
      </p:sp>
      <p:pic>
        <p:nvPicPr>
          <p:cNvPr id="5" name="Picture 4" descr="ma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581400"/>
            <a:ext cx="3733800" cy="1388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6553200"/>
              <a:ext cx="91440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763000" y="0"/>
              <a:ext cx="381000" cy="6553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247650"/>
            <a:ext cx="8229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ko-KR" sz="2800" b="1" dirty="0" smtClean="0">
                <a:solidFill>
                  <a:srgbClr val="FF000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Downloading Fedora, RHEL/</a:t>
            </a:r>
            <a:r>
              <a:rPr lang="en-US" altLang="ko-KR" sz="2800" b="1" dirty="0" err="1" smtClean="0">
                <a:solidFill>
                  <a:srgbClr val="FF000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CentOS</a:t>
            </a:r>
            <a:r>
              <a:rPr lang="en-US" altLang="ko-KR" sz="2800" b="1" dirty="0" smtClean="0">
                <a:solidFill>
                  <a:srgbClr val="FF000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 7</a:t>
            </a:r>
            <a:endParaRPr lang="en-US" altLang="ko-KR" sz="2800" b="1" dirty="0">
              <a:solidFill>
                <a:srgbClr val="FF0000"/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Picture 7" descr="Image resul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1447800"/>
            <a:ext cx="1904998" cy="577850"/>
          </a:xfrm>
          <a:prstGeom prst="rect">
            <a:avLst/>
          </a:prstGeom>
          <a:noFill/>
        </p:spPr>
      </p:pic>
      <p:sp>
        <p:nvSpPr>
          <p:cNvPr id="3076" name="AutoShape 4" descr="Image result for centos logo transpar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Image result for centos logo transpar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Image result for centos logo transpar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3200400"/>
            <a:ext cx="2286000" cy="685800"/>
          </a:xfrm>
          <a:prstGeom prst="rect">
            <a:avLst/>
          </a:prstGeom>
          <a:noFill/>
        </p:spPr>
      </p:pic>
      <p:pic>
        <p:nvPicPr>
          <p:cNvPr id="3082" name="Picture 10" descr="Image result for centos logo transpare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4724400"/>
            <a:ext cx="1994297" cy="762000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5834380" y="2133600"/>
            <a:ext cx="2547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https://fedoraproject.org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53038" y="3897868"/>
            <a:ext cx="2528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https://www.redhat.com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73467" y="5486400"/>
            <a:ext cx="2522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https://www.centos.org</a:t>
            </a:r>
            <a:endParaRPr lang="en-US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133600"/>
            <a:ext cx="5410200" cy="307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6553200"/>
              <a:ext cx="91440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763000" y="0"/>
              <a:ext cx="381000" cy="6553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247650"/>
            <a:ext cx="8229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ko-KR" sz="2800" b="1" dirty="0" smtClean="0">
                <a:solidFill>
                  <a:srgbClr val="FF000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System Requirements and Capabilities </a:t>
            </a:r>
            <a:endParaRPr lang="en-US" altLang="ko-KR" sz="2800" b="1" dirty="0">
              <a:solidFill>
                <a:srgbClr val="FF0000"/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76" name="AutoShape 4" descr="Image result for centos logo transpar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Image result for centos logo transpar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066800" y="1397000"/>
          <a:ext cx="6705600" cy="2260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4267200"/>
              </a:tblGrid>
              <a:tr h="438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Bright" pitchFamily="18" charset="0"/>
                        </a:rPr>
                        <a:t>Specification </a:t>
                      </a:r>
                      <a:endParaRPr lang="en-US" dirty="0">
                        <a:latin typeface="Lucida Brigh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Bright" pitchFamily="18" charset="0"/>
                        </a:rPr>
                        <a:t>Max</a:t>
                      </a:r>
                      <a:r>
                        <a:rPr lang="en-US" baseline="0" dirty="0" smtClean="0">
                          <a:latin typeface="Lucida Bright" pitchFamily="18" charset="0"/>
                        </a:rPr>
                        <a:t> Capabilities (x86_64)</a:t>
                      </a:r>
                      <a:endParaRPr lang="en-US" dirty="0">
                        <a:latin typeface="Lucida Bright" pitchFamily="18" charset="0"/>
                      </a:endParaRPr>
                    </a:p>
                  </a:txBody>
                  <a:tcPr anchor="ctr"/>
                </a:tc>
              </a:tr>
              <a:tr h="4556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Bright" pitchFamily="18" charset="0"/>
                        </a:rPr>
                        <a:t>CPU</a:t>
                      </a:r>
                      <a:endParaRPr lang="en-US" dirty="0">
                        <a:latin typeface="Lucida Brigh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Bright" pitchFamily="18" charset="0"/>
                        </a:rPr>
                        <a:t>384</a:t>
                      </a:r>
                      <a:endParaRPr lang="en-US" dirty="0">
                        <a:latin typeface="Lucida Bright" pitchFamily="18" charset="0"/>
                      </a:endParaRPr>
                    </a:p>
                  </a:txBody>
                  <a:tcPr anchor="ctr"/>
                </a:tc>
              </a:tr>
              <a:tr h="4556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Bright" pitchFamily="18" charset="0"/>
                        </a:rPr>
                        <a:t>RAM</a:t>
                      </a:r>
                      <a:endParaRPr lang="en-US" dirty="0">
                        <a:latin typeface="Lucida Brigh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Bright" pitchFamily="18" charset="0"/>
                        </a:rPr>
                        <a:t>12 TB</a:t>
                      </a:r>
                      <a:endParaRPr lang="en-US" dirty="0">
                        <a:latin typeface="Lucida Bright" pitchFamily="18" charset="0"/>
                      </a:endParaRPr>
                    </a:p>
                  </a:txBody>
                  <a:tcPr anchor="ctr"/>
                </a:tc>
              </a:tr>
              <a:tr h="4556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Bright" pitchFamily="18" charset="0"/>
                        </a:rPr>
                        <a:t>File System (ext4)</a:t>
                      </a:r>
                      <a:endParaRPr lang="en-US" dirty="0">
                        <a:latin typeface="Lucida Brigh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Bright" pitchFamily="18" charset="0"/>
                        </a:rPr>
                        <a:t>50 TB</a:t>
                      </a:r>
                      <a:endParaRPr lang="en-US" dirty="0">
                        <a:latin typeface="Lucida Bright" pitchFamily="18" charset="0"/>
                      </a:endParaRPr>
                    </a:p>
                  </a:txBody>
                  <a:tcPr anchor="ctr"/>
                </a:tc>
              </a:tr>
              <a:tr h="4556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ucida Bright" pitchFamily="18" charset="0"/>
                        </a:rPr>
                        <a:t>File System (</a:t>
                      </a:r>
                      <a:r>
                        <a:rPr lang="en-US" dirty="0" err="1" smtClean="0">
                          <a:latin typeface="Lucida Bright" pitchFamily="18" charset="0"/>
                        </a:rPr>
                        <a:t>xfs</a:t>
                      </a:r>
                      <a:r>
                        <a:rPr lang="en-US" dirty="0" smtClean="0">
                          <a:latin typeface="Lucida Bright" pitchFamily="18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Bright" pitchFamily="18" charset="0"/>
                        </a:rPr>
                        <a:t>500 TB</a:t>
                      </a:r>
                      <a:endParaRPr lang="en-US" dirty="0">
                        <a:latin typeface="Lucida Bright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066800" y="3962401"/>
          <a:ext cx="6705600" cy="213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4267200"/>
              </a:tblGrid>
              <a:tr h="5178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Bright" pitchFamily="18" charset="0"/>
                        </a:rPr>
                        <a:t>Specification </a:t>
                      </a:r>
                      <a:endParaRPr lang="en-US" dirty="0">
                        <a:latin typeface="Lucida Brigh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Bright" pitchFamily="18" charset="0"/>
                        </a:rPr>
                        <a:t>Minimum</a:t>
                      </a:r>
                      <a:r>
                        <a:rPr lang="en-US" baseline="0" dirty="0" smtClean="0">
                          <a:latin typeface="Lucida Bright" pitchFamily="18" charset="0"/>
                        </a:rPr>
                        <a:t> Requirements</a:t>
                      </a:r>
                      <a:endParaRPr lang="en-US" dirty="0">
                        <a:latin typeface="Lucida Bright" pitchFamily="18" charset="0"/>
                      </a:endParaRPr>
                    </a:p>
                  </a:txBody>
                  <a:tcPr anchor="ctr"/>
                </a:tc>
              </a:tr>
              <a:tr h="5385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Bright" pitchFamily="18" charset="0"/>
                        </a:rPr>
                        <a:t>CPU</a:t>
                      </a:r>
                      <a:endParaRPr lang="en-US" dirty="0">
                        <a:latin typeface="Lucida Brigh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Bright" pitchFamily="18" charset="0"/>
                        </a:rPr>
                        <a:t>64 bit Intel,</a:t>
                      </a:r>
                      <a:r>
                        <a:rPr lang="en-US" baseline="0" dirty="0" smtClean="0">
                          <a:latin typeface="Lucida Bright" pitchFamily="18" charset="0"/>
                        </a:rPr>
                        <a:t> AMD, IBM Power7 or Z</a:t>
                      </a:r>
                      <a:endParaRPr lang="en-US" dirty="0">
                        <a:latin typeface="Lucida Bright" pitchFamily="18" charset="0"/>
                      </a:endParaRPr>
                    </a:p>
                  </a:txBody>
                  <a:tcPr anchor="ctr"/>
                </a:tc>
              </a:tr>
              <a:tr h="5385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Bright" pitchFamily="18" charset="0"/>
                        </a:rPr>
                        <a:t>RAM</a:t>
                      </a:r>
                      <a:endParaRPr lang="en-US" dirty="0">
                        <a:latin typeface="Lucida Brigh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Bright" pitchFamily="18" charset="0"/>
                        </a:rPr>
                        <a:t>1GB/1GB</a:t>
                      </a:r>
                      <a:r>
                        <a:rPr lang="en-US" baseline="0" dirty="0" smtClean="0">
                          <a:latin typeface="Lucida Bright" pitchFamily="18" charset="0"/>
                        </a:rPr>
                        <a:t> per logical CPU</a:t>
                      </a:r>
                      <a:endParaRPr lang="en-US" dirty="0">
                        <a:latin typeface="Lucida Bright" pitchFamily="18" charset="0"/>
                      </a:endParaRPr>
                    </a:p>
                  </a:txBody>
                  <a:tcPr anchor="ctr"/>
                </a:tc>
              </a:tr>
              <a:tr h="5385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Bright" pitchFamily="18" charset="0"/>
                        </a:rPr>
                        <a:t>Disk</a:t>
                      </a:r>
                      <a:endParaRPr lang="en-US" dirty="0">
                        <a:latin typeface="Lucida Brigh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Bright" pitchFamily="18" charset="0"/>
                        </a:rPr>
                        <a:t>10 GB/20 GB</a:t>
                      </a:r>
                      <a:r>
                        <a:rPr lang="en-US" baseline="0" dirty="0" smtClean="0">
                          <a:latin typeface="Lucida Bright" pitchFamily="18" charset="0"/>
                        </a:rPr>
                        <a:t> (Recommended)</a:t>
                      </a:r>
                      <a:endParaRPr lang="en-US" dirty="0">
                        <a:latin typeface="Lucida Bright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6553200"/>
              <a:ext cx="91440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763000" y="0"/>
              <a:ext cx="381000" cy="6553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400050"/>
            <a:ext cx="8229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ko-KR" sz="2800" b="1" dirty="0" smtClean="0">
                <a:solidFill>
                  <a:srgbClr val="FF000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Installation Media Options</a:t>
            </a:r>
            <a:endParaRPr lang="en-US" altLang="ko-KR" sz="2800" b="1" dirty="0">
              <a:solidFill>
                <a:srgbClr val="FF0000"/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905000"/>
            <a:ext cx="784860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 DVD Media</a:t>
            </a:r>
          </a:p>
          <a:p>
            <a:pPr>
              <a:spcBef>
                <a:spcPts val="9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 Bootable USB Flash Drive</a:t>
            </a:r>
          </a:p>
          <a:p>
            <a:pPr>
              <a:spcBef>
                <a:spcPts val="9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 Network-based Installation (PXE) – FTP/NFS/HTTP </a:t>
            </a:r>
          </a:p>
        </p:txBody>
      </p:sp>
      <p:pic>
        <p:nvPicPr>
          <p:cNvPr id="7170" name="Picture 2" descr="https://upload.wikimedia.org/wikipedia/commons/thumb/d/d2/PXE_diagram.png/290px-PXE_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4114800"/>
            <a:ext cx="2762250" cy="2114550"/>
          </a:xfrm>
          <a:prstGeom prst="rect">
            <a:avLst/>
          </a:prstGeom>
          <a:noFill/>
        </p:spPr>
      </p:pic>
      <p:pic>
        <p:nvPicPr>
          <p:cNvPr id="7174" name="Picture 6" descr="Image result for usb drive 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4114800"/>
            <a:ext cx="2133600" cy="2133600"/>
          </a:xfrm>
          <a:prstGeom prst="rect">
            <a:avLst/>
          </a:prstGeom>
          <a:noFill/>
        </p:spPr>
      </p:pic>
      <p:pic>
        <p:nvPicPr>
          <p:cNvPr id="7176" name="Picture 8" descr="Image result for dvd\ 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4267200"/>
            <a:ext cx="182880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381000"/>
            <a:ext cx="8229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ko-KR" sz="2800" b="1" dirty="0" smtClean="0">
                <a:solidFill>
                  <a:srgbClr val="FF000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Installation Method</a:t>
            </a:r>
            <a:endParaRPr lang="en-US" altLang="ko-KR" sz="2800" b="1" dirty="0">
              <a:solidFill>
                <a:srgbClr val="FF0000"/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6553200"/>
              <a:ext cx="91440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763000" y="0"/>
              <a:ext cx="381000" cy="6553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https://www.vmware.com/files/images/screens_workstation/w12/vmw-bnr-workstation-pro-product-263X188.png"/>
          <p:cNvPicPr>
            <a:picLocks noChangeAspect="1" noChangeArrowheads="1"/>
          </p:cNvPicPr>
          <p:nvPr/>
        </p:nvPicPr>
        <p:blipFill>
          <a:blip r:embed="rId2"/>
          <a:srcRect l="11420" t="21333" b="19587"/>
          <a:stretch>
            <a:fillRect/>
          </a:stretch>
        </p:blipFill>
        <p:spPr bwMode="auto">
          <a:xfrm>
            <a:off x="5655366" y="1752600"/>
            <a:ext cx="2955234" cy="15240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81000" y="2057400"/>
            <a:ext cx="5029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Virtual Environment </a:t>
            </a:r>
          </a:p>
          <a:p>
            <a:pPr>
              <a:spcBef>
                <a:spcPts val="900"/>
              </a:spcBef>
            </a:pPr>
            <a:r>
              <a:rPr lang="en-US" sz="15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(VMware Workstation, KVM, Oracle virtual box)</a:t>
            </a:r>
          </a:p>
          <a:p>
            <a:pPr>
              <a:spcBef>
                <a:spcPts val="900"/>
              </a:spcBef>
            </a:pPr>
            <a:endParaRPr lang="en-US" sz="2200" b="1" dirty="0" smtClean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ts val="900"/>
              </a:spcBef>
            </a:pPr>
            <a:endParaRPr lang="en-US" sz="2200" b="1" dirty="0" smtClean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ts val="900"/>
              </a:spcBef>
            </a:pPr>
            <a:endParaRPr lang="en-US" sz="2200" b="1" dirty="0" smtClean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ts val="900"/>
              </a:spcBef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Physical Server/Desktop</a:t>
            </a:r>
          </a:p>
          <a:p>
            <a:pPr>
              <a:spcBef>
                <a:spcPts val="900"/>
              </a:spcBef>
            </a:pPr>
            <a:r>
              <a:rPr lang="en-US" sz="22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sz="1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(Single boot/dual Boot)</a:t>
            </a:r>
            <a:endParaRPr lang="en-US" sz="1600" b="1" dirty="0" smtClean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8" name="Picture 4" descr="Image result for server p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3352800"/>
            <a:ext cx="2819400" cy="31013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2286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800" b="1" dirty="0" smtClean="0">
                <a:solidFill>
                  <a:srgbClr val="FF0000"/>
                </a:solidFill>
                <a:latin typeface="Microsoft JhengHei UI" pitchFamily="34" charset="-120"/>
                <a:ea typeface="Microsoft JhengHei UI" pitchFamily="34" charset="-120"/>
                <a:cs typeface="Verdana" pitchFamily="34" charset="0"/>
              </a:rPr>
              <a:t>Lab Diagram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6553200"/>
              <a:ext cx="91440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763000" y="0"/>
              <a:ext cx="381000" cy="6553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2819400" y="762000"/>
            <a:ext cx="426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l="1679" t="6140" r="5116" b="6140"/>
          <a:stretch>
            <a:fillRect/>
          </a:stretch>
        </p:blipFill>
        <p:spPr bwMode="auto">
          <a:xfrm>
            <a:off x="152400" y="838200"/>
            <a:ext cx="8458200" cy="562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228600"/>
            <a:ext cx="8229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800" b="1" dirty="0" smtClean="0">
                <a:solidFill>
                  <a:srgbClr val="FF0000"/>
                </a:solidFill>
                <a:latin typeface="Lucida Bright" pitchFamily="18" charset="0"/>
                <a:ea typeface="Microsoft JhengHei UI" pitchFamily="34" charset="-120"/>
                <a:cs typeface="Verdana" pitchFamily="34" charset="0"/>
              </a:rPr>
              <a:t>Virtual Lab Requirements</a:t>
            </a:r>
          </a:p>
          <a:p>
            <a:pPr algn="ctr" eaLnBrk="0" hangingPunct="0"/>
            <a:r>
              <a:rPr lang="en-US" altLang="ko-KR" sz="2800" b="1" dirty="0" smtClean="0">
                <a:solidFill>
                  <a:srgbClr val="FF000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 </a:t>
            </a:r>
            <a:endParaRPr lang="en-US" altLang="ko-KR" sz="2800" b="1" dirty="0">
              <a:solidFill>
                <a:srgbClr val="FF0000"/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82010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381000" y="4114800"/>
            <a:ext cx="8153400" cy="2209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VMware Workstation 11 or Higher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Windows 7/8/10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Intel 64-bit CPU with VT Enabled 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Min 4 GB RAM (8GB is Recommended) 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50 GB Disk Space 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1 NIC</a:t>
            </a:r>
          </a:p>
          <a:p>
            <a:pPr>
              <a:buFont typeface="Wingdings" pitchFamily="2" charset="2"/>
              <a:buChar char="§"/>
            </a:pPr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6553200"/>
              <a:ext cx="91440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763000" y="0"/>
              <a:ext cx="381000" cy="6553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https://www.vmware.com/files/images/screens_workstation/w12/vmw-bnr-workstation-pro-product-263X188.png"/>
          <p:cNvPicPr>
            <a:picLocks noChangeAspect="1" noChangeArrowheads="1"/>
          </p:cNvPicPr>
          <p:nvPr/>
        </p:nvPicPr>
        <p:blipFill>
          <a:blip r:embed="rId3"/>
          <a:srcRect t="21333" b="17333"/>
          <a:stretch>
            <a:fillRect/>
          </a:stretch>
        </p:blipFill>
        <p:spPr bwMode="auto">
          <a:xfrm>
            <a:off x="4610100" y="1524000"/>
            <a:ext cx="369570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228600"/>
            <a:ext cx="8229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800" b="1" dirty="0" smtClean="0">
                <a:solidFill>
                  <a:srgbClr val="FF0000"/>
                </a:solidFill>
                <a:latin typeface="Lucida Bright" pitchFamily="18" charset="0"/>
                <a:ea typeface="Microsoft JhengHei UI" pitchFamily="34" charset="-120"/>
                <a:cs typeface="Verdana" pitchFamily="34" charset="0"/>
              </a:rPr>
              <a:t>Partitioning - Dual Boot Installation </a:t>
            </a:r>
            <a:endParaRPr lang="en-US" altLang="ko-KR" sz="2800" b="1" dirty="0">
              <a:solidFill>
                <a:srgbClr val="FF0000"/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6553200"/>
              <a:ext cx="91440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763000" y="0"/>
              <a:ext cx="381000" cy="6553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f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6800"/>
            <a:ext cx="7543800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228600"/>
            <a:ext cx="8229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800" b="1" dirty="0" smtClean="0">
                <a:solidFill>
                  <a:srgbClr val="FF0000"/>
                </a:solidFill>
                <a:latin typeface="Lucida Bright" pitchFamily="18" charset="0"/>
                <a:ea typeface="Microsoft JhengHei UI" pitchFamily="34" charset="-120"/>
                <a:cs typeface="Verdana" pitchFamily="34" charset="0"/>
              </a:rPr>
              <a:t>Planning the Installation</a:t>
            </a:r>
            <a:endParaRPr lang="en-US" altLang="ko-KR" sz="2800" b="1" dirty="0">
              <a:solidFill>
                <a:srgbClr val="FF0000"/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6553200"/>
              <a:ext cx="91440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763000" y="0"/>
              <a:ext cx="381000" cy="6553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1676400"/>
          <a:ext cx="7467600" cy="267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2286000"/>
                <a:gridCol w="2057400"/>
              </a:tblGrid>
              <a:tr h="5178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Bright" pitchFamily="18" charset="0"/>
                        </a:rPr>
                        <a:t>Partition or Mount</a:t>
                      </a:r>
                      <a:r>
                        <a:rPr lang="en-US" baseline="0" dirty="0" smtClean="0">
                          <a:latin typeface="Lucida Bright" pitchFamily="18" charset="0"/>
                        </a:rPr>
                        <a:t> point</a:t>
                      </a:r>
                      <a:endParaRPr lang="en-US" dirty="0">
                        <a:latin typeface="Lucida Brigh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Bright" pitchFamily="18" charset="0"/>
                        </a:rPr>
                        <a:t>File System Type</a:t>
                      </a:r>
                      <a:endParaRPr lang="en-US" dirty="0">
                        <a:latin typeface="Lucida Brigh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Bright" pitchFamily="18" charset="0"/>
                        </a:rPr>
                        <a:t>Partition Size</a:t>
                      </a:r>
                      <a:endParaRPr lang="en-US" dirty="0">
                        <a:latin typeface="Lucida Bright" pitchFamily="18" charset="0"/>
                      </a:endParaRPr>
                    </a:p>
                  </a:txBody>
                  <a:tcPr anchor="ctr"/>
                </a:tc>
              </a:tr>
              <a:tr h="5385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Bright" pitchFamily="18" charset="0"/>
                        </a:rPr>
                        <a:t>/boot</a:t>
                      </a:r>
                      <a:endParaRPr lang="en-US" dirty="0">
                        <a:latin typeface="Lucida Brigh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Bright" pitchFamily="18" charset="0"/>
                        </a:rPr>
                        <a:t>XFS</a:t>
                      </a:r>
                      <a:endParaRPr lang="en-US" dirty="0">
                        <a:latin typeface="Lucida Brigh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Bright" pitchFamily="18" charset="0"/>
                        </a:rPr>
                        <a:t>500 </a:t>
                      </a:r>
                      <a:r>
                        <a:rPr lang="en-US" dirty="0" err="1" smtClean="0">
                          <a:latin typeface="Lucida Bright" pitchFamily="18" charset="0"/>
                        </a:rPr>
                        <a:t>MiB</a:t>
                      </a:r>
                      <a:endParaRPr lang="en-US" dirty="0">
                        <a:latin typeface="Lucida Bright" pitchFamily="18" charset="0"/>
                      </a:endParaRPr>
                    </a:p>
                  </a:txBody>
                  <a:tcPr anchor="ctr"/>
                </a:tc>
              </a:tr>
              <a:tr h="5385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Bright" pitchFamily="18" charset="0"/>
                        </a:rPr>
                        <a:t>/</a:t>
                      </a:r>
                      <a:endParaRPr lang="en-US" dirty="0">
                        <a:latin typeface="Lucida Brigh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Bright" pitchFamily="18" charset="0"/>
                        </a:rPr>
                        <a:t>XFS</a:t>
                      </a:r>
                      <a:endParaRPr lang="en-US" dirty="0">
                        <a:latin typeface="Lucida Brigh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Bright" pitchFamily="18" charset="0"/>
                        </a:rPr>
                        <a:t>10 </a:t>
                      </a:r>
                      <a:r>
                        <a:rPr lang="en-US" dirty="0" err="1" smtClean="0">
                          <a:latin typeface="Lucida Bright" pitchFamily="18" charset="0"/>
                        </a:rPr>
                        <a:t>GiB</a:t>
                      </a:r>
                      <a:endParaRPr lang="en-US" dirty="0">
                        <a:latin typeface="Lucida Bright" pitchFamily="18" charset="0"/>
                      </a:endParaRPr>
                    </a:p>
                  </a:txBody>
                  <a:tcPr anchor="ctr"/>
                </a:tc>
              </a:tr>
              <a:tr h="5385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Bright" pitchFamily="18" charset="0"/>
                        </a:rPr>
                        <a:t>/backup</a:t>
                      </a:r>
                      <a:endParaRPr lang="en-US" dirty="0">
                        <a:latin typeface="Lucida Brigh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Bright" pitchFamily="18" charset="0"/>
                        </a:rPr>
                        <a:t>XFS</a:t>
                      </a:r>
                      <a:endParaRPr lang="en-US" dirty="0">
                        <a:latin typeface="Lucida Brigh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Bright" pitchFamily="18" charset="0"/>
                        </a:rPr>
                        <a:t>1</a:t>
                      </a:r>
                      <a:r>
                        <a:rPr lang="en-US" baseline="0" dirty="0" smtClean="0">
                          <a:latin typeface="Lucida Bright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Lucida Bright" pitchFamily="18" charset="0"/>
                        </a:rPr>
                        <a:t>GiB</a:t>
                      </a:r>
                      <a:endParaRPr lang="en-US" dirty="0">
                        <a:latin typeface="Lucida Bright" pitchFamily="18" charset="0"/>
                      </a:endParaRPr>
                    </a:p>
                  </a:txBody>
                  <a:tcPr anchor="ctr"/>
                </a:tc>
              </a:tr>
              <a:tr h="5385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Bright" pitchFamily="18" charset="0"/>
                        </a:rPr>
                        <a:t>Swap</a:t>
                      </a:r>
                      <a:endParaRPr lang="en-US" dirty="0">
                        <a:latin typeface="Lucida Brigh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Bright" pitchFamily="18" charset="0"/>
                        </a:rPr>
                        <a:t>Swap</a:t>
                      </a:r>
                      <a:endParaRPr lang="en-US" dirty="0">
                        <a:latin typeface="Lucida Brigh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Bright" pitchFamily="18" charset="0"/>
                        </a:rPr>
                        <a:t>2 </a:t>
                      </a:r>
                      <a:r>
                        <a:rPr lang="en-US" dirty="0" err="1" smtClean="0">
                          <a:latin typeface="Lucida Bright" pitchFamily="18" charset="0"/>
                        </a:rPr>
                        <a:t>GiB</a:t>
                      </a:r>
                      <a:endParaRPr lang="en-US" dirty="0">
                        <a:latin typeface="Lucida Bright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38200" y="4953000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400" dirty="0" smtClean="0">
                <a:solidFill>
                  <a:srgbClr val="0070C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Hostname – </a:t>
            </a:r>
            <a:r>
              <a:rPr lang="en-US" sz="2400" b="1" dirty="0" smtClean="0">
                <a:solidFill>
                  <a:srgbClr val="0070C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desktopX.cslcbt.com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11871</TotalTime>
  <Words>196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Lesson: 01  Working with RHEL/CentOS 7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Azaj</dc:creator>
  <cp:lastModifiedBy>Student</cp:lastModifiedBy>
  <cp:revision>563</cp:revision>
  <dcterms:created xsi:type="dcterms:W3CDTF">2013-10-10T04:38:11Z</dcterms:created>
  <dcterms:modified xsi:type="dcterms:W3CDTF">2017-12-09T05:10:56Z</dcterms:modified>
</cp:coreProperties>
</file>