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1D98-7EEA-4DAF-9C51-25D2F133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36A47-6557-46E4-B634-0047CD17B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9FF1D-D440-4AB7-9CD5-DA67C641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C426-5274-46CD-9B32-45F0809F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57E9-4613-490C-BD64-E8109089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3307-B4EE-4D8C-AA1E-3C28C5C0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D7E4A-8DB6-4453-8AB4-435E35406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8315-1B48-4702-8731-53C1E6CA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223F-3950-4683-AE7C-113E19D2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5916-24FF-4E77-96C3-ADDCFE50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B3018-A762-4CAC-89FD-9EF1BA845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22973-667D-4661-8DEB-820C4B7FD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8173-FCEC-4938-B2B9-3495BD04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06EE-E8DE-4AD2-974C-9450CC1E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F2B5-C0A1-440E-AFFA-5B3017DD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4A31-7B42-489D-B35E-7EC18614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10CB-F0D5-4CDA-B091-B1BB60A2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2B62-656A-4E1F-B884-65B02DF1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74193-3B53-47B7-91FD-86CD17BE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B75E-2087-433D-96B5-C275296A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2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5E6E-128A-4F2F-B7B7-E2388347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4808-8468-4CA5-BD99-F228B04B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4DC73-96D2-45FA-B0A8-A305FC5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C32E-5100-44D4-8461-B12DA35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9915-27E4-4ED4-B1E8-02FC54C0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6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C3A-37E5-47C3-94FB-BA308EE1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E0F9-1865-4FE4-9DCA-D963209C5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40B53-0481-45F4-8E8E-80E330226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B9658-A26C-4F10-92DA-B644A0F9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2A97-F778-4ED7-AC19-495C216B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570D-9D51-42FF-BA94-6A927FF6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0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0F17-35B9-4D77-92CB-FB14CE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A65D-B487-4A4F-96A6-3ADB1EC4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BF5D5-6425-46FA-B50D-1F12BFBF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50E74-1F79-4EBE-9627-5183D8399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074E0-28E8-44F4-8F8D-8B93C0AB4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6AB73-215D-4F2E-8813-F606302B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34863-9E06-427A-848D-AD1EE186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042E0-DBFD-4554-9155-309CACF1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D94-C6E2-476D-9EFF-A4BC1942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B17B1-F688-4094-A7DC-BF75BBDB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9E4FF-AE3A-47D1-A796-67E3794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D98D8-C3FD-49EA-BF83-86401719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2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078FD-8D3A-40D8-9494-0955D0EF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DD8A9-6736-4B97-B9A3-09944921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8C492-4ABA-4703-89B7-AFFFA0D4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4432-1637-4163-A51A-F2A198EB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EB4A-D386-49F5-B09A-18E3D7B9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43239-22CC-4B2E-9726-A16804EE4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8871C-5C21-42F4-831A-2BD24A25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59BCA-0653-448E-BE74-6C0ABEAD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35D43-2B28-4960-9A85-F75CD948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75BF-C2FB-4910-85E2-E308FCA1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6079E-5E8A-44EF-9279-9C5505C45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32EEA-0C08-4426-8AD2-BF8DFAE35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7EFB7-AE75-4AFB-B22A-73F88DFE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95F87-D72C-4591-9C33-117CD0D1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47126-E2E4-4DB7-A44F-3335C33B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142CD-25B5-4815-80B2-78929AB7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4DE88-06BA-4D50-BF71-F3B70EA4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3DB2-5EDE-466A-B177-62D81C26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8C73B-45AE-421E-B767-D1D7F879B73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5327-E448-4160-B53A-37B8C26C2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4E7A-CAA0-4288-BE15-F5276951E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04A-20D4-4B70-A912-CF1C4DC9D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Demo ML Quota Tickets Project</a:t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</a:rPr>
              <a:t>All Data has been altered from Original Project Data</a:t>
            </a:r>
            <a:endParaRPr lang="en-US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FAB304C8-1FCF-40A6-90AF-C82676406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1" y="239842"/>
            <a:ext cx="2715706" cy="22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59A4-6B0F-49B3-9E46-C4D00933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Major Cloud Provider: Created Generic Forecasting Model For Quota Ticket Submissions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06371-F54B-4EB9-9685-9196180A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20854" cy="4075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CF1A3-B551-4634-8049-03F391C4E2A2}"/>
              </a:ext>
            </a:extLst>
          </p:cNvPr>
          <p:cNvSpPr txBox="1"/>
          <p:nvPr/>
        </p:nvSpPr>
        <p:spPr>
          <a:xfrm>
            <a:off x="8739265" y="2181381"/>
            <a:ext cx="3248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Quota Ticket Volumes are used to plan for two-year vendor capacity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Quota Tickets are created from requests to increase cloud capacity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Upper Limit bounds ensure up-to-date customer SLA</a:t>
            </a:r>
          </a:p>
        </p:txBody>
      </p:sp>
    </p:spTree>
    <p:extLst>
      <p:ext uri="{BB962C8B-B14F-4D97-AF65-F5344CB8AC3E}">
        <p14:creationId xmlns:p14="http://schemas.microsoft.com/office/powerpoint/2010/main" val="88071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6E1122-F245-4235-BBE6-A0DCC8A1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0957"/>
            <a:ext cx="10515600" cy="4311148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Calibri" panose="020F0502020204030204" pitchFamily="34" charset="0"/>
              </a:rPr>
              <a:t>Upgrade to </a:t>
            </a:r>
            <a:r>
              <a:rPr lang="en-US" sz="1800" b="1" dirty="0">
                <a:ea typeface="Calibri" panose="020F0502020204030204" pitchFamily="34" charset="0"/>
              </a:rPr>
              <a:t>L</a:t>
            </a:r>
            <a:r>
              <a:rPr lang="en-US" sz="1800" b="1" dirty="0">
                <a:effectLst/>
                <a:ea typeface="Calibri" panose="020F0502020204030204" pitchFamily="34" charset="0"/>
              </a:rPr>
              <a:t>um</a:t>
            </a:r>
            <a:r>
              <a:rPr lang="en-US" sz="1800" b="1" dirty="0">
                <a:ea typeface="Calibri" panose="020F0502020204030204" pitchFamily="34" charset="0"/>
              </a:rPr>
              <a:t>p event Model </a:t>
            </a:r>
            <a:r>
              <a:rPr lang="en-US" sz="1800" b="1" dirty="0">
                <a:effectLst/>
                <a:ea typeface="Calibri" panose="020F0502020204030204" pitchFamily="34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 Part Vision is to: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Understand recurring events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(Big Enterprise Customers and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one-time events (Batch customer workloads)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 more features to the Model reacting to: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Launching New Regions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Capacity constrained Regions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New Product introductions</a:t>
            </a:r>
            <a:b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Lower grained Forecasts may not improve accuracy, but may provide additional insights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9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99394F-475C-4F4C-9A03-B3116D7C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/>
              <a:t>Model Phase II: Reoccurring Events/Seasonality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5B6FC-9934-47DD-ADE0-BE2513BE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" y="1462169"/>
            <a:ext cx="8591550" cy="5162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7C1EA8-174E-4EEF-B756-FC7E790D9598}"/>
              </a:ext>
            </a:extLst>
          </p:cNvPr>
          <p:cNvSpPr txBox="1"/>
          <p:nvPr/>
        </p:nvSpPr>
        <p:spPr>
          <a:xfrm>
            <a:off x="8829676" y="1690688"/>
            <a:ext cx="3248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Time Series Forecasts (GTS) allow us to provide seasonality to stockholders at different groups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time-series Model to drive seasonality </a:t>
            </a:r>
          </a:p>
        </p:txBody>
      </p:sp>
    </p:spTree>
    <p:extLst>
      <p:ext uri="{BB962C8B-B14F-4D97-AF65-F5344CB8AC3E}">
        <p14:creationId xmlns:p14="http://schemas.microsoft.com/office/powerpoint/2010/main" val="284073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99394F-475C-4F4C-9A03-B3116D7C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/>
              <a:t>RDQuota Phase II: Lump (One time Events)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C1EA8-174E-4EEF-B756-FC7E790D9598}"/>
              </a:ext>
            </a:extLst>
          </p:cNvPr>
          <p:cNvSpPr txBox="1"/>
          <p:nvPr/>
        </p:nvSpPr>
        <p:spPr>
          <a:xfrm>
            <a:off x="9586913" y="534983"/>
            <a:ext cx="2224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InterRange</a:t>
            </a:r>
            <a:r>
              <a:rPr lang="en-US" dirty="0"/>
              <a:t> Quantile Classification to flag lump events within GTS time series (Compute shown)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A915A-517C-481F-805C-519DFC03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870"/>
            <a:ext cx="8539162" cy="477044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5DFA8D-56B6-46B6-93BA-98543977AF16}"/>
              </a:ext>
            </a:extLst>
          </p:cNvPr>
          <p:cNvSpPr/>
          <p:nvPr/>
        </p:nvSpPr>
        <p:spPr>
          <a:xfrm>
            <a:off x="8093242" y="2484021"/>
            <a:ext cx="312821" cy="291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33409D-D73B-4648-B91B-6A942DAD9181}"/>
              </a:ext>
            </a:extLst>
          </p:cNvPr>
          <p:cNvSpPr/>
          <p:nvPr/>
        </p:nvSpPr>
        <p:spPr>
          <a:xfrm>
            <a:off x="9169316" y="534983"/>
            <a:ext cx="312821" cy="291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C04C02-E6E6-4ACF-AEC2-0FF121DB8566}"/>
              </a:ext>
            </a:extLst>
          </p:cNvPr>
          <p:cNvSpPr/>
          <p:nvPr/>
        </p:nvSpPr>
        <p:spPr>
          <a:xfrm>
            <a:off x="1764631" y="4930442"/>
            <a:ext cx="312821" cy="291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0D9E1B-2B46-4D9D-9AA0-5F5A4AA327DB}"/>
              </a:ext>
            </a:extLst>
          </p:cNvPr>
          <p:cNvSpPr/>
          <p:nvPr/>
        </p:nvSpPr>
        <p:spPr>
          <a:xfrm>
            <a:off x="9753600" y="3429000"/>
            <a:ext cx="312821" cy="291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CC056-40EF-4918-AC29-7F2F8EEDBA47}"/>
              </a:ext>
            </a:extLst>
          </p:cNvPr>
          <p:cNvSpPr txBox="1"/>
          <p:nvPr/>
        </p:nvSpPr>
        <p:spPr>
          <a:xfrm>
            <a:off x="10066421" y="3720264"/>
            <a:ext cx="2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Lump events shown </a:t>
            </a:r>
          </a:p>
        </p:txBody>
      </p:sp>
    </p:spTree>
    <p:extLst>
      <p:ext uri="{BB962C8B-B14F-4D97-AF65-F5344CB8AC3E}">
        <p14:creationId xmlns:p14="http://schemas.microsoft.com/office/powerpoint/2010/main" val="32993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99394F-475C-4F4C-9A03-B3116D7C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r>
              <a:rPr lang="en-US" sz="1800" b="1" dirty="0"/>
              <a:t>RDQuota Phase II: Lump (One-time Events)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63F46-83FA-496B-8325-B3D3192B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1" y="1057276"/>
            <a:ext cx="6609599" cy="1716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88D410-60D8-485E-A3F2-FE5DA14C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2773428"/>
            <a:ext cx="8179831" cy="1946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E37947-8043-4AC7-808E-AF9AB181F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15" y="4489580"/>
            <a:ext cx="7073386" cy="2187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FE79AB-BBC8-4C56-BF3F-5548C4F7B66A}"/>
              </a:ext>
            </a:extLst>
          </p:cNvPr>
          <p:cNvSpPr txBox="1"/>
          <p:nvPr/>
        </p:nvSpPr>
        <p:spPr>
          <a:xfrm>
            <a:off x="9586913" y="534983"/>
            <a:ext cx="2224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Drill down of 1/23/2021 Lump Event within SKU time-series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Stale SKUs for Demo Slides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82B512-9B1E-44A4-B020-D3FFBA16CB2B}"/>
              </a:ext>
            </a:extLst>
          </p:cNvPr>
          <p:cNvSpPr/>
          <p:nvPr/>
        </p:nvSpPr>
        <p:spPr>
          <a:xfrm>
            <a:off x="332873" y="2075025"/>
            <a:ext cx="312821" cy="291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737891-5E65-4955-B568-0DBCCE5B7849}"/>
              </a:ext>
            </a:extLst>
          </p:cNvPr>
          <p:cNvSpPr/>
          <p:nvPr/>
        </p:nvSpPr>
        <p:spPr>
          <a:xfrm>
            <a:off x="8973301" y="613189"/>
            <a:ext cx="312821" cy="291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410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99394F-475C-4F4C-9A03-B3116D7C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r>
              <a:rPr lang="en-US" sz="1800" b="1" dirty="0"/>
              <a:t>RDQuota Phase II: Lump (One-time Events)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A2D8D-2502-496D-99A6-4BD9A1B2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952500"/>
            <a:ext cx="7348538" cy="1975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D1744-03DF-4A45-9CB7-2DC49370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2900362"/>
            <a:ext cx="7629526" cy="1734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94B0E7-A211-4A84-BABA-2D70FD137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4" y="4681036"/>
            <a:ext cx="7629525" cy="20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18BB23-EAE2-4760-9D58-CD936C1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r>
              <a:rPr lang="en-US" sz="1800" b="1" dirty="0"/>
              <a:t>RDQuota Phase III Goals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40D48A-7FF1-4551-92B6-14D50E5A6D24}"/>
              </a:ext>
            </a:extLst>
          </p:cNvPr>
          <p:cNvSpPr txBox="1">
            <a:spLocks/>
          </p:cNvSpPr>
          <p:nvPr/>
        </p:nvSpPr>
        <p:spPr>
          <a:xfrm>
            <a:off x="838200" y="1367757"/>
            <a:ext cx="10515600" cy="846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In Phase II we have achieved:</a:t>
            </a:r>
          </a:p>
          <a:p>
            <a:r>
              <a:rPr lang="en-US" sz="1800" b="1" dirty="0"/>
              <a:t>	</a:t>
            </a:r>
            <a:r>
              <a:rPr lang="en-US" sz="1800" dirty="0"/>
              <a:t>High performance decomposition of Seasonality within different groups</a:t>
            </a:r>
          </a:p>
          <a:p>
            <a:r>
              <a:rPr lang="en-US" sz="1800" dirty="0"/>
              <a:t>	Classification of one-time events within time series groups</a:t>
            </a:r>
          </a:p>
          <a:p>
            <a:r>
              <a:rPr lang="en-US" sz="1800" dirty="0"/>
              <a:t>	Drill-down analytics on classified one-time events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7F2B15-C5AD-46F9-B2BA-F4A1140F7EFB}"/>
              </a:ext>
            </a:extLst>
          </p:cNvPr>
          <p:cNvSpPr txBox="1">
            <a:spLocks/>
          </p:cNvSpPr>
          <p:nvPr/>
        </p:nvSpPr>
        <p:spPr>
          <a:xfrm>
            <a:off x="838200" y="2835610"/>
            <a:ext cx="10515600" cy="846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Phase III Goals</a:t>
            </a:r>
          </a:p>
          <a:p>
            <a:r>
              <a:rPr lang="en-US" sz="1800" b="1" dirty="0"/>
              <a:t>	</a:t>
            </a:r>
            <a:r>
              <a:rPr lang="en-US" sz="1800" dirty="0"/>
              <a:t>Triangulate DC-Constrained Regions, Hot-Regions, and New Region/AZ/</a:t>
            </a:r>
            <a:r>
              <a:rPr lang="en-US" sz="1800" dirty="0" err="1"/>
              <a:t>Skus</a:t>
            </a:r>
            <a:r>
              <a:rPr lang="en-US" sz="1800" dirty="0"/>
              <a:t> against lump classifications</a:t>
            </a:r>
          </a:p>
          <a:p>
            <a:r>
              <a:rPr lang="en-US" sz="1800" dirty="0"/>
              <a:t>	Provide expected volume breakdowns for one-time events</a:t>
            </a:r>
          </a:p>
          <a:p>
            <a:r>
              <a:rPr lang="en-US" sz="1800" dirty="0"/>
              <a:t>	Predict one-time events (Reach goal)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D2D3C34-BF56-4FCE-96AD-5759E7142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5" y="4272088"/>
            <a:ext cx="2715706" cy="22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6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482D926DCA74C8B4332869483F533" ma:contentTypeVersion="14" ma:contentTypeDescription="Create a new document." ma:contentTypeScope="" ma:versionID="61c24262b4bef7b998859ec8c3b9c782">
  <xsd:schema xmlns:xsd="http://www.w3.org/2001/XMLSchema" xmlns:xs="http://www.w3.org/2001/XMLSchema" xmlns:p="http://schemas.microsoft.com/office/2006/metadata/properties" xmlns:ns1="http://schemas.microsoft.com/sharepoint/v3" xmlns:ns3="7acf4912-8b40-4b31-8c1f-d5ae88500830" xmlns:ns4="5d474f76-2236-4099-846f-7073b7cf9c64" targetNamespace="http://schemas.microsoft.com/office/2006/metadata/properties" ma:root="true" ma:fieldsID="76f764c0f3264b545556f7643801ef3c" ns1:_="" ns3:_="" ns4:_="">
    <xsd:import namespace="http://schemas.microsoft.com/sharepoint/v3"/>
    <xsd:import namespace="7acf4912-8b40-4b31-8c1f-d5ae88500830"/>
    <xsd:import namespace="5d474f76-2236-4099-846f-7073b7cf9c6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f4912-8b40-4b31-8c1f-d5ae885008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74f76-2236-4099-846f-7073b7cf9c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91C016-0A30-46CF-B11D-2D87AD960C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acf4912-8b40-4b31-8c1f-d5ae88500830"/>
    <ds:schemaRef ds:uri="5d474f76-2236-4099-846f-7073b7cf9c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DD3077-2489-412D-B447-1C890B9DD92C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7acf4912-8b40-4b31-8c1f-d5ae88500830"/>
    <ds:schemaRef ds:uri="5d474f76-2236-4099-846f-7073b7cf9c64"/>
    <ds:schemaRef ds:uri="http://schemas.microsoft.com/office/2006/documentManagement/types"/>
    <ds:schemaRef ds:uri="http://purl.org/dc/elements/1.1/"/>
    <ds:schemaRef ds:uri="http://purl.org/dc/dcmitype/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386F023-9785-40E2-B913-686C402683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Demo ML Quota Tickets Project All Data has been altered from Original Project Data</vt:lpstr>
      <vt:lpstr>Major Cloud Provider: Created Generic Forecasting Model For Quota Ticket Submissions</vt:lpstr>
      <vt:lpstr>Upgrade to Lump event Model :   Two Part Vision is to:    Understand recurring events (Big Enterprise Customers and one-time events (Batch customer workloads)   Add more features to the Model reacting to: Launching New Regions Capacity constrained Regions New Product introductions   Lower grained Forecasts may not improve accuracy, but may provide additional insights</vt:lpstr>
      <vt:lpstr>Model Phase II: Reoccurring Events/Seasonality</vt:lpstr>
      <vt:lpstr>RDQuota Phase II: Lump (One time Events) </vt:lpstr>
      <vt:lpstr>RDQuota Phase II: Lump (One-time Events) </vt:lpstr>
      <vt:lpstr>RDQuota Phase II: Lump (One-time Events) </vt:lpstr>
      <vt:lpstr>RDQuota Phase III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 Bian</cp:lastModifiedBy>
  <cp:revision>7</cp:revision>
  <dcterms:created xsi:type="dcterms:W3CDTF">2021-04-07T01:17:16Z</dcterms:created>
  <dcterms:modified xsi:type="dcterms:W3CDTF">2021-08-24T00:59:17Z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0x0101005B5482D926DCA74C8B4332869483F533</vt:lpwstr>
  </property>
</Properties>
</file>