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6" r:id="rId2"/>
    <p:sldId id="316" r:id="rId3"/>
    <p:sldId id="258" r:id="rId4"/>
    <p:sldId id="259" r:id="rId5"/>
    <p:sldId id="260" r:id="rId6"/>
    <p:sldId id="261" r:id="rId7"/>
    <p:sldId id="262" r:id="rId8"/>
    <p:sldId id="268" r:id="rId9"/>
    <p:sldId id="263" r:id="rId10"/>
    <p:sldId id="319" r:id="rId11"/>
    <p:sldId id="347" r:id="rId12"/>
    <p:sldId id="320" r:id="rId13"/>
    <p:sldId id="318" r:id="rId14"/>
    <p:sldId id="322" r:id="rId15"/>
    <p:sldId id="324" r:id="rId16"/>
    <p:sldId id="344" r:id="rId17"/>
    <p:sldId id="355" r:id="rId18"/>
    <p:sldId id="356" r:id="rId19"/>
    <p:sldId id="357" r:id="rId20"/>
    <p:sldId id="358" r:id="rId21"/>
    <p:sldId id="307"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9C6AC-E25C-4CC3-9E52-0E4E454A9238}" type="datetimeFigureOut">
              <a:rPr lang="en-US" smtClean="0"/>
              <a:t>11/9/2023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0AEA0-8311-428C-B743-3209E20BA3D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B3C47E-7C95-411B-BAEE-ECF8571F0633}"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9A906-A7EF-4FB0-A1F5-272AFE394CEC}"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4DF8EF-5600-42B5-9323-C911480C8108}"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AF4D-1FC4-452F-B483-6D8BD5CBBF76}"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9C514-FA06-44BA-8CAA-F2A18724C18B}"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B2BC21-E867-42B2-8A08-3219891C6CBA}" type="datetime3">
              <a:rPr lang="en-US" smtClean="0"/>
              <a:t>9 November 2023</a:t>
            </a:fld>
            <a:endParaRPr lang="en-US"/>
          </a:p>
        </p:txBody>
      </p:sp>
      <p:sp>
        <p:nvSpPr>
          <p:cNvPr id="6" name="Footer Placeholder 5"/>
          <p:cNvSpPr>
            <a:spLocks noGrp="1"/>
          </p:cNvSpPr>
          <p:nvPr>
            <p:ph type="ftr" sz="quarter" idx="11"/>
          </p:nvPr>
        </p:nvSpPr>
        <p:spPr/>
        <p:txBody>
          <a:bodyPr/>
          <a:lstStyle/>
          <a:p>
            <a:r>
              <a:rPr lang="en-US"/>
              <a:t>project review</a:t>
            </a:r>
          </a:p>
        </p:txBody>
      </p:sp>
      <p:sp>
        <p:nvSpPr>
          <p:cNvPr id="7" name="Slide Number Placeholder 6"/>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EA92F3-E410-477C-9500-068C9DA13264}" type="datetime3">
              <a:rPr lang="en-US" smtClean="0"/>
              <a:t>9 November 2023</a:t>
            </a:fld>
            <a:endParaRPr lang="en-US"/>
          </a:p>
        </p:txBody>
      </p:sp>
      <p:sp>
        <p:nvSpPr>
          <p:cNvPr id="8" name="Footer Placeholder 7"/>
          <p:cNvSpPr>
            <a:spLocks noGrp="1"/>
          </p:cNvSpPr>
          <p:nvPr>
            <p:ph type="ftr" sz="quarter" idx="11"/>
          </p:nvPr>
        </p:nvSpPr>
        <p:spPr/>
        <p:txBody>
          <a:bodyPr/>
          <a:lstStyle/>
          <a:p>
            <a:r>
              <a:rPr lang="en-US"/>
              <a:t>project review</a:t>
            </a:r>
          </a:p>
        </p:txBody>
      </p:sp>
      <p:sp>
        <p:nvSpPr>
          <p:cNvPr id="9" name="Slide Number Placeholder 8"/>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954E30-81C4-4278-9F10-5D2C65580826}" type="datetime3">
              <a:rPr lang="en-US" smtClean="0"/>
              <a:t>9 November 2023</a:t>
            </a:fld>
            <a:endParaRPr lang="en-US"/>
          </a:p>
        </p:txBody>
      </p:sp>
      <p:sp>
        <p:nvSpPr>
          <p:cNvPr id="4" name="Footer Placeholder 3"/>
          <p:cNvSpPr>
            <a:spLocks noGrp="1"/>
          </p:cNvSpPr>
          <p:nvPr>
            <p:ph type="ftr" sz="quarter" idx="11"/>
          </p:nvPr>
        </p:nvSpPr>
        <p:spPr/>
        <p:txBody>
          <a:bodyPr/>
          <a:lstStyle/>
          <a:p>
            <a:r>
              <a:rPr lang="en-US"/>
              <a:t>project review</a:t>
            </a:r>
          </a:p>
        </p:txBody>
      </p:sp>
      <p:sp>
        <p:nvSpPr>
          <p:cNvPr id="5" name="Slide Number Placeholder 4"/>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8CE04-2745-404F-B9A8-112C86E50806}" type="datetime3">
              <a:rPr lang="en-US" smtClean="0"/>
              <a:t>9 November 2023</a:t>
            </a:fld>
            <a:endParaRPr lang="en-US"/>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8AA427-F067-40B6-9BEA-CF13DBDB5055}" type="datetime3">
              <a:rPr lang="en-US" smtClean="0"/>
              <a:t>9 November 2023</a:t>
            </a:fld>
            <a:endParaRPr lang="en-US"/>
          </a:p>
        </p:txBody>
      </p:sp>
      <p:sp>
        <p:nvSpPr>
          <p:cNvPr id="6" name="Footer Placeholder 5"/>
          <p:cNvSpPr>
            <a:spLocks noGrp="1"/>
          </p:cNvSpPr>
          <p:nvPr>
            <p:ph type="ftr" sz="quarter" idx="11"/>
          </p:nvPr>
        </p:nvSpPr>
        <p:spPr/>
        <p:txBody>
          <a:bodyPr/>
          <a:lstStyle/>
          <a:p>
            <a:r>
              <a:rPr lang="en-US"/>
              <a:t>project review</a:t>
            </a:r>
          </a:p>
        </p:txBody>
      </p:sp>
      <p:sp>
        <p:nvSpPr>
          <p:cNvPr id="7" name="Slide Number Placeholder 6"/>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645C08-FE78-4870-8079-AE32939E3046}" type="datetime3">
              <a:rPr lang="en-US" smtClean="0"/>
              <a:t>9 November 2023</a:t>
            </a:fld>
            <a:endParaRPr lang="en-US"/>
          </a:p>
        </p:txBody>
      </p:sp>
      <p:sp>
        <p:nvSpPr>
          <p:cNvPr id="6" name="Footer Placeholder 5"/>
          <p:cNvSpPr>
            <a:spLocks noGrp="1"/>
          </p:cNvSpPr>
          <p:nvPr>
            <p:ph type="ftr" sz="quarter" idx="11"/>
          </p:nvPr>
        </p:nvSpPr>
        <p:spPr/>
        <p:txBody>
          <a:bodyPr/>
          <a:lstStyle/>
          <a:p>
            <a:r>
              <a:rPr lang="en-US"/>
              <a:t>project review</a:t>
            </a:r>
          </a:p>
        </p:txBody>
      </p:sp>
      <p:sp>
        <p:nvSpPr>
          <p:cNvPr id="7" name="Slide Number Placeholder 6"/>
          <p:cNvSpPr>
            <a:spLocks noGrp="1"/>
          </p:cNvSpPr>
          <p:nvPr>
            <p:ph type="sldNum" sz="quarter" idx="12"/>
          </p:nvPr>
        </p:nvSpPr>
        <p:spPr/>
        <p:txBody>
          <a:bodyPr/>
          <a:lstStyle/>
          <a:p>
            <a:fld id="{217C6D6C-1014-4321-B4D9-35FEB9C034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125CF-37B2-4DA6-9770-0955312784CC}" type="datetime3">
              <a:rPr lang="en-US" smtClean="0"/>
              <a:t>9 November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6D6C-1014-4321-B4D9-35FEB9C034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463389"/>
            <a:ext cx="8822725" cy="829945"/>
          </a:xfrm>
          <a:prstGeom prst="rect">
            <a:avLst/>
          </a:prstGeom>
        </p:spPr>
        <p:txBody>
          <a:bodyPr wrap="square" lIns="91440" tIns="45720" rIns="91440" bIns="45720" anchor="t">
            <a:spAutoFit/>
          </a:bodyPr>
          <a:lstStyle/>
          <a:p>
            <a:pPr algn="ctr"/>
            <a:r>
              <a:rPr lang="en-US" altLang="en-IN" sz="2400" b="1" dirty="0">
                <a:solidFill>
                  <a:srgbClr val="002060"/>
                </a:solidFill>
                <a:latin typeface="Times New Roman" panose="02020603050405020304"/>
                <a:cs typeface="Times New Roman" panose="02020603050405020304"/>
              </a:rPr>
              <a:t>PV fed LUO Converter Based Battery Management System </a:t>
            </a:r>
            <a:endParaRPr lang="en-US" altLang="en-IN" sz="2400" b="1" dirty="0">
              <a:solidFill>
                <a:srgbClr val="002060"/>
              </a:solidFill>
              <a:latin typeface="Times New Roman" panose="02020603050405020304" pitchFamily="18" charset="0"/>
              <a:cs typeface="Times New Roman" panose="02020603050405020304" pitchFamily="18" charset="0"/>
            </a:endParaRPr>
          </a:p>
          <a:p>
            <a:pPr algn="ctr"/>
            <a:r>
              <a:rPr lang="en-US" altLang="en-IN" sz="2400" b="1" dirty="0">
                <a:solidFill>
                  <a:srgbClr val="002060"/>
                </a:solidFill>
                <a:latin typeface="Times New Roman" panose="02020603050405020304"/>
                <a:cs typeface="Times New Roman" panose="02020603050405020304"/>
              </a:rPr>
              <a:t>For Electric Vehicle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08-11-2023</a:t>
            </a:r>
          </a:p>
          <a:p>
            <a:endParaRPr lang="en-US" dirty="0"/>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10</a:t>
            </a:fld>
            <a:endParaRPr lang="en-US"/>
          </a:p>
        </p:txBody>
      </p:sp>
      <p:sp>
        <p:nvSpPr>
          <p:cNvPr id="6" name="TextBox 5"/>
          <p:cNvSpPr txBox="1"/>
          <p:nvPr/>
        </p:nvSpPr>
        <p:spPr>
          <a:xfrm>
            <a:off x="2571750" y="362496"/>
            <a:ext cx="7962900" cy="1169551"/>
          </a:xfrm>
          <a:prstGeom prst="rect">
            <a:avLst/>
          </a:prstGeom>
          <a:noFill/>
        </p:spPr>
        <p:txBody>
          <a:bodyPr wrap="square" lIns="91440" tIns="45720" rIns="91440" bIns="45720" rtlCol="0" anchor="t">
            <a:spAutoFit/>
          </a:bodyPr>
          <a:lstStyle/>
          <a:p>
            <a:r>
              <a:rPr lang="en-GB" sz="3400" b="1" dirty="0">
                <a:latin typeface="Times New Roman" panose="02020603050405020304"/>
                <a:cs typeface="Times New Roman" panose="02020603050405020304"/>
              </a:rPr>
              <a:t>  EXISTING BLOCK DIAGRAM </a:t>
            </a:r>
            <a:endParaRPr lang="en-GB" sz="3400" b="1" dirty="0">
              <a:latin typeface="Times New Roman" panose="02020603050405020304" pitchFamily="18" charset="0"/>
              <a:cs typeface="Times New Roman" panose="02020603050405020304" pitchFamily="18" charset="0"/>
            </a:endParaRPr>
          </a:p>
          <a:p>
            <a:pPr algn="l"/>
            <a:endParaRPr lang="en-GB" b="1" dirty="0">
              <a:latin typeface="Times New Roman" panose="02020603050405020304" pitchFamily="18" charset="0"/>
              <a:cs typeface="Times New Roman" panose="02020603050405020304" pitchFamily="18" charset="0"/>
            </a:endParaRPr>
          </a:p>
          <a:p>
            <a:pPr algn="l"/>
            <a:endParaRPr lang="en-IN" dirty="0"/>
          </a:p>
        </p:txBody>
      </p:sp>
      <p:pic>
        <p:nvPicPr>
          <p:cNvPr id="7" name="Picture 6">
            <a:extLst>
              <a:ext uri="{FF2B5EF4-FFF2-40B4-BE49-F238E27FC236}">
                <a16:creationId xmlns:a16="http://schemas.microsoft.com/office/drawing/2014/main" id="{AE254FE6-3F21-4F9C-BBB3-7CE38F8220FE}"/>
              </a:ext>
            </a:extLst>
          </p:cNvPr>
          <p:cNvPicPr>
            <a:picLocks noChangeAspect="1"/>
          </p:cNvPicPr>
          <p:nvPr/>
        </p:nvPicPr>
        <p:blipFill>
          <a:blip r:embed="rId2"/>
          <a:stretch>
            <a:fillRect/>
          </a:stretch>
        </p:blipFill>
        <p:spPr>
          <a:xfrm>
            <a:off x="1351280" y="1635761"/>
            <a:ext cx="9387840" cy="3901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3400" b="1" dirty="0">
                <a:latin typeface="Times New Roman" panose="02020603050405020304"/>
                <a:cs typeface="Times New Roman" panose="02020603050405020304"/>
                <a:sym typeface="+mn-ea"/>
              </a:rPr>
              <a:t>                      PROPOSED SYSTEM</a:t>
            </a:r>
            <a:endParaRPr lang="en-US" sz="3400" dirty="0"/>
          </a:p>
        </p:txBody>
      </p:sp>
      <p:sp>
        <p:nvSpPr>
          <p:cNvPr id="3" name="Content Placeholder 2"/>
          <p:cNvSpPr>
            <a:spLocks noGrp="1"/>
          </p:cNvSpPr>
          <p:nvPr>
            <p:ph idx="1"/>
          </p:nvPr>
        </p:nvSpPr>
        <p:spPr>
          <a:xfrm>
            <a:off x="838200" y="1385570"/>
            <a:ext cx="10515600" cy="4351338"/>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sym typeface="+mn-ea"/>
              </a:rPr>
              <a:t>The proposed system electric vehicle applications with solar based applications is implemented for power generation, bidirectional Luo converter is implemented for electric vehicle application, flyback topology is used to control the power from both the PV and the Grid.</a:t>
            </a:r>
          </a:p>
          <a:p>
            <a:pPr algn="just">
              <a:lnSpc>
                <a:spcPct val="150000"/>
              </a:lnSpc>
            </a:pPr>
            <a:r>
              <a:rPr lang="en-IN" sz="1800" dirty="0">
                <a:latin typeface="Times New Roman" panose="02020603050405020304" pitchFamily="18" charset="0"/>
                <a:cs typeface="Times New Roman" panose="02020603050405020304" pitchFamily="18" charset="0"/>
                <a:sym typeface="+mn-ea"/>
              </a:rPr>
              <a:t>The photovoltaic array is connected to the MPPT control. By using photovoltaic arrays the solar energy is converted into DC source. The MPPT control based on Hill climbing Algorithm is connected to Luo converter which is connected to battery through DC link controller. The Battery helps to store the DC and give back DC energy to the filter circuit. </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The AC supply will be passed to the filter. It reduces the harmonics and gives supply to the battery when it is fully discharged. In this, harmonics is reduced by implementing the filter to get the AC source.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08-11-2023</a:t>
            </a:r>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0" y="254000"/>
            <a:ext cx="10515600" cy="5459413"/>
          </a:xfrm>
        </p:spPr>
        <p:txBody>
          <a:bodyPr>
            <a:no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The power quality improvement using maximum power point tracking and harmonic reduction on grid connected photovoltaic systems is a process to get more power to reduce the losses. In this we are using the Hill climbing MPPT algorithm which gives more reliable output compared to the existing method.</a:t>
            </a:r>
          </a:p>
          <a:p>
            <a:pPr algn="just">
              <a:lnSpc>
                <a:spcPct val="150000"/>
              </a:lnSpc>
            </a:pPr>
            <a:r>
              <a:rPr lang="en-US" sz="1800" dirty="0">
                <a:effectLst/>
                <a:latin typeface="Times New Roman" panose="02020603050405020304" pitchFamily="18" charset="0"/>
                <a:ea typeface="Times New Roman" panose="02020603050405020304" pitchFamily="18" charset="0"/>
              </a:rPr>
              <a:t>Luo-Converters are a series of new DC-DC step-up power conversion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circuits. 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converters perform positive to positive DC-DC voltage increasing conversion.</a:t>
            </a:r>
          </a:p>
          <a:p>
            <a:pPr algn="just">
              <a:lnSpc>
                <a:spcPct val="150000"/>
              </a:lnSpc>
            </a:pPr>
            <a:r>
              <a:rPr lang="en-US" sz="1800" dirty="0">
                <a:effectLst/>
                <a:latin typeface="Times New Roman" panose="02020603050405020304" pitchFamily="18" charset="0"/>
                <a:ea typeface="Times New Roman" panose="02020603050405020304" pitchFamily="18" charset="0"/>
              </a:rPr>
              <a:t>When observing the maximum</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 point, the higher the voltage, the higher the peak power and the higher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charging efficiency.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Battery is charged and discharged according to the performance of the converters and grid.</a:t>
            </a:r>
          </a:p>
          <a:p>
            <a:pPr algn="just">
              <a:lnSpc>
                <a:spcPct val="150000"/>
              </a:lnSpc>
            </a:pPr>
            <a:r>
              <a:rPr lang="en-US" sz="1800" dirty="0">
                <a:latin typeface="Times New Roman" panose="02020603050405020304" pitchFamily="18" charset="0"/>
                <a:ea typeface="Times New Roman" panose="02020603050405020304" pitchFamily="18" charset="0"/>
              </a:rPr>
              <a:t>The AC Grid acts as a source which is connected to the load via DC link voltage.</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025"/>
            <a:ext cx="10515600" cy="1325563"/>
          </a:xfrm>
        </p:spPr>
        <p:txBody>
          <a:bodyPr>
            <a:normAutofit/>
          </a:bodyPr>
          <a:lstStyle/>
          <a:p>
            <a:pPr algn="ctr"/>
            <a:r>
              <a:rPr lang="en-US" sz="3400" b="1">
                <a:latin typeface="Times New Roman" panose="02020603050405020304"/>
                <a:cs typeface="Times New Roman" panose="02020603050405020304"/>
              </a:rPr>
              <a:t>PROPOSED  BLOCK DIAGRAM</a:t>
            </a:r>
            <a:endParaRPr lang="en-US" sz="3400">
              <a:latin typeface="Times New Roman" panose="02020603050405020304"/>
              <a:cs typeface="Times New Roman" panose="02020603050405020304"/>
            </a:endParaRPr>
          </a:p>
        </p:txBody>
      </p:sp>
      <p:sp>
        <p:nvSpPr>
          <p:cNvPr id="3" name="Content Placeholder 2"/>
          <p:cNvSpPr>
            <a:spLocks noGrp="1"/>
          </p:cNvSpPr>
          <p:nvPr>
            <p:ph idx="1"/>
          </p:nvPr>
        </p:nvSpPr>
        <p:spPr>
          <a:xfrm>
            <a:off x="656590" y="1722755"/>
            <a:ext cx="10697210" cy="4465320"/>
          </a:xfrm>
        </p:spPr>
        <p:txBody>
          <a:bodyPr>
            <a:noAutofit/>
          </a:bodyPr>
          <a:lstStyle/>
          <a:p>
            <a:pPr>
              <a:buFont typeface="Wingdings" panose="05000000000000000000" charset="0"/>
              <a:buChar char="Ø"/>
            </a:pPr>
            <a:endParaRPr lang="en-IN" sz="3200" dirty="0">
              <a:latin typeface="Times New Roman" panose="02020603050405020304" pitchFamily="18" charset="0"/>
              <a:cs typeface="Times New Roman" panose="02020603050405020304" pitchFamily="18" charset="0"/>
              <a:sym typeface="+mn-ea"/>
            </a:endParaRPr>
          </a:p>
          <a:p>
            <a:pPr marL="0" indent="0">
              <a:buNone/>
            </a:pPr>
            <a:endParaRPr lang="en-IN" sz="3200" dirty="0">
              <a:latin typeface="Times New Roman" panose="02020603050405020304" pitchFamily="18" charset="0"/>
              <a:cs typeface="Times New Roman" panose="02020603050405020304" pitchFamily="18" charset="0"/>
              <a:sym typeface="+mn-ea"/>
            </a:endParaRPr>
          </a:p>
          <a:p>
            <a:pPr marL="0" indent="0">
              <a:buNone/>
            </a:pPr>
            <a:endParaRPr lang="en-IN" sz="32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IN" sz="3200" dirty="0">
              <a:latin typeface="Times New Roman" panose="02020603050405020304" pitchFamily="18" charset="0"/>
              <a:cs typeface="Times New Roman" panose="02020603050405020304" pitchFamily="18" charset="0"/>
              <a:sym typeface="+mn-ea"/>
            </a:endParaRPr>
          </a:p>
          <a:p>
            <a:pPr marL="0" indent="0">
              <a:buNone/>
            </a:pPr>
            <a:endParaRPr lang="en-IN" sz="3200" dirty="0">
              <a:latin typeface="Times New Roman" panose="02020603050405020304" pitchFamily="18" charset="0"/>
              <a:cs typeface="Times New Roman" panose="02020603050405020304" pitchFamily="18" charset="0"/>
              <a:sym typeface="+mn-ea"/>
            </a:endParaRP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Slide Number Placeholder 4"/>
          <p:cNvSpPr>
            <a:spLocks noGrp="1"/>
          </p:cNvSpPr>
          <p:nvPr>
            <p:ph type="sldNum" sz="quarter" idx="12"/>
          </p:nvPr>
        </p:nvSpPr>
        <p:spPr>
          <a:xfrm>
            <a:off x="8610600" y="6375400"/>
            <a:ext cx="2743200" cy="365125"/>
          </a:xfrm>
        </p:spPr>
        <p:txBody>
          <a:bodyPr/>
          <a:lstStyle/>
          <a:p>
            <a:fld id="{217C6D6C-1014-4321-B4D9-35FEB9C03441}" type="slidenum">
              <a:rPr lang="en-US" smtClean="0"/>
              <a:t>13</a:t>
            </a:fld>
            <a:endParaRPr lang="en-US"/>
          </a:p>
        </p:txBody>
      </p:sp>
      <p:sp>
        <p:nvSpPr>
          <p:cNvPr id="6" name="Footer Placeholder 5"/>
          <p:cNvSpPr>
            <a:spLocks noGrp="1"/>
          </p:cNvSpPr>
          <p:nvPr>
            <p:ph type="ftr" sz="quarter" idx="11"/>
          </p:nvPr>
        </p:nvSpPr>
        <p:spPr/>
        <p:txBody>
          <a:bodyPr/>
          <a:lstStyle/>
          <a:p>
            <a:r>
              <a:rPr lang="en-US" dirty="0"/>
              <a:t>project review</a:t>
            </a:r>
          </a:p>
        </p:txBody>
      </p:sp>
      <p:sp>
        <p:nvSpPr>
          <p:cNvPr id="9" name="Rectangle 8"/>
          <p:cNvSpPr/>
          <p:nvPr/>
        </p:nvSpPr>
        <p:spPr>
          <a:xfrm>
            <a:off x="1400175" y="3640442"/>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400175" y="2121298"/>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400175" y="5016498"/>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4281781" y="3647213"/>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248150" y="2121297"/>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792517" y="2113136"/>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9542563" y="3779543"/>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553577" y="2121297"/>
            <a:ext cx="1962150" cy="9374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a:stCxn id="17" idx="3"/>
            <a:endCxn id="20" idx="1"/>
          </p:cNvCxnSpPr>
          <p:nvPr/>
        </p:nvCxnSpPr>
        <p:spPr>
          <a:xfrm flipV="1">
            <a:off x="3362325" y="2590007"/>
            <a:ext cx="88582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8" idx="0"/>
          </p:cNvCxnSpPr>
          <p:nvPr/>
        </p:nvCxnSpPr>
        <p:spPr>
          <a:xfrm>
            <a:off x="2381250" y="4577861"/>
            <a:ext cx="0" cy="438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9" idx="1"/>
          </p:cNvCxnSpPr>
          <p:nvPr/>
        </p:nvCxnSpPr>
        <p:spPr>
          <a:xfrm>
            <a:off x="3362325" y="4109152"/>
            <a:ext cx="919456" cy="67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3"/>
            <a:endCxn id="21" idx="1"/>
          </p:cNvCxnSpPr>
          <p:nvPr/>
        </p:nvCxnSpPr>
        <p:spPr>
          <a:xfrm flipV="1">
            <a:off x="6210300" y="2581846"/>
            <a:ext cx="582217" cy="81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p:nvPr/>
        </p:nvCxnSpPr>
        <p:spPr>
          <a:xfrm rot="5400000">
            <a:off x="5661418" y="3166867"/>
            <a:ext cx="1406133" cy="25241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725806" y="2415590"/>
            <a:ext cx="1304926" cy="369332"/>
          </a:xfrm>
          <a:prstGeom prst="rect">
            <a:avLst/>
          </a:prstGeom>
          <a:noFill/>
        </p:spPr>
        <p:txBody>
          <a:bodyPr wrap="square" rtlCol="0">
            <a:spAutoFit/>
          </a:bodyPr>
          <a:lstStyle/>
          <a:p>
            <a:pPr algn="l"/>
            <a:r>
              <a:rPr lang="en-IN" dirty="0"/>
              <a:t>PV voltage</a:t>
            </a:r>
          </a:p>
        </p:txBody>
      </p:sp>
      <p:sp>
        <p:nvSpPr>
          <p:cNvPr id="59" name="TextBox 58"/>
          <p:cNvSpPr txBox="1"/>
          <p:nvPr/>
        </p:nvSpPr>
        <p:spPr>
          <a:xfrm>
            <a:off x="1838324" y="3931257"/>
            <a:ext cx="1204913" cy="369332"/>
          </a:xfrm>
          <a:prstGeom prst="rect">
            <a:avLst/>
          </a:prstGeom>
          <a:noFill/>
        </p:spPr>
        <p:txBody>
          <a:bodyPr wrap="square" rtlCol="0">
            <a:spAutoFit/>
          </a:bodyPr>
          <a:lstStyle/>
          <a:p>
            <a:pPr algn="l"/>
            <a:r>
              <a:rPr lang="en-IN"/>
              <a:t>Battery</a:t>
            </a:r>
          </a:p>
        </p:txBody>
      </p:sp>
      <p:sp>
        <p:nvSpPr>
          <p:cNvPr id="60" name="TextBox 59"/>
          <p:cNvSpPr txBox="1"/>
          <p:nvPr/>
        </p:nvSpPr>
        <p:spPr>
          <a:xfrm>
            <a:off x="2071091" y="5294111"/>
            <a:ext cx="981075" cy="382191"/>
          </a:xfrm>
          <a:prstGeom prst="rect">
            <a:avLst/>
          </a:prstGeom>
          <a:noFill/>
        </p:spPr>
        <p:txBody>
          <a:bodyPr wrap="square" rtlCol="0">
            <a:spAutoFit/>
          </a:bodyPr>
          <a:lstStyle/>
          <a:p>
            <a:pPr algn="l"/>
            <a:r>
              <a:rPr lang="en-IN"/>
              <a:t>EV</a:t>
            </a:r>
          </a:p>
        </p:txBody>
      </p:sp>
      <p:sp>
        <p:nvSpPr>
          <p:cNvPr id="61" name="TextBox 60"/>
          <p:cNvSpPr txBox="1"/>
          <p:nvPr/>
        </p:nvSpPr>
        <p:spPr>
          <a:xfrm>
            <a:off x="4577062" y="3824600"/>
            <a:ext cx="1483519" cy="646331"/>
          </a:xfrm>
          <a:prstGeom prst="rect">
            <a:avLst/>
          </a:prstGeom>
          <a:noFill/>
        </p:spPr>
        <p:txBody>
          <a:bodyPr wrap="square" rtlCol="0">
            <a:spAutoFit/>
          </a:bodyPr>
          <a:lstStyle/>
          <a:p>
            <a:pPr algn="l"/>
            <a:r>
              <a:rPr lang="en-IN"/>
              <a:t>Flyback converter</a:t>
            </a:r>
          </a:p>
        </p:txBody>
      </p:sp>
      <p:sp>
        <p:nvSpPr>
          <p:cNvPr id="62" name="TextBox 61"/>
          <p:cNvSpPr txBox="1"/>
          <p:nvPr/>
        </p:nvSpPr>
        <p:spPr>
          <a:xfrm>
            <a:off x="4458736" y="2415590"/>
            <a:ext cx="1595439" cy="369332"/>
          </a:xfrm>
          <a:prstGeom prst="rect">
            <a:avLst/>
          </a:prstGeom>
          <a:noFill/>
        </p:spPr>
        <p:txBody>
          <a:bodyPr wrap="square" rtlCol="0">
            <a:spAutoFit/>
          </a:bodyPr>
          <a:lstStyle/>
          <a:p>
            <a:pPr algn="l"/>
            <a:r>
              <a:rPr lang="en-IN" dirty="0"/>
              <a:t>LUO Converter</a:t>
            </a:r>
          </a:p>
        </p:txBody>
      </p:sp>
      <p:sp>
        <p:nvSpPr>
          <p:cNvPr id="63" name="TextBox 62"/>
          <p:cNvSpPr txBox="1"/>
          <p:nvPr/>
        </p:nvSpPr>
        <p:spPr>
          <a:xfrm>
            <a:off x="6971112" y="2354441"/>
            <a:ext cx="1735932" cy="646331"/>
          </a:xfrm>
          <a:prstGeom prst="rect">
            <a:avLst/>
          </a:prstGeom>
          <a:noFill/>
        </p:spPr>
        <p:txBody>
          <a:bodyPr wrap="square" rtlCol="0">
            <a:spAutoFit/>
          </a:bodyPr>
          <a:lstStyle/>
          <a:p>
            <a:pPr algn="l"/>
            <a:r>
              <a:rPr lang="en-IN"/>
              <a:t>Voltage source inverter</a:t>
            </a:r>
          </a:p>
        </p:txBody>
      </p:sp>
      <p:sp>
        <p:nvSpPr>
          <p:cNvPr id="64" name="TextBox 63"/>
          <p:cNvSpPr txBox="1"/>
          <p:nvPr/>
        </p:nvSpPr>
        <p:spPr>
          <a:xfrm>
            <a:off x="10204549" y="4011811"/>
            <a:ext cx="1038225" cy="369332"/>
          </a:xfrm>
          <a:prstGeom prst="rect">
            <a:avLst/>
          </a:prstGeom>
          <a:noFill/>
        </p:spPr>
        <p:txBody>
          <a:bodyPr wrap="square" rtlCol="0">
            <a:spAutoFit/>
          </a:bodyPr>
          <a:lstStyle/>
          <a:p>
            <a:pPr algn="l"/>
            <a:r>
              <a:rPr lang="en-IN" dirty="0"/>
              <a:t>Grid</a:t>
            </a:r>
          </a:p>
        </p:txBody>
      </p:sp>
      <p:sp>
        <p:nvSpPr>
          <p:cNvPr id="65" name="TextBox 64"/>
          <p:cNvSpPr txBox="1"/>
          <p:nvPr/>
        </p:nvSpPr>
        <p:spPr>
          <a:xfrm>
            <a:off x="9799735" y="2382287"/>
            <a:ext cx="1390652" cy="369332"/>
          </a:xfrm>
          <a:prstGeom prst="rect">
            <a:avLst/>
          </a:prstGeom>
          <a:noFill/>
        </p:spPr>
        <p:txBody>
          <a:bodyPr wrap="square" rtlCol="0">
            <a:spAutoFit/>
          </a:bodyPr>
          <a:lstStyle/>
          <a:p>
            <a:pPr algn="l"/>
            <a:r>
              <a:rPr lang="en-IN"/>
              <a:t>Transformer</a:t>
            </a:r>
          </a:p>
        </p:txBody>
      </p:sp>
      <p:sp>
        <p:nvSpPr>
          <p:cNvPr id="7" name="Text Box 6"/>
          <p:cNvSpPr txBox="1"/>
          <p:nvPr/>
        </p:nvSpPr>
        <p:spPr>
          <a:xfrm>
            <a:off x="6830060" y="3394710"/>
            <a:ext cx="4064000" cy="368300"/>
          </a:xfrm>
          <a:prstGeom prst="rect">
            <a:avLst/>
          </a:prstGeom>
          <a:noFill/>
        </p:spPr>
        <p:txBody>
          <a:bodyPr wrap="square" rtlCol="0">
            <a:spAutoFit/>
          </a:bodyPr>
          <a:lstStyle/>
          <a:p>
            <a:pPr algn="l"/>
            <a:endParaRPr lang="en-US"/>
          </a:p>
        </p:txBody>
      </p:sp>
      <p:cxnSp>
        <p:nvCxnSpPr>
          <p:cNvPr id="10" name="Straight Arrow Connector 9"/>
          <p:cNvCxnSpPr>
            <a:stCxn id="23" idx="1"/>
          </p:cNvCxnSpPr>
          <p:nvPr/>
        </p:nvCxnSpPr>
        <p:spPr>
          <a:xfrm flipH="1" flipV="1">
            <a:off x="8754667" y="2573685"/>
            <a:ext cx="798910" cy="163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2"/>
          </p:cNvCxnSpPr>
          <p:nvPr/>
        </p:nvCxnSpPr>
        <p:spPr>
          <a:xfrm>
            <a:off x="10534652" y="3058716"/>
            <a:ext cx="0" cy="7042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29" y="256796"/>
            <a:ext cx="8172450" cy="1096961"/>
          </a:xfrm>
        </p:spPr>
        <p:txBody>
          <a:bodyPr>
            <a:normAutofit/>
          </a:bodyPr>
          <a:lstStyle/>
          <a:p>
            <a:r>
              <a:rPr lang="en-US" sz="3400" b="1" dirty="0">
                <a:latin typeface="Times New Roman" panose="02020603050405020304"/>
                <a:cs typeface="Times New Roman" panose="02020603050405020304"/>
              </a:rPr>
              <a:t>IMPLEMENTATION STRATEGY </a:t>
            </a:r>
            <a:endParaRPr lang="en-IN" sz="4000" dirty="0"/>
          </a:p>
        </p:txBody>
      </p:sp>
      <p:sp>
        <p:nvSpPr>
          <p:cNvPr id="3" name="Content Placeholder 2"/>
          <p:cNvSpPr>
            <a:spLocks noGrp="1"/>
          </p:cNvSpPr>
          <p:nvPr>
            <p:ph idx="1"/>
          </p:nvPr>
        </p:nvSpPr>
        <p:spPr>
          <a:xfrm>
            <a:off x="934792" y="1594163"/>
            <a:ext cx="10515600" cy="3352799"/>
          </a:xfrm>
        </p:spPr>
        <p:txBody>
          <a:bodyPr>
            <a:normAutofit/>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 of Grid tied solar panel using Luo converter for battery management system to monitor SOC(State Of Charge) and output voltage and current of the battery.</a:t>
            </a:r>
          </a:p>
          <a:p>
            <a:pPr algn="just">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To design a customized system based on the size and capacity requirements of the EV charging infrastructure.</a:t>
            </a:r>
          </a:p>
          <a:p>
            <a:pPr algn="just">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grid-tied inverters and safety devices are used.</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Voltage source inverter is connected with ac load and dc load on this system.</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Bidirectional Flyback Topology is implemented for improving the battery performance.</a:t>
            </a:r>
          </a:p>
          <a:p>
            <a:pPr marL="0" indent="0" algn="just">
              <a:lnSpc>
                <a:spcPct val="150000"/>
              </a:lnSpc>
              <a:buNone/>
            </a:pPr>
            <a:endParaRPr lang="en-IN" dirty="0"/>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08-11-2023</a:t>
            </a:r>
          </a:p>
          <a:p>
            <a:endParaRPr lang="en-US" dirty="0"/>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15</a:t>
            </a:fld>
            <a:endParaRPr lang="en-US"/>
          </a:p>
        </p:txBody>
      </p:sp>
      <p:sp>
        <p:nvSpPr>
          <p:cNvPr id="8" name="TextBox 7"/>
          <p:cNvSpPr txBox="1"/>
          <p:nvPr/>
        </p:nvSpPr>
        <p:spPr>
          <a:xfrm>
            <a:off x="2635191" y="255278"/>
            <a:ext cx="6939620" cy="615553"/>
          </a:xfrm>
          <a:prstGeom prst="rect">
            <a:avLst/>
          </a:prstGeom>
          <a:noFill/>
        </p:spPr>
        <p:txBody>
          <a:bodyPr wrap="square" lIns="91440" tIns="45720" rIns="91440" bIns="45720" rtlCol="0" anchor="t">
            <a:spAutoFit/>
          </a:bodyPr>
          <a:lstStyle/>
          <a:p>
            <a:r>
              <a:rPr lang="en-IN" sz="3400" b="1">
                <a:latin typeface="Times New Roman" panose="02020603050405020304"/>
                <a:cs typeface="Times New Roman" panose="02020603050405020304"/>
              </a:rPr>
              <a:t>SOFTWARE IMPLEMENTATION</a:t>
            </a:r>
            <a:endParaRPr lang="en-IN" sz="3400" b="1">
              <a:latin typeface="Times New Roman" panose="02020603050405020304" pitchFamily="18" charset="0"/>
              <a:cs typeface="Times New Roman" panose="02020603050405020304" pitchFamily="18" charset="0"/>
            </a:endParaRPr>
          </a:p>
        </p:txBody>
      </p:sp>
      <p:sp>
        <p:nvSpPr>
          <p:cNvPr id="7" name="TextBox 6"/>
          <p:cNvSpPr txBox="1"/>
          <p:nvPr/>
        </p:nvSpPr>
        <p:spPr>
          <a:xfrm>
            <a:off x="2496112" y="1058955"/>
            <a:ext cx="78642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3000" b="1">
                <a:latin typeface="Times New Roman" panose="02020603050405020304"/>
                <a:cs typeface="Times New Roman" panose="02020603050405020304"/>
              </a:rPr>
              <a:t>  PV Module with MPPT based  algorithm </a:t>
            </a:r>
            <a:endParaRPr lang="en-US" sz="3000">
              <a:latin typeface="Times New Roman" panose="02020603050405020304"/>
              <a:cs typeface="Times New Roman" panose="02020603050405020304"/>
            </a:endParaRPr>
          </a:p>
          <a:p>
            <a:pPr algn="l"/>
            <a:endParaRPr lang="en-US" sz="3400">
              <a:latin typeface="Times New Roman" panose="02020603050405020304"/>
              <a:ea typeface="Calibri" panose="020F0502020204030204"/>
              <a:cs typeface="Calibri" panose="020F0502020204030204"/>
            </a:endParaRPr>
          </a:p>
        </p:txBody>
      </p:sp>
      <p:pic>
        <p:nvPicPr>
          <p:cNvPr id="5" name="image25.jpeg">
            <a:extLst>
              <a:ext uri="{FF2B5EF4-FFF2-40B4-BE49-F238E27FC236}">
                <a16:creationId xmlns:a16="http://schemas.microsoft.com/office/drawing/2014/main" id="{D1FAFAD5-F0F2-D830-9E29-C0BD539D9784}"/>
              </a:ext>
            </a:extLst>
          </p:cNvPr>
          <p:cNvPicPr>
            <a:picLocks noChangeAspect="1"/>
          </p:cNvPicPr>
          <p:nvPr/>
        </p:nvPicPr>
        <p:blipFill>
          <a:blip r:embed="rId2" cstate="print"/>
          <a:stretch>
            <a:fillRect/>
          </a:stretch>
        </p:blipFill>
        <p:spPr>
          <a:xfrm>
            <a:off x="1300480" y="1605280"/>
            <a:ext cx="9631680" cy="4193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08-11-2023</a:t>
            </a:r>
          </a:p>
          <a:p>
            <a:endParaRPr lang="en-US" dirty="0"/>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16</a:t>
            </a:fld>
            <a:endParaRPr lang="en-US"/>
          </a:p>
        </p:txBody>
      </p:sp>
      <p:sp>
        <p:nvSpPr>
          <p:cNvPr id="6" name="TextBox 5"/>
          <p:cNvSpPr txBox="1"/>
          <p:nvPr/>
        </p:nvSpPr>
        <p:spPr>
          <a:xfrm>
            <a:off x="-147484" y="361389"/>
            <a:ext cx="126454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b="1" dirty="0">
                <a:latin typeface="Times New Roman" panose="02020603050405020304"/>
              </a:rPr>
              <a:t>OUTPUT WAVEFORMS</a:t>
            </a:r>
          </a:p>
        </p:txBody>
      </p:sp>
      <p:sp>
        <p:nvSpPr>
          <p:cNvPr id="14" name="TextBox 13"/>
          <p:cNvSpPr txBox="1"/>
          <p:nvPr/>
        </p:nvSpPr>
        <p:spPr>
          <a:xfrm>
            <a:off x="3421380" y="5938520"/>
            <a:ext cx="5189220" cy="368300"/>
          </a:xfrm>
          <a:prstGeom prst="rect">
            <a:avLst/>
          </a:prstGeom>
          <a:noFill/>
        </p:spPr>
        <p:txBody>
          <a:bodyPr wrap="square" rtlCol="0">
            <a:spAutoFit/>
          </a:bodyPr>
          <a:lstStyle/>
          <a:p>
            <a:pPr algn="ctr">
              <a:spcBef>
                <a:spcPts val="1200"/>
              </a:spcBef>
            </a:pPr>
            <a:r>
              <a:rPr lang="en-US">
                <a:effectLst/>
                <a:latin typeface="Times New Roman" panose="02020603050405020304" pitchFamily="18" charset="0"/>
                <a:ea typeface="Times New Roman" panose="02020603050405020304" pitchFamily="18" charset="0"/>
              </a:rPr>
              <a:t>Voltage and current characteristics of solar panel</a:t>
            </a:r>
            <a:endParaRPr lang="en-IN">
              <a:effectLst/>
              <a:latin typeface="Times New Roman" panose="02020603050405020304" pitchFamily="18" charset="0"/>
              <a:ea typeface="Times New Roman" panose="02020603050405020304" pitchFamily="18" charset="0"/>
            </a:endParaRPr>
          </a:p>
        </p:txBody>
      </p:sp>
      <p:pic>
        <p:nvPicPr>
          <p:cNvPr id="7" name="image29.jpeg">
            <a:extLst>
              <a:ext uri="{FF2B5EF4-FFF2-40B4-BE49-F238E27FC236}">
                <a16:creationId xmlns:a16="http://schemas.microsoft.com/office/drawing/2014/main" id="{D9C7C5E1-BB91-67AA-1FA8-FF4E69B6FEF7}"/>
              </a:ext>
            </a:extLst>
          </p:cNvPr>
          <p:cNvPicPr>
            <a:picLocks noChangeAspect="1"/>
          </p:cNvPicPr>
          <p:nvPr/>
        </p:nvPicPr>
        <p:blipFill>
          <a:blip r:embed="rId2" cstate="print"/>
          <a:stretch>
            <a:fillRect/>
          </a:stretch>
        </p:blipFill>
        <p:spPr>
          <a:xfrm>
            <a:off x="1463041" y="1239520"/>
            <a:ext cx="9418320" cy="441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08-11-2023</a:t>
            </a:r>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17</a:t>
            </a:fld>
            <a:endParaRPr lang="en-US"/>
          </a:p>
        </p:txBody>
      </p:sp>
      <p:pic>
        <p:nvPicPr>
          <p:cNvPr id="7" name="Picture 6" descr="A screen shot of a graph"/>
          <p:cNvPicPr>
            <a:picLocks noChangeAspect="1"/>
          </p:cNvPicPr>
          <p:nvPr/>
        </p:nvPicPr>
        <p:blipFill rotWithShape="1">
          <a:blip r:embed="rId2"/>
          <a:srcRect t="10723" r="900" b="748"/>
          <a:stretch>
            <a:fillRect/>
          </a:stretch>
        </p:blipFill>
        <p:spPr>
          <a:xfrm>
            <a:off x="1296035" y="548005"/>
            <a:ext cx="9599295" cy="4108450"/>
          </a:xfrm>
          <a:prstGeom prst="rect">
            <a:avLst/>
          </a:prstGeom>
        </p:spPr>
      </p:pic>
      <p:sp>
        <p:nvSpPr>
          <p:cNvPr id="5" name="Text Box 4"/>
          <p:cNvSpPr txBox="1"/>
          <p:nvPr/>
        </p:nvSpPr>
        <p:spPr>
          <a:xfrm>
            <a:off x="4716780" y="5183505"/>
            <a:ext cx="4064000" cy="645160"/>
          </a:xfrm>
          <a:prstGeom prst="rect">
            <a:avLst/>
          </a:prstGeom>
          <a:noFill/>
        </p:spPr>
        <p:txBody>
          <a:bodyPr wrap="square" rtlCol="0">
            <a:spAutoFit/>
          </a:bodyPr>
          <a:lstStyle/>
          <a:p>
            <a:pPr algn="l"/>
            <a:r>
              <a:rPr lang="en-US" dirty="0">
                <a:effectLst/>
                <a:latin typeface="Times New Roman" panose="02020603050405020304" pitchFamily="18" charset="0"/>
                <a:ea typeface="Times New Roman" panose="02020603050405020304" pitchFamily="18" charset="0"/>
                <a:sym typeface="+mn-ea"/>
              </a:rPr>
              <a:t>Output voltage of inverter</a:t>
            </a:r>
            <a:endParaRPr lang="en-IN" dirty="0">
              <a:effectLst/>
              <a:latin typeface="Times New Roman" panose="02020603050405020304" pitchFamily="18" charset="0"/>
              <a:ea typeface="Times New Roman" panose="02020603050405020304" pitchFamily="18" charset="0"/>
            </a:endParaRPr>
          </a:p>
          <a:p>
            <a:pPr algn="l"/>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08-11-2023</a:t>
            </a:r>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18</a:t>
            </a:fld>
            <a:endParaRPr lang="en-US"/>
          </a:p>
        </p:txBody>
      </p:sp>
      <p:pic>
        <p:nvPicPr>
          <p:cNvPr id="8" name="Picture 7" descr="A diagram of a power transmission voltage&#10;&#10;Description automatically generated"/>
          <p:cNvPicPr>
            <a:picLocks noChangeAspect="1"/>
          </p:cNvPicPr>
          <p:nvPr/>
        </p:nvPicPr>
        <p:blipFill rotWithShape="1">
          <a:blip r:embed="rId2"/>
          <a:srcRect l="233" t="10742" r="-117" b="3069"/>
          <a:stretch>
            <a:fillRect/>
          </a:stretch>
        </p:blipFill>
        <p:spPr>
          <a:xfrm>
            <a:off x="1593215" y="939165"/>
            <a:ext cx="9391650" cy="4371340"/>
          </a:xfrm>
          <a:prstGeom prst="rect">
            <a:avLst/>
          </a:prstGeom>
        </p:spPr>
      </p:pic>
      <p:sp>
        <p:nvSpPr>
          <p:cNvPr id="5" name="Text Box 4"/>
          <p:cNvSpPr txBox="1"/>
          <p:nvPr/>
        </p:nvSpPr>
        <p:spPr>
          <a:xfrm>
            <a:off x="4803140" y="5573395"/>
            <a:ext cx="4064000" cy="645160"/>
          </a:xfrm>
          <a:prstGeom prst="rect">
            <a:avLst/>
          </a:prstGeom>
          <a:noFill/>
        </p:spPr>
        <p:txBody>
          <a:bodyPr wrap="square" rtlCol="0">
            <a:spAutoFit/>
          </a:bodyPr>
          <a:lstStyle/>
          <a:p>
            <a:pPr algn="just"/>
            <a:r>
              <a:rPr lang="en-US" dirty="0">
                <a:effectLst/>
                <a:latin typeface="Times New Roman" panose="02020603050405020304" pitchFamily="18" charset="0"/>
                <a:ea typeface="Times New Roman" panose="02020603050405020304" pitchFamily="18" charset="0"/>
                <a:sym typeface="+mn-ea"/>
              </a:rPr>
              <a:t>Grid voltage </a:t>
            </a:r>
            <a:r>
              <a:rPr lang="en-US">
                <a:effectLst/>
                <a:latin typeface="Times New Roman" panose="02020603050405020304" pitchFamily="18" charset="0"/>
                <a:ea typeface="Times New Roman" panose="02020603050405020304" pitchFamily="18" charset="0"/>
                <a:sym typeface="+mn-ea"/>
              </a:rPr>
              <a:t>and current</a:t>
            </a:r>
            <a:endParaRPr lang="en-IN" dirty="0">
              <a:effectLst/>
              <a:latin typeface="Times New Roman" panose="02020603050405020304" pitchFamily="18" charset="0"/>
              <a:ea typeface="Times New Roman" panose="02020603050405020304" pitchFamily="18" charset="0"/>
            </a:endParaRP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08-11-2023</a:t>
            </a:r>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19</a:t>
            </a:fld>
            <a:endParaRPr lang="en-US"/>
          </a:p>
        </p:txBody>
      </p:sp>
      <p:sp>
        <p:nvSpPr>
          <p:cNvPr id="6" name="Text Box 5"/>
          <p:cNvSpPr txBox="1"/>
          <p:nvPr/>
        </p:nvSpPr>
        <p:spPr>
          <a:xfrm>
            <a:off x="4170045" y="5426710"/>
            <a:ext cx="4064000" cy="645160"/>
          </a:xfrm>
          <a:prstGeom prst="rect">
            <a:avLst/>
          </a:prstGeom>
          <a:noFill/>
        </p:spPr>
        <p:txBody>
          <a:bodyPr wrap="square" rtlCol="0">
            <a:spAutoFit/>
          </a:bodyPr>
          <a:lstStyle/>
          <a:p>
            <a:pPr algn="just"/>
            <a:r>
              <a:rPr lang="en-US" dirty="0">
                <a:effectLst/>
                <a:latin typeface="Times New Roman" panose="02020603050405020304" pitchFamily="18" charset="0"/>
                <a:ea typeface="Times New Roman" panose="02020603050405020304" pitchFamily="18" charset="0"/>
                <a:sym typeface="+mn-ea"/>
              </a:rPr>
              <a:t>Battery SOC, voltage and current</a:t>
            </a:r>
            <a:endParaRPr lang="en-IN" dirty="0">
              <a:effectLst/>
              <a:latin typeface="Times New Roman" panose="02020603050405020304" pitchFamily="18" charset="0"/>
              <a:ea typeface="Times New Roman" panose="02020603050405020304" pitchFamily="18" charset="0"/>
            </a:endParaRPr>
          </a:p>
          <a:p>
            <a:pPr algn="just"/>
            <a:endParaRPr lang="en-US" dirty="0"/>
          </a:p>
        </p:txBody>
      </p:sp>
      <p:pic>
        <p:nvPicPr>
          <p:cNvPr id="5" name="image31.png">
            <a:extLst>
              <a:ext uri="{FF2B5EF4-FFF2-40B4-BE49-F238E27FC236}">
                <a16:creationId xmlns:a16="http://schemas.microsoft.com/office/drawing/2014/main" id="{C9D3D4FF-08DA-B755-1800-C81957C6CB9D}"/>
              </a:ext>
            </a:extLst>
          </p:cNvPr>
          <p:cNvPicPr>
            <a:picLocks noChangeAspect="1"/>
          </p:cNvPicPr>
          <p:nvPr/>
        </p:nvPicPr>
        <p:blipFill>
          <a:blip r:embed="rId2" cstate="print"/>
          <a:stretch>
            <a:fillRect/>
          </a:stretch>
        </p:blipFill>
        <p:spPr>
          <a:xfrm>
            <a:off x="1127760" y="883920"/>
            <a:ext cx="10226040" cy="42583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5" y="255005"/>
            <a:ext cx="10515600" cy="1325563"/>
          </a:xfrm>
        </p:spPr>
        <p:txBody>
          <a:bodyPr>
            <a:normAutofit/>
          </a:bodyPr>
          <a:lstStyle/>
          <a:p>
            <a:r>
              <a:rPr lang="en-US" sz="3400" b="1" dirty="0">
                <a:latin typeface="Times New Roman" panose="02020603050405020304"/>
                <a:cs typeface="Times New Roman" panose="02020603050405020304"/>
              </a:rPr>
              <a:t>CONTENTS</a:t>
            </a:r>
            <a:endParaRPr lang="en-US" sz="3400" dirty="0">
              <a:ea typeface="Calibri Light" panose="020F0302020204030204"/>
              <a:cs typeface="Calibri Light" panose="020F0302020204030204"/>
            </a:endParaRPr>
          </a:p>
        </p:txBody>
      </p:sp>
      <p:sp>
        <p:nvSpPr>
          <p:cNvPr id="3" name="Content Placeholder 2"/>
          <p:cNvSpPr>
            <a:spLocks noGrp="1"/>
          </p:cNvSpPr>
          <p:nvPr>
            <p:ph idx="1"/>
          </p:nvPr>
        </p:nvSpPr>
        <p:spPr>
          <a:xfrm>
            <a:off x="754225" y="1580568"/>
            <a:ext cx="10515600" cy="4351338"/>
          </a:xfrm>
        </p:spPr>
        <p:txBody>
          <a:bodyPr vert="horz" lIns="91440" tIns="45720" rIns="91440" bIns="45720" rtlCol="0" anchor="t">
            <a:normAutofit/>
          </a:bodyPr>
          <a:lstStyle/>
          <a:p>
            <a:pPr>
              <a:buFont typeface="Wingdings" panose="05000000000000000000" charset="0"/>
              <a:buChar char="Ø"/>
            </a:pPr>
            <a:r>
              <a:rPr lang="en-US" sz="2100" dirty="0">
                <a:latin typeface="Times New Roman" panose="02020603050405020304"/>
                <a:cs typeface="Times New Roman" panose="02020603050405020304"/>
              </a:rPr>
              <a:t>Abstract</a:t>
            </a:r>
          </a:p>
          <a:p>
            <a:pPr>
              <a:buFont typeface="Wingdings" panose="05000000000000000000" charset="0"/>
              <a:buChar char="Ø"/>
            </a:pPr>
            <a:r>
              <a:rPr lang="en-US" sz="2100" dirty="0">
                <a:latin typeface="Times New Roman" panose="02020603050405020304"/>
                <a:cs typeface="Times New Roman" panose="02020603050405020304"/>
              </a:rPr>
              <a:t>Introduction</a:t>
            </a:r>
          </a:p>
          <a:p>
            <a:pPr>
              <a:buFont typeface="Wingdings" panose="05000000000000000000" charset="0"/>
              <a:buChar char="Ø"/>
            </a:pPr>
            <a:r>
              <a:rPr lang="en-US" sz="2100" dirty="0">
                <a:latin typeface="Times New Roman" panose="02020603050405020304"/>
                <a:cs typeface="Times New Roman" panose="02020603050405020304"/>
              </a:rPr>
              <a:t>Literature Survey</a:t>
            </a:r>
          </a:p>
          <a:p>
            <a:pPr>
              <a:buFont typeface="Wingdings" panose="05000000000000000000" charset="0"/>
              <a:buChar char="Ø"/>
            </a:pPr>
            <a:r>
              <a:rPr lang="en-US" sz="2100" dirty="0">
                <a:latin typeface="Times New Roman" panose="02020603050405020304"/>
                <a:cs typeface="Times New Roman" panose="02020603050405020304"/>
              </a:rPr>
              <a:t>Existing method</a:t>
            </a:r>
          </a:p>
          <a:p>
            <a:pPr>
              <a:buFont typeface="Wingdings" panose="05000000000000000000" charset="0"/>
              <a:buChar char="Ø"/>
            </a:pPr>
            <a:r>
              <a:rPr lang="en-US" sz="2100" dirty="0">
                <a:latin typeface="Times New Roman" panose="02020603050405020304"/>
                <a:cs typeface="Times New Roman" panose="02020603050405020304"/>
              </a:rPr>
              <a:t>Proposed method</a:t>
            </a:r>
          </a:p>
          <a:p>
            <a:pPr>
              <a:buFont typeface="Wingdings" panose="05000000000000000000" charset="0"/>
              <a:buChar char="Ø"/>
            </a:pPr>
            <a:r>
              <a:rPr lang="en-US" sz="2100" dirty="0">
                <a:latin typeface="Times New Roman" panose="02020603050405020304"/>
                <a:cs typeface="Times New Roman" panose="02020603050405020304"/>
              </a:rPr>
              <a:t>Implementation strategy</a:t>
            </a:r>
          </a:p>
          <a:p>
            <a:pPr>
              <a:buFont typeface="Wingdings" panose="05000000000000000000" charset="0"/>
              <a:buChar char="Ø"/>
            </a:pPr>
            <a:r>
              <a:rPr lang="en-US" sz="2100" dirty="0">
                <a:latin typeface="Times New Roman" panose="02020603050405020304"/>
                <a:cs typeface="Times New Roman" panose="02020603050405020304"/>
              </a:rPr>
              <a:t>Software Implementation</a:t>
            </a:r>
            <a:endParaRPr lang="en-US" sz="21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100" dirty="0">
                <a:latin typeface="Times New Roman" panose="02020603050405020304"/>
                <a:cs typeface="Times New Roman" panose="02020603050405020304"/>
              </a:rPr>
              <a:t>Conclusion</a:t>
            </a:r>
          </a:p>
          <a:p>
            <a:pPr>
              <a:buFont typeface="Wingdings" panose="05000000000000000000" charset="0"/>
              <a:buChar char="Ø"/>
            </a:pPr>
            <a:r>
              <a:rPr lang="en-US" sz="2100" dirty="0">
                <a:latin typeface="Times New Roman" panose="02020603050405020304"/>
                <a:cs typeface="Times New Roman" panose="02020603050405020304"/>
              </a:rPr>
              <a:t>Future scope</a:t>
            </a:r>
          </a:p>
          <a:p>
            <a:pPr>
              <a:buFont typeface="Wingdings" panose="05000000000000000000" charset="0"/>
              <a:buChar char="Ø"/>
            </a:pPr>
            <a:r>
              <a:rPr lang="en-US" sz="2100" dirty="0">
                <a:latin typeface="Times New Roman" panose="02020603050405020304"/>
                <a:cs typeface="Times New Roman" panose="02020603050405020304"/>
              </a:rPr>
              <a:t>Reference</a:t>
            </a:r>
          </a:p>
        </p:txBody>
      </p:sp>
      <p:sp>
        <p:nvSpPr>
          <p:cNvPr id="4" name="Date Placeholder 3"/>
          <p:cNvSpPr>
            <a:spLocks noGrp="1"/>
          </p:cNvSpPr>
          <p:nvPr>
            <p:ph type="dt" sz="half" idx="10"/>
          </p:nvPr>
        </p:nvSpPr>
        <p:spPr/>
        <p:txBody>
          <a:bodyPr/>
          <a:lstStyle/>
          <a:p>
            <a:r>
              <a:rPr lang="en-US" dirty="0"/>
              <a:t>08-11-2023</a:t>
            </a:r>
          </a:p>
          <a:p>
            <a:endParaRPr lang="en-US" dirty="0"/>
          </a:p>
        </p:txBody>
      </p:sp>
      <p:sp>
        <p:nvSpPr>
          <p:cNvPr id="5" name="Footer Placeholder 4"/>
          <p:cNvSpPr>
            <a:spLocks noGrp="1"/>
          </p:cNvSpPr>
          <p:nvPr>
            <p:ph type="ftr" sz="quarter" idx="11"/>
          </p:nvPr>
        </p:nvSpPr>
        <p:spPr/>
        <p:txBody>
          <a:bodyPr/>
          <a:lstStyle/>
          <a:p>
            <a:r>
              <a:rPr lang="en-US" dirty="0"/>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08-11-2023</a:t>
            </a:r>
          </a:p>
        </p:txBody>
      </p:sp>
      <p:sp>
        <p:nvSpPr>
          <p:cNvPr id="3" name="Footer Placeholder 2"/>
          <p:cNvSpPr>
            <a:spLocks noGrp="1"/>
          </p:cNvSpPr>
          <p:nvPr>
            <p:ph type="ftr" sz="quarter" idx="11"/>
          </p:nvPr>
        </p:nvSpPr>
        <p:spPr/>
        <p:txBody>
          <a:bodyPr/>
          <a:lstStyle/>
          <a:p>
            <a:r>
              <a:rPr lang="en-US"/>
              <a:t>project review</a:t>
            </a:r>
          </a:p>
        </p:txBody>
      </p:sp>
      <p:sp>
        <p:nvSpPr>
          <p:cNvPr id="4" name="Slide Number Placeholder 3"/>
          <p:cNvSpPr>
            <a:spLocks noGrp="1"/>
          </p:cNvSpPr>
          <p:nvPr>
            <p:ph type="sldNum" sz="quarter" idx="12"/>
          </p:nvPr>
        </p:nvSpPr>
        <p:spPr/>
        <p:txBody>
          <a:bodyPr/>
          <a:lstStyle/>
          <a:p>
            <a:fld id="{217C6D6C-1014-4321-B4D9-35FEB9C03441}" type="slidenum">
              <a:rPr lang="en-US" smtClean="0"/>
              <a:t>20</a:t>
            </a:fld>
            <a:endParaRPr lang="en-US"/>
          </a:p>
        </p:txBody>
      </p:sp>
      <p:pic>
        <p:nvPicPr>
          <p:cNvPr id="12" name="Picture 11"/>
          <p:cNvPicPr>
            <a:picLocks noChangeAspect="1"/>
          </p:cNvPicPr>
          <p:nvPr/>
        </p:nvPicPr>
        <p:blipFill>
          <a:blip r:embed="rId2"/>
          <a:stretch>
            <a:fillRect/>
          </a:stretch>
        </p:blipFill>
        <p:spPr>
          <a:xfrm>
            <a:off x="1162050" y="593090"/>
            <a:ext cx="9822180" cy="4730115"/>
          </a:xfrm>
          <a:prstGeom prst="rect">
            <a:avLst/>
          </a:prstGeom>
        </p:spPr>
      </p:pic>
      <p:sp>
        <p:nvSpPr>
          <p:cNvPr id="5" name="Text Box 4"/>
          <p:cNvSpPr txBox="1"/>
          <p:nvPr/>
        </p:nvSpPr>
        <p:spPr>
          <a:xfrm>
            <a:off x="4038600" y="5655945"/>
            <a:ext cx="4064000" cy="368300"/>
          </a:xfrm>
          <a:prstGeom prst="rect">
            <a:avLst/>
          </a:prstGeom>
          <a:noFill/>
        </p:spPr>
        <p:txBody>
          <a:bodyPr wrap="square" rtlCol="0">
            <a:spAutoFit/>
          </a:bodyPr>
          <a:lstStyle/>
          <a:p>
            <a:pPr algn="ctr">
              <a:spcBef>
                <a:spcPts val="1200"/>
              </a:spcBef>
            </a:pPr>
            <a:r>
              <a:rPr lang="en-US" dirty="0">
                <a:effectLst/>
                <a:latin typeface="Times New Roman" panose="02020603050405020304" pitchFamily="18" charset="0"/>
                <a:ea typeface="Times New Roman" panose="02020603050405020304" pitchFamily="18" charset="0"/>
                <a:sym typeface="+mn-ea"/>
              </a:rPr>
              <a:t>PWM Generation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71" y="342713"/>
            <a:ext cx="10515600" cy="1325563"/>
          </a:xfrm>
        </p:spPr>
        <p:txBody>
          <a:bodyPr>
            <a:normAutofit/>
          </a:bodyPr>
          <a:lstStyle/>
          <a:p>
            <a:pPr algn="ctr"/>
            <a:r>
              <a:rPr lang="en-US" sz="3400" b="1" dirty="0">
                <a:latin typeface="Times New Roman" panose="02020603050405020304"/>
                <a:cs typeface="Times New Roman" panose="02020603050405020304"/>
              </a:rPr>
              <a:t>REFERENCE</a:t>
            </a:r>
            <a:endParaRPr lang="en-IN" sz="3400"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494179" y="1668276"/>
            <a:ext cx="11296650" cy="4561205"/>
          </a:xfrm>
        </p:spPr>
        <p:txBody>
          <a:bodyPr>
            <a:noAutofit/>
          </a:bodyPr>
          <a:lstStyle/>
          <a:p>
            <a:pPr marL="0" marR="488950" indent="0" algn="just">
              <a:lnSpc>
                <a:spcPct val="100000"/>
              </a:lnSpc>
              <a:buSzPts val="1400"/>
              <a:buNone/>
            </a:pPr>
            <a:r>
              <a:rPr lang="en-US" sz="1800" dirty="0">
                <a:solidFill>
                  <a:srgbClr val="333333"/>
                </a:solidFill>
                <a:effectLst/>
                <a:latin typeface="Times New Roman" panose="02020603050405020304" pitchFamily="18" charset="0"/>
                <a:cs typeface="Times New Roman" panose="02020603050405020304" pitchFamily="18" charset="0"/>
                <a:sym typeface="+mn-ea"/>
              </a:rPr>
              <a:t>[1]  </a:t>
            </a:r>
            <a:r>
              <a:rPr lang="en-US" sz="1800" dirty="0">
                <a:effectLst/>
                <a:latin typeface="Times New Roman" panose="02020603050405020304" pitchFamily="18" charset="0"/>
                <a:ea typeface="Times New Roman" panose="02020603050405020304" pitchFamily="18" charset="0"/>
              </a:rPr>
              <a:t>Khan, S., Ahmad, A., Ahmad, F., </a:t>
            </a:r>
            <a:r>
              <a:rPr lang="en-US" sz="1800" dirty="0" err="1">
                <a:effectLst/>
                <a:latin typeface="Times New Roman" panose="02020603050405020304" pitchFamily="18" charset="0"/>
                <a:ea typeface="Times New Roman" panose="02020603050405020304" pitchFamily="18" charset="0"/>
              </a:rPr>
              <a:t>Shafaati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Shemami</a:t>
            </a:r>
            <a:r>
              <a:rPr lang="en-US" sz="1800" dirty="0">
                <a:effectLst/>
                <a:latin typeface="Times New Roman" panose="02020603050405020304" pitchFamily="18" charset="0"/>
                <a:ea typeface="Times New Roman" panose="02020603050405020304" pitchFamily="18" charset="0"/>
              </a:rPr>
              <a:t>, M., Saad Alam, M., &amp; </a:t>
            </a:r>
            <a:r>
              <a:rPr lang="en-US" sz="1800" dirty="0" err="1">
                <a:effectLst/>
                <a:latin typeface="Times New Roman" panose="02020603050405020304" pitchFamily="18" charset="0"/>
                <a:ea typeface="Times New Roman" panose="02020603050405020304" pitchFamily="18" charset="0"/>
              </a:rPr>
              <a:t>Khateeb</a:t>
            </a:r>
            <a:r>
              <a:rPr lang="en-US" sz="1800" dirty="0">
                <a:effectLst/>
                <a:latin typeface="Times New Roman" panose="02020603050405020304" pitchFamily="18" charset="0"/>
                <a:ea typeface="Times New Roman" panose="02020603050405020304" pitchFamily="18" charset="0"/>
              </a:rPr>
              <a:t>, S. (2023). A comprehensive review on solar powered electric vehicle charging system. Smart Science, 6(1), 54-79. </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800" dirty="0">
                <a:solidFill>
                  <a:srgbClr val="333333"/>
                </a:solidFill>
                <a:effectLst/>
                <a:latin typeface="Times New Roman" panose="02020603050405020304" pitchFamily="18" charset="0"/>
                <a:cs typeface="Times New Roman" panose="02020603050405020304" pitchFamily="18" charset="0"/>
                <a:sym typeface="+mn-ea"/>
              </a:rPr>
              <a:t>[2] M. Amir, A. K. Prajapati, and S. S. </a:t>
            </a:r>
            <a:r>
              <a:rPr lang="en-US" sz="1800" dirty="0" err="1">
                <a:solidFill>
                  <a:srgbClr val="333333"/>
                </a:solidFill>
                <a:effectLst/>
                <a:latin typeface="Times New Roman" panose="02020603050405020304" pitchFamily="18" charset="0"/>
                <a:cs typeface="Times New Roman" panose="02020603050405020304" pitchFamily="18" charset="0"/>
                <a:sym typeface="+mn-ea"/>
              </a:rPr>
              <a:t>Refaat</a:t>
            </a:r>
            <a:r>
              <a:rPr lang="en-US" sz="1800" dirty="0">
                <a:solidFill>
                  <a:srgbClr val="333333"/>
                </a:solidFill>
                <a:effectLst/>
                <a:latin typeface="Times New Roman" panose="02020603050405020304" pitchFamily="18" charset="0"/>
                <a:cs typeface="Times New Roman" panose="02020603050405020304" pitchFamily="18" charset="0"/>
                <a:sym typeface="+mn-ea"/>
              </a:rPr>
              <a:t>, ‘‘Dynamic performance evaluation of grid-connected hybrid renewable energy-based power generation for stability and power quality enhancement in smart grid,’’ Frontiers Energy Res., vol. 10, p. 222, Mar. 2022</a:t>
            </a:r>
          </a:p>
          <a:p>
            <a:pPr marL="0" indent="0" algn="just">
              <a:lnSpc>
                <a:spcPct val="100000"/>
              </a:lnSpc>
              <a:buNone/>
            </a:pPr>
            <a:r>
              <a:rPr lang="en-US" sz="1800" dirty="0">
                <a:solidFill>
                  <a:srgbClr val="333333"/>
                </a:solidFill>
                <a:effectLst/>
                <a:latin typeface="Times New Roman" panose="02020603050405020304" pitchFamily="18" charset="0"/>
                <a:cs typeface="Times New Roman" panose="02020603050405020304" pitchFamily="18" charset="0"/>
                <a:sym typeface="+mn-ea"/>
              </a:rPr>
              <a:t>[3] A. S. M. M. Hasan, M. A. Kabir, M. T. </a:t>
            </a:r>
            <a:r>
              <a:rPr lang="en-US" sz="1800" dirty="0" err="1">
                <a:solidFill>
                  <a:srgbClr val="333333"/>
                </a:solidFill>
                <a:effectLst/>
                <a:latin typeface="Times New Roman" panose="02020603050405020304" pitchFamily="18" charset="0"/>
                <a:cs typeface="Times New Roman" panose="02020603050405020304" pitchFamily="18" charset="0"/>
                <a:sym typeface="+mn-ea"/>
              </a:rPr>
              <a:t>Hoq</a:t>
            </a:r>
            <a:r>
              <a:rPr lang="en-US" sz="1800" dirty="0">
                <a:solidFill>
                  <a:srgbClr val="333333"/>
                </a:solidFill>
                <a:effectLst/>
                <a:latin typeface="Times New Roman" panose="02020603050405020304" pitchFamily="18" charset="0"/>
                <a:cs typeface="Times New Roman" panose="02020603050405020304" pitchFamily="18" charset="0"/>
                <a:sym typeface="+mn-ea"/>
              </a:rPr>
              <a:t>, M. T. Johansson, and P. </a:t>
            </a:r>
            <a:r>
              <a:rPr lang="en-US" sz="1800" dirty="0" err="1">
                <a:solidFill>
                  <a:srgbClr val="333333"/>
                </a:solidFill>
                <a:effectLst/>
                <a:latin typeface="Times New Roman" panose="02020603050405020304" pitchFamily="18" charset="0"/>
                <a:cs typeface="Times New Roman" panose="02020603050405020304" pitchFamily="18" charset="0"/>
                <a:sym typeface="+mn-ea"/>
              </a:rPr>
              <a:t>Thollander</a:t>
            </a:r>
            <a:r>
              <a:rPr lang="en-US" sz="1800" dirty="0">
                <a:solidFill>
                  <a:srgbClr val="333333"/>
                </a:solidFill>
                <a:effectLst/>
                <a:latin typeface="Times New Roman" panose="02020603050405020304" pitchFamily="18" charset="0"/>
                <a:cs typeface="Times New Roman" panose="02020603050405020304" pitchFamily="18" charset="0"/>
                <a:sym typeface="+mn-ea"/>
              </a:rPr>
              <a:t>, ‘‘Drivers and barriers to the implementation of biogas technologies in Bangladesh,’’ Biofuels, vol. 13, no. 5, pp. 643–655, May 2022.</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1800" b="0" i="0" dirty="0">
                <a:solidFill>
                  <a:srgbClr val="333333"/>
                </a:solidFill>
                <a:effectLst/>
                <a:latin typeface="Times New Roman" panose="02020603050405020304" pitchFamily="18" charset="0"/>
                <a:cs typeface="Times New Roman" panose="02020603050405020304" pitchFamily="18" charset="0"/>
              </a:rPr>
              <a:t>[4] M. M. Gulzar, M. Iqbal, S. Shahzad, H. A. </a:t>
            </a:r>
            <a:r>
              <a:rPr lang="en-US" sz="1800" b="0" i="0" dirty="0" err="1">
                <a:solidFill>
                  <a:srgbClr val="333333"/>
                </a:solidFill>
                <a:effectLst/>
                <a:latin typeface="Times New Roman" panose="02020603050405020304" pitchFamily="18" charset="0"/>
                <a:cs typeface="Times New Roman" panose="02020603050405020304" pitchFamily="18" charset="0"/>
              </a:rPr>
              <a:t>Muqeet</a:t>
            </a:r>
            <a:r>
              <a:rPr lang="en-US" sz="1800" b="0" i="0" dirty="0">
                <a:solidFill>
                  <a:srgbClr val="333333"/>
                </a:solidFill>
                <a:effectLst/>
                <a:latin typeface="Times New Roman" panose="02020603050405020304" pitchFamily="18" charset="0"/>
                <a:cs typeface="Times New Roman" panose="02020603050405020304" pitchFamily="18" charset="0"/>
              </a:rPr>
              <a:t>, M. Shahzad, and M. M. Hussain, ‘‘Load frequency control (LFC) strategies in renewable energy-based hybrid power systems: A review,’’ Energies, vol. 15, no. 10, p. 3488, May 2022. </a:t>
            </a:r>
          </a:p>
          <a:p>
            <a:pPr marL="0" indent="0" algn="just">
              <a:lnSpc>
                <a:spcPct val="100000"/>
              </a:lnSpc>
              <a:buNone/>
            </a:pPr>
            <a:r>
              <a:rPr lang="en-US" sz="1800" dirty="0">
                <a:solidFill>
                  <a:srgbClr val="333333"/>
                </a:solidFill>
                <a:effectLst/>
                <a:latin typeface="Times New Roman" panose="02020603050405020304" pitchFamily="18" charset="0"/>
                <a:cs typeface="Times New Roman" panose="02020603050405020304" pitchFamily="18" charset="0"/>
                <a:sym typeface="+mn-ea"/>
              </a:rPr>
              <a:t>[5] M. </a:t>
            </a:r>
            <a:r>
              <a:rPr lang="en-US" sz="1800" dirty="0" err="1">
                <a:solidFill>
                  <a:srgbClr val="333333"/>
                </a:solidFill>
                <a:effectLst/>
                <a:latin typeface="Times New Roman" panose="02020603050405020304" pitchFamily="18" charset="0"/>
                <a:cs typeface="Times New Roman" panose="02020603050405020304" pitchFamily="18" charset="0"/>
                <a:sym typeface="+mn-ea"/>
              </a:rPr>
              <a:t>Maaruf</a:t>
            </a:r>
            <a:r>
              <a:rPr lang="en-US" sz="1800" dirty="0">
                <a:solidFill>
                  <a:srgbClr val="333333"/>
                </a:solidFill>
                <a:effectLst/>
                <a:latin typeface="Times New Roman" panose="02020603050405020304" pitchFamily="18" charset="0"/>
                <a:cs typeface="Times New Roman" panose="02020603050405020304" pitchFamily="18" charset="0"/>
                <a:sym typeface="+mn-ea"/>
              </a:rPr>
              <a:t>, K. Khan, and M. Khalid, ‘‘Robust control for optimized islanded and grid-connected operation of solar/wind/battery hybrid energy,’’ Sustainability, vol. 14, no. 9, p. 5673, May 2022.</a:t>
            </a:r>
          </a:p>
          <a:p>
            <a:pPr marL="0" indent="0" algn="just">
              <a:lnSpc>
                <a:spcPct val="100000"/>
              </a:lnSpc>
              <a:buNone/>
            </a:pPr>
            <a:r>
              <a:rPr lang="en-US" sz="1800" dirty="0">
                <a:solidFill>
                  <a:srgbClr val="333333"/>
                </a:solidFill>
                <a:effectLst/>
                <a:latin typeface="Times New Roman" panose="02020603050405020304" pitchFamily="18" charset="0"/>
                <a:cs typeface="Times New Roman" panose="02020603050405020304" pitchFamily="18" charset="0"/>
                <a:sym typeface="+mn-ea"/>
              </a:rPr>
              <a:t>[6] Y. </a:t>
            </a:r>
            <a:r>
              <a:rPr lang="en-US" sz="1800" dirty="0" err="1">
                <a:solidFill>
                  <a:srgbClr val="333333"/>
                </a:solidFill>
                <a:effectLst/>
                <a:latin typeface="Times New Roman" panose="02020603050405020304" pitchFamily="18" charset="0"/>
                <a:cs typeface="Times New Roman" panose="02020603050405020304" pitchFamily="18" charset="0"/>
                <a:sym typeface="+mn-ea"/>
              </a:rPr>
              <a:t>Alhumaid</a:t>
            </a:r>
            <a:r>
              <a:rPr lang="en-US" sz="1800" dirty="0">
                <a:solidFill>
                  <a:srgbClr val="333333"/>
                </a:solidFill>
                <a:effectLst/>
                <a:latin typeface="Times New Roman" panose="02020603050405020304" pitchFamily="18" charset="0"/>
                <a:cs typeface="Times New Roman" panose="02020603050405020304" pitchFamily="18" charset="0"/>
                <a:sym typeface="+mn-ea"/>
              </a:rPr>
              <a:t>, K. Khan, F. </a:t>
            </a:r>
            <a:r>
              <a:rPr lang="en-US" sz="1800" dirty="0" err="1">
                <a:solidFill>
                  <a:srgbClr val="333333"/>
                </a:solidFill>
                <a:effectLst/>
                <a:latin typeface="Times New Roman" panose="02020603050405020304" pitchFamily="18" charset="0"/>
                <a:cs typeface="Times New Roman" panose="02020603050405020304" pitchFamily="18" charset="0"/>
                <a:sym typeface="+mn-ea"/>
              </a:rPr>
              <a:t>Alismail</a:t>
            </a:r>
            <a:r>
              <a:rPr lang="en-US" sz="1800" dirty="0">
                <a:solidFill>
                  <a:srgbClr val="333333"/>
                </a:solidFill>
                <a:effectLst/>
                <a:latin typeface="Times New Roman" panose="02020603050405020304" pitchFamily="18" charset="0"/>
                <a:cs typeface="Times New Roman" panose="02020603050405020304" pitchFamily="18" charset="0"/>
                <a:sym typeface="+mn-ea"/>
              </a:rPr>
              <a:t>, and M. Khalid, ‘‘Multi-input nonlinear programming based deterministic optimization framework for evaluating microgrids with optimal renewable-storage energy mix,’’ Sustainability, vol. 13, no. 11, p. 5878, May 2021.</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b="0" i="0" dirty="0">
              <a:solidFill>
                <a:srgbClr val="333333"/>
              </a:solidFill>
              <a:effectLst/>
              <a:latin typeface="HelveticaNeue Regular"/>
            </a:endParaRPr>
          </a:p>
          <a:p>
            <a:endParaRPr lang="en-IN" dirty="0"/>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Footer Placeholder 4"/>
          <p:cNvSpPr>
            <a:spLocks noGrp="1"/>
          </p:cNvSpPr>
          <p:nvPr>
            <p:ph type="ftr" sz="quarter" idx="11"/>
          </p:nvPr>
        </p:nvSpPr>
        <p:spPr/>
        <p:txBody>
          <a:bodyPr/>
          <a:lstStyle/>
          <a:p>
            <a:r>
              <a:rPr lang="en-US"/>
              <a:t>project review</a:t>
            </a:r>
          </a:p>
        </p:txBody>
      </p:sp>
      <p:sp>
        <p:nvSpPr>
          <p:cNvPr id="6" name="Slide Number Placeholder 5"/>
          <p:cNvSpPr>
            <a:spLocks noGrp="1"/>
          </p:cNvSpPr>
          <p:nvPr>
            <p:ph type="sldNum" sz="quarter" idx="12"/>
          </p:nvPr>
        </p:nvSpPr>
        <p:spPr/>
        <p:txBody>
          <a:bodyPr/>
          <a:lstStyle/>
          <a:p>
            <a:fld id="{217C6D6C-1014-4321-B4D9-35FEB9C03441}" type="slidenum">
              <a:rPr lang="en-US" smtClean="0"/>
              <a:t>22</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294" y="359761"/>
            <a:ext cx="8873412" cy="5906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5" y="364800"/>
            <a:ext cx="3476625" cy="1005503"/>
          </a:xfrm>
        </p:spPr>
        <p:txBody>
          <a:bodyPr>
            <a:normAutofit/>
          </a:bodyPr>
          <a:lstStyle/>
          <a:p>
            <a:pPr algn="ctr"/>
            <a:r>
              <a:rPr lang="en-US" sz="3400" b="1" dirty="0">
                <a:latin typeface="Times New Roman" panose="02020603050405020304"/>
                <a:cs typeface="Times New Roman" panose="02020603050405020304"/>
              </a:rPr>
              <a:t>    ABSTRACT</a:t>
            </a:r>
          </a:p>
        </p:txBody>
      </p:sp>
      <p:sp>
        <p:nvSpPr>
          <p:cNvPr id="3" name="Content Placeholder 2"/>
          <p:cNvSpPr>
            <a:spLocks noGrp="1"/>
          </p:cNvSpPr>
          <p:nvPr>
            <p:ph idx="1"/>
          </p:nvPr>
        </p:nvSpPr>
        <p:spPr>
          <a:xfrm>
            <a:off x="566738" y="1469571"/>
            <a:ext cx="11058524" cy="4213474"/>
          </a:xfrm>
        </p:spPr>
        <p:txBody>
          <a:bodyPr>
            <a:no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The growing demand for electric vehicles (EVs) as a sustainable and environmentally friendly mode of transportation has prompted the need for efficient battery management systems (BMS) to enhance the performance and reliability of EV power sources. In this project, grid-tied photovoltaic (PV)-fed Luo converter-based BMS for electric vehicle applications is proposed and implemented using MATLAB Simulink. In Existing system there is a drawback with Standalone system in which grid is unavailable. In this Proposed system ,the Luo converter is implemented which is known for its superior voltage conversion capabilities, is employed to efficiently manage the energy flow between the grid, the PV system, and the vehicle battery. This integration allows for bidirectional Flyback topology used to energy transfer from both the grid and the PV system to charge the EV battery and vice versa</a:t>
            </a:r>
            <a:r>
              <a:rPr lang="en-US" altLang="en-IN" sz="1800" dirty="0">
                <a:latin typeface="Times New Roman" panose="02020603050405020304" pitchFamily="18" charset="0"/>
                <a:cs typeface="Times New Roman" panose="02020603050405020304" pitchFamily="18" charset="0"/>
              </a:rPr>
              <a:t>. The Proposed BMS includes control algorithms for optimizing battery state-of-charge (SOC) monitoring, and grid synchronization, ensuring seamless integration with the grid and efficient power transfer.</a:t>
            </a:r>
          </a:p>
        </p:txBody>
      </p:sp>
      <p:sp>
        <p:nvSpPr>
          <p:cNvPr id="4" name="Date Placeholder 3"/>
          <p:cNvSpPr>
            <a:spLocks noGrp="1"/>
          </p:cNvSpPr>
          <p:nvPr>
            <p:ph type="dt" sz="half" idx="10"/>
          </p:nvPr>
        </p:nvSpPr>
        <p:spPr/>
        <p:txBody>
          <a:bodyPr/>
          <a:lstStyle/>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3</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pPr algn="ctr"/>
            <a:r>
              <a:rPr lang="en-US" sz="3400" b="1">
                <a:latin typeface="Times New Roman" panose="02020603050405020304"/>
                <a:cs typeface="Times New Roman" panose="02020603050405020304"/>
              </a:rPr>
              <a:t>INTRODUCTION</a:t>
            </a:r>
            <a:endParaRPr lang="en-US" sz="3400">
              <a:latin typeface="Times New Roman" panose="02020603050405020304"/>
              <a:cs typeface="Times New Roman" panose="02020603050405020304"/>
            </a:endParaRPr>
          </a:p>
        </p:txBody>
      </p:sp>
      <p:sp>
        <p:nvSpPr>
          <p:cNvPr id="3" name="Content Placeholder 2"/>
          <p:cNvSpPr>
            <a:spLocks noGrp="1"/>
          </p:cNvSpPr>
          <p:nvPr>
            <p:ph idx="1"/>
          </p:nvPr>
        </p:nvSpPr>
        <p:spPr>
          <a:xfrm>
            <a:off x="457200" y="1295400"/>
            <a:ext cx="11106150" cy="5060949"/>
          </a:xfrm>
        </p:spPr>
        <p:txBody>
          <a:bodyPr>
            <a:noAutofit/>
          </a:bodyPr>
          <a:lstStyle/>
          <a:p>
            <a:pPr algn="just">
              <a:lnSpc>
                <a:spcPct val="150000"/>
              </a:lnSpc>
            </a:pPr>
            <a:r>
              <a:rPr lang="en-US" altLang="en-GB" sz="1800" dirty="0">
                <a:latin typeface="Times New Roman" panose="02020603050405020304" pitchFamily="18" charset="0"/>
                <a:cs typeface="Times New Roman" panose="02020603050405020304" pitchFamily="18" charset="0"/>
              </a:rPr>
              <a:t>.The Maximum power point tracking (MPPT) techniques which are used in PV systems to increase the PV array output power by tracking continuously the maximum power point depends on the panels of temperature and irradiance. In front of the existing model there may be some harmonics present. </a:t>
            </a:r>
          </a:p>
          <a:p>
            <a:pPr algn="just">
              <a:lnSpc>
                <a:spcPct val="150000"/>
              </a:lnSpc>
            </a:pPr>
            <a:r>
              <a:rPr lang="en-US" altLang="en-GB" sz="1800" dirty="0">
                <a:latin typeface="Times New Roman" panose="02020603050405020304" pitchFamily="18" charset="0"/>
                <a:cs typeface="Times New Roman" panose="02020603050405020304" pitchFamily="18" charset="0"/>
              </a:rPr>
              <a:t>This project is to implement the filter concept in our project to reduce the Harmonics effect so that we get pure AC source from solar inverters.</a:t>
            </a:r>
            <a:r>
              <a:rPr lang="en-GB" sz="1800" dirty="0">
                <a:latin typeface="Times New Roman" panose="02020603050405020304" pitchFamily="18" charset="0"/>
                <a:cs typeface="Times New Roman" panose="02020603050405020304" pitchFamily="18" charset="0"/>
                <a:sym typeface="+mn-ea"/>
              </a:rPr>
              <a:t>The Luo converter, known for its high efficiency and ability to handle variable input voltages and currents, plays a pivotal role in this system. When coupled with grid-connected PV panels, it enables efficient energy harvesting and power transfer to the EV's battery pack.</a:t>
            </a:r>
            <a:r>
              <a:rPr lang="en-GB"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sym typeface="+mn-ea"/>
              </a:rPr>
              <a:t>The benefits of this system include reduced reliance on grid power, increased use of renewable energy sources, and improved energy efficiency, resulting in a more sustainable and cost-effective solution for electric vehicle users. Through simulation and analysis, the proposed grid-tied PV-fed Luo converter-based BMS demonstrates its potential to enhance the overall performance and reliability of electric vehicle application.</a:t>
            </a:r>
            <a:endParaRPr lang="en-IN" sz="18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4</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077" y="2455937"/>
            <a:ext cx="8229600" cy="1143000"/>
          </a:xfrm>
        </p:spPr>
        <p:txBody>
          <a:bodyPr>
            <a:normAutofit/>
          </a:bodyPr>
          <a:lstStyle/>
          <a:p>
            <a:r>
              <a:rPr lang="en-US" sz="2800" b="1">
                <a:latin typeface="Times New Roman" panose="02020603050405020304"/>
                <a:cs typeface="Times New Roman" panose="02020603050405020304"/>
              </a:rPr>
              <a:t>             </a:t>
            </a:r>
            <a:r>
              <a:rPr lang="en-US" sz="3400" b="1">
                <a:latin typeface="Times New Roman" panose="02020603050405020304"/>
                <a:cs typeface="Times New Roman" panose="02020603050405020304"/>
              </a:rPr>
              <a:t>   LITERATURE SURVEY</a:t>
            </a:r>
          </a:p>
        </p:txBody>
      </p:sp>
      <p:sp>
        <p:nvSpPr>
          <p:cNvPr id="3" name="Date Placeholder 2"/>
          <p:cNvSpPr>
            <a:spLocks noGrp="1"/>
          </p:cNvSpPr>
          <p:nvPr>
            <p:ph type="dt" sz="half" idx="10"/>
          </p:nvPr>
        </p:nvSpPr>
        <p:spPr/>
        <p:txBody>
          <a:bodyPr/>
          <a:lstStyle/>
          <a:p>
            <a:endParaRPr lang="en-US" dirty="0"/>
          </a:p>
          <a:p>
            <a:r>
              <a:rPr lang="en-US" dirty="0"/>
              <a:t>08-11-2023</a:t>
            </a:r>
          </a:p>
          <a:p>
            <a:endParaRPr lang="en-US" dirty="0"/>
          </a:p>
        </p:txBody>
      </p:sp>
      <p:sp>
        <p:nvSpPr>
          <p:cNvPr id="4" name="Slide Number Placeholder 3"/>
          <p:cNvSpPr>
            <a:spLocks noGrp="1"/>
          </p:cNvSpPr>
          <p:nvPr>
            <p:ph type="sldNum" sz="quarter" idx="12"/>
          </p:nvPr>
        </p:nvSpPr>
        <p:spPr/>
        <p:txBody>
          <a:bodyPr/>
          <a:lstStyle/>
          <a:p>
            <a:fld id="{217C6D6C-1014-4321-B4D9-35FEB9C03441}" type="slidenum">
              <a:rPr lang="en-US" smtClean="0"/>
              <a:t>5</a:t>
            </a:fld>
            <a:endParaRPr lang="en-US"/>
          </a:p>
        </p:txBody>
      </p:sp>
      <p:sp>
        <p:nvSpPr>
          <p:cNvPr id="5" name="Footer Placeholder 4"/>
          <p:cNvSpPr>
            <a:spLocks noGrp="1"/>
          </p:cNvSpPr>
          <p:nvPr>
            <p:ph type="ftr" sz="quarter" idx="11"/>
          </p:nvPr>
        </p:nvSpPr>
        <p:spPr/>
        <p:txBody>
          <a:bodyPr/>
          <a:lstStyle/>
          <a:p>
            <a:r>
              <a:rPr lang="en-US"/>
              <a:t>project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76250" y="234950"/>
          <a:ext cx="11259185" cy="6064250"/>
        </p:xfrm>
        <a:graphic>
          <a:graphicData uri="http://schemas.openxmlformats.org/drawingml/2006/table">
            <a:tbl>
              <a:tblPr firstRow="1" bandRow="1">
                <a:tableStyleId>{8799B23B-EC83-4686-B30A-512413B5E67A}</a:tableStyleId>
              </a:tblPr>
              <a:tblGrid>
                <a:gridCol w="716280">
                  <a:extLst>
                    <a:ext uri="{9D8B030D-6E8A-4147-A177-3AD203B41FA5}">
                      <a16:colId xmlns:a16="http://schemas.microsoft.com/office/drawing/2014/main" val="20000"/>
                    </a:ext>
                  </a:extLst>
                </a:gridCol>
                <a:gridCol w="3319780">
                  <a:extLst>
                    <a:ext uri="{9D8B030D-6E8A-4147-A177-3AD203B41FA5}">
                      <a16:colId xmlns:a16="http://schemas.microsoft.com/office/drawing/2014/main" val="20001"/>
                    </a:ext>
                  </a:extLst>
                </a:gridCol>
                <a:gridCol w="3098800">
                  <a:extLst>
                    <a:ext uri="{9D8B030D-6E8A-4147-A177-3AD203B41FA5}">
                      <a16:colId xmlns:a16="http://schemas.microsoft.com/office/drawing/2014/main" val="20002"/>
                    </a:ext>
                  </a:extLst>
                </a:gridCol>
                <a:gridCol w="4124325">
                  <a:extLst>
                    <a:ext uri="{9D8B030D-6E8A-4147-A177-3AD203B41FA5}">
                      <a16:colId xmlns:a16="http://schemas.microsoft.com/office/drawing/2014/main" val="20003"/>
                    </a:ext>
                  </a:extLst>
                </a:gridCol>
              </a:tblGrid>
              <a:tr h="717550">
                <a:tc>
                  <a:txBody>
                    <a:bodyPr/>
                    <a:lstStyle/>
                    <a:p>
                      <a:pPr algn="just"/>
                      <a:r>
                        <a:rPr lang="en-IN" sz="1800">
                          <a:latin typeface="Times New Roman" panose="02020603050405020304" pitchFamily="18" charset="0"/>
                          <a:cs typeface="Times New Roman" panose="02020603050405020304" pitchFamily="18" charset="0"/>
                        </a:rPr>
                        <a:t>S. No</a:t>
                      </a:r>
                    </a:p>
                  </a:txBody>
                  <a:tcPr marT="60960" marB="60960"/>
                </a:tc>
                <a:tc>
                  <a:txBody>
                    <a:bodyPr/>
                    <a:lstStyle/>
                    <a:p>
                      <a:pPr algn="just"/>
                      <a:r>
                        <a:rPr lang="en-US" sz="1800">
                          <a:latin typeface="Times New Roman" panose="02020603050405020304" pitchFamily="18" charset="0"/>
                          <a:cs typeface="Times New Roman" panose="02020603050405020304" pitchFamily="18" charset="0"/>
                        </a:rPr>
                        <a:t>TITLE</a:t>
                      </a:r>
                    </a:p>
                  </a:txBody>
                  <a:tcPr marT="60960" marB="60960"/>
                </a:tc>
                <a:tc>
                  <a:txBody>
                    <a:bodyPr/>
                    <a:lstStyle/>
                    <a:p>
                      <a:pPr algn="just"/>
                      <a:r>
                        <a:rPr lang="en-US" sz="1800">
                          <a:latin typeface="Times New Roman" panose="02020603050405020304" pitchFamily="18" charset="0"/>
                          <a:cs typeface="Times New Roman" panose="02020603050405020304" pitchFamily="18" charset="0"/>
                        </a:rPr>
                        <a:t>AUTHOR &amp; YEAR</a:t>
                      </a:r>
                    </a:p>
                  </a:txBody>
                  <a:tcPr marT="60960" marB="60960"/>
                </a:tc>
                <a:tc>
                  <a:txBody>
                    <a:bodyPr/>
                    <a:lstStyle/>
                    <a:p>
                      <a:pPr algn="just"/>
                      <a:r>
                        <a:rPr lang="en-US" sz="1800">
                          <a:latin typeface="Times New Roman" panose="02020603050405020304" pitchFamily="18" charset="0"/>
                          <a:cs typeface="Times New Roman" panose="02020603050405020304" pitchFamily="18" charset="0"/>
                        </a:rPr>
                        <a:t>THEME</a:t>
                      </a:r>
                    </a:p>
                  </a:txBody>
                  <a:tcPr marT="60960" marB="60960"/>
                </a:tc>
                <a:extLst>
                  <a:ext uri="{0D108BD9-81ED-4DB2-BD59-A6C34878D82A}">
                    <a16:rowId xmlns:a16="http://schemas.microsoft.com/office/drawing/2014/main" val="10000"/>
                  </a:ext>
                </a:extLst>
              </a:tr>
              <a:tr h="2953385">
                <a:tc>
                  <a:txBody>
                    <a:bodyPr/>
                    <a:lstStyle/>
                    <a:p>
                      <a:pPr algn="just">
                        <a:buNone/>
                      </a:pPr>
                      <a:r>
                        <a:rPr lang="en-IN" sz="1800">
                          <a:latin typeface="Times New Roman" panose="02020603050405020304" pitchFamily="18" charset="0"/>
                          <a:cs typeface="Times New Roman" panose="02020603050405020304" pitchFamily="18" charset="0"/>
                        </a:rPr>
                        <a:t>1</a:t>
                      </a:r>
                      <a:r>
                        <a:rPr lang="en-US" altLang="en-IN" sz="1800">
                          <a:latin typeface="Times New Roman" panose="02020603050405020304" pitchFamily="18" charset="0"/>
                          <a:cs typeface="Times New Roman" panose="02020603050405020304" pitchFamily="18" charset="0"/>
                        </a:rPr>
                        <a:t>.</a:t>
                      </a:r>
                    </a:p>
                  </a:txBody>
                  <a:tcPr marT="60960" marB="60960">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GB" sz="1600">
                          <a:latin typeface="Times New Roman" panose="02020603050405020304" pitchFamily="18" charset="0"/>
                          <a:cs typeface="Times New Roman" panose="02020603050405020304" pitchFamily="18" charset="0"/>
                        </a:rPr>
                        <a:t>An Innovative Converterless Solar PV Control</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Strategy for a Grid Connected Hybrid</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PV/Wind/Fuel-Cell System Coupled</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With Battery Energy Storage</a:t>
                      </a:r>
                      <a:r>
                        <a:rPr lang="en-US" altLang="en-GB" sz="1600">
                          <a:latin typeface="Times New Roman" panose="02020603050405020304" pitchFamily="18" charset="0"/>
                          <a:cs typeface="Times New Roman" panose="02020603050405020304" pitchFamily="18" charset="0"/>
                        </a:rPr>
                        <a:t>.</a:t>
                      </a:r>
                    </a:p>
                  </a:txBody>
                  <a:tcPr marT="60960" marB="60960">
                    <a:noFill/>
                  </a:tcPr>
                </a:tc>
                <a:tc>
                  <a:txBody>
                    <a:bodyPr/>
                    <a:lstStyle/>
                    <a:p>
                      <a:pPr algn="just" fontAlgn="b"/>
                      <a:r>
                        <a:rPr lang="en-US" sz="1600">
                          <a:latin typeface="Times New Roman" panose="02020603050405020304" pitchFamily="18" charset="0"/>
                          <a:cs typeface="Times New Roman" panose="02020603050405020304" pitchFamily="18" charset="0"/>
                        </a:rPr>
                        <a:t>Muhammad Majid Gulzar,Ayesha Iqbal Daud Sitbtain and Muhammed Khalid,13 February 2023,</a:t>
                      </a:r>
                    </a:p>
                  </a:txBody>
                  <a:tcPr marT="60960" marB="60960">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GB" sz="1600">
                          <a:latin typeface="Times New Roman" panose="02020603050405020304" pitchFamily="18" charset="0"/>
                          <a:cs typeface="Times New Roman" panose="02020603050405020304" pitchFamily="18" charset="0"/>
                        </a:rPr>
                        <a:t>The proposed work addresses the modeling, control, energy management and operation of</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hybrid grid connected system with wind-PV-Battery Energy Storage System (BESS) integrated with Fuel</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Cell (FC) and Electrolyzer. A hybrid PV-Wind-FC with electrolyzer consisting of BESS with the least</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number of control loops and converters has been proposed. </a:t>
                      </a:r>
                    </a:p>
                  </a:txBody>
                  <a:tcPr marT="60960" marB="60960">
                    <a:noFill/>
                  </a:tcPr>
                </a:tc>
                <a:extLst>
                  <a:ext uri="{0D108BD9-81ED-4DB2-BD59-A6C34878D82A}">
                    <a16:rowId xmlns:a16="http://schemas.microsoft.com/office/drawing/2014/main" val="10001"/>
                  </a:ext>
                </a:extLst>
              </a:tr>
              <a:tr h="2393315">
                <a:tc>
                  <a:txBody>
                    <a:bodyPr/>
                    <a:lstStyle/>
                    <a:p>
                      <a:pPr algn="just"/>
                      <a:r>
                        <a:rPr lang="en-IN" sz="1800">
                          <a:latin typeface="Times New Roman" panose="02020603050405020304" pitchFamily="18" charset="0"/>
                          <a:cs typeface="Times New Roman" panose="02020603050405020304" pitchFamily="18" charset="0"/>
                        </a:rPr>
                        <a:t>2</a:t>
                      </a:r>
                      <a:r>
                        <a:rPr lang="en-US" altLang="en-IN" sz="1800">
                          <a:latin typeface="Times New Roman" panose="02020603050405020304" pitchFamily="18" charset="0"/>
                          <a:cs typeface="Times New Roman" panose="02020603050405020304" pitchFamily="18" charset="0"/>
                        </a:rPr>
                        <a:t>.</a:t>
                      </a:r>
                    </a:p>
                  </a:txBody>
                  <a:tcPr marT="60960" marB="60960"/>
                </a:tc>
                <a:tc>
                  <a:txBody>
                    <a:bodyPr/>
                    <a:lstStyle/>
                    <a:p>
                      <a:r>
                        <a:rPr lang="en-GB" sz="1600">
                          <a:latin typeface="Times New Roman" panose="02020603050405020304"/>
                          <a:cs typeface="Times New Roman" panose="02020603050405020304"/>
                          <a:sym typeface="+mn-ea"/>
                        </a:rPr>
                        <a:t>Energy Management System for Hybrid</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Renewable Energy-Based Electric Vehicle</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Charging Station</a:t>
                      </a:r>
                      <a:r>
                        <a:rPr lang="en-US" altLang="en-GB" sz="1600">
                          <a:latin typeface="Times New Roman" panose="02020603050405020304"/>
                          <a:cs typeface="Times New Roman" panose="02020603050405020304"/>
                          <a:sym typeface="+mn-ea"/>
                        </a:rPr>
                        <a:t>.</a:t>
                      </a:r>
                      <a:endParaRPr lang="en-US" altLang="en-GB" sz="1600">
                        <a:latin typeface="Times New Roman" panose="02020603050405020304"/>
                        <a:cs typeface="Times New Roman" panose="02020603050405020304"/>
                      </a:endParaRPr>
                    </a:p>
                    <a:p>
                      <a:endParaRPr lang="en-GB" sz="1600">
                        <a:latin typeface="Times New Roman" panose="02020603050405020304" pitchFamily="18" charset="0"/>
                        <a:cs typeface="Times New Roman" panose="02020603050405020304" pitchFamily="18" charset="0"/>
                      </a:endParaRPr>
                    </a:p>
                  </a:txBody>
                  <a:tcPr/>
                </a:tc>
                <a:tc>
                  <a:txBody>
                    <a:bodyPr/>
                    <a:lstStyle/>
                    <a:p>
                      <a:r>
                        <a:rPr lang="en-US" altLang="en-IN" sz="1600">
                          <a:latin typeface="Times New Roman" panose="02020603050405020304"/>
                          <a:cs typeface="Times New Roman" panose="02020603050405020304"/>
                          <a:sym typeface="+mn-ea"/>
                        </a:rPr>
                        <a:t>Ashish Kumar Karmakeri, MD Alamgir Hossain,23 March 2023.</a:t>
                      </a:r>
                    </a:p>
                    <a:p>
                      <a:endParaRPr lang="fr-FR" sz="16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a:latin typeface="Times New Roman" panose="02020603050405020304" pitchFamily="18" charset="0"/>
                          <a:cs typeface="Times New Roman" panose="02020603050405020304" pitchFamily="18" charset="0"/>
                        </a:rPr>
                        <a:t>The penetration of renewable energy sources</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(RESs) in the distribution system becomes a challenge for the</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reliable and safe operation of the existing power system. The</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sporadic characteristics of sustainable energy sources along</a:t>
                      </a:r>
                      <a:r>
                        <a:rPr lang="en-US" altLang="en-GB" sz="1600">
                          <a:latin typeface="Times New Roman" panose="02020603050405020304" pitchFamily="18" charset="0"/>
                          <a:cs typeface="Times New Roman" panose="02020603050405020304" pitchFamily="18" charset="0"/>
                        </a:rPr>
                        <a:t> </a:t>
                      </a:r>
                      <a:r>
                        <a:rPr lang="en-GB" sz="1600">
                          <a:latin typeface="Times New Roman" panose="02020603050405020304" pitchFamily="18" charset="0"/>
                          <a:cs typeface="Times New Roman" panose="02020603050405020304" pitchFamily="18" charset="0"/>
                        </a:rPr>
                        <a:t>with the random load variations greatly affect the power quality and stability of the </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endParaRPr lang="en-US" dirty="0"/>
          </a:p>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6</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67690" y="238125"/>
          <a:ext cx="11180445" cy="5915660"/>
        </p:xfrm>
        <a:graphic>
          <a:graphicData uri="http://schemas.openxmlformats.org/drawingml/2006/table">
            <a:tbl>
              <a:tblPr firstRow="1" bandRow="1">
                <a:tableStyleId>{8799B23B-EC83-4686-B30A-512413B5E67A}</a:tableStyleId>
              </a:tblPr>
              <a:tblGrid>
                <a:gridCol w="713105">
                  <a:extLst>
                    <a:ext uri="{9D8B030D-6E8A-4147-A177-3AD203B41FA5}">
                      <a16:colId xmlns:a16="http://schemas.microsoft.com/office/drawing/2014/main" val="20000"/>
                    </a:ext>
                  </a:extLst>
                </a:gridCol>
                <a:gridCol w="3398520">
                  <a:extLst>
                    <a:ext uri="{9D8B030D-6E8A-4147-A177-3AD203B41FA5}">
                      <a16:colId xmlns:a16="http://schemas.microsoft.com/office/drawing/2014/main" val="20001"/>
                    </a:ext>
                  </a:extLst>
                </a:gridCol>
                <a:gridCol w="2338705">
                  <a:extLst>
                    <a:ext uri="{9D8B030D-6E8A-4147-A177-3AD203B41FA5}">
                      <a16:colId xmlns:a16="http://schemas.microsoft.com/office/drawing/2014/main" val="20002"/>
                    </a:ext>
                  </a:extLst>
                </a:gridCol>
                <a:gridCol w="4730115">
                  <a:extLst>
                    <a:ext uri="{9D8B030D-6E8A-4147-A177-3AD203B41FA5}">
                      <a16:colId xmlns:a16="http://schemas.microsoft.com/office/drawing/2014/main" val="20003"/>
                    </a:ext>
                  </a:extLst>
                </a:gridCol>
              </a:tblGrid>
              <a:tr h="716280">
                <a:tc>
                  <a:txBody>
                    <a:bodyPr/>
                    <a:lstStyle/>
                    <a:p>
                      <a:pPr algn="just"/>
                      <a:r>
                        <a:rPr lang="en-IN" sz="1800">
                          <a:latin typeface="Times New Roman" panose="02020603050405020304"/>
                          <a:cs typeface="Times New Roman" panose="02020603050405020304"/>
                        </a:rPr>
                        <a:t>S.NO</a:t>
                      </a:r>
                    </a:p>
                  </a:txBody>
                  <a:tcPr marT="60960" marB="60960"/>
                </a:tc>
                <a:tc>
                  <a:txBody>
                    <a:bodyPr/>
                    <a:lstStyle/>
                    <a:p>
                      <a:pPr algn="just"/>
                      <a:r>
                        <a:rPr lang="en-US" sz="1800">
                          <a:latin typeface="Times New Roman" panose="02020603050405020304"/>
                          <a:cs typeface="Times New Roman" panose="02020603050405020304"/>
                        </a:rPr>
                        <a:t>TITLE</a:t>
                      </a:r>
                    </a:p>
                  </a:txBody>
                  <a:tcPr marT="60960" marB="60960"/>
                </a:tc>
                <a:tc>
                  <a:txBody>
                    <a:bodyPr/>
                    <a:lstStyle/>
                    <a:p>
                      <a:pPr algn="just"/>
                      <a:r>
                        <a:rPr lang="en-US" sz="1800">
                          <a:latin typeface="Times New Roman" panose="02020603050405020304"/>
                          <a:cs typeface="Times New Roman" panose="02020603050405020304"/>
                        </a:rPr>
                        <a:t>AUTHOR &amp; YEAR</a:t>
                      </a:r>
                      <a:endParaRPr lang="en-US" sz="1800">
                        <a:latin typeface="Times New Roman" panose="02020603050405020304" pitchFamily="18" charset="0"/>
                        <a:cs typeface="Times New Roman" panose="02020603050405020304" pitchFamily="18" charset="0"/>
                      </a:endParaRPr>
                    </a:p>
                  </a:txBody>
                  <a:tcPr marT="60960" marB="60960"/>
                </a:tc>
                <a:tc>
                  <a:txBody>
                    <a:bodyPr/>
                    <a:lstStyle/>
                    <a:p>
                      <a:pPr algn="just"/>
                      <a:r>
                        <a:rPr lang="en-US" sz="1800">
                          <a:latin typeface="Times New Roman" panose="02020603050405020304"/>
                          <a:cs typeface="Times New Roman" panose="02020603050405020304"/>
                        </a:rPr>
                        <a:t>THEME</a:t>
                      </a:r>
                    </a:p>
                  </a:txBody>
                  <a:tcPr marT="60960" marB="60960"/>
                </a:tc>
                <a:extLst>
                  <a:ext uri="{0D108BD9-81ED-4DB2-BD59-A6C34878D82A}">
                    <a16:rowId xmlns:a16="http://schemas.microsoft.com/office/drawing/2014/main" val="10000"/>
                  </a:ext>
                </a:extLst>
              </a:tr>
              <a:tr h="2282825">
                <a:tc>
                  <a:txBody>
                    <a:bodyPr/>
                    <a:lstStyle/>
                    <a:p>
                      <a:pPr algn="just">
                        <a:buNone/>
                      </a:pPr>
                      <a:r>
                        <a:rPr lang="en-IN" sz="1800">
                          <a:latin typeface="Times New Roman" panose="02020603050405020304"/>
                          <a:cs typeface="Times New Roman" panose="02020603050405020304"/>
                        </a:rPr>
                        <a:t>3</a:t>
                      </a:r>
                      <a:r>
                        <a:rPr lang="en-US" altLang="en-IN" sz="1800">
                          <a:latin typeface="Times New Roman" panose="02020603050405020304"/>
                          <a:cs typeface="Times New Roman" panose="02020603050405020304"/>
                        </a:rPr>
                        <a:t>.</a:t>
                      </a:r>
                    </a:p>
                  </a:txBody>
                  <a:tcPr marT="60960" marB="60960">
                    <a:noFill/>
                  </a:tcPr>
                </a:tc>
                <a:tc>
                  <a:txBody>
                    <a:bodyPr/>
                    <a:lstStyle/>
                    <a:p>
                      <a:r>
                        <a:rPr lang="en-GB" sz="1600">
                          <a:latin typeface="Times New Roman" panose="02020603050405020304" pitchFamily="18" charset="0"/>
                          <a:cs typeface="Times New Roman" panose="02020603050405020304" pitchFamily="18" charset="0"/>
                          <a:sym typeface="+mn-ea"/>
                        </a:rPr>
                        <a:t>A Power Management Scheme for Grid-connected</a:t>
                      </a:r>
                      <a:r>
                        <a:rPr lang="en-US" altLang="en-GB" sz="1600">
                          <a:latin typeface="Times New Roman" panose="02020603050405020304" pitchFamily="18" charset="0"/>
                          <a:cs typeface="Times New Roman" panose="02020603050405020304" pitchFamily="18" charset="0"/>
                          <a:sym typeface="+mn-ea"/>
                        </a:rPr>
                        <a:t> </a:t>
                      </a:r>
                      <a:r>
                        <a:rPr lang="en-GB" sz="1600">
                          <a:latin typeface="Times New Roman" panose="02020603050405020304" pitchFamily="18" charset="0"/>
                          <a:cs typeface="Times New Roman" panose="02020603050405020304" pitchFamily="18" charset="0"/>
                          <a:sym typeface="+mn-ea"/>
                        </a:rPr>
                        <a:t>PV Integrated with Hybrid Energy Storage System</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a:cs typeface="Times New Roman" panose="02020603050405020304"/>
                        </a:rPr>
                        <a:t>Control and Optimization of </a:t>
                      </a:r>
                      <a:r>
                        <a:rPr lang="en-US" altLang="en-GB" sz="1600">
                          <a:latin typeface="Times New Roman" panose="02020603050405020304"/>
                          <a:cs typeface="Times New Roman" panose="02020603050405020304"/>
                        </a:rPr>
                        <a:t>r</a:t>
                      </a:r>
                      <a:r>
                        <a:rPr lang="en-GB" sz="1600">
                          <a:latin typeface="Times New Roman" panose="02020603050405020304"/>
                          <a:cs typeface="Times New Roman" panose="02020603050405020304"/>
                        </a:rPr>
                        <a:t>esidential</a:t>
                      </a:r>
                      <a:r>
                        <a:rPr lang="en-US" altLang="en-GB" sz="1600">
                          <a:latin typeface="Times New Roman" panose="02020603050405020304"/>
                          <a:cs typeface="Times New Roman" panose="02020603050405020304"/>
                        </a:rPr>
                        <a:t> </a:t>
                      </a:r>
                      <a:r>
                        <a:rPr lang="en-GB" sz="1600">
                          <a:latin typeface="Times New Roman" panose="02020603050405020304"/>
                          <a:cs typeface="Times New Roman" panose="02020603050405020304"/>
                        </a:rPr>
                        <a:t>Photovoltaic Power Generation System</a:t>
                      </a:r>
                      <a:r>
                        <a:rPr lang="en-US" altLang="en-GB" sz="1600">
                          <a:latin typeface="Times New Roman" panose="02020603050405020304"/>
                          <a:cs typeface="Times New Roman" panose="02020603050405020304"/>
                        </a:rPr>
                        <a:t> </a:t>
                      </a:r>
                      <a:r>
                        <a:rPr lang="en-GB" sz="1600">
                          <a:latin typeface="Times New Roman" panose="02020603050405020304"/>
                          <a:cs typeface="Times New Roman" panose="02020603050405020304"/>
                        </a:rPr>
                        <a:t>With High Efficiency Isolated</a:t>
                      </a:r>
                      <a:r>
                        <a:rPr lang="en-US" altLang="en-GB" sz="1600">
                          <a:latin typeface="Times New Roman" panose="02020603050405020304"/>
                          <a:cs typeface="Times New Roman" panose="02020603050405020304"/>
                        </a:rPr>
                        <a:t> B</a:t>
                      </a:r>
                      <a:r>
                        <a:rPr lang="en-GB" sz="1600">
                          <a:latin typeface="Times New Roman" panose="02020603050405020304"/>
                          <a:cs typeface="Times New Roman" panose="02020603050405020304"/>
                        </a:rPr>
                        <a:t>idirectional DC–DC Converter</a:t>
                      </a:r>
                      <a:r>
                        <a:rPr lang="en-US" altLang="en-GB" sz="1600">
                          <a:latin typeface="Times New Roman" panose="02020603050405020304"/>
                          <a:cs typeface="Times New Roman" panose="02020603050405020304"/>
                        </a:rPr>
                        <a:t>.</a:t>
                      </a:r>
                    </a:p>
                  </a:txBody>
                  <a:tcPr>
                    <a:noFill/>
                  </a:tcPr>
                </a:tc>
                <a:tc>
                  <a:txBody>
                    <a:bodyPr/>
                    <a:lstStyle/>
                    <a:p>
                      <a:r>
                        <a:rPr lang="fr-FR" sz="1600">
                          <a:latin typeface="Times New Roman" panose="02020603050405020304" pitchFamily="18" charset="0"/>
                          <a:cs typeface="Times New Roman" panose="02020603050405020304" pitchFamily="18" charset="0"/>
                          <a:sym typeface="+mn-ea"/>
                        </a:rPr>
                        <a:t>Anindya Bharatee, </a:t>
                      </a:r>
                      <a:endParaRPr lang="fr-FR" sz="1600">
                        <a:latin typeface="Times New Roman" panose="02020603050405020304" pitchFamily="18" charset="0"/>
                        <a:cs typeface="Times New Roman" panose="02020603050405020304" pitchFamily="18" charset="0"/>
                      </a:endParaRPr>
                    </a:p>
                    <a:p>
                      <a:r>
                        <a:rPr lang="en-US" altLang="en-IN" sz="1600">
                          <a:latin typeface="Times New Roman" panose="02020603050405020304"/>
                          <a:cs typeface="Times New Roman" panose="02020603050405020304"/>
                        </a:rPr>
                        <a:t>July 4,2022.</a:t>
                      </a:r>
                    </a:p>
                  </a:txBody>
                  <a:tcPr>
                    <a:noFill/>
                  </a:tcPr>
                </a:tc>
                <a:tc>
                  <a:txBody>
                    <a:bodyPr/>
                    <a:lstStyle/>
                    <a:p>
                      <a:r>
                        <a:rPr lang="en-GB" sz="1600">
                          <a:latin typeface="Times New Roman" panose="02020603050405020304"/>
                          <a:cs typeface="Times New Roman" panose="02020603050405020304"/>
                        </a:rPr>
                        <a:t>Currently, residential photovoltaic power </a:t>
                      </a:r>
                      <a:r>
                        <a:rPr lang="en-US" altLang="en-GB" sz="1600">
                          <a:latin typeface="Times New Roman" panose="02020603050405020304"/>
                          <a:cs typeface="Times New Roman" panose="02020603050405020304"/>
                        </a:rPr>
                        <a:t>g</a:t>
                      </a:r>
                      <a:r>
                        <a:rPr lang="en-GB" sz="1600">
                          <a:latin typeface="Times New Roman" panose="02020603050405020304"/>
                          <a:cs typeface="Times New Roman" panose="02020603050405020304"/>
                        </a:rPr>
                        <a:t>eneration system is increasingly used worldwide.</a:t>
                      </a:r>
                      <a:r>
                        <a:rPr lang="en-US" altLang="en-GB" sz="1600">
                          <a:latin typeface="Times New Roman" panose="02020603050405020304"/>
                          <a:cs typeface="Times New Roman" panose="02020603050405020304"/>
                        </a:rPr>
                        <a:t> </a:t>
                      </a:r>
                      <a:r>
                        <a:rPr lang="en-GB" sz="1600">
                          <a:latin typeface="Times New Roman" panose="02020603050405020304"/>
                          <a:cs typeface="Times New Roman" panose="02020603050405020304"/>
                        </a:rPr>
                        <a:t>In this paper, an optimized structure of residential photovoltaic (PV) power </a:t>
                      </a:r>
                      <a:r>
                        <a:rPr lang="en-US" altLang="en-GB" sz="1600">
                          <a:latin typeface="Times New Roman" panose="02020603050405020304"/>
                          <a:cs typeface="Times New Roman" panose="02020603050405020304"/>
                        </a:rPr>
                        <a:t>g</a:t>
                      </a:r>
                      <a:r>
                        <a:rPr lang="en-GB" sz="1600">
                          <a:latin typeface="Times New Roman" panose="02020603050405020304"/>
                          <a:cs typeface="Times New Roman" panose="02020603050405020304"/>
                        </a:rPr>
                        <a:t>eneration system with 1500V</a:t>
                      </a:r>
                      <a:r>
                        <a:rPr lang="en-US" altLang="en-GB" sz="1600">
                          <a:latin typeface="Times New Roman" panose="02020603050405020304"/>
                          <a:cs typeface="Times New Roman" panose="02020603050405020304"/>
                        </a:rPr>
                        <a:t> </a:t>
                      </a:r>
                      <a:r>
                        <a:rPr lang="en-GB" sz="1600">
                          <a:latin typeface="Times New Roman" panose="02020603050405020304"/>
                          <a:cs typeface="Times New Roman" panose="02020603050405020304"/>
                        </a:rPr>
                        <a:t>DC bus is proposed. It includes PV panels, a three-level boost converter, a high efficiency isolated bidirectional DC-DC converter, battery and three-phase five-level DC-AC converter that can work under islandingmode or grid-connected mode. </a:t>
                      </a:r>
                    </a:p>
                  </a:txBody>
                  <a:tcPr>
                    <a:noFill/>
                  </a:tcPr>
                </a:tc>
                <a:extLst>
                  <a:ext uri="{0D108BD9-81ED-4DB2-BD59-A6C34878D82A}">
                    <a16:rowId xmlns:a16="http://schemas.microsoft.com/office/drawing/2014/main" val="10001"/>
                  </a:ext>
                </a:extLst>
              </a:tr>
              <a:tr h="2913380">
                <a:tc>
                  <a:txBody>
                    <a:bodyPr/>
                    <a:lstStyle/>
                    <a:p>
                      <a:r>
                        <a:rPr lang="en-GB" sz="1800">
                          <a:latin typeface="Times New Roman" panose="02020603050405020304"/>
                          <a:cs typeface="Times New Roman" panose="02020603050405020304"/>
                        </a:rPr>
                        <a:t>4</a:t>
                      </a:r>
                      <a:r>
                        <a:rPr lang="en-US" altLang="en-GB" sz="1800">
                          <a:latin typeface="Times New Roman" panose="02020603050405020304"/>
                          <a:cs typeface="Times New Roman" panose="02020603050405020304"/>
                        </a:rPr>
                        <a:t>.</a:t>
                      </a:r>
                    </a:p>
                  </a:txBody>
                  <a:tcPr/>
                </a:tc>
                <a:tc>
                  <a:txBody>
                    <a:bodyPr/>
                    <a:lstStyle/>
                    <a:p>
                      <a:r>
                        <a:rPr lang="en-GB" sz="1600">
                          <a:latin typeface="Times New Roman" panose="02020603050405020304"/>
                          <a:cs typeface="Times New Roman" panose="02020603050405020304"/>
                          <a:sym typeface="+mn-ea"/>
                        </a:rPr>
                        <a:t>Increasing Electric Vehicle Autonomy Using</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a Photovoltaic System Controlled by</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Particle Swarm Optimization</a:t>
                      </a:r>
                      <a:r>
                        <a:rPr lang="en-US" altLang="en-GB" sz="1600">
                          <a:latin typeface="Times New Roman" panose="02020603050405020304"/>
                          <a:cs typeface="Times New Roman" panose="02020603050405020304"/>
                          <a:sym typeface="+mn-ea"/>
                        </a:rPr>
                        <a:t>.</a:t>
                      </a:r>
                      <a:endParaRPr lang="en-GB" sz="1600">
                        <a:latin typeface="Times New Roman" panose="02020603050405020304"/>
                        <a:cs typeface="Times New Roman" panose="02020603050405020304"/>
                      </a:endParaRPr>
                    </a:p>
                    <a:p>
                      <a:endParaRPr lang="en-US" altLang="en-GB" sz="1600">
                        <a:latin typeface="Times New Roman" panose="02020603050405020304"/>
                        <a:cs typeface="Times New Roman" panose="02020603050405020304"/>
                      </a:endParaRPr>
                    </a:p>
                  </a:txBody>
                  <a:tcPr/>
                </a:tc>
                <a:tc>
                  <a:txBody>
                    <a:bodyPr/>
                    <a:lstStyle/>
                    <a:p>
                      <a:r>
                        <a:rPr lang="en-IN" sz="1600">
                          <a:latin typeface="Times New Roman" panose="02020603050405020304"/>
                          <a:cs typeface="Times New Roman" panose="02020603050405020304"/>
                          <a:sym typeface="+mn-ea"/>
                        </a:rPr>
                        <a:t>H</a:t>
                      </a:r>
                      <a:r>
                        <a:rPr lang="en-US" altLang="en-IN" sz="1600">
                          <a:latin typeface="Times New Roman" panose="02020603050405020304"/>
                          <a:cs typeface="Times New Roman" panose="02020603050405020304"/>
                          <a:sym typeface="+mn-ea"/>
                        </a:rPr>
                        <a:t>abibKraiem,Aymen flah,NaouiMohamed,Majed Alowaidi, May 20, 2021.</a:t>
                      </a:r>
                      <a:endParaRPr lang="en-US" altLang="en-IN" sz="1600">
                        <a:latin typeface="Times New Roman" panose="02020603050405020304"/>
                        <a:cs typeface="Times New Roman" panose="02020603050405020304"/>
                      </a:endParaRPr>
                    </a:p>
                    <a:p>
                      <a:endParaRPr lang="en-IN" sz="1600">
                        <a:latin typeface="Times New Roman" panose="02020603050405020304"/>
                        <a:cs typeface="Times New Roman" panose="02020603050405020304"/>
                      </a:endParaRPr>
                    </a:p>
                  </a:txBody>
                  <a:tcPr/>
                </a:tc>
                <a:tc>
                  <a:txBody>
                    <a:bodyPr/>
                    <a:lstStyle/>
                    <a:p>
                      <a:r>
                        <a:rPr lang="en-GB" sz="1600">
                          <a:latin typeface="Times New Roman" panose="02020603050405020304"/>
                          <a:cs typeface="Times New Roman" panose="02020603050405020304"/>
                          <a:sym typeface="+mn-ea"/>
                        </a:rPr>
                        <a:t>A photovoltaic-powered electric vehicle is a complex system that necessitates the use of a</a:t>
                      </a:r>
                      <a:endParaRPr lang="en-GB" sz="1600">
                        <a:latin typeface="Times New Roman" panose="02020603050405020304"/>
                        <a:cs typeface="Times New Roman" panose="02020603050405020304"/>
                      </a:endParaRPr>
                    </a:p>
                    <a:p>
                      <a:r>
                        <a:rPr lang="en-GB" sz="1600">
                          <a:latin typeface="Times New Roman" panose="02020603050405020304"/>
                          <a:cs typeface="Times New Roman" panose="02020603050405020304"/>
                          <a:sym typeface="+mn-ea"/>
                        </a:rPr>
                        <a:t>high-performance control algorithm. This paper aims to boost the performance of a photovoltaic system</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by employing a suitable algorithm to control the power interface. The main goal is to find an effective</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and optimal control law that will enable the photovoltaic generator (GPV) to generate the maximum</a:t>
                      </a:r>
                      <a:r>
                        <a:rPr lang="en-US" altLang="en-GB" sz="1600">
                          <a:latin typeface="Times New Roman" panose="02020603050405020304"/>
                          <a:cs typeface="Times New Roman" panose="02020603050405020304"/>
                          <a:sym typeface="+mn-ea"/>
                        </a:rPr>
                        <a:t> </a:t>
                      </a:r>
                      <a:r>
                        <a:rPr lang="en-GB" sz="1600">
                          <a:latin typeface="Times New Roman" panose="02020603050405020304"/>
                          <a:cs typeface="Times New Roman" panose="02020603050405020304"/>
                          <a:sym typeface="+mn-ea"/>
                        </a:rPr>
                        <a:t>amount of power possible. </a:t>
                      </a:r>
                      <a:endParaRPr lang="en-GB" sz="1600">
                        <a:latin typeface="Times New Roman" panose="02020603050405020304"/>
                        <a:cs typeface="Times New Roman" panose="02020603050405020304"/>
                      </a:endParaRPr>
                    </a:p>
                    <a:p>
                      <a:endParaRPr lang="en-GB" sz="1600">
                        <a:latin typeface="Times New Roman" panose="02020603050405020304"/>
                        <a:cs typeface="Times New Roman" panose="02020603050405020304"/>
                      </a:endParaRP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endParaRPr lang="en-US" dirty="0"/>
          </a:p>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7</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69290" y="480060"/>
          <a:ext cx="11038205" cy="5332730"/>
        </p:xfrm>
        <a:graphic>
          <a:graphicData uri="http://schemas.openxmlformats.org/drawingml/2006/table">
            <a:tbl>
              <a:tblPr firstRow="1" bandRow="1">
                <a:tableStyleId>{8799B23B-EC83-4686-B30A-512413B5E67A}</a:tableStyleId>
              </a:tblPr>
              <a:tblGrid>
                <a:gridCol w="742315">
                  <a:extLst>
                    <a:ext uri="{9D8B030D-6E8A-4147-A177-3AD203B41FA5}">
                      <a16:colId xmlns:a16="http://schemas.microsoft.com/office/drawing/2014/main" val="20000"/>
                    </a:ext>
                  </a:extLst>
                </a:gridCol>
                <a:gridCol w="3754120">
                  <a:extLst>
                    <a:ext uri="{9D8B030D-6E8A-4147-A177-3AD203B41FA5}">
                      <a16:colId xmlns:a16="http://schemas.microsoft.com/office/drawing/2014/main" val="20001"/>
                    </a:ext>
                  </a:extLst>
                </a:gridCol>
                <a:gridCol w="2164715">
                  <a:extLst>
                    <a:ext uri="{9D8B030D-6E8A-4147-A177-3AD203B41FA5}">
                      <a16:colId xmlns:a16="http://schemas.microsoft.com/office/drawing/2014/main" val="20002"/>
                    </a:ext>
                  </a:extLst>
                </a:gridCol>
                <a:gridCol w="4377055">
                  <a:extLst>
                    <a:ext uri="{9D8B030D-6E8A-4147-A177-3AD203B41FA5}">
                      <a16:colId xmlns:a16="http://schemas.microsoft.com/office/drawing/2014/main" val="20003"/>
                    </a:ext>
                  </a:extLst>
                </a:gridCol>
              </a:tblGrid>
              <a:tr h="809625">
                <a:tc>
                  <a:txBody>
                    <a:bodyPr/>
                    <a:lstStyle/>
                    <a:p>
                      <a:pPr algn="just"/>
                      <a:r>
                        <a:rPr lang="en-IN" sz="1800">
                          <a:latin typeface="Times New Roman" panose="02020603050405020304"/>
                          <a:cs typeface="Times New Roman" panose="02020603050405020304"/>
                        </a:rPr>
                        <a:t>S.NO</a:t>
                      </a:r>
                      <a:endParaRPr lang="en-US" altLang="en-IN" sz="1800">
                        <a:latin typeface="Times New Roman" panose="02020603050405020304"/>
                        <a:cs typeface="Times New Roman" panose="02020603050405020304"/>
                      </a:endParaRPr>
                    </a:p>
                  </a:txBody>
                  <a:tcPr marT="60960" marB="60960"/>
                </a:tc>
                <a:tc>
                  <a:txBody>
                    <a:bodyPr/>
                    <a:lstStyle/>
                    <a:p>
                      <a:pPr algn="just"/>
                      <a:r>
                        <a:rPr lang="en-US" sz="1800">
                          <a:latin typeface="Times New Roman" panose="02020603050405020304"/>
                          <a:cs typeface="Times New Roman" panose="02020603050405020304"/>
                        </a:rPr>
                        <a:t>TITLE</a:t>
                      </a:r>
                    </a:p>
                  </a:txBody>
                  <a:tcPr marT="60960" marB="60960"/>
                </a:tc>
                <a:tc>
                  <a:txBody>
                    <a:bodyPr/>
                    <a:lstStyle/>
                    <a:p>
                      <a:pPr algn="just"/>
                      <a:r>
                        <a:rPr lang="en-US" sz="1800">
                          <a:latin typeface="Times New Roman" panose="02020603050405020304"/>
                          <a:cs typeface="Times New Roman" panose="02020603050405020304"/>
                        </a:rPr>
                        <a:t>AUTHOR &amp; YEAR</a:t>
                      </a:r>
                      <a:endParaRPr lang="en-US" sz="1800">
                        <a:latin typeface="Times New Roman" panose="02020603050405020304" pitchFamily="18" charset="0"/>
                        <a:cs typeface="Times New Roman" panose="02020603050405020304" pitchFamily="18" charset="0"/>
                      </a:endParaRPr>
                    </a:p>
                  </a:txBody>
                  <a:tcPr marT="60960" marB="60960"/>
                </a:tc>
                <a:tc>
                  <a:txBody>
                    <a:bodyPr/>
                    <a:lstStyle/>
                    <a:p>
                      <a:pPr algn="just"/>
                      <a:r>
                        <a:rPr lang="en-US" sz="1800">
                          <a:latin typeface="Times New Roman" panose="02020603050405020304"/>
                          <a:cs typeface="Times New Roman" panose="02020603050405020304"/>
                        </a:rPr>
                        <a:t>THEME</a:t>
                      </a:r>
                    </a:p>
                  </a:txBody>
                  <a:tcPr marT="60960" marB="60960"/>
                </a:tc>
                <a:extLst>
                  <a:ext uri="{0D108BD9-81ED-4DB2-BD59-A6C34878D82A}">
                    <a16:rowId xmlns:a16="http://schemas.microsoft.com/office/drawing/2014/main" val="10000"/>
                  </a:ext>
                </a:extLst>
              </a:tr>
              <a:tr h="4523105">
                <a:tc>
                  <a:txBody>
                    <a:bodyPr/>
                    <a:lstStyle/>
                    <a:p>
                      <a:r>
                        <a:rPr lang="en-GB" sz="1800">
                          <a:latin typeface="Times New Roman" panose="02020603050405020304"/>
                          <a:cs typeface="Times New Roman" panose="02020603050405020304"/>
                        </a:rPr>
                        <a:t>5</a:t>
                      </a:r>
                      <a:r>
                        <a:rPr lang="en-US" altLang="en-GB" sz="1800">
                          <a:latin typeface="Times New Roman" panose="02020603050405020304"/>
                          <a:cs typeface="Times New Roman" panose="02020603050405020304"/>
                        </a:rPr>
                        <a:t>.</a:t>
                      </a:r>
                    </a:p>
                  </a:txBody>
                  <a:tcPr>
                    <a:noFill/>
                  </a:tcPr>
                </a:tc>
                <a:tc>
                  <a:txBody>
                    <a:bodyPr/>
                    <a:lstStyle/>
                    <a:p>
                      <a:r>
                        <a:rPr lang="en-US" altLang="en-GB" sz="1600" dirty="0">
                          <a:latin typeface="Times New Roman" panose="02020603050405020304"/>
                          <a:cs typeface="Times New Roman" panose="02020603050405020304"/>
                        </a:rPr>
                        <a:t>Control and Optimization of Residential Photovoltaic Power Generation system with High Efficiency Isolated Bidirectional DC-DC Converter.</a:t>
                      </a:r>
                    </a:p>
                  </a:txBody>
                  <a:tcPr>
                    <a:noFill/>
                  </a:tcPr>
                </a:tc>
                <a:tc>
                  <a:txBody>
                    <a:bodyPr/>
                    <a:lstStyle/>
                    <a:p>
                      <a:r>
                        <a:rPr lang="en-US" altLang="en-IN" sz="1600">
                          <a:latin typeface="Times New Roman" panose="02020603050405020304"/>
                          <a:cs typeface="Times New Roman" panose="02020603050405020304"/>
                          <a:sym typeface="+mn-ea"/>
                        </a:rPr>
                        <a:t>Rui li, Fangyuvan shi </a:t>
                      </a:r>
                      <a:endParaRPr lang="fr-FR" sz="1600">
                        <a:latin typeface="Times New Roman" panose="02020603050405020304" pitchFamily="18" charset="0"/>
                        <a:cs typeface="Times New Roman" panose="02020603050405020304" pitchFamily="18" charset="0"/>
                      </a:endParaRPr>
                    </a:p>
                    <a:p>
                      <a:r>
                        <a:rPr lang="en-US" altLang="en-IN" sz="1600">
                          <a:latin typeface="Times New Roman" panose="02020603050405020304"/>
                          <a:cs typeface="Times New Roman" panose="02020603050405020304"/>
                          <a:sym typeface="+mn-ea"/>
                        </a:rPr>
                        <a:t>August 31, 2019</a:t>
                      </a:r>
                      <a:endParaRPr lang="en-US" altLang="en-IN" sz="1600">
                        <a:latin typeface="Times New Roman" panose="02020603050405020304"/>
                        <a:cs typeface="Times New Roman" panose="02020603050405020304"/>
                      </a:endParaRPr>
                    </a:p>
                    <a:p>
                      <a:endParaRPr lang="en-US" altLang="en-IN" sz="1600">
                        <a:latin typeface="Times New Roman" panose="02020603050405020304"/>
                        <a:cs typeface="Times New Roman" panose="02020603050405020304"/>
                      </a:endParaRPr>
                    </a:p>
                    <a:p>
                      <a:endParaRPr lang="en-US" altLang="en-IN" sz="1600">
                        <a:latin typeface="Times New Roman" panose="02020603050405020304"/>
                        <a:cs typeface="Times New Roman" panose="02020603050405020304"/>
                      </a:endParaRPr>
                    </a:p>
                    <a:p>
                      <a:endParaRPr lang="en-IN" sz="1600">
                        <a:latin typeface="Times New Roman" panose="02020603050405020304"/>
                        <a:cs typeface="Times New Roman" panose="02020603050405020304"/>
                      </a:endParaRPr>
                    </a:p>
                  </a:txBody>
                  <a:tcPr>
                    <a:noFill/>
                  </a:tcPr>
                </a:tc>
                <a:tc>
                  <a:txBody>
                    <a:bodyPr/>
                    <a:lstStyle/>
                    <a:p>
                      <a:r>
                        <a:rPr lang="en-GB" sz="1600" dirty="0">
                          <a:latin typeface="Times New Roman" panose="02020603050405020304"/>
                          <a:cs typeface="Times New Roman" panose="02020603050405020304"/>
                          <a:sym typeface="+mn-ea"/>
                        </a:rPr>
                        <a:t>This paper introduces an energy management algorithm for a hybrid solar and biogas-based</a:t>
                      </a:r>
                      <a:endParaRPr lang="en-GB" sz="1600" dirty="0">
                        <a:latin typeface="Times New Roman" panose="02020603050405020304"/>
                        <a:cs typeface="Times New Roman" panose="02020603050405020304"/>
                      </a:endParaRPr>
                    </a:p>
                    <a:p>
                      <a:r>
                        <a:rPr lang="en-GB" sz="1600" dirty="0">
                          <a:latin typeface="Times New Roman" panose="02020603050405020304"/>
                          <a:cs typeface="Times New Roman" panose="02020603050405020304"/>
                          <a:sym typeface="+mn-ea"/>
                        </a:rPr>
                        <a:t>electric vehicle charging station (EVCS) that considers techno-economic and environmental factors. The</a:t>
                      </a:r>
                      <a:r>
                        <a:rPr lang="en-US" altLang="en-GB" sz="1600" dirty="0">
                          <a:latin typeface="Times New Roman" panose="02020603050405020304"/>
                          <a:cs typeface="Times New Roman" panose="02020603050405020304"/>
                          <a:sym typeface="+mn-ea"/>
                        </a:rPr>
                        <a:t> </a:t>
                      </a:r>
                      <a:r>
                        <a:rPr lang="en-GB" sz="1600" dirty="0">
                          <a:latin typeface="Times New Roman" panose="02020603050405020304"/>
                          <a:cs typeface="Times New Roman" panose="02020603050405020304"/>
                          <a:sym typeface="+mn-ea"/>
                        </a:rPr>
                        <a:t>proposed algorithm is designed for a 20-kW EVCS and uses a fuzzy inference system in MATLAB</a:t>
                      </a:r>
                      <a:r>
                        <a:rPr lang="en-US" altLang="en-GB" sz="1600" dirty="0">
                          <a:latin typeface="Times New Roman" panose="02020603050405020304"/>
                          <a:cs typeface="Times New Roman" panose="02020603050405020304"/>
                          <a:sym typeface="+mn-ea"/>
                        </a:rPr>
                        <a:t> </a:t>
                      </a:r>
                      <a:r>
                        <a:rPr lang="en-GB" sz="1600" dirty="0">
                          <a:latin typeface="Times New Roman" panose="02020603050405020304"/>
                          <a:cs typeface="Times New Roman" panose="02020603050405020304"/>
                          <a:sym typeface="+mn-ea"/>
                        </a:rPr>
                        <a:t>SIMULINK to manage power generation, EV power demand, charging periods, and existing charging rates</a:t>
                      </a:r>
                      <a:r>
                        <a:rPr lang="en-US" altLang="en-GB" sz="1600" dirty="0">
                          <a:latin typeface="Times New Roman" panose="02020603050405020304"/>
                          <a:cs typeface="Times New Roman" panose="02020603050405020304"/>
                          <a:sym typeface="+mn-ea"/>
                        </a:rPr>
                        <a:t> </a:t>
                      </a:r>
                      <a:r>
                        <a:rPr lang="en-GB" sz="1600" dirty="0">
                          <a:latin typeface="Times New Roman" panose="02020603050405020304"/>
                          <a:cs typeface="Times New Roman" panose="02020603050405020304"/>
                          <a:sym typeface="+mn-ea"/>
                        </a:rPr>
                        <a:t>to optimize real-time charging costs and renewable energy utilization.</a:t>
                      </a:r>
                      <a:endParaRPr lang="en-GB" sz="1600" dirty="0">
                        <a:latin typeface="Times New Roman" panose="02020603050405020304"/>
                        <a:cs typeface="Times New Roman" panose="02020603050405020304"/>
                      </a:endParaRPr>
                    </a:p>
                    <a:p>
                      <a:r>
                        <a:rPr lang="en-GB" sz="1600" dirty="0">
                          <a:latin typeface="Times New Roman" panose="02020603050405020304"/>
                          <a:cs typeface="Times New Roman" panose="02020603050405020304"/>
                        </a:rPr>
                        <a:t> </a:t>
                      </a:r>
                    </a:p>
                  </a:txBody>
                  <a:tcPr>
                    <a:noFill/>
                  </a:tcPr>
                </a:tc>
                <a:extLst>
                  <a:ext uri="{0D108BD9-81ED-4DB2-BD59-A6C34878D82A}">
                    <a16:rowId xmlns:a16="http://schemas.microsoft.com/office/drawing/2014/main" val="10001"/>
                  </a:ext>
                </a:extLst>
              </a:tr>
            </a:tbl>
          </a:graphicData>
        </a:graphic>
      </p:graphicFrame>
      <p:sp>
        <p:nvSpPr>
          <p:cNvPr id="3" name="Date Placeholder 2"/>
          <p:cNvSpPr>
            <a:spLocks noGrp="1"/>
          </p:cNvSpPr>
          <p:nvPr>
            <p:ph type="dt" sz="half" idx="10"/>
          </p:nvPr>
        </p:nvSpPr>
        <p:spPr/>
        <p:txBody>
          <a:bodyPr/>
          <a:lstStyle/>
          <a:p>
            <a:endParaRPr lang="en-US" dirty="0"/>
          </a:p>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8</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422"/>
            <a:ext cx="10344150" cy="1100753"/>
          </a:xfrm>
        </p:spPr>
        <p:txBody>
          <a:bodyPr>
            <a:normAutofit/>
          </a:bodyPr>
          <a:lstStyle/>
          <a:p>
            <a:pPr algn="ctr"/>
            <a:r>
              <a:rPr lang="en-US" sz="3400" b="1" dirty="0">
                <a:latin typeface="Times New Roman" panose="02020603050405020304"/>
                <a:cs typeface="Times New Roman" panose="02020603050405020304"/>
              </a:rPr>
              <a:t>EXISTING SYSTEM</a:t>
            </a:r>
          </a:p>
        </p:txBody>
      </p:sp>
      <p:sp>
        <p:nvSpPr>
          <p:cNvPr id="3" name="Content Placeholder 2"/>
          <p:cNvSpPr>
            <a:spLocks noGrp="1"/>
          </p:cNvSpPr>
          <p:nvPr>
            <p:ph idx="1"/>
          </p:nvPr>
        </p:nvSpPr>
        <p:spPr>
          <a:xfrm>
            <a:off x="733425" y="1466851"/>
            <a:ext cx="10944225" cy="4480898"/>
          </a:xfrm>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The battery protection has been carried out from over flow and deep discharge of the battery by using battery management system (BMS). The Electric vehicle battery is fed power from a photovoltaic (PV) panel system through a power electronic converter interface with MPPT technique. The PV modules are arranged in series and parallel as per voltage and current rating, for which the specification </a:t>
            </a:r>
            <a:r>
              <a:rPr lang="en-US" altLang="en-IN" sz="1800" dirty="0">
                <a:latin typeface="Times New Roman" panose="02020603050405020304" pitchFamily="18" charset="0"/>
                <a:cs typeface="Times New Roman" panose="02020603050405020304" pitchFamily="18" charset="0"/>
              </a:rPr>
              <a:t>.The PV system current IPV and voltage VPV is multiplied to obtain output power PPV and it is processed for MPPT. The Incremental Conductance (IC) method along with this is developed for MPPT process to generate duty cycle and it is supplied to boost converter. Further this duty cycle is adjusted accordingly to the rated required voltage to charge the battery.</a:t>
            </a:r>
          </a:p>
        </p:txBody>
      </p:sp>
      <p:sp>
        <p:nvSpPr>
          <p:cNvPr id="4" name="Date Placeholder 3"/>
          <p:cNvSpPr>
            <a:spLocks noGrp="1"/>
          </p:cNvSpPr>
          <p:nvPr>
            <p:ph type="dt" sz="half" idx="10"/>
          </p:nvPr>
        </p:nvSpPr>
        <p:spPr/>
        <p:txBody>
          <a:bodyPr/>
          <a:lstStyle/>
          <a:p>
            <a:endParaRPr lang="en-US" dirty="0"/>
          </a:p>
          <a:p>
            <a:r>
              <a:rPr lang="en-US" dirty="0"/>
              <a:t>08-11-2023</a:t>
            </a:r>
          </a:p>
          <a:p>
            <a:endParaRPr lang="en-US" dirty="0"/>
          </a:p>
        </p:txBody>
      </p:sp>
      <p:sp>
        <p:nvSpPr>
          <p:cNvPr id="5" name="Slide Number Placeholder 4"/>
          <p:cNvSpPr>
            <a:spLocks noGrp="1"/>
          </p:cNvSpPr>
          <p:nvPr>
            <p:ph type="sldNum" sz="quarter" idx="12"/>
          </p:nvPr>
        </p:nvSpPr>
        <p:spPr/>
        <p:txBody>
          <a:bodyPr/>
          <a:lstStyle/>
          <a:p>
            <a:fld id="{217C6D6C-1014-4321-B4D9-35FEB9C03441}" type="slidenum">
              <a:rPr lang="en-US" smtClean="0"/>
              <a:t>9</a:t>
            </a:fld>
            <a:endParaRPr lang="en-US"/>
          </a:p>
        </p:txBody>
      </p:sp>
      <p:sp>
        <p:nvSpPr>
          <p:cNvPr id="6" name="Footer Placeholder 5"/>
          <p:cNvSpPr>
            <a:spLocks noGrp="1"/>
          </p:cNvSpPr>
          <p:nvPr>
            <p:ph type="ftr" sz="quarter" idx="11"/>
          </p:nvPr>
        </p:nvSpPr>
        <p:spPr/>
        <p:txBody>
          <a:bodyPr/>
          <a:lstStyle/>
          <a:p>
            <a:r>
              <a:rPr lang="en-US"/>
              <a:t>project review</a:t>
            </a:r>
          </a:p>
        </p:txBody>
      </p:sp>
    </p:spTree>
  </p:cSld>
  <p:clrMapOvr>
    <a:masterClrMapping/>
  </p:clrMapOvr>
</p:sld>
</file>

<file path=ppt/theme/theme1.xml><?xml version="1.0" encoding="utf-8"?>
<a:theme xmlns:a="http://schemas.openxmlformats.org/drawingml/2006/main" name="Office Theme">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1910</Words>
  <Application>Microsoft Office PowerPoint</Application>
  <PresentationFormat>Widescreen</PresentationFormat>
  <Paragraphs>183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HelveticaNeue Regular</vt:lpstr>
      <vt:lpstr>Times New Roman</vt:lpstr>
      <vt:lpstr>Wingdings</vt:lpstr>
      <vt:lpstr>Office Theme</vt:lpstr>
      <vt:lpstr>PowerPoint Presentation</vt:lpstr>
      <vt:lpstr>CONTENTS</vt:lpstr>
      <vt:lpstr>    ABSTRACT</vt:lpstr>
      <vt:lpstr>INTRODUCTION</vt:lpstr>
      <vt:lpstr>                LITERATURE SURVEY</vt:lpstr>
      <vt:lpstr>PowerPoint Presentation</vt:lpstr>
      <vt:lpstr>PowerPoint Presentation</vt:lpstr>
      <vt:lpstr>PowerPoint Presentation</vt:lpstr>
      <vt:lpstr>EXISTING SYSTEM</vt:lpstr>
      <vt:lpstr>PowerPoint Presentation</vt:lpstr>
      <vt:lpstr>                      PROPOSED SYSTEM</vt:lpstr>
      <vt:lpstr>PowerPoint Presentation</vt:lpstr>
      <vt:lpstr>PROPOSED  BLOCK DIAGRAM</vt:lpstr>
      <vt:lpstr>IMPLEMENTATION STRATEGY </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 PRO Solutions</dc:creator>
  <cp:lastModifiedBy>Karthika P</cp:lastModifiedBy>
  <cp:revision>50</cp:revision>
  <dcterms:created xsi:type="dcterms:W3CDTF">2020-02-17T09:02:00Z</dcterms:created>
  <dcterms:modified xsi:type="dcterms:W3CDTF">2023-11-09T09:10:38Z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7EC499C5298146BF99C7A097AECBF147_13</vt:lpwstr>
  </property>
  <property fmtid="{D5CDD505-2E9C-101B-9397-08002B2CF9AE}" pid="3" name="KSOProductBuildVer">
    <vt:lpwstr>1033-12.2.0.13266</vt:lpwstr>
  </property>
</Properties>
</file>