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59" r:id="rId21"/>
  </p:sldIdLst>
  <p:sldSz cx="12192000" cy="6858000"/>
  <p:notesSz cx="6858000" cy="9144000"/>
  <p:embeddedFontLst>
    <p:embeddedFont>
      <p:font typeface="Calibri" panose="020F0502020204030204"/>
      <p:regular r:id="rId25"/>
    </p:embeddedFont>
    <p:embeddedFont>
      <p:font typeface="Lato Black" panose="020F0802020204030203"/>
      <p:bold r:id="rId26"/>
      <p:boldItalic r:id="rId27"/>
    </p:embeddedFont>
    <p:embeddedFont>
      <p:font typeface="Libre Baskerville" panose="02000000000000000000"/>
      <p:regular r:id="rId28"/>
    </p:embeddedFont>
    <p:embeddedFont>
      <p:font typeface="Calibri" panose="020F050202020403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p>
        </p:txBody>
      </p:sp>
      <p:sp>
        <p:nvSpPr>
          <p:cNvPr id="96" name="Google Shape;9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p>
        </p:txBody>
      </p:sp>
      <p:sp>
        <p:nvSpPr>
          <p:cNvPr id="114" name="Google Shape;114;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1" name="Shape 21"/>
        <p:cNvGrpSpPr/>
        <p:nvPr/>
      </p:nvGrpSpPr>
      <p:grpSpPr>
        <a:xfrm>
          <a:off x="0" y="0"/>
          <a:ext cx="0" cy="0"/>
          <a:chOff x="0" y="0"/>
          <a:chExt cx="0" cy="0"/>
        </a:xfrm>
      </p:grpSpPr>
      <p:sp>
        <p:nvSpPr>
          <p:cNvPr id="22" name="Google Shape;22;p8"/>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8" name="Shape 28"/>
        <p:cNvGrpSpPr/>
        <p:nvPr/>
      </p:nvGrpSpPr>
      <p:grpSpPr>
        <a:xfrm>
          <a:off x="0" y="0"/>
          <a:ext cx="0" cy="0"/>
          <a:chOff x="0" y="0"/>
          <a:chExt cx="0" cy="0"/>
        </a:xfrm>
      </p:grpSpPr>
      <p:sp>
        <p:nvSpPr>
          <p:cNvPr id="29" name="Google Shape;29;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3" name="Shape 33"/>
        <p:cNvGrpSpPr/>
        <p:nvPr/>
      </p:nvGrpSpPr>
      <p:grpSpPr>
        <a:xfrm>
          <a:off x="0" y="0"/>
          <a:ext cx="0" cy="0"/>
          <a:chOff x="0" y="0"/>
          <a:chExt cx="0" cy="0"/>
        </a:xfrm>
      </p:grpSpPr>
      <p:sp>
        <p:nvSpPr>
          <p:cNvPr id="34" name="Google Shape;34;p1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p:nvPr>
            <p:ph type="pic" idx="2"/>
          </p:nvPr>
        </p:nvSpPr>
        <p:spPr>
          <a:xfrm>
            <a:off x="5183188" y="987425"/>
            <a:ext cx="6172200" cy="4873625"/>
          </a:xfrm>
          <a:prstGeom prst="rect">
            <a:avLst/>
          </a:prstGeom>
          <a:noFill/>
          <a:ln>
            <a:noFill/>
          </a:ln>
        </p:spPr>
      </p:sp>
      <p:sp>
        <p:nvSpPr>
          <p:cNvPr id="76" name="Google Shape;76;p15"/>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35.png"/><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0.png"/><Relationship Id="rId1" Type="http://schemas.openxmlformats.org/officeDocument/2006/relationships/image" Target="../media/image3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3.png"/><Relationship Id="rId1" Type="http://schemas.openxmlformats.org/officeDocument/2006/relationships/image" Target="../media/image4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hyperlink" Target="google.com"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1"/>
          <a:srcRect/>
          <a:stretch>
            <a:fillRect/>
          </a:stretch>
        </p:blipFill>
        <p:spPr>
          <a:xfrm>
            <a:off x="592" y="0"/>
            <a:ext cx="12190815" cy="6694098"/>
          </a:xfrm>
          <a:prstGeom prst="rect">
            <a:avLst/>
          </a:prstGeom>
          <a:noFill/>
          <a:ln>
            <a:noFill/>
          </a:ln>
        </p:spPr>
      </p:pic>
      <p:sp>
        <p:nvSpPr>
          <p:cNvPr id="99" name="Google Shape;99;p1"/>
          <p:cNvSpPr txBox="1"/>
          <p:nvPr/>
        </p:nvSpPr>
        <p:spPr>
          <a:xfrm>
            <a:off x="2472904" y="3717986"/>
            <a:ext cx="7246189" cy="3670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EDA Project - Analysis of AMCAT Data</a:t>
            </a:r>
            <a:endParaRPr lang="en-IN"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5092700" y="45085"/>
            <a:ext cx="7079615" cy="742950"/>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sym typeface="+mn-ea"/>
              </a:rPr>
              <a:t>Feature ‘</a:t>
            </a:r>
            <a:r>
              <a:rPr lang="en-US" sz="1200" b="1">
                <a:latin typeface="Calibri" panose="020F0502020204030204" charset="0"/>
                <a:cs typeface="Calibri" panose="020F0502020204030204" charset="0"/>
                <a:sym typeface="+mn-ea"/>
              </a:rPr>
              <a:t>12Percentage</a:t>
            </a:r>
            <a:r>
              <a:rPr lang="en-US" sz="1200">
                <a:latin typeface="Calibri" panose="020F0502020204030204" charset="0"/>
                <a:cs typeface="Calibri" panose="020F0502020204030204" charset="0"/>
                <a:sym typeface="+mn-ea"/>
              </a:rPr>
              <a:t>’: This feature had presence of very few outliers and all  of them were below the 25th percentile mark, indicating there were very few few number of AMCAT aspirants having percentage less than 44%.</a:t>
            </a:r>
            <a:endParaRPr lang="en-US" sz="1200"/>
          </a:p>
        </p:txBody>
      </p:sp>
      <p:pic>
        <p:nvPicPr>
          <p:cNvPr id="4" name="Picture 3"/>
          <p:cNvPicPr>
            <a:picLocks noChangeAspect="1"/>
          </p:cNvPicPr>
          <p:nvPr/>
        </p:nvPicPr>
        <p:blipFill>
          <a:blip r:embed="rId1"/>
          <a:stretch>
            <a:fillRect/>
          </a:stretch>
        </p:blipFill>
        <p:spPr>
          <a:xfrm>
            <a:off x="6024245" y="476885"/>
            <a:ext cx="3862070" cy="3023870"/>
          </a:xfrm>
          <a:prstGeom prst="rect">
            <a:avLst/>
          </a:prstGeom>
        </p:spPr>
      </p:pic>
      <p:sp>
        <p:nvSpPr>
          <p:cNvPr id="8" name="Text Box 7"/>
          <p:cNvSpPr txBox="1"/>
          <p:nvPr/>
        </p:nvSpPr>
        <p:spPr>
          <a:xfrm>
            <a:off x="0" y="0"/>
            <a:ext cx="4221480" cy="1200785"/>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collegeGPA</a:t>
            </a:r>
            <a:r>
              <a:rPr lang="en-US" sz="1200">
                <a:latin typeface="Calibri" panose="020F0502020204030204" charset="0"/>
                <a:cs typeface="Calibri" panose="020F0502020204030204" charset="0"/>
              </a:rPr>
              <a:t>: This feature had presence of many outliers and most of them were concentrated above the 75th percentile mark, indicating there are quite a good number of people having high scores in their college. There was also presence of outliers below the 25th percentile mark indicating few aspirants having low college scores.</a:t>
            </a:r>
            <a:endParaRPr lang="en-US" sz="1200">
              <a:latin typeface="Calibri" panose="020F0502020204030204" charset="0"/>
              <a:cs typeface="Calibri" panose="020F0502020204030204" charset="0"/>
            </a:endParaRPr>
          </a:p>
        </p:txBody>
      </p:sp>
      <p:pic>
        <p:nvPicPr>
          <p:cNvPr id="5" name="Picture 4"/>
          <p:cNvPicPr>
            <a:picLocks noChangeAspect="1"/>
          </p:cNvPicPr>
          <p:nvPr/>
        </p:nvPicPr>
        <p:blipFill>
          <a:blip r:embed="rId2"/>
          <a:stretch>
            <a:fillRect/>
          </a:stretch>
        </p:blipFill>
        <p:spPr>
          <a:xfrm>
            <a:off x="47625" y="1125220"/>
            <a:ext cx="3964305" cy="3079115"/>
          </a:xfrm>
          <a:prstGeom prst="rect">
            <a:avLst/>
          </a:prstGeom>
        </p:spPr>
      </p:pic>
      <p:sp>
        <p:nvSpPr>
          <p:cNvPr id="10" name="Text Box 9"/>
          <p:cNvSpPr txBox="1"/>
          <p:nvPr/>
        </p:nvSpPr>
        <p:spPr>
          <a:xfrm>
            <a:off x="47625" y="4293235"/>
            <a:ext cx="4221480" cy="2476500"/>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GraduationYear</a:t>
            </a:r>
            <a:r>
              <a:rPr lang="en-US" sz="1200">
                <a:latin typeface="Calibri" panose="020F0502020204030204" charset="0"/>
                <a:cs typeface="Calibri" panose="020F0502020204030204" charset="0"/>
              </a:rPr>
              <a:t>: This feature had presence of few  outliers and all of them were below the 25th percentile mark, indicating there are a fewnumber of people who graduated before the year 2008. Also most of the spread of the values was between the range 2010 - 2015.</a:t>
            </a:r>
            <a:endParaRPr lang="en-US" sz="1200">
              <a:latin typeface="Calibri" panose="020F0502020204030204" charset="0"/>
              <a:cs typeface="Calibri" panose="020F0502020204030204" charset="0"/>
            </a:endParaRPr>
          </a:p>
        </p:txBody>
      </p:sp>
      <p:pic>
        <p:nvPicPr>
          <p:cNvPr id="7" name="Picture 6"/>
          <p:cNvPicPr>
            <a:picLocks noChangeAspect="1"/>
          </p:cNvPicPr>
          <p:nvPr/>
        </p:nvPicPr>
        <p:blipFill>
          <a:blip r:embed="rId3"/>
          <a:stretch>
            <a:fillRect/>
          </a:stretch>
        </p:blipFill>
        <p:spPr>
          <a:xfrm>
            <a:off x="4269740" y="3429000"/>
            <a:ext cx="4623435" cy="32835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1275" y="45085"/>
            <a:ext cx="12131040" cy="742950"/>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sym typeface="+mn-ea"/>
              </a:rPr>
              <a:t>Features </a:t>
            </a:r>
            <a:r>
              <a:rPr lang="en-US" sz="1200" b="1">
                <a:latin typeface="Calibri" panose="020F0502020204030204" charset="0"/>
                <a:cs typeface="Calibri" panose="020F0502020204030204" charset="0"/>
                <a:sym typeface="+mn-ea"/>
              </a:rPr>
              <a:t>English, Logical, Quant</a:t>
            </a:r>
            <a:r>
              <a:rPr lang="en-US" sz="1200">
                <a:latin typeface="Calibri" panose="020F0502020204030204" charset="0"/>
                <a:cs typeface="Calibri" panose="020F0502020204030204" charset="0"/>
                <a:sym typeface="+mn-ea"/>
              </a:rPr>
              <a:t>: These feature were compulsory for all aspirants to attend in the AMCAT test. For </a:t>
            </a:r>
            <a:r>
              <a:rPr lang="en-US" sz="1200" b="1">
                <a:latin typeface="Calibri" panose="020F0502020204030204" charset="0"/>
                <a:cs typeface="Calibri" panose="020F0502020204030204" charset="0"/>
                <a:sym typeface="+mn-ea"/>
              </a:rPr>
              <a:t>English</a:t>
            </a:r>
            <a:r>
              <a:rPr lang="en-US" sz="1200">
                <a:latin typeface="Calibri" panose="020F0502020204030204" charset="0"/>
                <a:cs typeface="Calibri" panose="020F0502020204030204" charset="0"/>
                <a:sym typeface="+mn-ea"/>
              </a:rPr>
              <a:t> Section, majority of the outliers were observed in the upper quartile range with very few outliers on the lower end, indicating that more people got scores on the maximum side of total marks. </a:t>
            </a:r>
            <a:r>
              <a:rPr lang="en-US" sz="1200">
                <a:latin typeface="Calibri" panose="020F0502020204030204" charset="0"/>
                <a:cs typeface="Calibri" panose="020F0502020204030204" charset="0"/>
                <a:sym typeface="+mn-ea"/>
              </a:rPr>
              <a:t> For </a:t>
            </a:r>
            <a:r>
              <a:rPr lang="en-US" sz="1200" b="1">
                <a:latin typeface="Calibri" panose="020F0502020204030204" charset="0"/>
                <a:cs typeface="Calibri" panose="020F0502020204030204" charset="0"/>
                <a:sym typeface="+mn-ea"/>
              </a:rPr>
              <a:t>Logical </a:t>
            </a:r>
            <a:r>
              <a:rPr lang="en-US" sz="1200">
                <a:latin typeface="Calibri" panose="020F0502020204030204" charset="0"/>
                <a:cs typeface="Calibri" panose="020F0502020204030204" charset="0"/>
                <a:sym typeface="+mn-ea"/>
              </a:rPr>
              <a:t>Section, majority of the outliers were observed in the lower quartile range with very few outliers on the upper end, indicating that more people scored on the lower end of the max score.  For </a:t>
            </a:r>
            <a:r>
              <a:rPr lang="en-US" sz="1200" b="1">
                <a:latin typeface="Calibri" panose="020F0502020204030204" charset="0"/>
                <a:cs typeface="Calibri" panose="020F0502020204030204" charset="0"/>
                <a:sym typeface="+mn-ea"/>
              </a:rPr>
              <a:t>Quantitative </a:t>
            </a:r>
            <a:r>
              <a:rPr lang="en-US" sz="1200">
                <a:latin typeface="Calibri" panose="020F0502020204030204" charset="0"/>
                <a:cs typeface="Calibri" panose="020F0502020204030204" charset="0"/>
                <a:sym typeface="+mn-ea"/>
              </a:rPr>
              <a:t>Section, the outliers were observed for both the upper end and the lower end, indicating that the score distribution was quite even for quantitative section.</a:t>
            </a:r>
            <a:endParaRPr lang="en-US" sz="1200"/>
          </a:p>
        </p:txBody>
      </p:sp>
      <p:pic>
        <p:nvPicPr>
          <p:cNvPr id="4" name="Picture 3"/>
          <p:cNvPicPr>
            <a:picLocks noChangeAspect="1"/>
          </p:cNvPicPr>
          <p:nvPr/>
        </p:nvPicPr>
        <p:blipFill>
          <a:blip r:embed="rId1"/>
          <a:stretch>
            <a:fillRect/>
          </a:stretch>
        </p:blipFill>
        <p:spPr>
          <a:xfrm>
            <a:off x="0" y="981075"/>
            <a:ext cx="4009390" cy="3025140"/>
          </a:xfrm>
          <a:prstGeom prst="rect">
            <a:avLst/>
          </a:prstGeom>
        </p:spPr>
      </p:pic>
      <p:pic>
        <p:nvPicPr>
          <p:cNvPr id="5" name="Picture 4"/>
          <p:cNvPicPr>
            <a:picLocks noChangeAspect="1"/>
          </p:cNvPicPr>
          <p:nvPr/>
        </p:nvPicPr>
        <p:blipFill>
          <a:blip r:embed="rId2"/>
          <a:stretch>
            <a:fillRect/>
          </a:stretch>
        </p:blipFill>
        <p:spPr>
          <a:xfrm>
            <a:off x="4009390" y="981075"/>
            <a:ext cx="4064635" cy="3063240"/>
          </a:xfrm>
          <a:prstGeom prst="rect">
            <a:avLst/>
          </a:prstGeom>
        </p:spPr>
      </p:pic>
      <p:pic>
        <p:nvPicPr>
          <p:cNvPr id="7" name="Picture 6"/>
          <p:cNvPicPr>
            <a:picLocks noChangeAspect="1"/>
          </p:cNvPicPr>
          <p:nvPr/>
        </p:nvPicPr>
        <p:blipFill>
          <a:blip r:embed="rId3"/>
          <a:stretch>
            <a:fillRect/>
          </a:stretch>
        </p:blipFill>
        <p:spPr>
          <a:xfrm>
            <a:off x="7967980" y="981075"/>
            <a:ext cx="3867150" cy="3013075"/>
          </a:xfrm>
          <a:prstGeom prst="rect">
            <a:avLst/>
          </a:prstGeom>
        </p:spPr>
      </p:pic>
      <p:sp>
        <p:nvSpPr>
          <p:cNvPr id="8" name="Text Box 7"/>
          <p:cNvSpPr txBox="1"/>
          <p:nvPr/>
        </p:nvSpPr>
        <p:spPr>
          <a:xfrm>
            <a:off x="41275" y="4187190"/>
            <a:ext cx="12131040" cy="742950"/>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sym typeface="+mn-ea"/>
              </a:rPr>
              <a:t>For the </a:t>
            </a:r>
            <a:r>
              <a:rPr lang="en-US" sz="1200" b="1">
                <a:latin typeface="Calibri" panose="020F0502020204030204" charset="0"/>
                <a:cs typeface="Calibri" panose="020F0502020204030204" charset="0"/>
                <a:sym typeface="+mn-ea"/>
              </a:rPr>
              <a:t>Personality Test </a:t>
            </a:r>
            <a:r>
              <a:rPr lang="en-US" sz="1200">
                <a:latin typeface="Calibri" panose="020F0502020204030204" charset="0"/>
                <a:cs typeface="Calibri" panose="020F0502020204030204" charset="0"/>
                <a:sym typeface="+mn-ea"/>
              </a:rPr>
              <a:t>features: These features gauged the personality of the aspirants in the AMCAT test on the parameters, </a:t>
            </a:r>
            <a:r>
              <a:rPr lang="en-US" sz="1200" b="1">
                <a:latin typeface="Calibri" panose="020F0502020204030204" charset="0"/>
                <a:cs typeface="Calibri" panose="020F0502020204030204" charset="0"/>
                <a:sym typeface="+mn-ea"/>
              </a:rPr>
              <a:t>conscientiousness, agreeableness, extraversion, nueroticism and openess_to_experience. </a:t>
            </a:r>
            <a:r>
              <a:rPr lang="en-US" sz="1200">
                <a:latin typeface="Calibri" panose="020F0502020204030204" charset="0"/>
                <a:cs typeface="Calibri" panose="020F0502020204030204" charset="0"/>
                <a:sym typeface="+mn-ea"/>
              </a:rPr>
              <a:t>Except for </a:t>
            </a:r>
            <a:r>
              <a:rPr lang="en-US" sz="1200" b="1">
                <a:latin typeface="Calibri" panose="020F0502020204030204" charset="0"/>
                <a:cs typeface="Calibri" panose="020F0502020204030204" charset="0"/>
                <a:sym typeface="+mn-ea"/>
              </a:rPr>
              <a:t>nueroticism, </a:t>
            </a:r>
            <a:r>
              <a:rPr lang="en-US" sz="1200">
                <a:latin typeface="Calibri" panose="020F0502020204030204" charset="0"/>
                <a:cs typeface="Calibri" panose="020F0502020204030204" charset="0"/>
                <a:sym typeface="+mn-ea"/>
              </a:rPr>
              <a:t>all of the features observed scores on the lower side.</a:t>
            </a:r>
            <a:endParaRPr lang="en-US" sz="1200">
              <a:latin typeface="Calibri" panose="020F0502020204030204" charset="0"/>
              <a:cs typeface="Calibri" panose="020F0502020204030204" charset="0"/>
              <a:sym typeface="+mn-ea"/>
            </a:endParaRPr>
          </a:p>
        </p:txBody>
      </p:sp>
      <p:pic>
        <p:nvPicPr>
          <p:cNvPr id="10" name="Picture 9"/>
          <p:cNvPicPr>
            <a:picLocks noChangeAspect="1"/>
          </p:cNvPicPr>
          <p:nvPr/>
        </p:nvPicPr>
        <p:blipFill>
          <a:blip r:embed="rId4"/>
          <a:stretch>
            <a:fillRect/>
          </a:stretch>
        </p:blipFill>
        <p:spPr>
          <a:xfrm>
            <a:off x="0" y="4653280"/>
            <a:ext cx="2475865" cy="1961515"/>
          </a:xfrm>
          <a:prstGeom prst="rect">
            <a:avLst/>
          </a:prstGeom>
        </p:spPr>
      </p:pic>
      <p:pic>
        <p:nvPicPr>
          <p:cNvPr id="11" name="Picture 10"/>
          <p:cNvPicPr>
            <a:picLocks noChangeAspect="1"/>
          </p:cNvPicPr>
          <p:nvPr/>
        </p:nvPicPr>
        <p:blipFill>
          <a:blip r:embed="rId5"/>
          <a:stretch>
            <a:fillRect/>
          </a:stretch>
        </p:blipFill>
        <p:spPr>
          <a:xfrm>
            <a:off x="2475865" y="4698365"/>
            <a:ext cx="2390140" cy="1916430"/>
          </a:xfrm>
          <a:prstGeom prst="rect">
            <a:avLst/>
          </a:prstGeom>
        </p:spPr>
      </p:pic>
      <p:pic>
        <p:nvPicPr>
          <p:cNvPr id="12" name="Picture 11"/>
          <p:cNvPicPr>
            <a:picLocks noChangeAspect="1"/>
          </p:cNvPicPr>
          <p:nvPr/>
        </p:nvPicPr>
        <p:blipFill>
          <a:blip r:embed="rId6"/>
          <a:stretch>
            <a:fillRect/>
          </a:stretch>
        </p:blipFill>
        <p:spPr>
          <a:xfrm>
            <a:off x="4866005" y="4658995"/>
            <a:ext cx="2435225" cy="1920875"/>
          </a:xfrm>
          <a:prstGeom prst="rect">
            <a:avLst/>
          </a:prstGeom>
        </p:spPr>
      </p:pic>
      <p:pic>
        <p:nvPicPr>
          <p:cNvPr id="13" name="Picture 12"/>
          <p:cNvPicPr>
            <a:picLocks noChangeAspect="1"/>
          </p:cNvPicPr>
          <p:nvPr/>
        </p:nvPicPr>
        <p:blipFill>
          <a:blip r:embed="rId7"/>
          <a:stretch>
            <a:fillRect/>
          </a:stretch>
        </p:blipFill>
        <p:spPr>
          <a:xfrm>
            <a:off x="7247890" y="4437380"/>
            <a:ext cx="2286635" cy="1779270"/>
          </a:xfrm>
          <a:prstGeom prst="rect">
            <a:avLst/>
          </a:prstGeom>
        </p:spPr>
      </p:pic>
      <p:pic>
        <p:nvPicPr>
          <p:cNvPr id="14" name="Picture 13"/>
          <p:cNvPicPr>
            <a:picLocks noChangeAspect="1"/>
          </p:cNvPicPr>
          <p:nvPr/>
        </p:nvPicPr>
        <p:blipFill>
          <a:blip r:embed="rId8"/>
          <a:stretch>
            <a:fillRect/>
          </a:stretch>
        </p:blipFill>
        <p:spPr>
          <a:xfrm>
            <a:off x="9479915" y="4509135"/>
            <a:ext cx="2693035" cy="16757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3987800" y="0"/>
            <a:ext cx="3876675" cy="3361055"/>
          </a:xfrm>
          <a:prstGeom prst="rect">
            <a:avLst/>
          </a:prstGeom>
        </p:spPr>
      </p:pic>
      <p:sp>
        <p:nvSpPr>
          <p:cNvPr id="8" name="Text Box 7"/>
          <p:cNvSpPr txBox="1"/>
          <p:nvPr/>
        </p:nvSpPr>
        <p:spPr>
          <a:xfrm>
            <a:off x="0" y="0"/>
            <a:ext cx="4221480" cy="720090"/>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Tenure</a:t>
            </a:r>
            <a:r>
              <a:rPr lang="en-US" sz="1200">
                <a:latin typeface="Calibri" panose="020F0502020204030204" charset="0"/>
                <a:cs typeface="Calibri" panose="020F0502020204030204" charset="0"/>
              </a:rPr>
              <a:t>: This feature had presence of an extreme outlier indicating few people having a large amout of work experience.</a:t>
            </a:r>
            <a:endParaRPr lang="en-US" sz="1200">
              <a:latin typeface="Calibri" panose="020F0502020204030204" charset="0"/>
              <a:cs typeface="Calibri" panose="020F0502020204030204" charset="0"/>
            </a:endParaRPr>
          </a:p>
        </p:txBody>
      </p:sp>
      <p:pic>
        <p:nvPicPr>
          <p:cNvPr id="4" name="Picture 3"/>
          <p:cNvPicPr>
            <a:picLocks noChangeAspect="1"/>
          </p:cNvPicPr>
          <p:nvPr/>
        </p:nvPicPr>
        <p:blipFill>
          <a:blip r:embed="rId2"/>
          <a:stretch>
            <a:fillRect/>
          </a:stretch>
        </p:blipFill>
        <p:spPr>
          <a:xfrm>
            <a:off x="0" y="765175"/>
            <a:ext cx="3628390" cy="2795270"/>
          </a:xfrm>
          <a:prstGeom prst="rect">
            <a:avLst/>
          </a:prstGeom>
        </p:spPr>
      </p:pic>
      <p:sp>
        <p:nvSpPr>
          <p:cNvPr id="5" name="Text Box 4"/>
          <p:cNvSpPr txBox="1"/>
          <p:nvPr/>
        </p:nvSpPr>
        <p:spPr>
          <a:xfrm>
            <a:off x="7737475" y="0"/>
            <a:ext cx="4454525" cy="1605280"/>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Age</a:t>
            </a:r>
            <a:r>
              <a:rPr lang="en-US" sz="1200">
                <a:latin typeface="Calibri" panose="020F0502020204030204" charset="0"/>
                <a:cs typeface="Calibri" panose="020F0502020204030204" charset="0"/>
              </a:rPr>
              <a:t>: This feature had presence of an extreme outlier indicating large variation in the Age distribution. Also most of the values were concentrated in the range 20-30, indicating most of the people surveyed belong to young-middle age group. The analysis also showed that for each age group (2 years) there were many people observed. This indicates that the survey was not saturated with people from a particular age group but greatly distributed throughout the range.</a:t>
            </a:r>
            <a:endParaRPr lang="en-US" sz="1200">
              <a:latin typeface="Calibri" panose="020F0502020204030204" charset="0"/>
              <a:cs typeface="Calibri" panose="020F0502020204030204" charset="0"/>
            </a:endParaRPr>
          </a:p>
        </p:txBody>
      </p:sp>
      <p:sp>
        <p:nvSpPr>
          <p:cNvPr id="7" name="Text Box 6"/>
          <p:cNvSpPr txBox="1"/>
          <p:nvPr/>
        </p:nvSpPr>
        <p:spPr>
          <a:xfrm>
            <a:off x="-17780" y="3861435"/>
            <a:ext cx="12214860" cy="598170"/>
          </a:xfrm>
          <a:prstGeom prst="rect">
            <a:avLst/>
          </a:prstGeom>
          <a:noFill/>
        </p:spPr>
        <p:txBody>
          <a:bodyPr wrap="square" rtlCol="0">
            <a:noAutofit/>
          </a:bodyPr>
          <a:p>
            <a:pPr algn="ctr"/>
            <a:r>
              <a:rPr lang="en-US" sz="2800">
                <a:latin typeface="Calibri" panose="020F0502020204030204" charset="0"/>
                <a:cs typeface="Calibri" panose="020F0502020204030204" charset="0"/>
              </a:rPr>
              <a:t>BIVARIATE ANALYSIS</a:t>
            </a:r>
            <a:endParaRPr lang="en-US" sz="2800">
              <a:latin typeface="Calibri" panose="020F0502020204030204" charset="0"/>
              <a:cs typeface="Calibri" panose="020F0502020204030204" charset="0"/>
            </a:endParaRPr>
          </a:p>
        </p:txBody>
      </p:sp>
      <p:sp>
        <p:nvSpPr>
          <p:cNvPr id="9" name="Text Box 8"/>
          <p:cNvSpPr txBox="1"/>
          <p:nvPr/>
        </p:nvSpPr>
        <p:spPr>
          <a:xfrm>
            <a:off x="0" y="4509135"/>
            <a:ext cx="4064000" cy="2324100"/>
          </a:xfrm>
          <a:prstGeom prst="rect">
            <a:avLst/>
          </a:prstGeom>
          <a:noFill/>
        </p:spPr>
        <p:txBody>
          <a:bodyPr wrap="square" rtlCol="0">
            <a:noAutofit/>
          </a:bodyPr>
          <a:p>
            <a:r>
              <a:rPr lang="en-US" sz="1600" b="1">
                <a:latin typeface="Calibri" panose="020F0502020204030204" charset="0"/>
                <a:cs typeface="Calibri" panose="020F0502020204030204" charset="0"/>
              </a:rPr>
              <a:t>Salary Vs Gender</a:t>
            </a:r>
            <a:endParaRPr lang="en-US"/>
          </a:p>
          <a:p>
            <a:r>
              <a:rPr lang="en-US" sz="1200">
                <a:latin typeface="Calibri" panose="020F0502020204030204" charset="0"/>
                <a:cs typeface="Calibri" panose="020F0502020204030204" charset="0"/>
              </a:rPr>
              <a:t>For this analysis, it was observed that Males are getting paid more as compared to females. It was not like all the highly paid individuals were males but rather the highest paid individual was a male and more outlier concentration was observed in males as compared to females. Their medians were almost equal indicating that 50% of salary distribution is almost not dependent upon the gender type.</a:t>
            </a:r>
            <a:endParaRPr lang="en-US" sz="1200">
              <a:latin typeface="Calibri" panose="020F0502020204030204" charset="0"/>
              <a:cs typeface="Calibri" panose="020F0502020204030204" charset="0"/>
            </a:endParaRPr>
          </a:p>
        </p:txBody>
      </p:sp>
      <p:pic>
        <p:nvPicPr>
          <p:cNvPr id="10" name="Picture 9"/>
          <p:cNvPicPr>
            <a:picLocks noChangeAspect="1"/>
          </p:cNvPicPr>
          <p:nvPr/>
        </p:nvPicPr>
        <p:blipFill>
          <a:blip r:embed="rId3"/>
          <a:stretch>
            <a:fillRect/>
          </a:stretch>
        </p:blipFill>
        <p:spPr>
          <a:xfrm>
            <a:off x="3988435" y="4509135"/>
            <a:ext cx="5011420" cy="22586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0"/>
            <a:ext cx="4346575" cy="3286125"/>
          </a:xfrm>
          <a:prstGeom prst="rect">
            <a:avLst/>
          </a:prstGeom>
          <a:noFill/>
        </p:spPr>
        <p:txBody>
          <a:bodyPr wrap="square" rtlCol="0">
            <a:noAutofit/>
          </a:bodyPr>
          <a:p>
            <a:r>
              <a:rPr lang="en-US" sz="1600" b="1">
                <a:latin typeface="Calibri" panose="020F0502020204030204" charset="0"/>
                <a:cs typeface="Calibri" panose="020F0502020204030204" charset="0"/>
              </a:rPr>
              <a:t>Salary Vs Specialization</a:t>
            </a:r>
            <a:endParaRPr lang="en-US" sz="1600" b="1">
              <a:latin typeface="Calibri" panose="020F0502020204030204" charset="0"/>
              <a:cs typeface="Calibri" panose="020F0502020204030204" charset="0"/>
            </a:endParaRPr>
          </a:p>
          <a:p>
            <a:r>
              <a:rPr lang="en-US" sz="1200">
                <a:latin typeface="Calibri" panose="020F0502020204030204" charset="0"/>
                <a:cs typeface="Calibri" panose="020F0502020204030204" charset="0"/>
              </a:rPr>
              <a:t>From this analysis it was oberved that people with </a:t>
            </a:r>
            <a:r>
              <a:rPr lang="en-US" sz="1200" b="1">
                <a:latin typeface="Calibri" panose="020F0502020204030204" charset="0"/>
                <a:cs typeface="Calibri" panose="020F0502020204030204" charset="0"/>
              </a:rPr>
              <a:t>CS</a:t>
            </a:r>
            <a:r>
              <a:rPr lang="en-US" sz="1200">
                <a:latin typeface="Calibri" panose="020F0502020204030204" charset="0"/>
                <a:cs typeface="Calibri" panose="020F0502020204030204" charset="0"/>
              </a:rPr>
              <a:t> and </a:t>
            </a:r>
            <a:r>
              <a:rPr lang="en-US" sz="1200" b="1">
                <a:latin typeface="Calibri" panose="020F0502020204030204" charset="0"/>
                <a:cs typeface="Calibri" panose="020F0502020204030204" charset="0"/>
              </a:rPr>
              <a:t>EC</a:t>
            </a:r>
            <a:r>
              <a:rPr lang="en-US" sz="1200">
                <a:latin typeface="Calibri" panose="020F0502020204030204" charset="0"/>
                <a:cs typeface="Calibri" panose="020F0502020204030204" charset="0"/>
              </a:rPr>
              <a:t> specializations are earning significantly more as compared to other specializations. It was also obeserved that more outlier concentration was there for these two specializations indicating higher salaries are earned by people with these specializations. People with Electrical </a:t>
            </a:r>
            <a:r>
              <a:rPr lang="en-US" sz="1200" b="1">
                <a:latin typeface="Calibri" panose="020F0502020204030204" charset="0"/>
                <a:cs typeface="Calibri" panose="020F0502020204030204" charset="0"/>
              </a:rPr>
              <a:t>(EL) </a:t>
            </a:r>
            <a:r>
              <a:rPr lang="en-US" sz="1200">
                <a:latin typeface="Calibri" panose="020F0502020204030204" charset="0"/>
                <a:cs typeface="Calibri" panose="020F0502020204030204" charset="0"/>
              </a:rPr>
              <a:t>also has a presence of extreme outlier but its not concentrated and rather an anomaly.</a:t>
            </a:r>
            <a:endParaRPr lang="en-US" sz="1200">
              <a:latin typeface="Calibri" panose="020F0502020204030204" charset="0"/>
              <a:cs typeface="Calibri" panose="020F0502020204030204" charset="0"/>
            </a:endParaRPr>
          </a:p>
        </p:txBody>
      </p:sp>
      <p:pic>
        <p:nvPicPr>
          <p:cNvPr id="7" name="Picture 6"/>
          <p:cNvPicPr>
            <a:picLocks noChangeAspect="1"/>
          </p:cNvPicPr>
          <p:nvPr/>
        </p:nvPicPr>
        <p:blipFill>
          <a:blip r:embed="rId1"/>
          <a:stretch>
            <a:fillRect/>
          </a:stretch>
        </p:blipFill>
        <p:spPr>
          <a:xfrm>
            <a:off x="4347210" y="-27305"/>
            <a:ext cx="7844790" cy="3771900"/>
          </a:xfrm>
          <a:prstGeom prst="rect">
            <a:avLst/>
          </a:prstGeom>
        </p:spPr>
      </p:pic>
      <p:sp>
        <p:nvSpPr>
          <p:cNvPr id="9" name="Text Box 8"/>
          <p:cNvSpPr txBox="1"/>
          <p:nvPr/>
        </p:nvSpPr>
        <p:spPr>
          <a:xfrm>
            <a:off x="7845425" y="3792855"/>
            <a:ext cx="4346575" cy="3065145"/>
          </a:xfrm>
          <a:prstGeom prst="rect">
            <a:avLst/>
          </a:prstGeom>
          <a:noFill/>
        </p:spPr>
        <p:txBody>
          <a:bodyPr wrap="square" rtlCol="0">
            <a:noAutofit/>
          </a:bodyPr>
          <a:p>
            <a:r>
              <a:rPr lang="en-US" sz="1600" b="1">
                <a:latin typeface="Calibri" panose="020F0502020204030204" charset="0"/>
                <a:cs typeface="Calibri" panose="020F0502020204030204" charset="0"/>
              </a:rPr>
              <a:t>Salary Vs Designations (with gender split)</a:t>
            </a:r>
            <a:endParaRPr lang="en-US" sz="1600" b="1">
              <a:latin typeface="Calibri" panose="020F0502020204030204" charset="0"/>
              <a:cs typeface="Calibri" panose="020F0502020204030204" charset="0"/>
            </a:endParaRPr>
          </a:p>
          <a:p>
            <a:r>
              <a:rPr lang="en-US" sz="1200">
                <a:latin typeface="Calibri" panose="020F0502020204030204" charset="0"/>
                <a:cs typeface="Calibri" panose="020F0502020204030204" charset="0"/>
              </a:rPr>
              <a:t>From this analysis it was oberved that people with designations in IT domain are getting paid more and </a:t>
            </a:r>
            <a:r>
              <a:rPr lang="en-US" sz="1200" b="1">
                <a:latin typeface="Calibri" panose="020F0502020204030204" charset="0"/>
                <a:cs typeface="Calibri" panose="020F0502020204030204" charset="0"/>
              </a:rPr>
              <a:t>Software Enginner</a:t>
            </a:r>
            <a:r>
              <a:rPr lang="en-US" sz="1200">
                <a:latin typeface="Calibri" panose="020F0502020204030204" charset="0"/>
                <a:cs typeface="Calibri" panose="020F0502020204030204" charset="0"/>
              </a:rPr>
              <a:t> and </a:t>
            </a:r>
            <a:r>
              <a:rPr lang="en-US" sz="1200" b="1">
                <a:latin typeface="Calibri" panose="020F0502020204030204" charset="0"/>
                <a:cs typeface="Calibri" panose="020F0502020204030204" charset="0"/>
              </a:rPr>
              <a:t>Software Develope</a:t>
            </a:r>
            <a:r>
              <a:rPr lang="en-US" sz="1200">
                <a:latin typeface="Calibri" panose="020F0502020204030204" charset="0"/>
                <a:cs typeface="Calibri" panose="020F0502020204030204" charset="0"/>
              </a:rPr>
              <a:t>r are most frequent and highest paid jobs. Also it was observed that except </a:t>
            </a:r>
            <a:r>
              <a:rPr lang="en-US" sz="1200" b="1">
                <a:latin typeface="Calibri" panose="020F0502020204030204" charset="0"/>
                <a:cs typeface="Calibri" panose="020F0502020204030204" charset="0"/>
              </a:rPr>
              <a:t>field engineer,</a:t>
            </a:r>
            <a:r>
              <a:rPr lang="en-US" sz="1200">
                <a:latin typeface="Calibri" panose="020F0502020204030204" charset="0"/>
                <a:cs typeface="Calibri" panose="020F0502020204030204" charset="0"/>
              </a:rPr>
              <a:t> </a:t>
            </a:r>
            <a:r>
              <a:rPr lang="en-US" sz="1200" b="1">
                <a:latin typeface="Calibri" panose="020F0502020204030204" charset="0"/>
                <a:cs typeface="Calibri" panose="020F0502020204030204" charset="0"/>
              </a:rPr>
              <a:t>client services associate, </a:t>
            </a:r>
            <a:r>
              <a:rPr lang="en-US" sz="1200">
                <a:latin typeface="Calibri" panose="020F0502020204030204" charset="0"/>
                <a:cs typeface="Calibri" panose="020F0502020204030204" charset="0"/>
              </a:rPr>
              <a:t> </a:t>
            </a:r>
            <a:r>
              <a:rPr lang="en-US" sz="1200" b="1">
                <a:latin typeface="Calibri" panose="020F0502020204030204" charset="0"/>
                <a:cs typeface="Calibri" panose="020F0502020204030204" charset="0"/>
              </a:rPr>
              <a:t>salesforce developer </a:t>
            </a:r>
            <a:r>
              <a:rPr lang="en-US" sz="1200">
                <a:latin typeface="Calibri" panose="020F0502020204030204" charset="0"/>
                <a:cs typeface="Calibri" panose="020F0502020204030204" charset="0"/>
              </a:rPr>
              <a:t>and </a:t>
            </a:r>
            <a:r>
              <a:rPr lang="en-US" sz="1200" b="1">
                <a:latin typeface="Calibri" panose="020F0502020204030204" charset="0"/>
                <a:cs typeface="Calibri" panose="020F0502020204030204" charset="0"/>
              </a:rPr>
              <a:t>assistant system engineer </a:t>
            </a:r>
            <a:r>
              <a:rPr lang="en-US" sz="1200">
                <a:latin typeface="Calibri" panose="020F0502020204030204" charset="0"/>
                <a:cs typeface="Calibri" panose="020F0502020204030204" charset="0"/>
              </a:rPr>
              <a:t>other designations have males earning more than females. This exception may be because tenurity, organization policies etc. whose data is not available at the time of the analysis.</a:t>
            </a:r>
            <a:endParaRPr lang="en-US" sz="1200">
              <a:latin typeface="Calibri" panose="020F0502020204030204" charset="0"/>
              <a:cs typeface="Calibri" panose="020F0502020204030204" charset="0"/>
            </a:endParaRPr>
          </a:p>
        </p:txBody>
      </p:sp>
      <p:pic>
        <p:nvPicPr>
          <p:cNvPr id="10" name="Picture 9"/>
          <p:cNvPicPr>
            <a:picLocks noChangeAspect="1"/>
          </p:cNvPicPr>
          <p:nvPr/>
        </p:nvPicPr>
        <p:blipFill>
          <a:blip r:embed="rId2"/>
          <a:stretch>
            <a:fillRect/>
          </a:stretch>
        </p:blipFill>
        <p:spPr>
          <a:xfrm>
            <a:off x="-24765" y="3562350"/>
            <a:ext cx="7439025" cy="32956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0"/>
            <a:ext cx="12202160" cy="804545"/>
          </a:xfrm>
          <a:prstGeom prst="rect">
            <a:avLst/>
          </a:prstGeom>
          <a:noFill/>
        </p:spPr>
        <p:txBody>
          <a:bodyPr wrap="square" rtlCol="0">
            <a:noAutofit/>
          </a:bodyPr>
          <a:p>
            <a:r>
              <a:rPr lang="en-US" sz="1600" b="1">
                <a:latin typeface="Calibri" panose="020F0502020204030204" charset="0"/>
                <a:cs typeface="Calibri" panose="020F0502020204030204" charset="0"/>
              </a:rPr>
              <a:t>Salary Vs Tenure (with gender split)</a:t>
            </a:r>
            <a:endParaRPr lang="en-US" sz="1600" b="1">
              <a:latin typeface="Calibri" panose="020F0502020204030204" charset="0"/>
              <a:cs typeface="Calibri" panose="020F0502020204030204" charset="0"/>
            </a:endParaRPr>
          </a:p>
          <a:p>
            <a:r>
              <a:rPr lang="en-US" sz="1200">
                <a:latin typeface="Calibri" panose="020F0502020204030204" charset="0"/>
                <a:cs typeface="Calibri" panose="020F0502020204030204" charset="0"/>
              </a:rPr>
              <a:t>From this analysis it was oberved that median salary of both males and females have increased slightly with experience for first five years and decreased suddenly on the 6th year and then same pattern for the following years. Also it was observed that that males and females having same experience are paid nearly equally around 3.5-5 lakhs</a:t>
            </a:r>
            <a:endParaRPr lang="en-US" sz="1200">
              <a:latin typeface="Calibri" panose="020F0502020204030204" charset="0"/>
              <a:cs typeface="Calibri" panose="020F0502020204030204" charset="0"/>
            </a:endParaRPr>
          </a:p>
        </p:txBody>
      </p:sp>
      <p:pic>
        <p:nvPicPr>
          <p:cNvPr id="5" name="Picture 4"/>
          <p:cNvPicPr>
            <a:picLocks noChangeAspect="1"/>
          </p:cNvPicPr>
          <p:nvPr/>
        </p:nvPicPr>
        <p:blipFill>
          <a:blip r:embed="rId1"/>
          <a:stretch>
            <a:fillRect/>
          </a:stretch>
        </p:blipFill>
        <p:spPr>
          <a:xfrm>
            <a:off x="1415415" y="981075"/>
            <a:ext cx="9749790" cy="50711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22935" y="0"/>
            <a:ext cx="10515600" cy="1325563"/>
          </a:xfrm>
        </p:spPr>
        <p:txBody>
          <a:bodyPr/>
          <a:p>
            <a:pPr algn="ctr"/>
            <a:r>
              <a:rPr lang="en-US" sz="2800"/>
              <a:t>Research Questions</a:t>
            </a:r>
            <a:endParaRPr lang="en-US" sz="2800"/>
          </a:p>
        </p:txBody>
      </p:sp>
      <p:sp>
        <p:nvSpPr>
          <p:cNvPr id="4" name="Text Box 3"/>
          <p:cNvSpPr txBox="1"/>
          <p:nvPr/>
        </p:nvSpPr>
        <p:spPr>
          <a:xfrm>
            <a:off x="46990" y="981075"/>
            <a:ext cx="11938000" cy="737235"/>
          </a:xfrm>
          <a:prstGeom prst="rect">
            <a:avLst/>
          </a:prstGeom>
          <a:noFill/>
        </p:spPr>
        <p:txBody>
          <a:bodyPr wrap="square" rtlCol="0">
            <a:spAutoFit/>
          </a:bodyPr>
          <a:p>
            <a:r>
              <a:rPr lang="en-US" i="1"/>
              <a:t>“ 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 ”</a:t>
            </a:r>
            <a:endParaRPr lang="en-US" i="1"/>
          </a:p>
        </p:txBody>
      </p:sp>
      <p:sp>
        <p:nvSpPr>
          <p:cNvPr id="6" name="Text Box 5"/>
          <p:cNvSpPr txBox="1"/>
          <p:nvPr/>
        </p:nvSpPr>
        <p:spPr>
          <a:xfrm>
            <a:off x="0" y="1772920"/>
            <a:ext cx="4668520" cy="1014730"/>
          </a:xfrm>
          <a:prstGeom prst="rect">
            <a:avLst/>
          </a:prstGeom>
          <a:noFill/>
        </p:spPr>
        <p:txBody>
          <a:bodyPr wrap="square" rtlCol="0">
            <a:spAutoFit/>
          </a:bodyPr>
          <a:p>
            <a:r>
              <a:rPr lang="en-US" sz="1200">
                <a:latin typeface="Calibri" panose="020F0502020204030204" charset="0"/>
                <a:cs typeface="Calibri" panose="020F0502020204030204" charset="0"/>
              </a:rPr>
              <a:t>To test this claim we first plotted a graph with the available designations ( designations </a:t>
            </a:r>
            <a:r>
              <a:rPr lang="en-US" sz="1200" b="1">
                <a:latin typeface="Calibri" panose="020F0502020204030204" charset="0"/>
                <a:cs typeface="Calibri" panose="020F0502020204030204" charset="0"/>
              </a:rPr>
              <a:t>"hardware engineer","associate engineer"</a:t>
            </a:r>
            <a:r>
              <a:rPr lang="en-US" sz="1200">
                <a:latin typeface="Calibri" panose="020F0502020204030204" charset="0"/>
                <a:cs typeface="Calibri" panose="020F0502020204030204" charset="0"/>
              </a:rPr>
              <a:t> were not available, therefore claim for these two designations could not be tested). From the graph it was observed that male were earning more as a fresher as compared to females and the claim was indeed true.</a:t>
            </a:r>
            <a:endParaRPr lang="en-US" sz="1200">
              <a:latin typeface="Calibri" panose="020F0502020204030204" charset="0"/>
              <a:cs typeface="Calibri" panose="020F0502020204030204" charset="0"/>
            </a:endParaRPr>
          </a:p>
        </p:txBody>
      </p:sp>
      <p:pic>
        <p:nvPicPr>
          <p:cNvPr id="7" name="Picture 6"/>
          <p:cNvPicPr>
            <a:picLocks noChangeAspect="1"/>
          </p:cNvPicPr>
          <p:nvPr/>
        </p:nvPicPr>
        <p:blipFill>
          <a:blip r:embed="rId1"/>
          <a:stretch>
            <a:fillRect/>
          </a:stretch>
        </p:blipFill>
        <p:spPr>
          <a:xfrm>
            <a:off x="5087620" y="1557020"/>
            <a:ext cx="6066790" cy="2971800"/>
          </a:xfrm>
          <a:prstGeom prst="rect">
            <a:avLst/>
          </a:prstGeom>
        </p:spPr>
      </p:pic>
      <p:sp>
        <p:nvSpPr>
          <p:cNvPr id="8" name="Text Box 7"/>
          <p:cNvSpPr txBox="1"/>
          <p:nvPr/>
        </p:nvSpPr>
        <p:spPr>
          <a:xfrm>
            <a:off x="5876925" y="4589780"/>
            <a:ext cx="6314440" cy="698500"/>
          </a:xfrm>
          <a:prstGeom prst="rect">
            <a:avLst/>
          </a:prstGeom>
          <a:noFill/>
        </p:spPr>
        <p:txBody>
          <a:bodyPr wrap="square" rtlCol="0">
            <a:noAutofit/>
          </a:bodyPr>
          <a:p>
            <a:r>
              <a:rPr lang="en-US" sz="1200">
                <a:latin typeface="Calibri" panose="020F0502020204030204" charset="0"/>
                <a:cs typeface="Calibri" panose="020F0502020204030204" charset="0"/>
              </a:rPr>
              <a:t>To further solidify the claim result, a One sample T-test was conducted and the p-value that was observed was approximately 0.31 which was more than enough than threshold of 0.05 to reject the null hypothesis that Average salary is not equal to 2.5 lakhs</a:t>
            </a:r>
            <a:endParaRPr lang="en-US" sz="1200">
              <a:latin typeface="Calibri" panose="020F0502020204030204" charset="0"/>
              <a:cs typeface="Calibri" panose="020F0502020204030204" charset="0"/>
            </a:endParaRPr>
          </a:p>
        </p:txBody>
      </p:sp>
      <p:pic>
        <p:nvPicPr>
          <p:cNvPr id="9" name="Picture 8"/>
          <p:cNvPicPr>
            <a:picLocks noChangeAspect="1"/>
          </p:cNvPicPr>
          <p:nvPr/>
        </p:nvPicPr>
        <p:blipFill>
          <a:blip r:embed="rId2"/>
          <a:stretch>
            <a:fillRect/>
          </a:stretch>
        </p:blipFill>
        <p:spPr>
          <a:xfrm>
            <a:off x="46990" y="4365625"/>
            <a:ext cx="5829935" cy="16313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6990" y="405130"/>
            <a:ext cx="11938000" cy="306705"/>
          </a:xfrm>
          <a:prstGeom prst="rect">
            <a:avLst/>
          </a:prstGeom>
          <a:noFill/>
        </p:spPr>
        <p:txBody>
          <a:bodyPr wrap="square" rtlCol="0">
            <a:spAutoFit/>
          </a:bodyPr>
          <a:p>
            <a:r>
              <a:rPr lang="en-US" i="1"/>
              <a:t>“ Is there a relationship between gender and specialization? (i.e. Does the preference of Specialisation depend on the Gender?)”</a:t>
            </a:r>
            <a:endParaRPr lang="en-US" i="1"/>
          </a:p>
        </p:txBody>
      </p:sp>
      <p:sp>
        <p:nvSpPr>
          <p:cNvPr id="6" name="Text Box 5"/>
          <p:cNvSpPr txBox="1"/>
          <p:nvPr/>
        </p:nvSpPr>
        <p:spPr>
          <a:xfrm>
            <a:off x="46990" y="981075"/>
            <a:ext cx="4668520" cy="829945"/>
          </a:xfrm>
          <a:prstGeom prst="rect">
            <a:avLst/>
          </a:prstGeom>
          <a:noFill/>
        </p:spPr>
        <p:txBody>
          <a:bodyPr wrap="square" rtlCol="0">
            <a:spAutoFit/>
          </a:bodyPr>
          <a:p>
            <a:r>
              <a:rPr lang="en-US" sz="1200">
                <a:latin typeface="Calibri" panose="020F0502020204030204" charset="0"/>
                <a:cs typeface="Calibri" panose="020F0502020204030204" charset="0"/>
              </a:rPr>
              <a:t>To test this hypothsis we first plotted a graph of specializations Vs Gender. But not much was clear as from the graph almost all specializations were dominated be females. If this was concluded we might face a bias, to clear this out one more test was carried out.</a:t>
            </a:r>
            <a:endParaRPr lang="en-US" sz="1200">
              <a:latin typeface="Calibri" panose="020F0502020204030204" charset="0"/>
              <a:cs typeface="Calibri" panose="020F0502020204030204" charset="0"/>
            </a:endParaRPr>
          </a:p>
        </p:txBody>
      </p:sp>
      <p:pic>
        <p:nvPicPr>
          <p:cNvPr id="5" name="Picture 4"/>
          <p:cNvPicPr>
            <a:picLocks noChangeAspect="1"/>
          </p:cNvPicPr>
          <p:nvPr/>
        </p:nvPicPr>
        <p:blipFill>
          <a:blip r:embed="rId1"/>
          <a:stretch>
            <a:fillRect/>
          </a:stretch>
        </p:blipFill>
        <p:spPr>
          <a:xfrm>
            <a:off x="4412615" y="548640"/>
            <a:ext cx="7779385" cy="3424555"/>
          </a:xfrm>
          <a:prstGeom prst="rect">
            <a:avLst/>
          </a:prstGeom>
        </p:spPr>
      </p:pic>
      <p:sp>
        <p:nvSpPr>
          <p:cNvPr id="8" name="Text Box 7"/>
          <p:cNvSpPr txBox="1"/>
          <p:nvPr/>
        </p:nvSpPr>
        <p:spPr>
          <a:xfrm>
            <a:off x="5876925" y="3933190"/>
            <a:ext cx="6314440" cy="2265045"/>
          </a:xfrm>
          <a:prstGeom prst="rect">
            <a:avLst/>
          </a:prstGeom>
          <a:noFill/>
        </p:spPr>
        <p:txBody>
          <a:bodyPr wrap="square" rtlCol="0">
            <a:noAutofit/>
          </a:bodyPr>
          <a:p>
            <a:r>
              <a:rPr lang="en-US" sz="1200">
                <a:latin typeface="Calibri" panose="020F0502020204030204" charset="0"/>
                <a:cs typeface="Calibri" panose="020F0502020204030204" charset="0"/>
              </a:rPr>
              <a:t>To solidify the claim result, an analysis conducted using a Chi-Square test examined the relationship between gender and specialization preferences. The test revealed a statistically </a:t>
            </a:r>
            <a:endParaRPr lang="en-US" sz="1200">
              <a:latin typeface="Calibri" panose="020F0502020204030204" charset="0"/>
              <a:cs typeface="Calibri" panose="020F0502020204030204" charset="0"/>
            </a:endParaRPr>
          </a:p>
          <a:p>
            <a:r>
              <a:rPr lang="en-US" sz="1200">
                <a:latin typeface="Calibri" panose="020F0502020204030204" charset="0"/>
                <a:cs typeface="Calibri" panose="020F0502020204030204" charset="0"/>
              </a:rPr>
              <a:t>significant relationship between the two variables, indicating that specialization preferences are dependent on gender.</a:t>
            </a:r>
            <a:endParaRPr lang="en-US" sz="1200">
              <a:latin typeface="Calibri" panose="020F0502020204030204" charset="0"/>
              <a:cs typeface="Calibri" panose="020F0502020204030204" charset="0"/>
            </a:endParaRPr>
          </a:p>
          <a:p>
            <a:r>
              <a:rPr lang="en-US" sz="1200">
                <a:latin typeface="Calibri" panose="020F0502020204030204" charset="0"/>
                <a:cs typeface="Calibri" panose="020F0502020204030204" charset="0"/>
              </a:rPr>
              <a:t>The calculated chi2_statistic exceeded the critical value, and the p-value was significantly less than the chosen significance level, leading to the rejection of the null hypothesis. Therefore, there is </a:t>
            </a:r>
            <a:endParaRPr lang="en-US" sz="1200">
              <a:latin typeface="Calibri" panose="020F0502020204030204" charset="0"/>
              <a:cs typeface="Calibri" panose="020F0502020204030204" charset="0"/>
            </a:endParaRPr>
          </a:p>
          <a:p>
            <a:r>
              <a:rPr lang="en-US" sz="1200">
                <a:latin typeface="Calibri" panose="020F0502020204030204" charset="0"/>
                <a:cs typeface="Calibri" panose="020F0502020204030204" charset="0"/>
              </a:rPr>
              <a:t>sufficient evidence to conclude that gender and specialization are related, suggesting that certain fields may be more preferred or accessible to individuals of particular genders. This finding underscores the importance of considering gender diversity and inclusivity in various fields and </a:t>
            </a:r>
            <a:endParaRPr lang="en-US" sz="1200">
              <a:latin typeface="Calibri" panose="020F0502020204030204" charset="0"/>
              <a:cs typeface="Calibri" panose="020F0502020204030204" charset="0"/>
            </a:endParaRPr>
          </a:p>
          <a:p>
            <a:r>
              <a:rPr lang="en-US" sz="1200">
                <a:latin typeface="Calibri" panose="020F0502020204030204" charset="0"/>
                <a:cs typeface="Calibri" panose="020F0502020204030204" charset="0"/>
              </a:rPr>
              <a:t>highlights potential barriers or biases that may exist in certain specializations.</a:t>
            </a:r>
            <a:endParaRPr lang="en-US" sz="1200">
              <a:latin typeface="Calibri" panose="020F0502020204030204" charset="0"/>
              <a:cs typeface="Calibri" panose="020F0502020204030204" charset="0"/>
            </a:endParaRPr>
          </a:p>
        </p:txBody>
      </p:sp>
      <p:graphicFrame>
        <p:nvGraphicFramePr>
          <p:cNvPr id="7" name="Table 6"/>
          <p:cNvGraphicFramePr/>
          <p:nvPr/>
        </p:nvGraphicFramePr>
        <p:xfrm>
          <a:off x="0" y="3973195"/>
          <a:ext cx="5924550" cy="1524000"/>
        </p:xfrm>
        <a:graphic>
          <a:graphicData uri="http://schemas.openxmlformats.org/drawingml/2006/table">
            <a:tbl>
              <a:tblPr firstRow="1" bandRow="1">
                <a:tableStyleId>{5C22544A-7EE6-4342-B048-85BDC9FD1C3A}</a:tableStyleId>
              </a:tblPr>
              <a:tblGrid>
                <a:gridCol w="2962275"/>
                <a:gridCol w="2962275"/>
              </a:tblGrid>
              <a:tr h="381000">
                <a:tc>
                  <a:txBody>
                    <a:bodyPr/>
                    <a:p>
                      <a:pPr algn="ctr">
                        <a:buNone/>
                      </a:pPr>
                      <a:r>
                        <a:rPr lang="en-US"/>
                        <a:t>Test</a:t>
                      </a:r>
                      <a:endParaRPr lang="en-US"/>
                    </a:p>
                  </a:txBody>
                  <a:tcPr anchor="ctr" anchorCtr="0"/>
                </a:tc>
                <a:tc>
                  <a:txBody>
                    <a:bodyPr/>
                    <a:p>
                      <a:pPr algn="ctr">
                        <a:buNone/>
                      </a:pPr>
                      <a:r>
                        <a:rPr lang="en-US"/>
                        <a:t>Value</a:t>
                      </a:r>
                      <a:endParaRPr lang="en-US"/>
                    </a:p>
                  </a:txBody>
                  <a:tcPr/>
                </a:tc>
              </a:tr>
              <a:tr h="381000">
                <a:tc>
                  <a:txBody>
                    <a:bodyPr/>
                    <a:p>
                      <a:pPr algn="ctr">
                        <a:buNone/>
                      </a:pPr>
                      <a:r>
                        <a:rPr lang="en-US"/>
                        <a:t>chi2_critical</a:t>
                      </a:r>
                      <a:endParaRPr lang="en-US"/>
                    </a:p>
                  </a:txBody>
                  <a:tcPr/>
                </a:tc>
                <a:tc>
                  <a:txBody>
                    <a:bodyPr/>
                    <a:p>
                      <a:pPr algn="ctr">
                        <a:buNone/>
                      </a:pPr>
                      <a:r>
                        <a:rPr lang="en-US"/>
                        <a:t>12</a:t>
                      </a:r>
                      <a:endParaRPr lang="en-US"/>
                    </a:p>
                  </a:txBody>
                  <a:tcPr/>
                </a:tc>
              </a:tr>
              <a:tr h="381000">
                <a:tc>
                  <a:txBody>
                    <a:bodyPr/>
                    <a:p>
                      <a:pPr algn="ctr">
                        <a:buNone/>
                      </a:pPr>
                      <a:r>
                        <a:rPr lang="en-US"/>
                        <a:t>chi2_statistic</a:t>
                      </a:r>
                      <a:endParaRPr lang="en-US"/>
                    </a:p>
                  </a:txBody>
                  <a:tcPr/>
                </a:tc>
                <a:tc>
                  <a:txBody>
                    <a:bodyPr/>
                    <a:p>
                      <a:pPr algn="ctr">
                        <a:buNone/>
                      </a:pPr>
                      <a:r>
                        <a:rPr lang="en-US"/>
                        <a:t>49.57240850719073</a:t>
                      </a:r>
                      <a:endParaRPr lang="en-US"/>
                    </a:p>
                  </a:txBody>
                  <a:tcPr/>
                </a:tc>
              </a:tr>
              <a:tr h="381000">
                <a:tc>
                  <a:txBody>
                    <a:bodyPr/>
                    <a:p>
                      <a:pPr algn="ctr">
                        <a:buNone/>
                      </a:pPr>
                      <a:r>
                        <a:rPr lang="en-US"/>
                        <a:t>chi2_p_value</a:t>
                      </a:r>
                      <a:endParaRPr lang="en-US"/>
                    </a:p>
                  </a:txBody>
                  <a:tcPr/>
                </a:tc>
                <a:tc>
                  <a:txBody>
                    <a:bodyPr/>
                    <a:p>
                      <a:pPr algn="ctr">
                        <a:buNone/>
                      </a:pPr>
                      <a:r>
                        <a:rPr lang="en-US"/>
                        <a:t>1.660622314286101e-06</a:t>
                      </a:r>
                      <a:endParaRPr lang="en-US"/>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67080" y="0"/>
            <a:ext cx="10515600" cy="1325563"/>
          </a:xfrm>
        </p:spPr>
        <p:txBody>
          <a:bodyPr/>
          <a:p>
            <a:pPr algn="ctr"/>
            <a:r>
              <a:rPr lang="en-US"/>
              <a:t>Conclusion</a:t>
            </a:r>
            <a:endParaRPr lang="en-US"/>
          </a:p>
        </p:txBody>
      </p:sp>
      <p:sp>
        <p:nvSpPr>
          <p:cNvPr id="4" name="Text Box 3"/>
          <p:cNvSpPr txBox="1"/>
          <p:nvPr/>
        </p:nvSpPr>
        <p:spPr>
          <a:xfrm>
            <a:off x="46990" y="1268730"/>
            <a:ext cx="12145010" cy="1447165"/>
          </a:xfrm>
          <a:prstGeom prst="rect">
            <a:avLst/>
          </a:prstGeom>
          <a:noFill/>
        </p:spPr>
        <p:txBody>
          <a:bodyPr wrap="square" rtlCol="0">
            <a:noAutofit/>
          </a:bodyPr>
          <a:p>
            <a:r>
              <a:rPr lang="en-US" sz="1200">
                <a:latin typeface="Calibri" panose="020F0502020204030204" charset="0"/>
                <a:cs typeface="Calibri" panose="020F0502020204030204" charset="0"/>
              </a:rPr>
              <a:t>The extensive data analysis yields several notable discoveries about the factors impacting pay levels in the dataset. While certain criteria, such as tenure and college level, have a strong link with compensation, others, such as gender and academic performance, have no relationship.</a:t>
            </a:r>
            <a:endParaRPr lang="en-US" sz="1200">
              <a:latin typeface="Calibri" panose="020F0502020204030204" charset="0"/>
              <a:cs typeface="Calibri" panose="020F0502020204030204" charset="0"/>
            </a:endParaRPr>
          </a:p>
          <a:p>
            <a:r>
              <a:rPr lang="en-US" sz="1200">
                <a:latin typeface="Calibri" panose="020F0502020204030204" charset="0"/>
                <a:cs typeface="Calibri" panose="020F0502020204030204" charset="0"/>
              </a:rPr>
              <a:t>Senior Software Engineers demand the greatest incomes, but with greater unpredictability, while Software Developers and Technical Support Engineers make less than the average. Gender does not appear to play a large impact in income determination on average, yet females do receive less than the total average salary. Academic performance, as measured by 10th, 12th, and college GPA scores, does not clearly correlate with pay levels. After removing outliers, age does not appear to be a determining factor in compensation.</a:t>
            </a:r>
            <a:endParaRPr lang="en-US" sz="1200">
              <a:latin typeface="Calibri" panose="020F0502020204030204" charset="0"/>
              <a:cs typeface="Calibri" panose="020F0502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pic>
        <p:nvPicPr>
          <p:cNvPr id="116" name="Google Shape;116;p5"/>
          <p:cNvPicPr preferRelativeResize="0"/>
          <p:nvPr/>
        </p:nvPicPr>
        <p:blipFill rotWithShape="1">
          <a:blip r:embed="rId1"/>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3"/>
          <p:cNvSpPr txBox="1"/>
          <p:nvPr/>
        </p:nvSpPr>
        <p:spPr>
          <a:xfrm>
            <a:off x="737870" y="1299210"/>
            <a:ext cx="11295380" cy="49606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I am an emerging data scientist who recently competed his Masters in Computer Applications with Specialization in Machine Learning. My educational has always been quite average but I think I possess a quality much needed for a Data Science career which is ability to learn quickly and curiosity. I like to work in my comfort zone but more often than not, I like to challenge myself with tasks that seems to be quite interesting.</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I want to learn andd excel in Data Science because of mostly two reasons. First, the field of data science has its connections and usability in almost every field out there and secondly it aligns with my dream of using my skills to work in an automotive company like Koenigsegg where they do use engineering to design world’s fastest cars but also rely on massive amonts of data to make that possible. I want to be the one to dive and get insights from that data and also build complex models that can eliminate the use to drivers in a car to such an extent where it would seem like a norm to have a driverless vehicle and experience that same thrill while riding in the passenger seat.</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I have 7 months experince as a Subject Matter Expert (SME) at hexaware technologies where I worked in conjunction with the Analytical team by providing them business information to develop models and drive insights from data to improve the business process and solve real world scenarios of customer problems.</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Link to Github Repository : </a:t>
            </a:r>
            <a:r>
              <a:rPr lang="en-US" sz="1800">
                <a:solidFill>
                  <a:schemeClr val="dk1"/>
                </a:solidFill>
                <a:latin typeface="Calibri" panose="020F0502020204030204"/>
                <a:ea typeface="Calibri" panose="020F0502020204030204"/>
                <a:cs typeface="Calibri" panose="020F0502020204030204"/>
                <a:sym typeface="Calibri" panose="020F0502020204030204"/>
                <a:hlinkClick r:id="rId1" tooltip="" action="ppaction://hlinkfile"/>
              </a:rPr>
              <a:t>LINK</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1" name="Google Shape;111;p4"/>
          <p:cNvSpPr txBox="1"/>
          <p:nvPr>
            <p:ph type="body" idx="1"/>
          </p:nvPr>
        </p:nvSpPr>
        <p:spPr>
          <a:xfrm>
            <a:off x="479425" y="116840"/>
            <a:ext cx="10515600" cy="6348730"/>
          </a:xfrm>
          <a:prstGeom prst="rect">
            <a:avLst/>
          </a:prstGeom>
          <a:noFill/>
          <a:ln>
            <a:noFill/>
          </a:ln>
        </p:spPr>
        <p:txBody>
          <a:bodyPr spcFirstLastPara="1" wrap="square" lIns="91425" tIns="45700" rIns="91425" bIns="45700" anchor="t" anchorCtr="0">
            <a:normAutofit lnSpcReduction="10000"/>
          </a:bodyPr>
          <a:lstStyle/>
          <a:p>
            <a:pPr marL="228600" lvl="0" indent="-130810" algn="ctr" rtl="0">
              <a:lnSpc>
                <a:spcPct val="90000"/>
              </a:lnSpc>
              <a:spcBef>
                <a:spcPts val="1000"/>
              </a:spcBef>
              <a:spcAft>
                <a:spcPts val="0"/>
              </a:spcAft>
              <a:buClr>
                <a:schemeClr val="dk1"/>
              </a:buClr>
              <a:buSzPct val="100000"/>
              <a:buNone/>
            </a:pPr>
            <a:r>
              <a:rPr lang="en-US"/>
              <a:t>OBJECTIVE</a:t>
            </a:r>
            <a:endParaRPr lang="en-US"/>
          </a:p>
          <a:p>
            <a:pPr marL="228600" lvl="0" indent="-130810" algn="l" rtl="0">
              <a:lnSpc>
                <a:spcPct val="90000"/>
              </a:lnSpc>
              <a:spcBef>
                <a:spcPts val="1000"/>
              </a:spcBef>
              <a:spcAft>
                <a:spcPts val="0"/>
              </a:spcAft>
              <a:buClr>
                <a:schemeClr val="dk1"/>
              </a:buClr>
              <a:buSzPct val="100000"/>
              <a:buNone/>
            </a:pPr>
            <a:r>
              <a:rPr lang="en-US" sz="1200"/>
              <a:t>This analysis aims to gain insights and  understanding from the provided dataset, particularly focusing on the relationship between various features and the target </a:t>
            </a:r>
            <a:endParaRPr lang="en-US" sz="1200"/>
          </a:p>
          <a:p>
            <a:pPr marL="228600" lvl="0" indent="-130810" algn="l" rtl="0">
              <a:lnSpc>
                <a:spcPct val="90000"/>
              </a:lnSpc>
              <a:spcBef>
                <a:spcPts val="1000"/>
              </a:spcBef>
              <a:spcAft>
                <a:spcPts val="0"/>
              </a:spcAft>
              <a:buClr>
                <a:schemeClr val="dk1"/>
              </a:buClr>
              <a:buSzPct val="100000"/>
              <a:buNone/>
            </a:pPr>
            <a:r>
              <a:rPr lang="en-US" sz="1200"/>
              <a:t>variable, which is </a:t>
            </a:r>
            <a:r>
              <a:rPr lang="en-US" sz="1200" b="1"/>
              <a:t>Salary</a:t>
            </a:r>
            <a:r>
              <a:rPr lang="en-US" sz="1200"/>
              <a:t>.</a:t>
            </a:r>
            <a:endParaRPr lang="en-US" sz="1200"/>
          </a:p>
          <a:p>
            <a:pPr marL="228600" lvl="0" indent="-130810" algn="l" rtl="0">
              <a:lnSpc>
                <a:spcPct val="90000"/>
              </a:lnSpc>
              <a:spcBef>
                <a:spcPts val="1000"/>
              </a:spcBef>
              <a:spcAft>
                <a:spcPts val="0"/>
              </a:spcAft>
              <a:buClr>
                <a:schemeClr val="dk1"/>
              </a:buClr>
              <a:buSzPct val="100000"/>
              <a:buNone/>
            </a:pPr>
            <a:r>
              <a:rPr lang="en-US" sz="1200"/>
              <a:t>Elaborating the above point,</a:t>
            </a:r>
            <a:endParaRPr lang="en-US" sz="1200"/>
          </a:p>
          <a:p>
            <a:pPr marL="269240" lvl="0" indent="-171450" algn="l" rtl="0">
              <a:lnSpc>
                <a:spcPct val="90000"/>
              </a:lnSpc>
              <a:spcBef>
                <a:spcPts val="1000"/>
              </a:spcBef>
              <a:spcAft>
                <a:spcPts val="0"/>
              </a:spcAft>
              <a:buClr>
                <a:schemeClr val="dk1"/>
              </a:buClr>
              <a:buSzPct val="100000"/>
            </a:pPr>
            <a:r>
              <a:rPr lang="en-US" sz="1200"/>
              <a:t>Importing the data, and providing a brief description.</a:t>
            </a:r>
            <a:endParaRPr lang="en-US" sz="1200"/>
          </a:p>
          <a:p>
            <a:pPr marL="269240" lvl="0" indent="-171450" algn="l" rtl="0">
              <a:lnSpc>
                <a:spcPct val="90000"/>
              </a:lnSpc>
              <a:spcBef>
                <a:spcPts val="1000"/>
              </a:spcBef>
              <a:spcAft>
                <a:spcPts val="0"/>
              </a:spcAft>
              <a:buClr>
                <a:schemeClr val="dk1"/>
              </a:buClr>
              <a:buSzPct val="100000"/>
            </a:pPr>
            <a:r>
              <a:rPr lang="en-US" sz="1200"/>
              <a:t>Checking relationships between several variables by doing Univariate and Bivariate Visual and Non-Visual Analysis.</a:t>
            </a:r>
            <a:endParaRPr lang="en-US" sz="1200"/>
          </a:p>
          <a:p>
            <a:pPr marL="269240" lvl="0" indent="-171450" algn="l" rtl="0">
              <a:lnSpc>
                <a:spcPct val="90000"/>
              </a:lnSpc>
              <a:spcBef>
                <a:spcPts val="1000"/>
              </a:spcBef>
              <a:spcAft>
                <a:spcPts val="0"/>
              </a:spcAft>
              <a:buClr>
                <a:schemeClr val="dk1"/>
              </a:buClr>
              <a:buSzPct val="100000"/>
            </a:pPr>
            <a:r>
              <a:rPr lang="en-US" sz="1200"/>
              <a:t>Checking for outliers and incorrect data in the dataset.</a:t>
            </a:r>
            <a:endParaRPr lang="en-US" sz="1200"/>
          </a:p>
          <a:p>
            <a:pPr marL="97790" lvl="0" indent="0" algn="ctr" rtl="0">
              <a:lnSpc>
                <a:spcPct val="90000"/>
              </a:lnSpc>
              <a:spcBef>
                <a:spcPts val="1000"/>
              </a:spcBef>
              <a:spcAft>
                <a:spcPts val="0"/>
              </a:spcAft>
              <a:buClr>
                <a:schemeClr val="dk1"/>
              </a:buClr>
              <a:buSzPct val="100000"/>
              <a:buNone/>
            </a:pPr>
            <a:endParaRPr lang="en-US"/>
          </a:p>
          <a:p>
            <a:pPr marL="97790" lvl="0" indent="0" algn="ctr" rtl="0">
              <a:lnSpc>
                <a:spcPct val="90000"/>
              </a:lnSpc>
              <a:spcBef>
                <a:spcPts val="1000"/>
              </a:spcBef>
              <a:spcAft>
                <a:spcPts val="0"/>
              </a:spcAft>
              <a:buClr>
                <a:schemeClr val="dk1"/>
              </a:buClr>
              <a:buSzPct val="100000"/>
              <a:buNone/>
            </a:pPr>
            <a:r>
              <a:rPr lang="en-US"/>
              <a:t>SUMMARY OF THE DATASET</a:t>
            </a:r>
            <a:endParaRPr lang="en-US"/>
          </a:p>
          <a:p>
            <a:pPr marL="97790" lvl="0" indent="0" algn="l" rtl="0">
              <a:lnSpc>
                <a:spcPct val="90000"/>
              </a:lnSpc>
              <a:spcBef>
                <a:spcPts val="1000"/>
              </a:spcBef>
              <a:spcAft>
                <a:spcPts val="0"/>
              </a:spcAft>
              <a:buClr>
                <a:schemeClr val="dk1"/>
              </a:buClr>
              <a:buSzPct val="100000"/>
              <a:buNone/>
            </a:pPr>
            <a:r>
              <a:rPr lang="en-US" sz="1200"/>
              <a:t>The Aspiring Mind Employment Outcome 2015 (AMEO) dataset, released by Aspiring Minds, focuses on employment outcomes for engineering graduates. It includes dependent variables such as Salary, Job Titles, and Job Locations, along with standardized scores in cognitive skills, technical skills, and personality skills. With around 40 independent variables and 4000 data points, these variables encompass both continuous and categorical data. The dataset also includes demographic features and unique identifiers for each candidate.</a:t>
            </a:r>
            <a:endParaRPr lang="en-US" sz="1200"/>
          </a:p>
          <a:p>
            <a:pPr marL="97790" lvl="0" indent="0" algn="l" rtl="0">
              <a:lnSpc>
                <a:spcPct val="90000"/>
              </a:lnSpc>
              <a:spcBef>
                <a:spcPts val="1000"/>
              </a:spcBef>
              <a:spcAft>
                <a:spcPts val="0"/>
              </a:spcAft>
              <a:buClr>
                <a:schemeClr val="dk1"/>
              </a:buClr>
              <a:buSzPct val="100000"/>
              <a:buNone/>
            </a:pPr>
            <a:endParaRPr lang="en-US" sz="1200"/>
          </a:p>
          <a:p>
            <a:pPr marL="97790" lvl="0" indent="0" algn="ctr" rtl="0">
              <a:lnSpc>
                <a:spcPct val="90000"/>
              </a:lnSpc>
              <a:spcBef>
                <a:spcPts val="1000"/>
              </a:spcBef>
              <a:spcAft>
                <a:spcPts val="0"/>
              </a:spcAft>
              <a:buClr>
                <a:schemeClr val="dk1"/>
              </a:buClr>
              <a:buSzPct val="100000"/>
              <a:buNone/>
            </a:pPr>
            <a:r>
              <a:rPr lang="en-US"/>
              <a:t>DATA CLEANING AND PROCESSING</a:t>
            </a:r>
            <a:endParaRPr lang="en-US"/>
          </a:p>
          <a:p>
            <a:pPr marL="269240" lvl="0" indent="-171450" algn="l" rtl="0">
              <a:lnSpc>
                <a:spcPct val="90000"/>
              </a:lnSpc>
              <a:spcBef>
                <a:spcPts val="1000"/>
              </a:spcBef>
              <a:spcAft>
                <a:spcPts val="0"/>
              </a:spcAft>
              <a:buClr>
                <a:schemeClr val="dk1"/>
              </a:buClr>
              <a:buSzPct val="100000"/>
            </a:pPr>
            <a:r>
              <a:rPr lang="en-US" sz="1200"/>
              <a:t>Dropped the column ‘Unnamed: 0’ as that was a garbage column, dropped the columns 'ID', 'CollegeCityID', 'CollegeID' as they are not relevant to our analysis. </a:t>
            </a:r>
            <a:endParaRPr lang="en-US" sz="1200"/>
          </a:p>
          <a:p>
            <a:pPr marL="269240" lvl="0" indent="-171450" algn="l" rtl="0">
              <a:lnSpc>
                <a:spcPct val="90000"/>
              </a:lnSpc>
              <a:spcBef>
                <a:spcPts val="1000"/>
              </a:spcBef>
              <a:spcAft>
                <a:spcPts val="0"/>
              </a:spcAft>
              <a:buClr>
                <a:schemeClr val="dk1"/>
              </a:buClr>
              <a:buSzPct val="100000"/>
            </a:pPr>
            <a:r>
              <a:rPr lang="en-US" sz="1200"/>
              <a:t>Fixing the data types of some features such ‘DOJ’ and ‘DOL’. These features were of the object type and needed to be converted to datetime format for the analyis.</a:t>
            </a:r>
            <a:endParaRPr lang="en-US" sz="1200"/>
          </a:p>
          <a:p>
            <a:pPr marL="269240" lvl="0" indent="-171450" algn="l" rtl="0">
              <a:lnSpc>
                <a:spcPct val="90000"/>
              </a:lnSpc>
              <a:spcBef>
                <a:spcPts val="1000"/>
              </a:spcBef>
              <a:spcAft>
                <a:spcPts val="0"/>
              </a:spcAft>
              <a:buClr>
                <a:schemeClr val="dk1"/>
              </a:buClr>
              <a:buSzPct val="100000"/>
            </a:pPr>
            <a:r>
              <a:rPr lang="en-US" sz="1200"/>
              <a:t>Feature ‘DOL’ had an unwated value ‘present’. This value indicated that the employee had not yet left the organization and was still a part of it. Replaced that with today’s date. Reason for doing that is that even if this analyis is done in future, the result will be propotionally affected unless and until employee leaves the organization.</a:t>
            </a:r>
            <a:endParaRPr lang="en-US" sz="1200"/>
          </a:p>
          <a:p>
            <a:pPr marL="269240" lvl="0" indent="-171450" algn="l" rtl="0">
              <a:lnSpc>
                <a:spcPct val="90000"/>
              </a:lnSpc>
              <a:spcBef>
                <a:spcPts val="1000"/>
              </a:spcBef>
              <a:spcAft>
                <a:spcPts val="0"/>
              </a:spcAft>
              <a:buClr>
                <a:schemeClr val="dk1"/>
              </a:buClr>
              <a:buSzPct val="100000"/>
            </a:pPr>
            <a:r>
              <a:rPr lang="en-US" sz="1200"/>
              <a:t>Calculating the percentage of unwanted values in some of the columns : </a:t>
            </a:r>
            <a:endParaRPr lang="en-US" sz="1200"/>
          </a:p>
          <a:p>
            <a:pPr marL="269240" lvl="0" indent="-171450" algn="l" rtl="0">
              <a:lnSpc>
                <a:spcPct val="90000"/>
              </a:lnSpc>
              <a:spcBef>
                <a:spcPts val="1000"/>
              </a:spcBef>
              <a:spcAft>
                <a:spcPts val="0"/>
              </a:spcAft>
              <a:buClr>
                <a:schemeClr val="dk1"/>
              </a:buClr>
              <a:buSzPct val="100000"/>
            </a:pPr>
            <a:r>
              <a:rPr lang="en-US" sz="1200"/>
              <a:t>Dropped those columns which had more than 50% of unwanted values.</a:t>
            </a:r>
            <a:endParaRPr lang="en-US" sz="1200"/>
          </a:p>
        </p:txBody>
      </p:sp>
      <p:pic>
        <p:nvPicPr>
          <p:cNvPr id="2" name="Picture 1"/>
          <p:cNvPicPr>
            <a:picLocks noChangeAspect="1"/>
          </p:cNvPicPr>
          <p:nvPr/>
        </p:nvPicPr>
        <p:blipFill>
          <a:blip r:embed="rId1"/>
          <a:stretch>
            <a:fillRect/>
          </a:stretch>
        </p:blipFill>
        <p:spPr>
          <a:xfrm>
            <a:off x="5448300" y="5517515"/>
            <a:ext cx="2752725" cy="13049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p:cNvPicPr>
            <a:picLocks noChangeAspect="1"/>
          </p:cNvPicPr>
          <p:nvPr/>
        </p:nvPicPr>
        <p:blipFill>
          <a:blip r:embed="rId1"/>
          <a:stretch>
            <a:fillRect/>
          </a:stretch>
        </p:blipFill>
        <p:spPr>
          <a:xfrm>
            <a:off x="4175760" y="2781300"/>
            <a:ext cx="3983355" cy="2914650"/>
          </a:xfrm>
          <a:prstGeom prst="rect">
            <a:avLst/>
          </a:prstGeom>
        </p:spPr>
      </p:pic>
      <p:sp>
        <p:nvSpPr>
          <p:cNvPr id="6" name="Text Box 5"/>
          <p:cNvSpPr txBox="1"/>
          <p:nvPr/>
        </p:nvSpPr>
        <p:spPr>
          <a:xfrm>
            <a:off x="69215" y="0"/>
            <a:ext cx="12122785" cy="6724650"/>
          </a:xfrm>
          <a:prstGeom prst="rect">
            <a:avLst/>
          </a:prstGeom>
          <a:noFill/>
        </p:spPr>
        <p:txBody>
          <a:bodyPr wrap="square" rtlCol="0">
            <a:noAutofit/>
          </a:bodyPr>
          <a:p>
            <a:pPr algn="ctr"/>
            <a:r>
              <a:rPr lang="en-US" sz="2800"/>
              <a:t>FEATURE ENGINEERING</a:t>
            </a:r>
            <a:endParaRPr lang="en-US" sz="2800"/>
          </a:p>
          <a:p>
            <a:pPr marL="457200" indent="-457200" algn="l">
              <a:buFont typeface="Arial" panose="020B0604020202020204" pitchFamily="34" charset="0"/>
              <a:buChar char="•"/>
            </a:pPr>
            <a:r>
              <a:rPr lang="en-US" sz="1200"/>
              <a:t>Generated a feature ‘Age’.</a:t>
            </a:r>
            <a:endParaRPr lang="en-US" sz="1200"/>
          </a:p>
          <a:p>
            <a:pPr marL="914400" lvl="1" indent="-457200" algn="l">
              <a:buFont typeface="Arial" panose="020B0604020202020204" pitchFamily="34" charset="0"/>
              <a:buChar char="•"/>
            </a:pPr>
            <a:r>
              <a:rPr lang="en-US" sz="1200"/>
              <a:t>Feature age was a much needed column, as this column gives the actual age of person from which we can check hypothesis like whether significant increase in age has a significant effect on salary earned or not.</a:t>
            </a:r>
            <a:endParaRPr lang="en-US" sz="1200"/>
          </a:p>
          <a:p>
            <a:pPr marL="457200" lvl="0" indent="-457200" algn="l">
              <a:buFont typeface="Arial" panose="020B0604020202020204" pitchFamily="34" charset="0"/>
              <a:buChar char="•"/>
            </a:pPr>
            <a:r>
              <a:rPr lang="en-US" sz="1200"/>
              <a:t>Generated a feature ‘Tenure’</a:t>
            </a:r>
            <a:endParaRPr lang="en-US" sz="1200"/>
          </a:p>
          <a:p>
            <a:pPr marL="914400" lvl="3" indent="-457200" algn="l">
              <a:buFont typeface="Arial" panose="020B0604020202020204" pitchFamily="34" charset="0"/>
              <a:buChar char="•"/>
            </a:pPr>
            <a:r>
              <a:rPr lang="en-US" sz="1200">
                <a:sym typeface="+mn-ea"/>
              </a:rPr>
              <a:t>Feature Tenure was a much needed column, as this column gives the actual time a person has worked for the organization from which we can check hypothesis like whether significant increase in Tenure has a significant effect on salary earned or not.</a:t>
            </a:r>
            <a:endParaRPr lang="en-US" sz="1200">
              <a:sym typeface="+mn-ea"/>
            </a:endParaRPr>
          </a:p>
          <a:p>
            <a:pPr marL="914400" lvl="3" indent="-457200" algn="l">
              <a:buFont typeface="Arial" panose="020B0604020202020204" pitchFamily="34" charset="0"/>
              <a:buChar char="•"/>
            </a:pPr>
            <a:endParaRPr lang="en-US" sz="1200">
              <a:sym typeface="+mn-ea"/>
            </a:endParaRPr>
          </a:p>
          <a:p>
            <a:pPr marL="457200" lvl="3" indent="0" algn="ctr">
              <a:buNone/>
            </a:pPr>
            <a:r>
              <a:rPr lang="en-US" sz="2800">
                <a:sym typeface="+mn-ea"/>
              </a:rPr>
              <a:t>EXPLORATORY DATA ANALYSIS (EDA)</a:t>
            </a:r>
            <a:endParaRPr lang="en-US" sz="2800">
              <a:sym typeface="+mn-ea"/>
            </a:endParaRPr>
          </a:p>
          <a:p>
            <a:pPr marL="457200" lvl="3" indent="0" algn="l">
              <a:buNone/>
            </a:pPr>
            <a:endParaRPr lang="en-US" sz="1200"/>
          </a:p>
          <a:p>
            <a:pPr marL="171450" lvl="0" indent="-171450" algn="l">
              <a:buFont typeface="Wingdings" panose="05000000000000000000" charset="0"/>
              <a:buChar char="Ø"/>
            </a:pPr>
            <a:r>
              <a:rPr lang="en-US" sz="1800"/>
              <a:t>Univariate Analysis</a:t>
            </a:r>
            <a:endParaRPr lang="en-US" sz="1800"/>
          </a:p>
          <a:p>
            <a:pPr marL="628650" lvl="1" indent="-171450" algn="l">
              <a:buFont typeface="Arial" panose="020B0604020202020204" pitchFamily="34" charset="0"/>
              <a:buChar char="•"/>
            </a:pPr>
            <a:r>
              <a:rPr lang="en-US" sz="1200"/>
              <a:t>Feature </a:t>
            </a:r>
            <a:r>
              <a:rPr lang="en-US" sz="1200" b="1"/>
              <a:t>CollegeTier   </a:t>
            </a:r>
            <a:r>
              <a:rPr lang="en-US" sz="1200"/>
              <a:t>: Converted the values 1, 2 to categories Tier 1 &amp; Tier 2 respectively.                                                                                                    </a:t>
            </a:r>
            <a:endParaRPr lang="en-US" sz="1200"/>
          </a:p>
          <a:p>
            <a:pPr marL="914400" lvl="2" indent="0" algn="l">
              <a:buNone/>
            </a:pPr>
            <a:r>
              <a:rPr lang="en-US" sz="1200"/>
              <a:t>Non Visual  						Visual </a:t>
            </a:r>
            <a:endParaRPr lang="en-US" sz="1200"/>
          </a:p>
        </p:txBody>
      </p:sp>
      <p:pic>
        <p:nvPicPr>
          <p:cNvPr id="7" name="Picture 6"/>
          <p:cNvPicPr>
            <a:picLocks noChangeAspect="1"/>
          </p:cNvPicPr>
          <p:nvPr/>
        </p:nvPicPr>
        <p:blipFill>
          <a:blip r:embed="rId2"/>
          <a:stretch>
            <a:fillRect/>
          </a:stretch>
        </p:blipFill>
        <p:spPr>
          <a:xfrm>
            <a:off x="695325" y="3141345"/>
            <a:ext cx="3553460" cy="17316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Picture 9"/>
          <p:cNvPicPr>
            <a:picLocks noChangeAspect="1"/>
          </p:cNvPicPr>
          <p:nvPr/>
        </p:nvPicPr>
        <p:blipFill>
          <a:blip r:embed="rId1"/>
          <a:stretch>
            <a:fillRect/>
          </a:stretch>
        </p:blipFill>
        <p:spPr>
          <a:xfrm>
            <a:off x="4799330" y="3068955"/>
            <a:ext cx="3967480" cy="3263900"/>
          </a:xfrm>
          <a:prstGeom prst="rect">
            <a:avLst/>
          </a:prstGeom>
        </p:spPr>
      </p:pic>
      <p:pic>
        <p:nvPicPr>
          <p:cNvPr id="7" name="Picture 6"/>
          <p:cNvPicPr>
            <a:picLocks noChangeAspect="1"/>
          </p:cNvPicPr>
          <p:nvPr/>
        </p:nvPicPr>
        <p:blipFill>
          <a:blip r:embed="rId2"/>
          <a:stretch>
            <a:fillRect/>
          </a:stretch>
        </p:blipFill>
        <p:spPr>
          <a:xfrm>
            <a:off x="5807710" y="405130"/>
            <a:ext cx="4942205" cy="2252345"/>
          </a:xfrm>
          <a:prstGeom prst="rect">
            <a:avLst/>
          </a:prstGeom>
        </p:spPr>
      </p:pic>
      <p:pic>
        <p:nvPicPr>
          <p:cNvPr id="6" name="Picture 5"/>
          <p:cNvPicPr>
            <a:picLocks noChangeAspect="1"/>
          </p:cNvPicPr>
          <p:nvPr/>
        </p:nvPicPr>
        <p:blipFill>
          <a:blip r:embed="rId3"/>
          <a:stretch>
            <a:fillRect/>
          </a:stretch>
        </p:blipFill>
        <p:spPr>
          <a:xfrm>
            <a:off x="46990" y="476885"/>
            <a:ext cx="3633470" cy="1786255"/>
          </a:xfrm>
          <a:prstGeom prst="rect">
            <a:avLst/>
          </a:prstGeom>
        </p:spPr>
      </p:pic>
      <p:sp>
        <p:nvSpPr>
          <p:cNvPr id="5" name="Text Box 4"/>
          <p:cNvSpPr txBox="1"/>
          <p:nvPr/>
        </p:nvSpPr>
        <p:spPr>
          <a:xfrm>
            <a:off x="46990" y="116840"/>
            <a:ext cx="12096750" cy="460375"/>
          </a:xfrm>
          <a:prstGeom prst="rect">
            <a:avLst/>
          </a:prstGeom>
          <a:noFill/>
        </p:spPr>
        <p:txBody>
          <a:bodyPr wrap="square" rtlCol="0">
            <a:sp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CollegeCityTier </a:t>
            </a:r>
            <a:r>
              <a:rPr lang="en-US" sz="1200">
                <a:latin typeface="Calibri" panose="020F0502020204030204" charset="0"/>
                <a:cs typeface="Calibri" panose="020F0502020204030204" charset="0"/>
              </a:rPr>
              <a:t>:  </a:t>
            </a:r>
            <a:r>
              <a:rPr lang="en-US" sz="1200">
                <a:sym typeface="+mn-ea"/>
              </a:rPr>
              <a:t>Converted the values 0, 1 to categories Tier 0 &amp; Tier 1 respectively.</a:t>
            </a:r>
            <a:endParaRPr lang="en-US" sz="1200">
              <a:latin typeface="Calibri" panose="020F0502020204030204" charset="0"/>
              <a:cs typeface="Calibri" panose="020F0502020204030204" charset="0"/>
            </a:endParaRPr>
          </a:p>
          <a:p>
            <a:pPr marL="457200" lvl="1" indent="0">
              <a:buNone/>
            </a:pPr>
            <a:r>
              <a:rPr lang="en-US" sz="1200">
                <a:latin typeface="Calibri" panose="020F0502020204030204" charset="0"/>
                <a:cs typeface="Calibri" panose="020F0502020204030204" charset="0"/>
              </a:rPr>
              <a:t>Non Visual									Visual</a:t>
            </a:r>
            <a:endParaRPr lang="en-US" sz="1200">
              <a:latin typeface="Calibri" panose="020F0502020204030204" charset="0"/>
              <a:cs typeface="Calibri" panose="020F0502020204030204" charset="0"/>
            </a:endParaRPr>
          </a:p>
        </p:txBody>
      </p:sp>
      <p:sp>
        <p:nvSpPr>
          <p:cNvPr id="8" name="Text Box 7"/>
          <p:cNvSpPr txBox="1"/>
          <p:nvPr/>
        </p:nvSpPr>
        <p:spPr>
          <a:xfrm>
            <a:off x="119380" y="2853055"/>
            <a:ext cx="12047220" cy="460375"/>
          </a:xfrm>
          <a:prstGeom prst="rect">
            <a:avLst/>
          </a:prstGeom>
          <a:noFill/>
        </p:spPr>
        <p:txBody>
          <a:bodyPr wrap="square" rtlCol="0">
            <a:sp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JobCity </a:t>
            </a:r>
            <a:r>
              <a:rPr lang="en-US" sz="1200">
                <a:latin typeface="Calibri" panose="020F0502020204030204" charset="0"/>
                <a:cs typeface="Calibri" panose="020F0502020204030204" charset="0"/>
              </a:rPr>
              <a:t>: Replaced the unwanted value ‘get’ with mode of the feature by locating the rows and choosing separate depending upon the specializations.</a:t>
            </a:r>
            <a:endParaRPr lang="en-US" sz="1200">
              <a:latin typeface="Calibri" panose="020F0502020204030204" charset="0"/>
              <a:cs typeface="Calibri" panose="020F0502020204030204" charset="0"/>
            </a:endParaRPr>
          </a:p>
          <a:p>
            <a:pPr marL="457200" lvl="1" indent="0">
              <a:buNone/>
            </a:pPr>
            <a:r>
              <a:rPr lang="en-US" sz="1200">
                <a:latin typeface="Calibri" panose="020F0502020204030204" charset="0"/>
                <a:cs typeface="Calibri" panose="020F0502020204030204" charset="0"/>
              </a:rPr>
              <a:t>Non Visual 								Visual</a:t>
            </a:r>
            <a:endParaRPr lang="en-US" sz="1200">
              <a:latin typeface="Calibri" panose="020F0502020204030204" charset="0"/>
              <a:cs typeface="Calibri" panose="020F0502020204030204" charset="0"/>
            </a:endParaRPr>
          </a:p>
        </p:txBody>
      </p:sp>
      <p:pic>
        <p:nvPicPr>
          <p:cNvPr id="9" name="Picture 8"/>
          <p:cNvPicPr>
            <a:picLocks noChangeAspect="1"/>
          </p:cNvPicPr>
          <p:nvPr/>
        </p:nvPicPr>
        <p:blipFill>
          <a:blip r:embed="rId4"/>
          <a:stretch>
            <a:fillRect/>
          </a:stretch>
        </p:blipFill>
        <p:spPr>
          <a:xfrm>
            <a:off x="191135" y="3284855"/>
            <a:ext cx="3489960" cy="22002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Picture 11"/>
          <p:cNvPicPr>
            <a:picLocks noChangeAspect="1"/>
          </p:cNvPicPr>
          <p:nvPr/>
        </p:nvPicPr>
        <p:blipFill>
          <a:blip r:embed="rId1"/>
          <a:stretch>
            <a:fillRect/>
          </a:stretch>
        </p:blipFill>
        <p:spPr>
          <a:xfrm>
            <a:off x="7248525" y="3141345"/>
            <a:ext cx="3474085" cy="2997200"/>
          </a:xfrm>
          <a:prstGeom prst="rect">
            <a:avLst/>
          </a:prstGeom>
        </p:spPr>
      </p:pic>
      <p:sp>
        <p:nvSpPr>
          <p:cNvPr id="4" name="Text Box 3"/>
          <p:cNvSpPr txBox="1"/>
          <p:nvPr/>
        </p:nvSpPr>
        <p:spPr>
          <a:xfrm>
            <a:off x="0" y="0"/>
            <a:ext cx="12174220" cy="434975"/>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Gender’ </a:t>
            </a:r>
            <a:r>
              <a:rPr lang="en-US" sz="1200">
                <a:latin typeface="Calibri" panose="020F0502020204030204" charset="0"/>
                <a:cs typeface="Calibri" panose="020F0502020204030204" charset="0"/>
              </a:rPr>
              <a:t>: Replaced values ‘m’ and ‘f’ with more descriptive values ‘m’-&gt;’Male’ &amp; ‘f’-&gt;’Female’</a:t>
            </a:r>
            <a:endParaRPr lang="en-US" sz="1200">
              <a:latin typeface="Calibri" panose="020F0502020204030204" charset="0"/>
              <a:cs typeface="Calibri" panose="020F0502020204030204" charset="0"/>
            </a:endParaRPr>
          </a:p>
          <a:p>
            <a:pPr marL="457200" lvl="1" indent="0">
              <a:buNone/>
            </a:pPr>
            <a:r>
              <a:rPr lang="en-US" sz="1200">
                <a:latin typeface="Calibri" panose="020F0502020204030204" charset="0"/>
                <a:cs typeface="Calibri" panose="020F0502020204030204" charset="0"/>
              </a:rPr>
              <a:t>Non Visual										Visual</a:t>
            </a:r>
            <a:endParaRPr lang="en-US" sz="1200">
              <a:latin typeface="Calibri" panose="020F0502020204030204" charset="0"/>
              <a:cs typeface="Calibri" panose="020F0502020204030204" charset="0"/>
            </a:endParaRPr>
          </a:p>
        </p:txBody>
      </p:sp>
      <p:sp>
        <p:nvSpPr>
          <p:cNvPr id="6" name="Text Box 5"/>
          <p:cNvSpPr txBox="1"/>
          <p:nvPr/>
        </p:nvSpPr>
        <p:spPr>
          <a:xfrm>
            <a:off x="17780" y="3213100"/>
            <a:ext cx="12174220" cy="434975"/>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10board’ </a:t>
            </a:r>
            <a:r>
              <a:rPr lang="en-US" sz="1200">
                <a:latin typeface="Calibri" panose="020F0502020204030204" charset="0"/>
                <a:cs typeface="Calibri" panose="020F0502020204030204" charset="0"/>
              </a:rPr>
              <a:t>: Replaced all values into 4 categories, ‘State’ ‘CBSE’ ‘ICSE’ and  ‘Not Mentioned’.</a:t>
            </a:r>
            <a:endParaRPr lang="en-US" sz="1200">
              <a:latin typeface="Calibri" panose="020F0502020204030204" charset="0"/>
              <a:cs typeface="Calibri" panose="020F0502020204030204" charset="0"/>
            </a:endParaRPr>
          </a:p>
          <a:p>
            <a:pPr marL="457200" lvl="1" indent="0">
              <a:buNone/>
            </a:pPr>
            <a:r>
              <a:rPr lang="en-US" sz="1200">
                <a:latin typeface="Calibri" panose="020F0502020204030204" charset="0"/>
                <a:cs typeface="Calibri" panose="020F0502020204030204" charset="0"/>
              </a:rPr>
              <a:t>Non Visual										Visual</a:t>
            </a:r>
            <a:endParaRPr lang="en-US" sz="1200">
              <a:latin typeface="Calibri" panose="020F0502020204030204" charset="0"/>
              <a:cs typeface="Calibri" panose="020F0502020204030204" charset="0"/>
            </a:endParaRPr>
          </a:p>
        </p:txBody>
      </p:sp>
      <p:pic>
        <p:nvPicPr>
          <p:cNvPr id="8" name="Picture 7"/>
          <p:cNvPicPr>
            <a:picLocks noChangeAspect="1"/>
          </p:cNvPicPr>
          <p:nvPr/>
        </p:nvPicPr>
        <p:blipFill>
          <a:blip r:embed="rId2"/>
          <a:stretch>
            <a:fillRect/>
          </a:stretch>
        </p:blipFill>
        <p:spPr>
          <a:xfrm>
            <a:off x="479425" y="476885"/>
            <a:ext cx="4257675" cy="1971675"/>
          </a:xfrm>
          <a:prstGeom prst="rect">
            <a:avLst/>
          </a:prstGeom>
        </p:spPr>
      </p:pic>
      <p:pic>
        <p:nvPicPr>
          <p:cNvPr id="9" name="Picture 8"/>
          <p:cNvPicPr>
            <a:picLocks noChangeAspect="1"/>
          </p:cNvPicPr>
          <p:nvPr/>
        </p:nvPicPr>
        <p:blipFill>
          <a:blip r:embed="rId3"/>
          <a:stretch>
            <a:fillRect/>
          </a:stretch>
        </p:blipFill>
        <p:spPr>
          <a:xfrm>
            <a:off x="335280" y="3717290"/>
            <a:ext cx="6019800" cy="2533650"/>
          </a:xfrm>
          <a:prstGeom prst="rect">
            <a:avLst/>
          </a:prstGeom>
        </p:spPr>
      </p:pic>
      <p:pic>
        <p:nvPicPr>
          <p:cNvPr id="11" name="Picture 10"/>
          <p:cNvPicPr>
            <a:picLocks noChangeAspect="1"/>
          </p:cNvPicPr>
          <p:nvPr/>
        </p:nvPicPr>
        <p:blipFill>
          <a:blip r:embed="rId4"/>
          <a:stretch>
            <a:fillRect/>
          </a:stretch>
        </p:blipFill>
        <p:spPr>
          <a:xfrm>
            <a:off x="6456045" y="548640"/>
            <a:ext cx="3964305" cy="24250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Picture 10"/>
          <p:cNvPicPr>
            <a:picLocks noChangeAspect="1"/>
          </p:cNvPicPr>
          <p:nvPr/>
        </p:nvPicPr>
        <p:blipFill>
          <a:blip r:embed="rId1"/>
          <a:stretch>
            <a:fillRect/>
          </a:stretch>
        </p:blipFill>
        <p:spPr>
          <a:xfrm>
            <a:off x="6888480" y="116840"/>
            <a:ext cx="3460115" cy="3025140"/>
          </a:xfrm>
          <a:prstGeom prst="rect">
            <a:avLst/>
          </a:prstGeom>
        </p:spPr>
      </p:pic>
      <p:sp>
        <p:nvSpPr>
          <p:cNvPr id="6" name="Text Box 5"/>
          <p:cNvSpPr txBox="1"/>
          <p:nvPr/>
        </p:nvSpPr>
        <p:spPr>
          <a:xfrm>
            <a:off x="17780" y="-27305"/>
            <a:ext cx="12174220" cy="434975"/>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12board’ </a:t>
            </a:r>
            <a:r>
              <a:rPr lang="en-US" sz="1200">
                <a:latin typeface="Calibri" panose="020F0502020204030204" charset="0"/>
                <a:cs typeface="Calibri" panose="020F0502020204030204" charset="0"/>
              </a:rPr>
              <a:t>: Replaced all values into 4 categories, ‘State’ ‘CBSE’ ‘ICSE’ and  ‘Not Mentioned’.</a:t>
            </a:r>
            <a:endParaRPr lang="en-US" sz="1200">
              <a:latin typeface="Calibri" panose="020F0502020204030204" charset="0"/>
              <a:cs typeface="Calibri" panose="020F0502020204030204" charset="0"/>
            </a:endParaRPr>
          </a:p>
          <a:p>
            <a:pPr marL="457200" lvl="1" indent="0">
              <a:buNone/>
            </a:pPr>
            <a:r>
              <a:rPr lang="en-US" sz="1200">
                <a:latin typeface="Calibri" panose="020F0502020204030204" charset="0"/>
                <a:cs typeface="Calibri" panose="020F0502020204030204" charset="0"/>
              </a:rPr>
              <a:t>Non Visual										    Visual</a:t>
            </a:r>
            <a:endParaRPr lang="en-US" sz="1200">
              <a:latin typeface="Calibri" panose="020F0502020204030204" charset="0"/>
              <a:cs typeface="Calibri" panose="020F0502020204030204" charset="0"/>
            </a:endParaRPr>
          </a:p>
        </p:txBody>
      </p:sp>
      <p:pic>
        <p:nvPicPr>
          <p:cNvPr id="7" name="Picture 6"/>
          <p:cNvPicPr>
            <a:picLocks noChangeAspect="1"/>
          </p:cNvPicPr>
          <p:nvPr/>
        </p:nvPicPr>
        <p:blipFill>
          <a:blip r:embed="rId2"/>
          <a:stretch>
            <a:fillRect/>
          </a:stretch>
        </p:blipFill>
        <p:spPr>
          <a:xfrm>
            <a:off x="407035" y="476250"/>
            <a:ext cx="5943600" cy="2305050"/>
          </a:xfrm>
          <a:prstGeom prst="rect">
            <a:avLst/>
          </a:prstGeom>
        </p:spPr>
      </p:pic>
      <p:sp>
        <p:nvSpPr>
          <p:cNvPr id="8" name="Text Box 7"/>
          <p:cNvSpPr txBox="1"/>
          <p:nvPr/>
        </p:nvSpPr>
        <p:spPr>
          <a:xfrm>
            <a:off x="0" y="3356610"/>
            <a:ext cx="12174220" cy="434975"/>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Degree’</a:t>
            </a:r>
            <a:r>
              <a:rPr lang="en-US" sz="1200">
                <a:latin typeface="Calibri" panose="020F0502020204030204" charset="0"/>
                <a:cs typeface="Calibri" panose="020F0502020204030204" charset="0"/>
              </a:rPr>
              <a:t>: </a:t>
            </a:r>
            <a:endParaRPr lang="en-US" sz="1200">
              <a:latin typeface="Calibri" panose="020F0502020204030204" charset="0"/>
              <a:cs typeface="Calibri" panose="020F0502020204030204" charset="0"/>
            </a:endParaRPr>
          </a:p>
          <a:p>
            <a:pPr marL="457200" lvl="1" indent="0">
              <a:buNone/>
            </a:pPr>
            <a:r>
              <a:rPr lang="en-US" sz="1200">
                <a:latin typeface="Calibri" panose="020F0502020204030204" charset="0"/>
                <a:cs typeface="Calibri" panose="020F0502020204030204" charset="0"/>
              </a:rPr>
              <a:t>Non Visual										Visual</a:t>
            </a:r>
            <a:endParaRPr lang="en-US" sz="1200">
              <a:latin typeface="Calibri" panose="020F0502020204030204" charset="0"/>
              <a:cs typeface="Calibri" panose="020F0502020204030204" charset="0"/>
            </a:endParaRPr>
          </a:p>
        </p:txBody>
      </p:sp>
      <p:pic>
        <p:nvPicPr>
          <p:cNvPr id="9" name="Picture 8"/>
          <p:cNvPicPr>
            <a:picLocks noChangeAspect="1"/>
          </p:cNvPicPr>
          <p:nvPr/>
        </p:nvPicPr>
        <p:blipFill>
          <a:blip r:embed="rId3"/>
          <a:stretch>
            <a:fillRect/>
          </a:stretch>
        </p:blipFill>
        <p:spPr>
          <a:xfrm>
            <a:off x="191135" y="3860800"/>
            <a:ext cx="5985510" cy="2295525"/>
          </a:xfrm>
          <a:prstGeom prst="rect">
            <a:avLst/>
          </a:prstGeom>
        </p:spPr>
      </p:pic>
      <p:pic>
        <p:nvPicPr>
          <p:cNvPr id="12" name="Picture 11"/>
          <p:cNvPicPr>
            <a:picLocks noChangeAspect="1"/>
          </p:cNvPicPr>
          <p:nvPr/>
        </p:nvPicPr>
        <p:blipFill>
          <a:blip r:embed="rId4"/>
          <a:stretch>
            <a:fillRect/>
          </a:stretch>
        </p:blipFill>
        <p:spPr>
          <a:xfrm>
            <a:off x="6528435" y="3501390"/>
            <a:ext cx="3101340" cy="2794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Picture 9"/>
          <p:cNvPicPr>
            <a:picLocks noChangeAspect="1"/>
          </p:cNvPicPr>
          <p:nvPr/>
        </p:nvPicPr>
        <p:blipFill>
          <a:blip r:embed="rId1"/>
          <a:stretch>
            <a:fillRect/>
          </a:stretch>
        </p:blipFill>
        <p:spPr>
          <a:xfrm>
            <a:off x="5148580" y="3429000"/>
            <a:ext cx="4081780" cy="3068320"/>
          </a:xfrm>
          <a:prstGeom prst="rect">
            <a:avLst/>
          </a:prstGeom>
        </p:spPr>
      </p:pic>
      <p:pic>
        <p:nvPicPr>
          <p:cNvPr id="7" name="Picture 6"/>
          <p:cNvPicPr>
            <a:picLocks noChangeAspect="1"/>
          </p:cNvPicPr>
          <p:nvPr/>
        </p:nvPicPr>
        <p:blipFill>
          <a:blip r:embed="rId2"/>
          <a:stretch>
            <a:fillRect/>
          </a:stretch>
        </p:blipFill>
        <p:spPr>
          <a:xfrm>
            <a:off x="5951855" y="332740"/>
            <a:ext cx="3114040" cy="2764790"/>
          </a:xfrm>
          <a:prstGeom prst="rect">
            <a:avLst/>
          </a:prstGeom>
        </p:spPr>
      </p:pic>
      <p:sp>
        <p:nvSpPr>
          <p:cNvPr id="6" name="Text Box 5"/>
          <p:cNvSpPr txBox="1"/>
          <p:nvPr/>
        </p:nvSpPr>
        <p:spPr>
          <a:xfrm>
            <a:off x="17780" y="-27305"/>
            <a:ext cx="12174220" cy="434975"/>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Specialization’</a:t>
            </a:r>
            <a:r>
              <a:rPr lang="en-US" sz="1200">
                <a:latin typeface="Calibri" panose="020F0502020204030204" charset="0"/>
                <a:cs typeface="Calibri" panose="020F0502020204030204" charset="0"/>
              </a:rPr>
              <a:t>: Mapped all specializations to few categories to make the analysis easier.</a:t>
            </a:r>
            <a:endParaRPr lang="en-US" sz="1200">
              <a:latin typeface="Calibri" panose="020F0502020204030204" charset="0"/>
              <a:cs typeface="Calibri" panose="020F0502020204030204" charset="0"/>
            </a:endParaRPr>
          </a:p>
          <a:p>
            <a:pPr marL="457200" lvl="1" indent="0">
              <a:buNone/>
            </a:pPr>
            <a:r>
              <a:rPr lang="en-US" sz="1200">
                <a:latin typeface="Calibri" panose="020F0502020204030204" charset="0"/>
                <a:cs typeface="Calibri" panose="020F0502020204030204" charset="0"/>
              </a:rPr>
              <a:t>Non Visual								Visual</a:t>
            </a:r>
            <a:endParaRPr lang="en-US" sz="1200">
              <a:latin typeface="Calibri" panose="020F0502020204030204" charset="0"/>
              <a:cs typeface="Calibri" panose="020F0502020204030204" charset="0"/>
            </a:endParaRPr>
          </a:p>
        </p:txBody>
      </p:sp>
      <p:pic>
        <p:nvPicPr>
          <p:cNvPr id="5" name="Picture 4"/>
          <p:cNvPicPr>
            <a:picLocks noChangeAspect="1"/>
          </p:cNvPicPr>
          <p:nvPr/>
        </p:nvPicPr>
        <p:blipFill>
          <a:blip r:embed="rId3"/>
          <a:stretch>
            <a:fillRect/>
          </a:stretch>
        </p:blipFill>
        <p:spPr>
          <a:xfrm>
            <a:off x="47625" y="476885"/>
            <a:ext cx="5142230" cy="2408555"/>
          </a:xfrm>
          <a:prstGeom prst="rect">
            <a:avLst/>
          </a:prstGeom>
        </p:spPr>
      </p:pic>
      <p:sp>
        <p:nvSpPr>
          <p:cNvPr id="8" name="Text Box 7"/>
          <p:cNvSpPr txBox="1"/>
          <p:nvPr/>
        </p:nvSpPr>
        <p:spPr>
          <a:xfrm>
            <a:off x="-96520" y="3284855"/>
            <a:ext cx="12174220" cy="434975"/>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CollegeState’</a:t>
            </a:r>
            <a:r>
              <a:rPr lang="en-US" sz="1200">
                <a:latin typeface="Calibri" panose="020F0502020204030204" charset="0"/>
                <a:cs typeface="Calibri" panose="020F0502020204030204" charset="0"/>
              </a:rPr>
              <a:t>: </a:t>
            </a:r>
            <a:endParaRPr lang="en-US" sz="1200">
              <a:latin typeface="Calibri" panose="020F0502020204030204" charset="0"/>
              <a:cs typeface="Calibri" panose="020F0502020204030204" charset="0"/>
            </a:endParaRPr>
          </a:p>
          <a:p>
            <a:pPr marL="457200" lvl="1" indent="0">
              <a:buNone/>
            </a:pPr>
            <a:r>
              <a:rPr lang="en-US" sz="1200">
                <a:latin typeface="Calibri" panose="020F0502020204030204" charset="0"/>
                <a:cs typeface="Calibri" panose="020F0502020204030204" charset="0"/>
              </a:rPr>
              <a:t>Non Visual								Visual</a:t>
            </a:r>
            <a:endParaRPr lang="en-US" sz="1200">
              <a:latin typeface="Calibri" panose="020F0502020204030204" charset="0"/>
              <a:cs typeface="Calibri" panose="020F0502020204030204" charset="0"/>
            </a:endParaRPr>
          </a:p>
        </p:txBody>
      </p:sp>
      <p:pic>
        <p:nvPicPr>
          <p:cNvPr id="9" name="Picture 8"/>
          <p:cNvPicPr>
            <a:picLocks noChangeAspect="1"/>
          </p:cNvPicPr>
          <p:nvPr/>
        </p:nvPicPr>
        <p:blipFill>
          <a:blip r:embed="rId4"/>
          <a:stretch>
            <a:fillRect/>
          </a:stretch>
        </p:blipFill>
        <p:spPr>
          <a:xfrm>
            <a:off x="0" y="3672205"/>
            <a:ext cx="5325745" cy="31857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0" y="0"/>
            <a:ext cx="4221480" cy="1016635"/>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Salary’</a:t>
            </a:r>
            <a:r>
              <a:rPr lang="en-US" sz="1200">
                <a:latin typeface="Calibri" panose="020F0502020204030204" charset="0"/>
                <a:cs typeface="Calibri" panose="020F0502020204030204" charset="0"/>
              </a:rPr>
              <a:t>: This feature had presence of many outliers and most of them were above the 75th percentile mark, indicating there are quite a good number of people having high salaries.</a:t>
            </a:r>
            <a:endParaRPr lang="en-US" sz="1200">
              <a:latin typeface="Calibri" panose="020F0502020204030204" charset="0"/>
              <a:cs typeface="Calibri" panose="020F0502020204030204" charset="0"/>
            </a:endParaRPr>
          </a:p>
        </p:txBody>
      </p:sp>
      <p:pic>
        <p:nvPicPr>
          <p:cNvPr id="4" name="Picture 3"/>
          <p:cNvPicPr>
            <a:picLocks noChangeAspect="1"/>
          </p:cNvPicPr>
          <p:nvPr/>
        </p:nvPicPr>
        <p:blipFill>
          <a:blip r:embed="rId1"/>
          <a:stretch>
            <a:fillRect/>
          </a:stretch>
        </p:blipFill>
        <p:spPr>
          <a:xfrm>
            <a:off x="0" y="765175"/>
            <a:ext cx="4378325" cy="3369945"/>
          </a:xfrm>
          <a:prstGeom prst="rect">
            <a:avLst/>
          </a:prstGeom>
        </p:spPr>
      </p:pic>
      <p:sp>
        <p:nvSpPr>
          <p:cNvPr id="6" name="Text Box 5"/>
          <p:cNvSpPr txBox="1"/>
          <p:nvPr/>
        </p:nvSpPr>
        <p:spPr>
          <a:xfrm>
            <a:off x="4584065" y="45085"/>
            <a:ext cx="7588250" cy="742950"/>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sym typeface="+mn-ea"/>
              </a:rPr>
              <a:t>Feature ‘</a:t>
            </a:r>
            <a:r>
              <a:rPr lang="en-US" sz="1200" b="1">
                <a:latin typeface="Calibri" panose="020F0502020204030204" charset="0"/>
                <a:cs typeface="Calibri" panose="020F0502020204030204" charset="0"/>
                <a:sym typeface="+mn-ea"/>
              </a:rPr>
              <a:t>10Percentage</a:t>
            </a:r>
            <a:r>
              <a:rPr lang="en-US" sz="1200">
                <a:latin typeface="Calibri" panose="020F0502020204030204" charset="0"/>
                <a:cs typeface="Calibri" panose="020F0502020204030204" charset="0"/>
                <a:sym typeface="+mn-ea"/>
              </a:rPr>
              <a:t>’: This feature had presence of many outliers and most of them were below the 25th percentile mark, indicating there are quite a few number of AMCAT aspirants having percentage less than 50%.</a:t>
            </a:r>
            <a:endParaRPr lang="en-US" sz="1200"/>
          </a:p>
        </p:txBody>
      </p:sp>
      <p:pic>
        <p:nvPicPr>
          <p:cNvPr id="7" name="Picture 6"/>
          <p:cNvPicPr>
            <a:picLocks noChangeAspect="1"/>
          </p:cNvPicPr>
          <p:nvPr/>
        </p:nvPicPr>
        <p:blipFill>
          <a:blip r:embed="rId2"/>
          <a:stretch>
            <a:fillRect/>
          </a:stretch>
        </p:blipFill>
        <p:spPr>
          <a:xfrm>
            <a:off x="6240145" y="548640"/>
            <a:ext cx="4796155" cy="3599180"/>
          </a:xfrm>
          <a:prstGeom prst="rect">
            <a:avLst/>
          </a:prstGeom>
        </p:spPr>
      </p:pic>
      <p:sp>
        <p:nvSpPr>
          <p:cNvPr id="10" name="Text Box 9"/>
          <p:cNvSpPr txBox="1"/>
          <p:nvPr/>
        </p:nvSpPr>
        <p:spPr>
          <a:xfrm>
            <a:off x="47625" y="4293235"/>
            <a:ext cx="4221480" cy="2476500"/>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12graduation</a:t>
            </a:r>
            <a:r>
              <a:rPr lang="en-US" sz="1200">
                <a:latin typeface="Calibri" panose="020F0502020204030204" charset="0"/>
                <a:cs typeface="Calibri" panose="020F0502020204030204" charset="0"/>
              </a:rPr>
              <a:t>: This feature had presence of few  outliers and most of them were below the 25th percentile mark, indicating there are quite a good number of people who graduated before the year 2003. Also most of the spread of the values was between the range 2003 - 2011.</a:t>
            </a:r>
            <a:endParaRPr lang="en-US" sz="1200">
              <a:latin typeface="Calibri" panose="020F0502020204030204" charset="0"/>
              <a:cs typeface="Calibri" panose="020F0502020204030204" charset="0"/>
            </a:endParaRPr>
          </a:p>
        </p:txBody>
      </p:sp>
      <p:pic>
        <p:nvPicPr>
          <p:cNvPr id="11" name="Picture 10"/>
          <p:cNvPicPr>
            <a:picLocks noChangeAspect="1"/>
          </p:cNvPicPr>
          <p:nvPr/>
        </p:nvPicPr>
        <p:blipFill>
          <a:blip r:embed="rId3"/>
          <a:stretch>
            <a:fillRect/>
          </a:stretch>
        </p:blipFill>
        <p:spPr>
          <a:xfrm>
            <a:off x="4221480" y="4077335"/>
            <a:ext cx="4185285" cy="26352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13016</Words>
  <Application>WPS Presentation</Application>
  <PresentationFormat/>
  <Paragraphs>141</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Arial</vt:lpstr>
      <vt:lpstr>Calibri</vt:lpstr>
      <vt:lpstr>Lato Black</vt:lpstr>
      <vt:lpstr>Libre Baskerville</vt:lpstr>
      <vt:lpstr>Microsoft YaHei</vt:lpstr>
      <vt:lpstr>Arial Unicode MS</vt:lpstr>
      <vt:lpstr>Wingdings</vt:lpstr>
      <vt:lpstr>Cambria Math</vt:lpstr>
      <vt:lpstr>Calibri</vt:lpstr>
      <vt:lpstr>Cambria</vt:lpstr>
      <vt:lpstr>Office Theme</vt:lpstr>
      <vt:lpstr>PowerPoint 演示文稿</vt:lpstr>
      <vt:lpstr>PowerPoint 演示文稿</vt:lpstr>
      <vt:lpstr>Agenda (This should be the PPT flow)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Ram Aduri</dc:creator>
  <cp:lastModifiedBy>Sarthak Agrawal</cp:lastModifiedBy>
  <cp:revision>2</cp:revision>
  <dcterms:created xsi:type="dcterms:W3CDTF">2024-02-22T22:07:57Z</dcterms:created>
  <dcterms:modified xsi:type="dcterms:W3CDTF">2024-02-22T22:08:45Z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0C2FF57141514FC6813E4A90A35B7010_13</vt:lpwstr>
  </property>
  <property fmtid="{D5CDD505-2E9C-101B-9397-08002B2CF9AE}" pid="3" name="KSOProductBuildVer">
    <vt:lpwstr>1033-12.2.0.13431</vt:lpwstr>
  </property>
</Properties>
</file>