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58" r:id="rId6"/>
    <p:sldId id="261" r:id="rId7"/>
    <p:sldId id="259" r:id="rId8"/>
  </p:sldIdLst>
  <p:sldSz cx="12192000" cy="6858000"/>
  <p:notesSz cx="6858000" cy="9144000"/>
  <p:embeddedFontLst>
    <p:embeddedFont>
      <p:font typeface="Calibri" panose="020F0502020204030204"/>
      <p:regular r:id="rId12"/>
    </p:embeddedFont>
    <p:embeddedFont>
      <p:font typeface="Segoe UI Black" panose="020B0A02040204020203" charset="0"/>
      <p:bold r:id="rId13"/>
    </p:embeddedFont>
    <p:embeddedFont>
      <p:font typeface="Lato Black" panose="020F0802020204030203"/>
      <p:bold r:id="rId14"/>
      <p:boldItalic r:id="rId15"/>
    </p:embeddedFont>
    <p:embeddedFont>
      <p:font typeface="Comic Sans MS" panose="030F0702030302020204" charset="0"/>
      <p:regular r:id="rId16"/>
      <p:bold r:id="rId17"/>
      <p:italic r:id="rId18"/>
      <p:boldItalic r:id="rId19"/>
    </p:embeddedFont>
    <p:embeddedFont>
      <p:font typeface="Libre Baskerville" panose="0200000000000000000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s://github.com/IamME1311/AMCAT-EDA-Project" TargetMode="Externa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1" Type="http://schemas.openxmlformats.org/officeDocument/2006/relationships/slideLayout" Target="../slideLayouts/slideLayout4.xml"/><Relationship Id="rId10" Type="http://schemas.openxmlformats.org/officeDocument/2006/relationships/image" Target="../media/image16.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635" y="0"/>
            <a:ext cx="12190730" cy="6880860"/>
          </a:xfrm>
          <a:prstGeom prst="rect">
            <a:avLst/>
          </a:prstGeom>
          <a:noFill/>
          <a:ln>
            <a:noFill/>
          </a:ln>
        </p:spPr>
      </p:pic>
      <p:sp>
        <p:nvSpPr>
          <p:cNvPr id="99" name="Google Shape;99;p1"/>
          <p:cNvSpPr txBox="1"/>
          <p:nvPr/>
        </p:nvSpPr>
        <p:spPr>
          <a:xfrm>
            <a:off x="2472904" y="3717986"/>
            <a:ext cx="7246189" cy="6438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br>
            <a:r>
              <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t>Code Refactoring and Bug Fixing</a:t>
            </a:r>
            <a:endPar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1299210"/>
            <a:ext cx="11295380" cy="4960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am an emerging data scientist who recently competed his Masters in Computer Applications with Specialization in Machine Learning. My educational has always been quite average but I think I possess a quality much needed for a Data Science career which is ability to learn quickly and curiosity. I like to work in my comfort zone but more often than not, I like to challenge myself with tasks that seems to be quite interesting.</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want to learn andd excel in Data Science because of mostly two reasons. First, the field of data science has its connections and usability in almost every field out there and secondly it aligns with my dream of using my skills to work in an automotive company like Koenigsegg where they do use engineering to design world’s fastest cars but also rely on massive amonts of data to make that possible. I want to be the one to dive and get insights from that data and also build complex models that can eliminate the use to drivers in a car to such an extent where it would seem like a norm to have a driverless vehicle and experience that same thrill while riding in the passenger seat.</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have 7 months experince as a Subject Matter Expert (SME) at hexaware technologies where I worked in conjunction with the Analytical team by providing them business information to develop models and drive insights from data to improve the business process and solve real world scenarios of customer problems.</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Link to Github Repository : </a:t>
            </a:r>
            <a:r>
              <a:rPr lang="en-US" sz="1800">
                <a:solidFill>
                  <a:schemeClr val="dk1"/>
                </a:solidFill>
                <a:latin typeface="Calibri" panose="020F0502020204030204"/>
                <a:ea typeface="Calibri" panose="020F0502020204030204"/>
                <a:cs typeface="Calibri" panose="020F0502020204030204"/>
                <a:sym typeface="Calibri" panose="020F0502020204030204"/>
                <a:hlinkClick r:id="rId1" action="ppaction://hlinkfile"/>
              </a:rPr>
              <a:t>LINK</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08280" y="18415"/>
            <a:ext cx="11961495" cy="16668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US" b="1">
                <a:solidFill>
                  <a:srgbClr val="FF0000"/>
                </a:solidFill>
              </a:rPr>
              <a:t>Task</a:t>
            </a:r>
            <a:br>
              <a:rPr lang="en-US" altLang="en-IN" b="1">
                <a:solidFill>
                  <a:srgbClr val="FF0000"/>
                </a:solidFill>
              </a:rPr>
            </a:br>
            <a:r>
              <a:rPr lang="en-US" altLang="en-IN" sz="2400" b="1">
                <a:solidFill>
                  <a:schemeClr val="tx1"/>
                </a:solidFill>
              </a:rPr>
              <a:t>Refactor the existing codebase and ensure the proper functioning of the Note Taking Application. Document all identified bugs during the debugging process.</a:t>
            </a:r>
            <a:endParaRPr lang="en-US" altLang="en-IN" sz="2400" b="1">
              <a:solidFill>
                <a:schemeClr val="tx1"/>
              </a:solidFill>
            </a:endParaRPr>
          </a:p>
        </p:txBody>
      </p:sp>
      <p:sp>
        <p:nvSpPr>
          <p:cNvPr id="111" name="Google Shape;111;p4"/>
          <p:cNvSpPr txBox="1"/>
          <p:nvPr>
            <p:ph type="body" idx="1"/>
          </p:nvPr>
        </p:nvSpPr>
        <p:spPr>
          <a:xfrm>
            <a:off x="635" y="1918970"/>
            <a:ext cx="12177395" cy="49377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a:latin typeface="Comic Sans MS" panose="030F0702030302020204" charset="0"/>
                <a:cs typeface="Comic Sans MS" panose="030F0702030302020204" charset="0"/>
              </a:rPr>
              <a:t>Debugging </a:t>
            </a:r>
            <a:endParaRPr lang="en-US"/>
          </a:p>
          <a:p>
            <a:pPr marL="0" lvl="0" indent="0" algn="l" rtl="0">
              <a:lnSpc>
                <a:spcPct val="90000"/>
              </a:lnSpc>
              <a:spcBef>
                <a:spcPts val="0"/>
              </a:spcBef>
              <a:spcAft>
                <a:spcPts val="0"/>
              </a:spcAft>
              <a:buClr>
                <a:schemeClr val="dk1"/>
              </a:buClr>
              <a:buSzPct val="100000"/>
              <a:buNone/>
            </a:pPr>
            <a:endParaRPr lang="en-US"/>
          </a:p>
          <a:p>
            <a:pPr marL="0" lvl="0" indent="0" algn="l" rtl="0">
              <a:lnSpc>
                <a:spcPct val="90000"/>
              </a:lnSpc>
              <a:spcBef>
                <a:spcPts val="0"/>
              </a:spcBef>
              <a:spcAft>
                <a:spcPts val="0"/>
              </a:spcAft>
              <a:buClr>
                <a:schemeClr val="dk1"/>
              </a:buClr>
              <a:buSzPct val="100000"/>
              <a:buNone/>
            </a:pPr>
            <a:r>
              <a:rPr lang="en-US" sz="1200">
                <a:latin typeface="Comic Sans MS" panose="030F0702030302020204" charset="0"/>
                <a:cs typeface="Comic Sans MS" panose="030F0702030302020204" charset="0"/>
              </a:rPr>
              <a:t>Debugging is the process of identifying and fixing errors, or bugs, in software code. It is an essential skill for software developers and involves systematically locating and resolving issues that prevent the code from functioning correctly.</a:t>
            </a:r>
            <a:endParaRPr lang="en-US" sz="1200">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r>
              <a:rPr lang="en-US" sz="1200">
                <a:latin typeface="Comic Sans MS" panose="030F0702030302020204" charset="0"/>
                <a:cs typeface="Comic Sans MS" panose="030F0702030302020204" charset="0"/>
              </a:rPr>
              <a:t>Debugging is an iterative and systematic process that requires patience, attention to detail, and problem-solving skills. By employing a combination of techniques and strategies, developers can effectively identify and resolve bugs, leading to more robust and reliable software.</a:t>
            </a:r>
            <a:endParaRPr lang="en-US" sz="1200">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endParaRPr lang="en-US"/>
          </a:p>
          <a:p>
            <a:pPr marL="285750" lvl="0" indent="-285750" algn="l" rtl="0">
              <a:lnSpc>
                <a:spcPct val="90000"/>
              </a:lnSpc>
              <a:spcBef>
                <a:spcPts val="0"/>
              </a:spcBef>
              <a:spcAft>
                <a:spcPts val="0"/>
              </a:spcAft>
              <a:buClr>
                <a:schemeClr val="dk1"/>
              </a:buClr>
              <a:buSzPct val="100000"/>
              <a:buFont typeface="Wingdings" panose="05000000000000000000" charset="0"/>
              <a:buChar char="Ø"/>
            </a:pPr>
            <a:r>
              <a:rPr lang="en-US" sz="1600">
                <a:latin typeface="Comic Sans MS" panose="030F0702030302020204" charset="0"/>
                <a:cs typeface="Comic Sans MS" panose="030F0702030302020204" charset="0"/>
              </a:rPr>
              <a:t>First we shall look at the provided </a:t>
            </a:r>
            <a:r>
              <a:rPr lang="en-US" sz="1600" b="1">
                <a:latin typeface="Comic Sans MS" panose="030F0702030302020204" charset="0"/>
                <a:cs typeface="Comic Sans MS" panose="030F0702030302020204" charset="0"/>
              </a:rPr>
              <a:t>Python </a:t>
            </a:r>
            <a:r>
              <a:rPr lang="en-US" sz="1600">
                <a:latin typeface="Comic Sans MS" panose="030F0702030302020204" charset="0"/>
                <a:cs typeface="Comic Sans MS" panose="030F0702030302020204" charset="0"/>
              </a:rPr>
              <a:t>code then we shall move on to the </a:t>
            </a:r>
            <a:r>
              <a:rPr lang="en-US" sz="1600" b="1">
                <a:latin typeface="Comic Sans MS" panose="030F0702030302020204" charset="0"/>
                <a:cs typeface="Comic Sans MS" panose="030F0702030302020204" charset="0"/>
              </a:rPr>
              <a:t>HTML </a:t>
            </a:r>
            <a:r>
              <a:rPr lang="en-US" sz="1600">
                <a:latin typeface="Comic Sans MS" panose="030F0702030302020204" charset="0"/>
                <a:cs typeface="Comic Sans MS" panose="030F0702030302020204" charset="0"/>
              </a:rPr>
              <a:t>code.</a:t>
            </a:r>
            <a:endParaRPr lang="en-US" sz="1600">
              <a:latin typeface="Comic Sans MS" panose="030F0702030302020204" charset="0"/>
              <a:cs typeface="Comic Sans MS" panose="030F0702030302020204" charset="0"/>
            </a:endParaRPr>
          </a:p>
          <a:p>
            <a:pPr marL="285750" lvl="0" indent="-285750" algn="l" rtl="0">
              <a:lnSpc>
                <a:spcPct val="90000"/>
              </a:lnSpc>
              <a:spcBef>
                <a:spcPts val="0"/>
              </a:spcBef>
              <a:spcAft>
                <a:spcPts val="0"/>
              </a:spcAft>
              <a:buClr>
                <a:schemeClr val="dk1"/>
              </a:buClr>
              <a:buSzPct val="100000"/>
              <a:buFont typeface="Wingdings" panose="05000000000000000000" charset="0"/>
              <a:buChar char="Ø"/>
            </a:pPr>
            <a:endParaRPr lang="en-US" sz="1600">
              <a:latin typeface="Comic Sans MS" panose="030F0702030302020204" charset="0"/>
              <a:cs typeface="Comic Sans MS" panose="030F0702030302020204" charset="0"/>
            </a:endParaRPr>
          </a:p>
          <a:p>
            <a:pPr marL="285750" lvl="0" indent="-285750" algn="l" rtl="0">
              <a:lnSpc>
                <a:spcPct val="90000"/>
              </a:lnSpc>
              <a:spcBef>
                <a:spcPts val="0"/>
              </a:spcBef>
              <a:spcAft>
                <a:spcPts val="0"/>
              </a:spcAft>
              <a:buClr>
                <a:schemeClr val="dk1"/>
              </a:buClr>
              <a:buSzPct val="100000"/>
              <a:buFont typeface="Wingdings" panose="05000000000000000000" charset="0"/>
              <a:buChar char="Ø"/>
            </a:pPr>
            <a:endParaRPr lang="en-US" sz="1795">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r>
              <a:rPr lang="en-US" sz="1795">
                <a:latin typeface="Comic Sans MS" panose="030F0702030302020204" charset="0"/>
                <a:cs typeface="Comic Sans MS" panose="030F0702030302020204" charset="0"/>
              </a:rPr>
              <a:t>Bugs in th Python code and their fixes</a:t>
            </a:r>
            <a:endParaRPr lang="en-US" sz="1795">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Arial" panose="020B0604020202020204" pitchFamily="34" charset="0"/>
              <a:buChar char="•"/>
            </a:pPr>
            <a:endParaRPr lang="en-US" sz="12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r>
              <a:rPr lang="en-US" sz="1600">
                <a:latin typeface="Comic Sans MS" panose="030F0702030302020204" charset="0"/>
                <a:cs typeface="Comic Sans MS" panose="030F0702030302020204" charset="0"/>
              </a:rPr>
              <a:t>Detected an error in the </a:t>
            </a:r>
            <a:r>
              <a:rPr lang="en-US" sz="1600" b="1" u="sng">
                <a:latin typeface="Comic Sans MS" panose="030F0702030302020204" charset="0"/>
                <a:cs typeface="Comic Sans MS" panose="030F0702030302020204" charset="0"/>
              </a:rPr>
              <a:t>method</a:t>
            </a:r>
            <a:r>
              <a:rPr lang="en-US" sz="1600">
                <a:latin typeface="Comic Sans MS" panose="030F0702030302020204" charset="0"/>
                <a:cs typeface="Comic Sans MS" panose="030F0702030302020204" charset="0"/>
              </a:rPr>
              <a:t> provided for the </a:t>
            </a:r>
            <a:r>
              <a:rPr lang="en-US" sz="1600" b="1" u="sng">
                <a:latin typeface="Comic Sans MS" panose="030F0702030302020204" charset="0"/>
                <a:cs typeface="Comic Sans MS" panose="030F0702030302020204" charset="0"/>
              </a:rPr>
              <a:t>‘/’</a:t>
            </a:r>
            <a:r>
              <a:rPr lang="en-US" sz="1600">
                <a:latin typeface="Comic Sans MS" panose="030F0702030302020204" charset="0"/>
                <a:cs typeface="Comic Sans MS" panose="030F0702030302020204" charset="0"/>
              </a:rPr>
              <a:t> route  -&gt;</a:t>
            </a:r>
            <a:endParaRPr lang="en-US" sz="1600" b="1">
              <a:latin typeface="Comic Sans MS" panose="030F0702030302020204" charset="0"/>
              <a:cs typeface="Comic Sans MS" panose="030F0702030302020204" charset="0"/>
            </a:endParaRPr>
          </a:p>
          <a:p>
            <a:pPr marL="628650" lvl="1" indent="-171450" algn="l" rtl="0">
              <a:lnSpc>
                <a:spcPct val="90000"/>
              </a:lnSpc>
              <a:spcBef>
                <a:spcPts val="0"/>
              </a:spcBef>
              <a:spcAft>
                <a:spcPts val="0"/>
              </a:spcAft>
              <a:buClr>
                <a:schemeClr val="dk1"/>
              </a:buClr>
              <a:buSzPct val="100000"/>
            </a:pPr>
            <a:r>
              <a:rPr lang="en-US" sz="1200" b="1">
                <a:latin typeface="Comic Sans MS" panose="030F0702030302020204" charset="0"/>
                <a:cs typeface="Comic Sans MS" panose="030F0702030302020204" charset="0"/>
              </a:rPr>
              <a:t>PROBLEM </a:t>
            </a:r>
            <a:r>
              <a:rPr lang="en-US" sz="875">
                <a:latin typeface="Comic Sans MS" panose="030F0702030302020204" charset="0"/>
                <a:cs typeface="Comic Sans MS" panose="030F0702030302020204" charset="0"/>
              </a:rPr>
              <a:t>: </a:t>
            </a:r>
            <a:r>
              <a:rPr lang="en-US" sz="1200">
                <a:latin typeface="Comic Sans MS" panose="030F0702030302020204" charset="0"/>
                <a:cs typeface="Comic Sans MS" panose="030F0702030302020204" charset="0"/>
              </a:rPr>
              <a:t>The method provided for this route is only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which is a method that is used to submit data to be processed to a specified resource. It sends data in the request body and is commonly used for creating or updating resources on the server. When running the application, the type of request being sent to the route is </a:t>
            </a:r>
            <a:r>
              <a:rPr lang="en-US" sz="1200" b="1">
                <a:latin typeface="Comic Sans MS" panose="030F0702030302020204" charset="0"/>
                <a:cs typeface="Comic Sans MS" panose="030F0702030302020204" charset="0"/>
              </a:rPr>
              <a:t>“GET” </a:t>
            </a:r>
            <a:r>
              <a:rPr lang="en-US" sz="1200">
                <a:latin typeface="Comic Sans MS" panose="030F0702030302020204" charset="0"/>
                <a:cs typeface="Comic Sans MS" panose="030F0702030302020204" charset="0"/>
              </a:rPr>
              <a:t>but the route currently is only capable of listening to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requests.</a:t>
            </a:r>
            <a:endParaRPr lang="en-US" sz="1200">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6239510" y="5732780"/>
            <a:ext cx="2447925" cy="228600"/>
          </a:xfrm>
          <a:prstGeom prst="rect">
            <a:avLst/>
          </a:prstGeom>
        </p:spPr>
      </p:pic>
      <p:pic>
        <p:nvPicPr>
          <p:cNvPr id="3" name="Picture 2"/>
          <p:cNvPicPr>
            <a:picLocks noChangeAspect="1"/>
          </p:cNvPicPr>
          <p:nvPr/>
        </p:nvPicPr>
        <p:blipFill>
          <a:blip r:embed="rId2"/>
          <a:stretch>
            <a:fillRect/>
          </a:stretch>
        </p:blipFill>
        <p:spPr>
          <a:xfrm>
            <a:off x="636905" y="4725035"/>
            <a:ext cx="3406775" cy="1009015"/>
          </a:xfrm>
          <a:prstGeom prst="rect">
            <a:avLst/>
          </a:prstGeom>
        </p:spPr>
      </p:pic>
      <p:pic>
        <p:nvPicPr>
          <p:cNvPr id="1" name="Picture 0"/>
          <p:cNvPicPr>
            <a:picLocks noChangeAspect="1"/>
          </p:cNvPicPr>
          <p:nvPr/>
        </p:nvPicPr>
        <p:blipFill>
          <a:blip r:embed="rId3"/>
          <a:stretch>
            <a:fillRect/>
          </a:stretch>
        </p:blipFill>
        <p:spPr>
          <a:xfrm>
            <a:off x="4414520" y="4685665"/>
            <a:ext cx="2303145" cy="1028700"/>
          </a:xfrm>
          <a:prstGeom prst="rect">
            <a:avLst/>
          </a:prstGeom>
        </p:spPr>
      </p:pic>
      <p:pic>
        <p:nvPicPr>
          <p:cNvPr id="4" name="Picture 3"/>
          <p:cNvPicPr>
            <a:picLocks noChangeAspect="1"/>
          </p:cNvPicPr>
          <p:nvPr/>
        </p:nvPicPr>
        <p:blipFill>
          <a:blip r:embed="rId4"/>
          <a:stretch>
            <a:fillRect/>
          </a:stretch>
        </p:blipFill>
        <p:spPr>
          <a:xfrm>
            <a:off x="6671945" y="5013325"/>
            <a:ext cx="3962400" cy="180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0" y="0"/>
            <a:ext cx="12192000" cy="6857365"/>
          </a:xfrm>
        </p:spPr>
        <p:txBody>
          <a:bodyPr/>
          <a:p>
            <a:pPr marL="628650" lvl="2" indent="-171450"/>
            <a:r>
              <a:rPr lang="en-US" sz="1200" b="1">
                <a:latin typeface="Comic Sans MS" panose="030F0702030302020204" charset="0"/>
                <a:cs typeface="Comic Sans MS" panose="030F0702030302020204" charset="0"/>
                <a:sym typeface="+mn-ea"/>
              </a:rPr>
              <a:t>Fix </a:t>
            </a:r>
            <a:r>
              <a:rPr lang="en-US" sz="1200">
                <a:latin typeface="Comic Sans MS" panose="030F0702030302020204" charset="0"/>
                <a:cs typeface="Comic Sans MS" panose="030F0702030302020204" charset="0"/>
                <a:sym typeface="+mn-ea"/>
              </a:rPr>
              <a:t>: Since this route is not only adding data to the notes list but also displaying that data on the web page, we shall remove the </a:t>
            </a:r>
            <a:r>
              <a:rPr lang="en-US" sz="1200" b="1">
                <a:latin typeface="Comic Sans MS" panose="030F0702030302020204" charset="0"/>
                <a:cs typeface="Comic Sans MS" panose="030F0702030302020204" charset="0"/>
                <a:sym typeface="+mn-ea"/>
              </a:rPr>
              <a:t>‘methods’ </a:t>
            </a:r>
            <a:r>
              <a:rPr lang="en-US" sz="1200">
                <a:latin typeface="Comic Sans MS" panose="030F0702030302020204" charset="0"/>
                <a:cs typeface="Comic Sans MS" panose="030F0702030302020204" charset="0"/>
                <a:sym typeface="+mn-ea"/>
              </a:rPr>
              <a:t>parameter and set it back to default which is </a:t>
            </a:r>
            <a:r>
              <a:rPr lang="en-US" sz="1200" b="1">
                <a:latin typeface="Comic Sans MS" panose="030F0702030302020204" charset="0"/>
                <a:cs typeface="Comic Sans MS" panose="030F0702030302020204" charset="0"/>
                <a:sym typeface="+mn-ea"/>
              </a:rPr>
              <a:t>‘GET’</a:t>
            </a:r>
            <a:r>
              <a:rPr lang="en-US" sz="1200">
                <a:latin typeface="Comic Sans MS" panose="030F0702030302020204" charset="0"/>
                <a:cs typeface="Comic Sans MS" panose="030F0702030302020204" charset="0"/>
                <a:sym typeface="+mn-ea"/>
              </a:rPr>
              <a:t>.</a:t>
            </a:r>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endParaRPr>
          </a:p>
          <a:p>
            <a:pPr marL="285750" lvl="1" indent="-285750">
              <a:buFont typeface="Wingdings" panose="05000000000000000000" charset="0"/>
              <a:buChar char="o"/>
            </a:pPr>
            <a:r>
              <a:rPr lang="en-US" sz="1600">
                <a:latin typeface="Comic Sans MS" panose="030F0702030302020204" charset="0"/>
                <a:cs typeface="Comic Sans MS" panose="030F0702030302020204" charset="0"/>
                <a:sym typeface="+mn-ea"/>
              </a:rPr>
              <a:t>Detected an error in the </a:t>
            </a:r>
            <a:r>
              <a:rPr lang="en-US" sz="1600" b="1" u="sng">
                <a:latin typeface="Comic Sans MS" panose="030F0702030302020204" charset="0"/>
                <a:cs typeface="Comic Sans MS" panose="030F0702030302020204" charset="0"/>
                <a:sym typeface="+mn-ea"/>
              </a:rPr>
              <a:t>HTML</a:t>
            </a:r>
            <a:r>
              <a:rPr lang="en-US" sz="1600" b="1">
                <a:latin typeface="Comic Sans MS" panose="030F0702030302020204" charset="0"/>
                <a:cs typeface="Comic Sans MS" panose="030F0702030302020204" charset="0"/>
                <a:sym typeface="+mn-ea"/>
              </a:rPr>
              <a:t> </a:t>
            </a:r>
            <a:r>
              <a:rPr lang="en-US" sz="1600">
                <a:latin typeface="Comic Sans MS" panose="030F0702030302020204" charset="0"/>
                <a:cs typeface="Comic Sans MS" panose="030F0702030302020204" charset="0"/>
                <a:sym typeface="+mn-ea"/>
              </a:rPr>
              <a:t>code</a:t>
            </a:r>
            <a:endParaRPr lang="en-US" sz="1600" b="1">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Problem : </a:t>
            </a:r>
            <a:r>
              <a:rPr lang="en-US" sz="1200">
                <a:latin typeface="Comic Sans MS" panose="030F0702030302020204" charset="0"/>
                <a:cs typeface="Comic Sans MS" panose="030F0702030302020204" charset="0"/>
              </a:rPr>
              <a:t>The codebase provided was displaying </a:t>
            </a:r>
            <a:r>
              <a:rPr lang="en-US" sz="1200" b="1">
                <a:latin typeface="Comic Sans MS" panose="030F0702030302020204" charset="0"/>
                <a:cs typeface="Comic Sans MS" panose="030F0702030302020204" charset="0"/>
              </a:rPr>
              <a:t>‘None’ </a:t>
            </a:r>
            <a:r>
              <a:rPr lang="en-US" sz="1200">
                <a:latin typeface="Comic Sans MS" panose="030F0702030302020204" charset="0"/>
                <a:cs typeface="Comic Sans MS" panose="030F0702030302020204" charset="0"/>
              </a:rPr>
              <a:t>as an item of the list.</a:t>
            </a:r>
            <a:endParaRPr lang="en-US" sz="1200">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Fix : </a:t>
            </a:r>
            <a:r>
              <a:rPr lang="en-US" sz="1200">
                <a:latin typeface="Comic Sans MS" panose="030F0702030302020204" charset="0"/>
                <a:cs typeface="Comic Sans MS" panose="030F0702030302020204" charset="0"/>
              </a:rPr>
              <a:t>Using Jinja templating in the HTML code,  added a condition that the notes list will only be displayed if the list item is not equal to None i.e. list should not be empty. </a:t>
            </a:r>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marL="571500" lvl="1" indent="0">
              <a:buNone/>
            </a:pPr>
            <a:endParaRPr lang="en-US" sz="1400">
              <a:latin typeface="Comic Sans MS" panose="030F0702030302020204" charset="0"/>
              <a:cs typeface="Comic Sans MS" panose="030F0702030302020204" charset="0"/>
              <a:sym typeface="+mn-ea"/>
            </a:endParaRPr>
          </a:p>
          <a:p>
            <a:pPr lvl="0">
              <a:buFont typeface="Wingdings" panose="05000000000000000000" charset="0"/>
              <a:buChar char="o"/>
            </a:pPr>
            <a:r>
              <a:rPr lang="en-US" sz="1630">
                <a:latin typeface="Comic Sans MS" panose="030F0702030302020204" charset="0"/>
                <a:cs typeface="Comic Sans MS" panose="030F0702030302020204" charset="0"/>
                <a:sym typeface="+mn-ea"/>
              </a:rPr>
              <a:t>Detected an error in the </a:t>
            </a:r>
            <a:r>
              <a:rPr lang="en-US" sz="1630" b="1" u="sng">
                <a:latin typeface="Comic Sans MS" panose="030F0702030302020204" charset="0"/>
                <a:cs typeface="Comic Sans MS" panose="030F0702030302020204" charset="0"/>
                <a:sym typeface="+mn-ea"/>
              </a:rPr>
              <a:t>HTML</a:t>
            </a:r>
            <a:r>
              <a:rPr lang="en-US" sz="1630" b="1">
                <a:latin typeface="Comic Sans MS" panose="030F0702030302020204" charset="0"/>
                <a:cs typeface="Comic Sans MS" panose="030F0702030302020204" charset="0"/>
                <a:sym typeface="+mn-ea"/>
              </a:rPr>
              <a:t> </a:t>
            </a:r>
            <a:r>
              <a:rPr lang="en-US" sz="1630">
                <a:latin typeface="Comic Sans MS" panose="030F0702030302020204" charset="0"/>
                <a:cs typeface="Comic Sans MS" panose="030F0702030302020204" charset="0"/>
                <a:sym typeface="+mn-ea"/>
              </a:rPr>
              <a:t>code</a:t>
            </a:r>
            <a:endParaRPr lang="en-US" sz="1630" b="1">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Problem : </a:t>
            </a:r>
            <a:r>
              <a:rPr lang="en-US" sz="1200">
                <a:latin typeface="Comic Sans MS" panose="030F0702030302020204" charset="0"/>
                <a:cs typeface="Comic Sans MS" panose="030F0702030302020204" charset="0"/>
              </a:rPr>
              <a:t>The form tag in the HTML code was not having a </a:t>
            </a:r>
            <a:r>
              <a:rPr lang="en-US" sz="1200" b="1" u="sng">
                <a:latin typeface="Comic Sans MS" panose="030F0702030302020204" charset="0"/>
                <a:cs typeface="Comic Sans MS" panose="030F0702030302020204" charset="0"/>
              </a:rPr>
              <a:t>“Submit”</a:t>
            </a:r>
            <a:r>
              <a:rPr lang="en-US" sz="1200">
                <a:latin typeface="Comic Sans MS" panose="030F0702030302020204" charset="0"/>
                <a:cs typeface="Comic Sans MS" panose="030F0702030302020204" charset="0"/>
              </a:rPr>
              <a:t> button to submit details from the client to the server. </a:t>
            </a:r>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marL="914400" lvl="3"/>
            <a:r>
              <a:rPr lang="en-US" sz="1200" b="1">
                <a:latin typeface="Comic Sans MS" panose="030F0702030302020204" charset="0"/>
                <a:cs typeface="Comic Sans MS" panose="030F0702030302020204" charset="0"/>
                <a:sym typeface="+mn-ea"/>
              </a:rPr>
              <a:t>Fix</a:t>
            </a:r>
            <a:r>
              <a:rPr lang="en-US" sz="900" b="1">
                <a:latin typeface="Comic Sans MS" panose="030F0702030302020204" charset="0"/>
                <a:cs typeface="Comic Sans MS" panose="030F0702030302020204" charset="0"/>
                <a:sym typeface="+mn-ea"/>
              </a:rPr>
              <a:t>: </a:t>
            </a:r>
            <a:r>
              <a:rPr lang="en-US" sz="1200">
                <a:latin typeface="Comic Sans MS" panose="030F0702030302020204" charset="0"/>
                <a:cs typeface="Comic Sans MS" panose="030F0702030302020204" charset="0"/>
                <a:sym typeface="+mn-ea"/>
              </a:rPr>
              <a:t>Added the </a:t>
            </a:r>
            <a:r>
              <a:rPr lang="en-US" sz="1200" b="1" u="sng">
                <a:latin typeface="Comic Sans MS" panose="030F0702030302020204" charset="0"/>
                <a:cs typeface="Comic Sans MS" panose="030F0702030302020204" charset="0"/>
                <a:sym typeface="+mn-ea"/>
              </a:rPr>
              <a:t>“Submit”</a:t>
            </a:r>
            <a:r>
              <a:rPr lang="en-US" sz="1200">
                <a:latin typeface="Comic Sans MS" panose="030F0702030302020204" charset="0"/>
                <a:cs typeface="Comic Sans MS" panose="030F0702030302020204" charset="0"/>
                <a:sym typeface="+mn-ea"/>
              </a:rPr>
              <a:t> button.</a:t>
            </a:r>
            <a:endParaRPr lang="en-US" sz="1200">
              <a:latin typeface="Comic Sans MS" panose="030F0702030302020204" charset="0"/>
              <a:cs typeface="Comic Sans MS" panose="030F0702030302020204" charset="0"/>
              <a:sym typeface="+mn-ea"/>
            </a:endParaRPr>
          </a:p>
          <a:p>
            <a:pPr marL="914400" lvl="3"/>
            <a:endParaRPr lang="en-US" sz="1200">
              <a:latin typeface="Comic Sans MS" panose="030F0702030302020204" charset="0"/>
              <a:cs typeface="Comic Sans MS" panose="030F0702030302020204" charset="0"/>
            </a:endParaRPr>
          </a:p>
          <a:p>
            <a:pPr marL="914400" lvl="3"/>
            <a:endParaRPr lang="en-US" sz="1200">
              <a:latin typeface="Comic Sans MS" panose="030F0702030302020204" charset="0"/>
              <a:cs typeface="Comic Sans MS" panose="030F0702030302020204" charset="0"/>
            </a:endParaRPr>
          </a:p>
          <a:p>
            <a:pPr marL="914400" lvl="3"/>
            <a:endParaRPr lang="en-US" sz="1200">
              <a:latin typeface="Comic Sans MS" panose="030F0702030302020204" charset="0"/>
              <a:cs typeface="Comic Sans MS" panose="030F0702030302020204" charset="0"/>
            </a:endParaRPr>
          </a:p>
          <a:p>
            <a:pPr marL="457200" lvl="2">
              <a:buFont typeface="Wingdings" panose="05000000000000000000" charset="0"/>
              <a:buChar char="o"/>
            </a:pPr>
            <a:r>
              <a:rPr lang="en-US" sz="1330" b="1">
                <a:latin typeface="Comic Sans MS" panose="030F0702030302020204" charset="0"/>
                <a:cs typeface="Comic Sans MS" panose="030F0702030302020204" charset="0"/>
              </a:rPr>
              <a:t>Quality of Life Change</a:t>
            </a:r>
            <a:r>
              <a:rPr lang="en-US" sz="1330">
                <a:latin typeface="Comic Sans MS" panose="030F0702030302020204" charset="0"/>
                <a:cs typeface="Comic Sans MS" panose="030F0702030302020204" charset="0"/>
              </a:rPr>
              <a:t> -&gt; The title of the page was “Document”.                                   , </a:t>
            </a:r>
            <a:endParaRPr lang="en-US" sz="1330">
              <a:latin typeface="Comic Sans MS" panose="030F0702030302020204" charset="0"/>
              <a:cs typeface="Comic Sans MS" panose="030F0702030302020204" charset="0"/>
            </a:endParaRPr>
          </a:p>
          <a:p>
            <a:pPr marL="2400300" lvl="7" indent="0">
              <a:buNone/>
            </a:pPr>
            <a:r>
              <a:rPr lang="en-US" sz="1195">
                <a:latin typeface="Comic Sans MS" panose="030F0702030302020204" charset="0"/>
                <a:cs typeface="Comic Sans MS" panose="030F0702030302020204" charset="0"/>
              </a:rPr>
              <a:t>     Changed that to “Note Taking APP”. </a:t>
            </a:r>
            <a:endParaRPr lang="en-US" sz="1195">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695325" y="476885"/>
            <a:ext cx="3933825" cy="952500"/>
          </a:xfrm>
          <a:prstGeom prst="rect">
            <a:avLst/>
          </a:prstGeom>
        </p:spPr>
      </p:pic>
      <p:pic>
        <p:nvPicPr>
          <p:cNvPr id="4" name="Picture 3"/>
          <p:cNvPicPr>
            <a:picLocks noChangeAspect="1"/>
          </p:cNvPicPr>
          <p:nvPr/>
        </p:nvPicPr>
        <p:blipFill>
          <a:blip r:embed="rId2"/>
          <a:stretch>
            <a:fillRect/>
          </a:stretch>
        </p:blipFill>
        <p:spPr>
          <a:xfrm>
            <a:off x="9408160" y="1082040"/>
            <a:ext cx="1762125" cy="962025"/>
          </a:xfrm>
          <a:prstGeom prst="rect">
            <a:avLst/>
          </a:prstGeom>
        </p:spPr>
      </p:pic>
      <p:pic>
        <p:nvPicPr>
          <p:cNvPr id="5" name="Picture 4"/>
          <p:cNvPicPr>
            <a:picLocks noChangeAspect="1"/>
          </p:cNvPicPr>
          <p:nvPr/>
        </p:nvPicPr>
        <p:blipFill>
          <a:blip r:embed="rId3"/>
          <a:stretch>
            <a:fillRect/>
          </a:stretch>
        </p:blipFill>
        <p:spPr>
          <a:xfrm>
            <a:off x="6599555" y="1196340"/>
            <a:ext cx="2676525" cy="847725"/>
          </a:xfrm>
          <a:prstGeom prst="rect">
            <a:avLst/>
          </a:prstGeom>
        </p:spPr>
      </p:pic>
      <p:pic>
        <p:nvPicPr>
          <p:cNvPr id="6" name="Picture 5"/>
          <p:cNvPicPr>
            <a:picLocks noChangeAspect="1"/>
          </p:cNvPicPr>
          <p:nvPr/>
        </p:nvPicPr>
        <p:blipFill>
          <a:blip r:embed="rId4"/>
          <a:stretch>
            <a:fillRect/>
          </a:stretch>
        </p:blipFill>
        <p:spPr>
          <a:xfrm>
            <a:off x="982980" y="2420620"/>
            <a:ext cx="2047875" cy="1381125"/>
          </a:xfrm>
          <a:prstGeom prst="rect">
            <a:avLst/>
          </a:prstGeom>
        </p:spPr>
      </p:pic>
      <p:pic>
        <p:nvPicPr>
          <p:cNvPr id="7" name="Picture 6"/>
          <p:cNvPicPr>
            <a:picLocks noChangeAspect="1"/>
          </p:cNvPicPr>
          <p:nvPr/>
        </p:nvPicPr>
        <p:blipFill>
          <a:blip r:embed="rId5"/>
          <a:stretch>
            <a:fillRect/>
          </a:stretch>
        </p:blipFill>
        <p:spPr>
          <a:xfrm>
            <a:off x="3215640" y="2420620"/>
            <a:ext cx="3019425" cy="819150"/>
          </a:xfrm>
          <a:prstGeom prst="rect">
            <a:avLst/>
          </a:prstGeom>
        </p:spPr>
      </p:pic>
      <p:pic>
        <p:nvPicPr>
          <p:cNvPr id="8" name="Picture 7"/>
          <p:cNvPicPr>
            <a:picLocks noChangeAspect="1"/>
          </p:cNvPicPr>
          <p:nvPr/>
        </p:nvPicPr>
        <p:blipFill>
          <a:blip r:embed="rId6"/>
          <a:stretch>
            <a:fillRect/>
          </a:stretch>
        </p:blipFill>
        <p:spPr>
          <a:xfrm>
            <a:off x="4799965" y="843915"/>
            <a:ext cx="4000500" cy="219075"/>
          </a:xfrm>
          <a:prstGeom prst="rect">
            <a:avLst/>
          </a:prstGeom>
        </p:spPr>
      </p:pic>
      <p:pic>
        <p:nvPicPr>
          <p:cNvPr id="9" name="Picture 8"/>
          <p:cNvPicPr>
            <a:picLocks noChangeAspect="1"/>
          </p:cNvPicPr>
          <p:nvPr/>
        </p:nvPicPr>
        <p:blipFill>
          <a:blip r:embed="rId7"/>
          <a:stretch>
            <a:fillRect/>
          </a:stretch>
        </p:blipFill>
        <p:spPr>
          <a:xfrm>
            <a:off x="982980" y="4436745"/>
            <a:ext cx="4629150" cy="809625"/>
          </a:xfrm>
          <a:prstGeom prst="rect">
            <a:avLst/>
          </a:prstGeom>
        </p:spPr>
      </p:pic>
      <p:pic>
        <p:nvPicPr>
          <p:cNvPr id="10" name="Picture 9"/>
          <p:cNvPicPr>
            <a:picLocks noChangeAspect="1"/>
          </p:cNvPicPr>
          <p:nvPr/>
        </p:nvPicPr>
        <p:blipFill>
          <a:blip r:embed="rId8"/>
          <a:stretch>
            <a:fillRect/>
          </a:stretch>
        </p:blipFill>
        <p:spPr>
          <a:xfrm>
            <a:off x="3359150" y="5300980"/>
            <a:ext cx="4552950" cy="781050"/>
          </a:xfrm>
          <a:prstGeom prst="rect">
            <a:avLst/>
          </a:prstGeom>
        </p:spPr>
      </p:pic>
      <p:pic>
        <p:nvPicPr>
          <p:cNvPr id="11" name="Picture 10"/>
          <p:cNvPicPr>
            <a:picLocks noChangeAspect="1"/>
          </p:cNvPicPr>
          <p:nvPr/>
        </p:nvPicPr>
        <p:blipFill>
          <a:blip r:embed="rId9"/>
          <a:stretch>
            <a:fillRect/>
          </a:stretch>
        </p:blipFill>
        <p:spPr>
          <a:xfrm>
            <a:off x="5663565" y="6236970"/>
            <a:ext cx="1714500" cy="247650"/>
          </a:xfrm>
          <a:prstGeom prst="rect">
            <a:avLst/>
          </a:prstGeom>
        </p:spPr>
      </p:pic>
      <p:pic>
        <p:nvPicPr>
          <p:cNvPr id="12" name="Picture 11"/>
          <p:cNvPicPr>
            <a:picLocks noChangeAspect="1"/>
          </p:cNvPicPr>
          <p:nvPr/>
        </p:nvPicPr>
        <p:blipFill>
          <a:blip r:embed="rId10"/>
          <a:stretch>
            <a:fillRect/>
          </a:stretch>
        </p:blipFill>
        <p:spPr>
          <a:xfrm>
            <a:off x="5375910" y="6525260"/>
            <a:ext cx="2266950" cy="228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3598</Words>
  <Application>WPS Presentation</Application>
  <PresentationFormat/>
  <Paragraphs>61</Paragraphs>
  <Slides>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Arial</vt:lpstr>
      <vt:lpstr>SimSun</vt:lpstr>
      <vt:lpstr>Wingdings</vt:lpstr>
      <vt:lpstr>Arial</vt:lpstr>
      <vt:lpstr>Calibri</vt:lpstr>
      <vt:lpstr>Segoe UI Black</vt:lpstr>
      <vt:lpstr>Lato Black</vt:lpstr>
      <vt:lpstr>Comic Sans MS</vt:lpstr>
      <vt:lpstr>Wingdings</vt:lpstr>
      <vt:lpstr>Libre Baskerville</vt:lpstr>
      <vt:lpstr>Microsoft YaHei</vt:lpstr>
      <vt:lpstr>Arial Unicode MS</vt:lpstr>
      <vt:lpstr>Office Theme</vt:lpstr>
      <vt:lpstr>PowerPoint 演示文稿</vt:lpstr>
      <vt:lpstr>PowerPoint 演示文稿</vt:lpstr>
      <vt:lpstr>Task Refactor the existing codebase and ensure the proper functioning of the Note Taking Application. Document all identified bugs during the debugging process.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Sarthak Agrawal</cp:lastModifiedBy>
  <cp:revision>3</cp:revision>
  <dcterms:created xsi:type="dcterms:W3CDTF">2024-02-26T19:56:00Z</dcterms:created>
  <dcterms:modified xsi:type="dcterms:W3CDTF">2024-02-28T04:27:40Z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99DCC3AD4A3D43AD891BFA9AFFAB33B2_13</vt:lpwstr>
  </property>
  <property fmtid="{D5CDD505-2E9C-101B-9397-08002B2CF9AE}" pid="3" name="KSOProductBuildVer">
    <vt:lpwstr>1033-12.2.0.13489</vt:lpwstr>
  </property>
</Properties>
</file>