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58" r:id="rId6"/>
    <p:sldId id="261" r:id="rId7"/>
    <p:sldId id="264" r:id="rId8"/>
    <p:sldId id="265" r:id="rId9"/>
    <p:sldId id="269" r:id="rId10"/>
    <p:sldId id="266" r:id="rId11"/>
    <p:sldId id="267" r:id="rId12"/>
    <p:sldId id="259" r:id="rId13"/>
  </p:sldIdLst>
  <p:sldSz cx="12192000" cy="6858000"/>
  <p:notesSz cx="6858000" cy="9144000"/>
  <p:embeddedFontLst>
    <p:embeddedFont>
      <p:font typeface="Calibri" panose="020F0502020204030204"/>
      <p:regular r:id="rId17"/>
    </p:embeddedFont>
    <p:embeddedFont>
      <p:font typeface="Segoe UI Black" panose="020B0A02040204020203" charset="0"/>
      <p:bold r:id="rId18"/>
    </p:embeddedFont>
    <p:embeddedFont>
      <p:font typeface="Lato Black" panose="020F0802020204030203"/>
      <p:bold r:id="rId19"/>
      <p:boldItalic r:id="rId20"/>
    </p:embeddedFont>
    <p:embeddedFont>
      <p:font typeface="Comic Sans MS" panose="030F0702030302020204" charset="0"/>
      <p:regular r:id="rId21"/>
      <p:bold r:id="rId22"/>
      <p:italic r:id="rId23"/>
      <p:boldItalic r:id="rId24"/>
    </p:embeddedFont>
    <p:embeddedFont>
      <p:font typeface="Libre Baskerville" panose="0200000000000000000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github.com/IamME1311/AMCAT-EDA-Project" TargetMode="Externa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slideLayout" Target="../slideLayouts/slideLayout4.xml"/><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635" y="0"/>
            <a:ext cx="12190730" cy="6880860"/>
          </a:xfrm>
          <a:prstGeom prst="rect">
            <a:avLst/>
          </a:prstGeom>
          <a:noFill/>
          <a:ln>
            <a:noFill/>
          </a:ln>
        </p:spPr>
      </p:pic>
      <p:sp>
        <p:nvSpPr>
          <p:cNvPr id="99" name="Google Shape;99;p1"/>
          <p:cNvSpPr txBox="1"/>
          <p:nvPr/>
        </p:nvSpPr>
        <p:spPr>
          <a:xfrm>
            <a:off x="2472904" y="3717986"/>
            <a:ext cx="7246189"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b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Code Refactoring and Bug Fixing</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a:p>
            <a:pPr marL="0" marR="0" lvl="0" indent="0" algn="ctr" rtl="0">
              <a:spcBef>
                <a:spcPts val="0"/>
              </a:spcBef>
              <a:spcAft>
                <a:spcPts val="0"/>
              </a:spcAft>
              <a:buNone/>
            </a:pP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Flask Backend Application</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a:p>
            <a:pPr marL="0" marR="0" lvl="0" indent="0" algn="ctr" rtl="0">
              <a:spcBef>
                <a:spcPts val="0"/>
              </a:spcBef>
              <a:spcAft>
                <a:spcPts val="0"/>
              </a:spcAft>
              <a:buNone/>
            </a:pP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VERSION 2.0</a:t>
            </a:r>
            <a:endPar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endParaRPr>
          </a:p>
        </p:txBody>
      </p:sp>
      <p:sp>
        <p:nvSpPr>
          <p:cNvPr id="1" name="Text Box 0"/>
          <p:cNvSpPr txBox="1"/>
          <p:nvPr/>
        </p:nvSpPr>
        <p:spPr>
          <a:xfrm>
            <a:off x="379730" y="6214110"/>
            <a:ext cx="4064000" cy="521970"/>
          </a:xfrm>
          <a:prstGeom prst="rect">
            <a:avLst/>
          </a:prstGeom>
          <a:noFill/>
        </p:spPr>
        <p:txBody>
          <a:bodyPr wrap="square" rtlCol="0">
            <a:spAutoFit/>
          </a:bodyPr>
          <a:p>
            <a:r>
              <a:rPr lang="en-US"/>
              <a:t>Sarthak Agrawal</a:t>
            </a:r>
            <a:endParaRPr lang="en-US"/>
          </a:p>
          <a:p>
            <a:r>
              <a:rPr lang="en-US"/>
              <a:t>March 1</a:t>
            </a:r>
            <a:r>
              <a:rPr lang="en-US" baseline="30000"/>
              <a:t>st</a:t>
            </a:r>
            <a:r>
              <a:rPr lang="en-US"/>
              <a:t>, 2024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299210"/>
            <a:ext cx="11295380" cy="4960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am an emerging data scientist who recently competed his Masters in Computer Applications with Specialization in Machine Learning. My educational has always been quite average but I think I possess a quality much needed for a Data Science career which is ability to learn quickly and curiosity. I like to work in my comfort zone but more often than not, I like to challenge myself with tasks that seems to be quite interesting.</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want to learn andd excel in Data Science because of mostly two reasons. First, the field of data science has its connections and usability in almost every field out there and secondly it aligns with my dream of using my skills to work in an automotive company like Koenigsegg where they do use engineering to design world’s fastest cars but also rely on massive amonts of data to make that possible. I want to be the one to dive and get insights from that data and also build complex models that can eliminate the use to drivers in a car to such an extent where it would seem like a norm to have a driverless vehicle and experience that same thrill while riding in the passenger seat.</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have 7 months experince as a Subject Matter Expert (SME) at hexaware technologies where I worked in conjunction with the Analytical team by providing them business information to develop models and drive insights from data to improve the business process and solve real world scenarios of customer problems.</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Link to Github Repository : </a:t>
            </a:r>
            <a:r>
              <a:rPr lang="en-US" sz="1800">
                <a:solidFill>
                  <a:schemeClr val="dk1"/>
                </a:solidFill>
                <a:latin typeface="Calibri" panose="020F0502020204030204"/>
                <a:ea typeface="Calibri" panose="020F0502020204030204"/>
                <a:cs typeface="Calibri" panose="020F0502020204030204"/>
                <a:sym typeface="Calibri" panose="020F0502020204030204"/>
                <a:hlinkClick r:id="rId1" action="ppaction://hlinkfile"/>
              </a:rPr>
              <a:t>LINK</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280" y="18415"/>
            <a:ext cx="11961495" cy="1666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b="1">
                <a:solidFill>
                  <a:srgbClr val="FF0000"/>
                </a:solidFill>
                <a:latin typeface="Comic Sans MS" panose="030F0702030302020204" charset="0"/>
                <a:cs typeface="Comic Sans MS" panose="030F0702030302020204" charset="0"/>
              </a:rPr>
              <a:t>Task</a:t>
            </a:r>
            <a:br>
              <a:rPr lang="en-US" altLang="en-IN" b="1">
                <a:solidFill>
                  <a:srgbClr val="FF0000"/>
                </a:solidFill>
                <a:latin typeface="Comic Sans MS" panose="030F0702030302020204" charset="0"/>
                <a:cs typeface="Comic Sans MS" panose="030F0702030302020204" charset="0"/>
              </a:rPr>
            </a:br>
            <a:r>
              <a:rPr lang="en-US" altLang="en-IN" sz="2400" b="1">
                <a:solidFill>
                  <a:schemeClr val="tx1"/>
                </a:solidFill>
                <a:latin typeface="Comic Sans MS" panose="030F0702030302020204" charset="0"/>
                <a:cs typeface="Comic Sans MS" panose="030F0702030302020204" charset="0"/>
              </a:rPr>
              <a:t>Refactor the existing codebase and ensure the proper functioning of the Note Taking Application. Document all identified bugs during the debugging process</a:t>
            </a:r>
            <a:r>
              <a:rPr lang="en-US" altLang="en-IN" sz="2400" b="1">
                <a:solidFill>
                  <a:schemeClr val="tx1"/>
                </a:solidFill>
              </a:rPr>
              <a:t>.</a:t>
            </a:r>
            <a:endParaRPr lang="en-US" altLang="en-IN" sz="2400" b="1">
              <a:solidFill>
                <a:schemeClr val="tx1"/>
              </a:solidFill>
            </a:endParaRPr>
          </a:p>
        </p:txBody>
      </p:sp>
      <p:sp>
        <p:nvSpPr>
          <p:cNvPr id="111" name="Google Shape;111;p4"/>
          <p:cNvSpPr txBox="1"/>
          <p:nvPr>
            <p:ph type="body" idx="1"/>
          </p:nvPr>
        </p:nvSpPr>
        <p:spPr>
          <a:xfrm>
            <a:off x="635" y="1918970"/>
            <a:ext cx="12177395" cy="4937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latin typeface="Comic Sans MS" panose="030F0702030302020204" charset="0"/>
                <a:cs typeface="Comic Sans MS" panose="030F0702030302020204" charset="0"/>
              </a:rPr>
              <a:t>Basic Debugging </a:t>
            </a:r>
            <a:endParaRPr lang="en-US"/>
          </a:p>
          <a:p>
            <a:pPr marL="0" lvl="0" indent="0" algn="l" rtl="0">
              <a:lnSpc>
                <a:spcPct val="90000"/>
              </a:lnSpc>
              <a:spcBef>
                <a:spcPts val="0"/>
              </a:spcBef>
              <a:spcAft>
                <a:spcPts val="0"/>
              </a:spcAft>
              <a:buClr>
                <a:schemeClr val="dk1"/>
              </a:buClr>
              <a:buSzPct val="100000"/>
              <a:buNone/>
            </a:pPr>
            <a:endParaRPr lang="en-US"/>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the process of identifying and fixing errors, or bugs, in software code. It is an essential skill for software developers and involves systematically locating and resolving issues that prevent the code from functioning correctly.</a:t>
            </a:r>
            <a:endParaRPr lang="en-US" sz="1200">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an iterative and systematic process that requires patience, attention to detail, and problem-solving skills. By employing a combination of techniques and strategies, developers can effectively identify and resolve bugs, leading to more robust and reliable software.</a:t>
            </a:r>
            <a:endParaRPr lang="en-US" sz="1200">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endParaRPr lang="en-US" sz="1600">
              <a:latin typeface="Comic Sans MS" panose="030F0702030302020204" charset="0"/>
              <a:cs typeface="Comic Sans MS" panose="030F0702030302020204" charset="0"/>
            </a:endParaRPr>
          </a:p>
          <a:p>
            <a:pPr marL="285750" lvl="0" indent="-285750" algn="l" rtl="0">
              <a:lnSpc>
                <a:spcPct val="90000"/>
              </a:lnSpc>
              <a:spcBef>
                <a:spcPts val="0"/>
              </a:spcBef>
              <a:spcAft>
                <a:spcPts val="0"/>
              </a:spcAft>
              <a:buClr>
                <a:schemeClr val="dk1"/>
              </a:buClr>
              <a:buSzPct val="100000"/>
              <a:buFont typeface="Wingdings" panose="05000000000000000000" charset="0"/>
              <a:buChar char="Ø"/>
            </a:pPr>
            <a:endParaRPr lang="en-US" sz="1795">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795">
                <a:latin typeface="Comic Sans MS" panose="030F0702030302020204" charset="0"/>
                <a:cs typeface="Comic Sans MS" panose="030F0702030302020204" charset="0"/>
              </a:rPr>
              <a:t>Bugs in the codebase and their fixes</a:t>
            </a:r>
            <a:endParaRPr lang="en-US" sz="1795">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Arial" panose="020B0604020202020204" pitchFamily="34" charset="0"/>
              <a:buChar char="•"/>
            </a:pPr>
            <a:endParaRPr lang="en-US" sz="12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b="1">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b="1">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r>
              <a:rPr lang="en-US" sz="1400" b="1">
                <a:latin typeface="Comic Sans MS" panose="030F0702030302020204" charset="0"/>
                <a:cs typeface="Comic Sans MS" panose="030F0702030302020204" charset="0"/>
              </a:rPr>
              <a:t>PROBLEM</a:t>
            </a:r>
            <a:r>
              <a:rPr lang="en-US" sz="1200" b="1">
                <a:latin typeface="Comic Sans MS" panose="030F0702030302020204" charset="0"/>
                <a:cs typeface="Comic Sans MS" panose="030F0702030302020204" charset="0"/>
              </a:rPr>
              <a:t> </a:t>
            </a:r>
            <a:r>
              <a:rPr lang="en-US" sz="875">
                <a:latin typeface="Comic Sans MS" panose="030F0702030302020204" charset="0"/>
                <a:cs typeface="Comic Sans MS" panose="030F0702030302020204" charset="0"/>
              </a:rPr>
              <a:t>: </a:t>
            </a:r>
            <a:r>
              <a:rPr lang="en-US" sz="1200">
                <a:latin typeface="Comic Sans MS" panose="030F0702030302020204" charset="0"/>
                <a:cs typeface="Comic Sans MS" panose="030F0702030302020204" charset="0"/>
              </a:rPr>
              <a:t>The method provided for this route is only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which is a method that is used to submit data to be processed to a specified resource. It sends data in the request body and is commonly used for creating or updating resources on the server. When running the application, the type of request being sent to the route is </a:t>
            </a:r>
            <a:r>
              <a:rPr lang="en-US" sz="1200" b="1">
                <a:latin typeface="Comic Sans MS" panose="030F0702030302020204" charset="0"/>
                <a:cs typeface="Comic Sans MS" panose="030F0702030302020204" charset="0"/>
              </a:rPr>
              <a:t>“GET” </a:t>
            </a:r>
            <a:r>
              <a:rPr lang="en-US" sz="1200">
                <a:latin typeface="Comic Sans MS" panose="030F0702030302020204" charset="0"/>
                <a:cs typeface="Comic Sans MS" panose="030F0702030302020204" charset="0"/>
              </a:rPr>
              <a:t>but the route currently is only capable of listening to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requests.</a:t>
            </a: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r>
              <a:rPr lang="en-US" sz="1600">
                <a:latin typeface="Comic Sans MS" panose="030F0702030302020204" charset="0"/>
                <a:cs typeface="Comic Sans MS" panose="030F0702030302020204" charset="0"/>
                <a:sym typeface="+mn-ea"/>
              </a:rPr>
              <a:t>Detected an error in the </a:t>
            </a:r>
            <a:r>
              <a:rPr lang="en-US" sz="1600" b="1" u="sng">
                <a:latin typeface="Comic Sans MS" panose="030F0702030302020204" charset="0"/>
                <a:cs typeface="Comic Sans MS" panose="030F0702030302020204" charset="0"/>
                <a:sym typeface="+mn-ea"/>
              </a:rPr>
              <a:t>method</a:t>
            </a:r>
            <a:r>
              <a:rPr lang="en-US" sz="1600">
                <a:latin typeface="Comic Sans MS" panose="030F0702030302020204" charset="0"/>
                <a:cs typeface="Comic Sans MS" panose="030F0702030302020204" charset="0"/>
                <a:sym typeface="+mn-ea"/>
              </a:rPr>
              <a:t> provided for the </a:t>
            </a:r>
            <a:r>
              <a:rPr lang="en-US" sz="1600" b="1" u="sng">
                <a:latin typeface="Comic Sans MS" panose="030F0702030302020204" charset="0"/>
                <a:cs typeface="Comic Sans MS" panose="030F0702030302020204" charset="0"/>
                <a:sym typeface="+mn-ea"/>
              </a:rPr>
              <a:t>‘/’</a:t>
            </a:r>
            <a:r>
              <a:rPr lang="en-US" sz="1600">
                <a:latin typeface="Comic Sans MS" panose="030F0702030302020204" charset="0"/>
                <a:cs typeface="Comic Sans MS" panose="030F0702030302020204" charset="0"/>
                <a:sym typeface="+mn-ea"/>
              </a:rPr>
              <a:t> route  -&gt;</a:t>
            </a:r>
            <a:endParaRPr lang="en-US" sz="1600" b="1">
              <a:latin typeface="Comic Sans MS" panose="030F0702030302020204" charset="0"/>
              <a:cs typeface="Comic Sans MS" panose="030F0702030302020204" charset="0"/>
            </a:endParaRPr>
          </a:p>
          <a:p>
            <a:pPr marL="628650" lvl="1" indent="-171450" algn="l" rtl="0">
              <a:lnSpc>
                <a:spcPct val="90000"/>
              </a:lnSpc>
              <a:spcBef>
                <a:spcPts val="0"/>
              </a:spcBef>
              <a:spcAft>
                <a:spcPts val="0"/>
              </a:spcAft>
              <a:buClr>
                <a:schemeClr val="dk1"/>
              </a:buClr>
              <a:buSzPct val="100000"/>
            </a:pPr>
            <a:endParaRPr lang="en-US" sz="1600" b="1">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6239510" y="5661660"/>
            <a:ext cx="2447925" cy="228600"/>
          </a:xfrm>
          <a:prstGeom prst="rect">
            <a:avLst/>
          </a:prstGeom>
        </p:spPr>
      </p:pic>
      <p:pic>
        <p:nvPicPr>
          <p:cNvPr id="3" name="Picture 2"/>
          <p:cNvPicPr>
            <a:picLocks noChangeAspect="1"/>
          </p:cNvPicPr>
          <p:nvPr/>
        </p:nvPicPr>
        <p:blipFill>
          <a:blip r:embed="rId2"/>
          <a:stretch>
            <a:fillRect/>
          </a:stretch>
        </p:blipFill>
        <p:spPr>
          <a:xfrm>
            <a:off x="622935" y="4149090"/>
            <a:ext cx="3406775" cy="1009015"/>
          </a:xfrm>
          <a:prstGeom prst="rect">
            <a:avLst/>
          </a:prstGeom>
        </p:spPr>
      </p:pic>
      <p:pic>
        <p:nvPicPr>
          <p:cNvPr id="5" name="Picture 4"/>
          <p:cNvPicPr>
            <a:picLocks noChangeAspect="1"/>
          </p:cNvPicPr>
          <p:nvPr/>
        </p:nvPicPr>
        <p:blipFill>
          <a:blip r:embed="rId3"/>
          <a:stretch>
            <a:fillRect/>
          </a:stretch>
        </p:blipFill>
        <p:spPr>
          <a:xfrm>
            <a:off x="4079240" y="4077335"/>
            <a:ext cx="2303145" cy="1028700"/>
          </a:xfrm>
          <a:prstGeom prst="rect">
            <a:avLst/>
          </a:prstGeom>
        </p:spPr>
      </p:pic>
      <p:pic>
        <p:nvPicPr>
          <p:cNvPr id="4" name="Picture 3"/>
          <p:cNvPicPr>
            <a:picLocks noChangeAspect="1"/>
          </p:cNvPicPr>
          <p:nvPr/>
        </p:nvPicPr>
        <p:blipFill>
          <a:blip r:embed="rId4"/>
          <a:stretch>
            <a:fillRect/>
          </a:stretch>
        </p:blipFill>
        <p:spPr>
          <a:xfrm>
            <a:off x="6671945" y="4653280"/>
            <a:ext cx="3962400" cy="180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57365"/>
          </a:xfrm>
        </p:spPr>
        <p:txBody>
          <a:bodyPr>
            <a:normAutofit lnSpcReduction="20000"/>
          </a:bodyPr>
          <a:p>
            <a:pPr marL="628650" lvl="2" indent="-171450"/>
            <a:r>
              <a:rPr lang="en-US" sz="1200" b="1">
                <a:latin typeface="Comic Sans MS" panose="030F0702030302020204" charset="0"/>
                <a:cs typeface="Comic Sans MS" panose="030F0702030302020204" charset="0"/>
                <a:sym typeface="+mn-ea"/>
              </a:rPr>
              <a:t>Fix </a:t>
            </a:r>
            <a:r>
              <a:rPr lang="en-US" sz="1200">
                <a:latin typeface="Comic Sans MS" panose="030F0702030302020204" charset="0"/>
                <a:cs typeface="Comic Sans MS" panose="030F0702030302020204" charset="0"/>
                <a:sym typeface="+mn-ea"/>
              </a:rPr>
              <a:t>: Since this route is not only adding data to the notes list but also displaying that data on the web page, we shall update the </a:t>
            </a:r>
            <a:r>
              <a:rPr lang="en-US" sz="1200" b="1">
                <a:latin typeface="Comic Sans MS" panose="030F0702030302020204" charset="0"/>
                <a:cs typeface="Comic Sans MS" panose="030F0702030302020204" charset="0"/>
                <a:sym typeface="+mn-ea"/>
              </a:rPr>
              <a:t>‘methods’ </a:t>
            </a:r>
            <a:r>
              <a:rPr lang="en-US" sz="1200">
                <a:latin typeface="Comic Sans MS" panose="030F0702030302020204" charset="0"/>
                <a:cs typeface="Comic Sans MS" panose="030F0702030302020204" charset="0"/>
                <a:sym typeface="+mn-ea"/>
              </a:rPr>
              <a:t>parameter so that the route can listen to both </a:t>
            </a:r>
            <a:r>
              <a:rPr lang="en-US" sz="1200" b="1">
                <a:latin typeface="Comic Sans MS" panose="030F0702030302020204" charset="0"/>
                <a:cs typeface="Comic Sans MS" panose="030F0702030302020204" charset="0"/>
                <a:sym typeface="+mn-ea"/>
              </a:rPr>
              <a:t>“GET” </a:t>
            </a:r>
            <a:r>
              <a:rPr lang="en-US" sz="1200">
                <a:latin typeface="Comic Sans MS" panose="030F0702030302020204" charset="0"/>
                <a:cs typeface="Comic Sans MS" panose="030F0702030302020204" charset="0"/>
                <a:sym typeface="+mn-ea"/>
              </a:rPr>
              <a:t>and </a:t>
            </a:r>
            <a:r>
              <a:rPr lang="en-US" sz="1200" b="1">
                <a:latin typeface="Comic Sans MS" panose="030F0702030302020204" charset="0"/>
                <a:cs typeface="Comic Sans MS" panose="030F0702030302020204" charset="0"/>
                <a:sym typeface="+mn-ea"/>
              </a:rPr>
              <a:t>“POST”</a:t>
            </a:r>
            <a:r>
              <a:rPr lang="en-US" sz="1200">
                <a:latin typeface="Comic Sans MS" panose="030F0702030302020204" charset="0"/>
                <a:cs typeface="Comic Sans MS" panose="030F0702030302020204" charset="0"/>
                <a:sym typeface="+mn-ea"/>
              </a:rPr>
              <a:t> requests.</a:t>
            </a:r>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342900" lvl="1">
              <a:buFont typeface="Wingdings" panose="05000000000000000000" charset="0"/>
              <a:buChar char="o"/>
            </a:pPr>
            <a:endParaRPr lang="en-US" sz="1920">
              <a:latin typeface="Comic Sans MS" panose="030F0702030302020204" charset="0"/>
              <a:cs typeface="Comic Sans MS" panose="030F0702030302020204" charset="0"/>
              <a:sym typeface="+mn-ea"/>
            </a:endParaRPr>
          </a:p>
          <a:p>
            <a:pPr marL="342900" lvl="1">
              <a:buFont typeface="Wingdings" panose="05000000000000000000" charset="0"/>
              <a:buChar char="o"/>
            </a:pPr>
            <a:endParaRPr lang="en-US" sz="1920">
              <a:latin typeface="Comic Sans MS" panose="030F0702030302020204" charset="0"/>
              <a:cs typeface="Comic Sans MS" panose="030F0702030302020204" charset="0"/>
              <a:sym typeface="+mn-ea"/>
            </a:endParaRPr>
          </a:p>
          <a:p>
            <a:pPr marL="342900" lvl="1">
              <a:buFont typeface="Wingdings" panose="05000000000000000000" charset="0"/>
              <a:buChar char="o"/>
            </a:pPr>
            <a:endParaRPr lang="en-US" sz="1920">
              <a:latin typeface="Comic Sans MS" panose="030F0702030302020204" charset="0"/>
              <a:cs typeface="Comic Sans MS" panose="030F0702030302020204" charset="0"/>
              <a:sym typeface="+mn-ea"/>
            </a:endParaRPr>
          </a:p>
          <a:p>
            <a:pPr marL="342900" lvl="1">
              <a:buFont typeface="Wingdings" panose="05000000000000000000" charset="0"/>
              <a:buChar char="o"/>
            </a:pPr>
            <a:r>
              <a:rPr lang="en-US" sz="1920">
                <a:latin typeface="Comic Sans MS" panose="030F0702030302020204" charset="0"/>
                <a:cs typeface="Comic Sans MS" panose="030F0702030302020204" charset="0"/>
                <a:sym typeface="+mn-ea"/>
              </a:rPr>
              <a:t>Detected an error in the </a:t>
            </a:r>
            <a:r>
              <a:rPr lang="en-US" sz="1920" b="1" u="sng">
                <a:latin typeface="Comic Sans MS" panose="030F0702030302020204" charset="0"/>
                <a:cs typeface="Comic Sans MS" panose="030F0702030302020204" charset="0"/>
                <a:sym typeface="+mn-ea"/>
              </a:rPr>
              <a:t>HTML</a:t>
            </a:r>
            <a:r>
              <a:rPr lang="en-US" sz="1920" b="1">
                <a:latin typeface="Comic Sans MS" panose="030F0702030302020204" charset="0"/>
                <a:cs typeface="Comic Sans MS" panose="030F0702030302020204" charset="0"/>
                <a:sym typeface="+mn-ea"/>
              </a:rPr>
              <a:t> </a:t>
            </a:r>
            <a:r>
              <a:rPr lang="en-US" sz="1920">
                <a:latin typeface="Comic Sans MS" panose="030F0702030302020204" charset="0"/>
                <a:cs typeface="Comic Sans MS" panose="030F0702030302020204" charset="0"/>
                <a:sym typeface="+mn-ea"/>
              </a:rPr>
              <a:t>code</a:t>
            </a:r>
            <a:endParaRPr lang="en-US" sz="192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codebase provided was displaying </a:t>
            </a:r>
            <a:r>
              <a:rPr lang="en-US" sz="1200" b="1">
                <a:latin typeface="Comic Sans MS" panose="030F0702030302020204" charset="0"/>
                <a:cs typeface="Comic Sans MS" panose="030F0702030302020204" charset="0"/>
              </a:rPr>
              <a:t>‘None’ </a:t>
            </a:r>
            <a:r>
              <a:rPr lang="en-US" sz="1200">
                <a:latin typeface="Comic Sans MS" panose="030F0702030302020204" charset="0"/>
                <a:cs typeface="Comic Sans MS" panose="030F0702030302020204" charset="0"/>
              </a:rPr>
              <a:t>as an item of the list.</a:t>
            </a:r>
            <a:endParaRPr lang="en-US" sz="1200">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Fix : </a:t>
            </a:r>
            <a:r>
              <a:rPr lang="en-US" sz="1200">
                <a:latin typeface="Comic Sans MS" panose="030F0702030302020204" charset="0"/>
                <a:cs typeface="Comic Sans MS" panose="030F0702030302020204" charset="0"/>
              </a:rPr>
              <a:t>Using Jinja templating in the HTML code,  added a condition that the notes list will only be displayed if the list item is not equal to None i.e. list should not be empty. </a:t>
            </a:r>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571500" lvl="1" indent="0">
              <a:buNone/>
            </a:pPr>
            <a:endParaRPr lang="en-US" sz="1400">
              <a:latin typeface="Comic Sans MS" panose="030F0702030302020204" charset="0"/>
              <a:cs typeface="Comic Sans MS" panose="030F0702030302020204" charset="0"/>
              <a:sym typeface="+mn-ea"/>
            </a:endParaRPr>
          </a:p>
          <a:p>
            <a:pPr lvl="0">
              <a:buFont typeface="Wingdings" panose="05000000000000000000" charset="0"/>
              <a:buChar char="o"/>
            </a:pPr>
            <a:endParaRPr lang="en-US" sz="1630">
              <a:latin typeface="Comic Sans MS" panose="030F0702030302020204" charset="0"/>
              <a:cs typeface="Comic Sans MS" panose="030F0702030302020204" charset="0"/>
              <a:sym typeface="+mn-ea"/>
            </a:endParaRPr>
          </a:p>
          <a:p>
            <a:pPr lvl="0">
              <a:buFont typeface="Wingdings" panose="05000000000000000000" charset="0"/>
              <a:buChar char="o"/>
            </a:pPr>
            <a:r>
              <a:rPr lang="en-US" sz="1630">
                <a:latin typeface="Comic Sans MS" panose="030F0702030302020204" charset="0"/>
                <a:cs typeface="Comic Sans MS" panose="030F0702030302020204" charset="0"/>
                <a:sym typeface="+mn-ea"/>
              </a:rPr>
              <a:t>Detected an error in the </a:t>
            </a:r>
            <a:r>
              <a:rPr lang="en-US" sz="1630" b="1" u="sng">
                <a:latin typeface="Comic Sans MS" panose="030F0702030302020204" charset="0"/>
                <a:cs typeface="Comic Sans MS" panose="030F0702030302020204" charset="0"/>
                <a:sym typeface="+mn-ea"/>
              </a:rPr>
              <a:t>HTML</a:t>
            </a:r>
            <a:r>
              <a:rPr lang="en-US" sz="1630" b="1">
                <a:latin typeface="Comic Sans MS" panose="030F0702030302020204" charset="0"/>
                <a:cs typeface="Comic Sans MS" panose="030F0702030302020204" charset="0"/>
                <a:sym typeface="+mn-ea"/>
              </a:rPr>
              <a:t> </a:t>
            </a:r>
            <a:r>
              <a:rPr lang="en-US" sz="1630">
                <a:latin typeface="Comic Sans MS" panose="030F0702030302020204" charset="0"/>
                <a:cs typeface="Comic Sans MS" panose="030F0702030302020204" charset="0"/>
                <a:sym typeface="+mn-ea"/>
              </a:rPr>
              <a:t>code</a:t>
            </a:r>
            <a:endParaRPr lang="en-US" sz="163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form tag in the HTML code was not having a </a:t>
            </a:r>
            <a:r>
              <a:rPr lang="en-US" sz="1200" b="1" u="sng">
                <a:latin typeface="Comic Sans MS" panose="030F0702030302020204" charset="0"/>
                <a:cs typeface="Comic Sans MS" panose="030F0702030302020204" charset="0"/>
              </a:rPr>
              <a:t>“Submit”</a:t>
            </a:r>
            <a:r>
              <a:rPr lang="en-US" sz="1200">
                <a:latin typeface="Comic Sans MS" panose="030F0702030302020204" charset="0"/>
                <a:cs typeface="Comic Sans MS" panose="030F0702030302020204" charset="0"/>
              </a:rPr>
              <a:t> button to submit details from the client (frontend) to the server (backend). </a:t>
            </a:r>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914400" lvl="3"/>
            <a:r>
              <a:rPr lang="en-US" sz="1200" b="1">
                <a:latin typeface="Comic Sans MS" panose="030F0702030302020204" charset="0"/>
                <a:cs typeface="Comic Sans MS" panose="030F0702030302020204" charset="0"/>
                <a:sym typeface="+mn-ea"/>
              </a:rPr>
              <a:t>Fix</a:t>
            </a:r>
            <a:r>
              <a:rPr lang="en-US" sz="900" b="1">
                <a:latin typeface="Comic Sans MS" panose="030F0702030302020204" charset="0"/>
                <a:cs typeface="Comic Sans MS" panose="030F0702030302020204" charset="0"/>
                <a:sym typeface="+mn-ea"/>
              </a:rPr>
              <a:t>: </a:t>
            </a:r>
            <a:r>
              <a:rPr lang="en-US" sz="1200">
                <a:latin typeface="Comic Sans MS" panose="030F0702030302020204" charset="0"/>
                <a:cs typeface="Comic Sans MS" panose="030F0702030302020204" charset="0"/>
                <a:sym typeface="+mn-ea"/>
              </a:rPr>
              <a:t>Added the </a:t>
            </a:r>
            <a:r>
              <a:rPr lang="en-US" sz="1200" b="1" u="sng">
                <a:latin typeface="Comic Sans MS" panose="030F0702030302020204" charset="0"/>
                <a:cs typeface="Comic Sans MS" panose="030F0702030302020204" charset="0"/>
                <a:sym typeface="+mn-ea"/>
              </a:rPr>
              <a:t>“Submit”</a:t>
            </a:r>
            <a:r>
              <a:rPr lang="en-US" sz="1200">
                <a:latin typeface="Comic Sans MS" panose="030F0702030302020204" charset="0"/>
                <a:cs typeface="Comic Sans MS" panose="030F0702030302020204" charset="0"/>
                <a:sym typeface="+mn-ea"/>
              </a:rPr>
              <a:t> button.</a:t>
            </a:r>
            <a:endParaRPr lang="en-US" sz="1200">
              <a:latin typeface="Comic Sans MS" panose="030F0702030302020204" charset="0"/>
              <a:cs typeface="Comic Sans MS" panose="030F0702030302020204" charset="0"/>
              <a:sym typeface="+mn-ea"/>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457200" lvl="2">
              <a:buFont typeface="Wingdings" panose="05000000000000000000" charset="0"/>
              <a:buChar char="o"/>
            </a:pPr>
            <a:r>
              <a:rPr lang="en-US" sz="1330" b="1">
                <a:latin typeface="Comic Sans MS" panose="030F0702030302020204" charset="0"/>
                <a:cs typeface="Comic Sans MS" panose="030F0702030302020204" charset="0"/>
              </a:rPr>
              <a:t>Quality of Life Change</a:t>
            </a:r>
            <a:r>
              <a:rPr lang="en-US" sz="1330">
                <a:latin typeface="Comic Sans MS" panose="030F0702030302020204" charset="0"/>
                <a:cs typeface="Comic Sans MS" panose="030F0702030302020204" charset="0"/>
              </a:rPr>
              <a:t> -&gt; The title of the page was “Document”.                                   , </a:t>
            </a:r>
            <a:endParaRPr lang="en-US" sz="1330">
              <a:latin typeface="Comic Sans MS" panose="030F0702030302020204" charset="0"/>
              <a:cs typeface="Comic Sans MS" panose="030F0702030302020204" charset="0"/>
            </a:endParaRPr>
          </a:p>
          <a:p>
            <a:pPr marL="2400300" lvl="7" indent="0">
              <a:buNone/>
            </a:pPr>
            <a:r>
              <a:rPr lang="en-US" sz="1195">
                <a:latin typeface="Comic Sans MS" panose="030F0702030302020204" charset="0"/>
                <a:cs typeface="Comic Sans MS" panose="030F0702030302020204" charset="0"/>
              </a:rPr>
              <a:t>     Changed that to “Note Taking Application”. </a:t>
            </a:r>
            <a:endParaRPr lang="en-US" sz="1195">
              <a:latin typeface="Comic Sans MS" panose="030F0702030302020204" charset="0"/>
              <a:cs typeface="Comic Sans MS" panose="030F0702030302020204" charset="0"/>
            </a:endParaRPr>
          </a:p>
        </p:txBody>
      </p:sp>
      <p:pic>
        <p:nvPicPr>
          <p:cNvPr id="4" name="Picture 3"/>
          <p:cNvPicPr>
            <a:picLocks noChangeAspect="1"/>
          </p:cNvPicPr>
          <p:nvPr/>
        </p:nvPicPr>
        <p:blipFill>
          <a:blip r:embed="rId1"/>
          <a:stretch>
            <a:fillRect/>
          </a:stretch>
        </p:blipFill>
        <p:spPr>
          <a:xfrm>
            <a:off x="7536180" y="1052830"/>
            <a:ext cx="1762125" cy="962025"/>
          </a:xfrm>
          <a:prstGeom prst="rect">
            <a:avLst/>
          </a:prstGeom>
        </p:spPr>
      </p:pic>
      <p:pic>
        <p:nvPicPr>
          <p:cNvPr id="5" name="Picture 4"/>
          <p:cNvPicPr>
            <a:picLocks noChangeAspect="1"/>
          </p:cNvPicPr>
          <p:nvPr/>
        </p:nvPicPr>
        <p:blipFill>
          <a:blip r:embed="rId2"/>
          <a:stretch>
            <a:fillRect/>
          </a:stretch>
        </p:blipFill>
        <p:spPr>
          <a:xfrm>
            <a:off x="4799330" y="1081405"/>
            <a:ext cx="2676525" cy="847725"/>
          </a:xfrm>
          <a:prstGeom prst="rect">
            <a:avLst/>
          </a:prstGeom>
        </p:spPr>
      </p:pic>
      <p:pic>
        <p:nvPicPr>
          <p:cNvPr id="6" name="Picture 5"/>
          <p:cNvPicPr>
            <a:picLocks noChangeAspect="1"/>
          </p:cNvPicPr>
          <p:nvPr/>
        </p:nvPicPr>
        <p:blipFill>
          <a:blip r:embed="rId3"/>
          <a:stretch>
            <a:fillRect/>
          </a:stretch>
        </p:blipFill>
        <p:spPr>
          <a:xfrm>
            <a:off x="767080" y="2493010"/>
            <a:ext cx="2047875" cy="1381125"/>
          </a:xfrm>
          <a:prstGeom prst="rect">
            <a:avLst/>
          </a:prstGeom>
        </p:spPr>
      </p:pic>
      <p:pic>
        <p:nvPicPr>
          <p:cNvPr id="7" name="Picture 6"/>
          <p:cNvPicPr>
            <a:picLocks noChangeAspect="1"/>
          </p:cNvPicPr>
          <p:nvPr/>
        </p:nvPicPr>
        <p:blipFill>
          <a:blip r:embed="rId4"/>
          <a:stretch>
            <a:fillRect/>
          </a:stretch>
        </p:blipFill>
        <p:spPr>
          <a:xfrm>
            <a:off x="2855595" y="2493010"/>
            <a:ext cx="3019425" cy="819150"/>
          </a:xfrm>
          <a:prstGeom prst="rect">
            <a:avLst/>
          </a:prstGeom>
        </p:spPr>
      </p:pic>
      <p:pic>
        <p:nvPicPr>
          <p:cNvPr id="9" name="Picture 8"/>
          <p:cNvPicPr>
            <a:picLocks noChangeAspect="1"/>
          </p:cNvPicPr>
          <p:nvPr/>
        </p:nvPicPr>
        <p:blipFill>
          <a:blip r:embed="rId5"/>
          <a:stretch>
            <a:fillRect/>
          </a:stretch>
        </p:blipFill>
        <p:spPr>
          <a:xfrm>
            <a:off x="1122680" y="4437380"/>
            <a:ext cx="4489450" cy="785495"/>
          </a:xfrm>
          <a:prstGeom prst="rect">
            <a:avLst/>
          </a:prstGeom>
        </p:spPr>
      </p:pic>
      <p:pic>
        <p:nvPicPr>
          <p:cNvPr id="10" name="Picture 9"/>
          <p:cNvPicPr>
            <a:picLocks noChangeAspect="1"/>
          </p:cNvPicPr>
          <p:nvPr/>
        </p:nvPicPr>
        <p:blipFill>
          <a:blip r:embed="rId6"/>
          <a:stretch>
            <a:fillRect/>
          </a:stretch>
        </p:blipFill>
        <p:spPr>
          <a:xfrm>
            <a:off x="3486150" y="5229225"/>
            <a:ext cx="4425950" cy="759460"/>
          </a:xfrm>
          <a:prstGeom prst="rect">
            <a:avLst/>
          </a:prstGeom>
        </p:spPr>
      </p:pic>
      <p:pic>
        <p:nvPicPr>
          <p:cNvPr id="11" name="Picture 10"/>
          <p:cNvPicPr>
            <a:picLocks noChangeAspect="1"/>
          </p:cNvPicPr>
          <p:nvPr/>
        </p:nvPicPr>
        <p:blipFill>
          <a:blip r:embed="rId7"/>
          <a:stretch>
            <a:fillRect/>
          </a:stretch>
        </p:blipFill>
        <p:spPr>
          <a:xfrm>
            <a:off x="5807710" y="6016625"/>
            <a:ext cx="1714500" cy="247650"/>
          </a:xfrm>
          <a:prstGeom prst="rect">
            <a:avLst/>
          </a:prstGeom>
        </p:spPr>
      </p:pic>
      <p:pic>
        <p:nvPicPr>
          <p:cNvPr id="13" name="Picture 12"/>
          <p:cNvPicPr>
            <a:picLocks noChangeAspect="1"/>
          </p:cNvPicPr>
          <p:nvPr/>
        </p:nvPicPr>
        <p:blipFill>
          <a:blip r:embed="rId8"/>
          <a:stretch>
            <a:fillRect/>
          </a:stretch>
        </p:blipFill>
        <p:spPr>
          <a:xfrm>
            <a:off x="695325" y="548640"/>
            <a:ext cx="3028950" cy="276225"/>
          </a:xfrm>
          <a:prstGeom prst="rect">
            <a:avLst/>
          </a:prstGeom>
        </p:spPr>
      </p:pic>
      <p:pic>
        <p:nvPicPr>
          <p:cNvPr id="14" name="Picture 13"/>
          <p:cNvPicPr>
            <a:picLocks noChangeAspect="1"/>
          </p:cNvPicPr>
          <p:nvPr/>
        </p:nvPicPr>
        <p:blipFill>
          <a:blip r:embed="rId9"/>
          <a:stretch>
            <a:fillRect/>
          </a:stretch>
        </p:blipFill>
        <p:spPr>
          <a:xfrm>
            <a:off x="4007485" y="548640"/>
            <a:ext cx="4057650" cy="333375"/>
          </a:xfrm>
          <a:prstGeom prst="rect">
            <a:avLst/>
          </a:prstGeom>
        </p:spPr>
      </p:pic>
      <p:pic>
        <p:nvPicPr>
          <p:cNvPr id="15" name="Picture 14"/>
          <p:cNvPicPr>
            <a:picLocks noChangeAspect="1"/>
          </p:cNvPicPr>
          <p:nvPr/>
        </p:nvPicPr>
        <p:blipFill>
          <a:blip r:embed="rId10"/>
          <a:stretch>
            <a:fillRect/>
          </a:stretch>
        </p:blipFill>
        <p:spPr>
          <a:xfrm>
            <a:off x="2711450" y="6381750"/>
            <a:ext cx="2838450" cy="22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58635"/>
          </a:xfrm>
        </p:spPr>
        <p:txBody>
          <a:bodyPr/>
          <a:p>
            <a:pPr marL="114300" indent="0">
              <a:buNone/>
            </a:pPr>
            <a:r>
              <a:rPr lang="en-US">
                <a:latin typeface="Comic Sans MS" panose="030F0702030302020204" charset="0"/>
                <a:cs typeface="Comic Sans MS" panose="030F0702030302020204" charset="0"/>
                <a:sym typeface="+mn-ea"/>
              </a:rPr>
              <a:t>Code Refactoring with Debugging</a:t>
            </a:r>
            <a:endParaRPr lang="en-US">
              <a:latin typeface="Comic Sans MS" panose="030F0702030302020204" charset="0"/>
              <a:cs typeface="Comic Sans MS" panose="030F0702030302020204" charset="0"/>
              <a:sym typeface="+mn-ea"/>
            </a:endParaRPr>
          </a:p>
          <a:p>
            <a:pPr marL="114300" indent="0">
              <a:buNone/>
            </a:pPr>
            <a:r>
              <a:rPr lang="en-US" sz="1200">
                <a:latin typeface="Comic Sans MS" panose="030F0702030302020204" charset="0"/>
                <a:cs typeface="Comic Sans MS" panose="030F0702030302020204" charset="0"/>
              </a:rPr>
              <a:t>So now that we have the basic problems, now let’s move on to refactoring the code to better fit the needs of the user, not by beautifying the application but making it more functional. On the way, I encountered more bugs but managed to solve them all (mostly). </a:t>
            </a:r>
            <a:endParaRPr lang="en-US" sz="1200">
              <a:latin typeface="Comic Sans MS" panose="030F0702030302020204" charset="0"/>
              <a:cs typeface="Comic Sans MS" panose="030F0702030302020204" charset="0"/>
            </a:endParaRPr>
          </a:p>
          <a:p>
            <a:pPr marL="114300" indent="0">
              <a:buNone/>
            </a:pPr>
            <a:r>
              <a:rPr lang="en-US" sz="1200">
                <a:latin typeface="Comic Sans MS" panose="030F0702030302020204" charset="0"/>
                <a:cs typeface="Comic Sans MS" panose="030F0702030302020204" charset="0"/>
              </a:rPr>
              <a:t>Let’s look at the following set of problems to tackle,</a:t>
            </a:r>
            <a:endParaRPr lang="en-US" sz="1200">
              <a:latin typeface="Comic Sans MS" panose="030F0702030302020204" charset="0"/>
              <a:cs typeface="Comic Sans MS" panose="030F0702030302020204" charset="0"/>
            </a:endParaRPr>
          </a:p>
          <a:p>
            <a:pPr>
              <a:buFont typeface="Wingdings" panose="05000000000000000000" charset="0"/>
              <a:buChar char="o"/>
            </a:pPr>
            <a:r>
              <a:rPr lang="en-US" sz="1600" b="1">
                <a:latin typeface="Comic Sans MS" panose="030F0702030302020204" charset="0"/>
                <a:cs typeface="Comic Sans MS" panose="030F0702030302020204" charset="0"/>
              </a:rPr>
              <a:t> Notes on the application are Public and common for all users</a:t>
            </a:r>
            <a:endParaRPr lang="en-US" sz="1600" b="1">
              <a:latin typeface="Comic Sans MS" panose="030F0702030302020204" charset="0"/>
              <a:cs typeface="Comic Sans MS" panose="030F0702030302020204" charset="0"/>
            </a:endParaRPr>
          </a:p>
          <a:p>
            <a:pPr lvl="1">
              <a:buFont typeface="Wingdings" panose="05000000000000000000" charset="0"/>
              <a:buChar char="§"/>
            </a:pPr>
            <a:r>
              <a:rPr lang="en-US" sz="1400" b="1">
                <a:latin typeface="Comic Sans MS" panose="030F0702030302020204" charset="0"/>
                <a:cs typeface="Comic Sans MS" panose="030F0702030302020204" charset="0"/>
              </a:rPr>
              <a:t>PROBLEM</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This problem was pointed out to me by our </a:t>
            </a:r>
            <a:r>
              <a:rPr lang="en-US" sz="1200" b="1">
                <a:latin typeface="Comic Sans MS" panose="030F0702030302020204" charset="0"/>
                <a:cs typeface="Comic Sans MS" panose="030F0702030302020204" charset="0"/>
              </a:rPr>
              <a:t>Instructor @Kanav Bansal</a:t>
            </a:r>
            <a:r>
              <a:rPr lang="en-US" sz="1200">
                <a:latin typeface="Comic Sans MS" panose="030F0702030302020204" charset="0"/>
                <a:cs typeface="Comic Sans MS" panose="030F0702030302020204" charset="0"/>
              </a:rPr>
              <a:t>. So basically what was happening that, if the application were to be deployed, all the users using the application would have been able to see each others notes, making it a huge privacy concern as the notes may contain sensitive information like passwords, financial details etc.</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Another problem is that since there is no database connected to the application, there is no way to store  and retrieve the notes and even if we store the notes we need to separate them for each user.</a:t>
            </a:r>
            <a:endParaRPr lang="en-US" sz="1200">
              <a:latin typeface="Comic Sans MS" panose="030F0702030302020204" charset="0"/>
              <a:cs typeface="Comic Sans MS" panose="030F0702030302020204" charset="0"/>
            </a:endParaRPr>
          </a:p>
          <a:p>
            <a:pPr lvl="1">
              <a:buFont typeface="Wingdings" panose="05000000000000000000" charset="0"/>
              <a:buChar char="§"/>
            </a:pPr>
            <a:r>
              <a:rPr lang="en-US" sz="1400" b="1">
                <a:latin typeface="Comic Sans MS" panose="030F0702030302020204" charset="0"/>
                <a:cs typeface="Comic Sans MS" panose="030F0702030302020204" charset="0"/>
              </a:rPr>
              <a:t>FIX</a:t>
            </a:r>
            <a:endParaRPr lang="en-US" sz="1400" b="1">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solve this problem, we created a dictionary to act like the databse. The reason for choosing a dictionary was that since the dictionary has key-pair structure, the idea is to have user names as keys and the respective values of the keys as their notes. </a:t>
            </a: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Now since a user of the application may have multiple notes, we need to modify the values of keys from strings -&gt; lists so that it can carry all the data.</a:t>
            </a:r>
            <a:r>
              <a:rPr lang="en-US" sz="1165">
                <a:latin typeface="Comic Sans MS" panose="030F0702030302020204" charset="0"/>
                <a:cs typeface="Comic Sans MS" panose="030F0702030302020204" charset="0"/>
              </a:rPr>
              <a:t> </a:t>
            </a: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endParaRPr lang="en-US" sz="1165">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As it can be seen from the code snippet that the </a:t>
            </a:r>
            <a:r>
              <a:rPr lang="en-US" sz="1200" b="1">
                <a:latin typeface="Comic Sans MS" panose="030F0702030302020204" charset="0"/>
                <a:cs typeface="Comic Sans MS" panose="030F0702030302020204" charset="0"/>
              </a:rPr>
              <a:t>‘note’</a:t>
            </a:r>
            <a:r>
              <a:rPr lang="en-US" sz="1200">
                <a:latin typeface="Comic Sans MS" panose="030F0702030302020204" charset="0"/>
                <a:cs typeface="Comic Sans MS" panose="030F0702030302020204" charset="0"/>
              </a:rPr>
              <a:t> is not initialized as an empty list. This was done beacuse since the backend is connected to </a:t>
            </a:r>
            <a:r>
              <a:rPr lang="en-US" sz="1200" b="1">
                <a:latin typeface="Comic Sans MS" panose="030F0702030302020204" charset="0"/>
                <a:cs typeface="Comic Sans MS" panose="030F0702030302020204" charset="0"/>
              </a:rPr>
              <a:t>HTML </a:t>
            </a:r>
            <a:r>
              <a:rPr lang="en-US" sz="1200">
                <a:latin typeface="Comic Sans MS" panose="030F0702030302020204" charset="0"/>
                <a:cs typeface="Comic Sans MS" panose="030F0702030302020204" charset="0"/>
              </a:rPr>
              <a:t>frontend and HTML converts all data to text type, so if the variable were to be initialized as an empty list, HTML will convert it to ‘None’ type making the object not iterable anymore and also providing incorrect note entry.</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Since the notes are being added one-by-one, we just need to make the first note list type and then append subsequent notes to the list.</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Now since we also need the name of the user, we need to modify the form to also have a name input field for the user to enter their names.</a:t>
            </a:r>
            <a:endParaRPr lang="en-US" sz="1200">
              <a:latin typeface="Comic Sans MS" panose="030F0702030302020204" charset="0"/>
              <a:cs typeface="Comic Sans MS" panose="030F0702030302020204" charset="0"/>
            </a:endParaRPr>
          </a:p>
        </p:txBody>
      </p:sp>
      <p:pic>
        <p:nvPicPr>
          <p:cNvPr id="4" name="Picture 3"/>
          <p:cNvPicPr>
            <a:picLocks noChangeAspect="1"/>
          </p:cNvPicPr>
          <p:nvPr/>
        </p:nvPicPr>
        <p:blipFill>
          <a:blip r:embed="rId1"/>
          <a:stretch>
            <a:fillRect/>
          </a:stretch>
        </p:blipFill>
        <p:spPr>
          <a:xfrm>
            <a:off x="1558925" y="3357245"/>
            <a:ext cx="7426325" cy="264795"/>
          </a:xfrm>
          <a:prstGeom prst="rect">
            <a:avLst/>
          </a:prstGeom>
        </p:spPr>
      </p:pic>
      <p:pic>
        <p:nvPicPr>
          <p:cNvPr id="5" name="Picture 4"/>
          <p:cNvPicPr>
            <a:picLocks noChangeAspect="1"/>
          </p:cNvPicPr>
          <p:nvPr/>
        </p:nvPicPr>
        <p:blipFill>
          <a:blip r:embed="rId2"/>
          <a:stretch>
            <a:fillRect/>
          </a:stretch>
        </p:blipFill>
        <p:spPr>
          <a:xfrm>
            <a:off x="1487170" y="4004945"/>
            <a:ext cx="10210800" cy="800100"/>
          </a:xfrm>
          <a:prstGeom prst="rect">
            <a:avLst/>
          </a:prstGeom>
        </p:spPr>
      </p:pic>
      <p:pic>
        <p:nvPicPr>
          <p:cNvPr id="6" name="Picture 5"/>
          <p:cNvPicPr>
            <a:picLocks noChangeAspect="1"/>
          </p:cNvPicPr>
          <p:nvPr/>
        </p:nvPicPr>
        <p:blipFill>
          <a:blip r:embed="rId3"/>
          <a:stretch>
            <a:fillRect/>
          </a:stretch>
        </p:blipFill>
        <p:spPr>
          <a:xfrm>
            <a:off x="2063115" y="5949315"/>
            <a:ext cx="4737100" cy="88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0" y="0"/>
            <a:ext cx="12192000" cy="6858635"/>
          </a:xfrm>
        </p:spPr>
        <p:txBody>
          <a:bodyPr/>
          <a:p>
            <a:pPr lvl="2">
              <a:buFont typeface="Wingdings" panose="05000000000000000000" charset="0"/>
              <a:buChar char="§"/>
            </a:pPr>
            <a:r>
              <a:rPr lang="en-US" sz="1200">
                <a:latin typeface="Comic Sans MS" panose="030F0702030302020204" charset="0"/>
                <a:cs typeface="Comic Sans MS" panose="030F0702030302020204" charset="0"/>
              </a:rPr>
              <a:t>From the previous code snippet, it can be seen that the </a:t>
            </a:r>
            <a:r>
              <a:rPr lang="en-US" sz="1200" b="1">
                <a:latin typeface="Comic Sans MS" panose="030F0702030302020204" charset="0"/>
                <a:cs typeface="Comic Sans MS" panose="030F0702030302020204" charset="0"/>
              </a:rPr>
              <a:t>‘method’ </a:t>
            </a:r>
            <a:r>
              <a:rPr lang="en-US" sz="1200">
                <a:latin typeface="Comic Sans MS" panose="030F0702030302020204" charset="0"/>
                <a:cs typeface="Comic Sans MS" panose="030F0702030302020204" charset="0"/>
              </a:rPr>
              <a:t>attribute of the form tag is also set to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 this was done to protect the privacy of the data being sent. Changing the </a:t>
            </a:r>
            <a:r>
              <a:rPr lang="en-US" sz="1200" b="1">
                <a:latin typeface="Comic Sans MS" panose="030F0702030302020204" charset="0"/>
                <a:cs typeface="Comic Sans MS" panose="030F0702030302020204" charset="0"/>
                <a:sym typeface="+mn-ea"/>
              </a:rPr>
              <a:t>‘method’ </a:t>
            </a:r>
            <a:r>
              <a:rPr lang="en-US" sz="1200">
                <a:latin typeface="Comic Sans MS" panose="030F0702030302020204" charset="0"/>
                <a:cs typeface="Comic Sans MS" panose="030F0702030302020204" charset="0"/>
                <a:sym typeface="+mn-ea"/>
              </a:rPr>
              <a:t>to </a:t>
            </a:r>
            <a:r>
              <a:rPr lang="en-US" sz="1200" b="1">
                <a:latin typeface="Comic Sans MS" panose="030F0702030302020204" charset="0"/>
                <a:cs typeface="Comic Sans MS" panose="030F0702030302020204" charset="0"/>
                <a:sym typeface="+mn-ea"/>
              </a:rPr>
              <a:t>“POST” </a:t>
            </a:r>
            <a:r>
              <a:rPr lang="en-US" sz="1200">
                <a:latin typeface="Comic Sans MS" panose="030F0702030302020204" charset="0"/>
                <a:cs typeface="Comic Sans MS" panose="030F0702030302020204" charset="0"/>
                <a:sym typeface="+mn-ea"/>
              </a:rPr>
              <a:t>will not append the data being sent from the form on the URL, instead the route will directly be handling the data. </a:t>
            </a:r>
            <a:endParaRPr lang="en-US" sz="1200">
              <a:latin typeface="Comic Sans MS" panose="030F0702030302020204" charset="0"/>
              <a:cs typeface="Comic Sans MS" panose="030F0702030302020204" charset="0"/>
              <a:sym typeface="+mn-ea"/>
            </a:endParaRPr>
          </a:p>
          <a:p>
            <a:pPr lvl="2">
              <a:buFont typeface="Wingdings" panose="05000000000000000000" charset="0"/>
              <a:buChar char="§"/>
            </a:pPr>
            <a:endParaRPr lang="en-US" sz="1200">
              <a:latin typeface="Comic Sans MS" panose="030F0702030302020204" charset="0"/>
              <a:cs typeface="Comic Sans MS" panose="030F0702030302020204" charset="0"/>
              <a:sym typeface="+mn-ea"/>
            </a:endParaRPr>
          </a:p>
          <a:p>
            <a:pPr lvl="2">
              <a:buFont typeface="Wingdings" panose="05000000000000000000" charset="0"/>
              <a:buChar char="§"/>
            </a:pPr>
            <a:endParaRPr lang="en-US" sz="1200">
              <a:latin typeface="Comic Sans MS" panose="030F0702030302020204" charset="0"/>
              <a:cs typeface="Comic Sans MS" panose="030F0702030302020204" charset="0"/>
              <a:sym typeface="+mn-ea"/>
            </a:endParaRPr>
          </a:p>
          <a:p>
            <a:pPr lvl="2">
              <a:buFont typeface="Wingdings" panose="05000000000000000000" charset="0"/>
              <a:buChar char="§"/>
            </a:pPr>
            <a:r>
              <a:rPr lang="en-US" sz="1200">
                <a:latin typeface="Comic Sans MS" panose="030F0702030302020204" charset="0"/>
                <a:cs typeface="Comic Sans MS" panose="030F0702030302020204" charset="0"/>
                <a:sym typeface="+mn-ea"/>
              </a:rPr>
              <a:t>For that to happen, a minor change was needed. Instead of </a:t>
            </a:r>
            <a:r>
              <a:rPr lang="en-US" sz="1200" b="1">
                <a:latin typeface="Comic Sans MS" panose="030F0702030302020204" charset="0"/>
                <a:cs typeface="Comic Sans MS" panose="030F0702030302020204" charset="0"/>
                <a:sym typeface="+mn-ea"/>
              </a:rPr>
              <a:t>“request.args.get()”</a:t>
            </a:r>
            <a:r>
              <a:rPr lang="en-US" sz="1200">
                <a:latin typeface="Comic Sans MS" panose="030F0702030302020204" charset="0"/>
                <a:cs typeface="Comic Sans MS" panose="030F0702030302020204" charset="0"/>
                <a:sym typeface="+mn-ea"/>
              </a:rPr>
              <a:t>, we need </a:t>
            </a:r>
            <a:r>
              <a:rPr lang="en-US" sz="1200" b="1">
                <a:latin typeface="Comic Sans MS" panose="030F0702030302020204" charset="0"/>
                <a:cs typeface="Comic Sans MS" panose="030F0702030302020204" charset="0"/>
                <a:sym typeface="+mn-ea"/>
              </a:rPr>
              <a:t>“request.form.get()”</a:t>
            </a:r>
            <a:r>
              <a:rPr lang="en-US" sz="1200">
                <a:latin typeface="Comic Sans MS" panose="030F0702030302020204" charset="0"/>
                <a:cs typeface="Comic Sans MS" panose="030F0702030302020204" charset="0"/>
                <a:sym typeface="+mn-ea"/>
              </a:rPr>
              <a:t>. Doing this will allow the route to directly get the data from the form tag.</a:t>
            </a:r>
            <a:endParaRPr lang="en-US" sz="1200">
              <a:latin typeface="Comic Sans MS" panose="030F0702030302020204" charset="0"/>
              <a:cs typeface="Comic Sans MS" panose="030F0702030302020204" charset="0"/>
              <a:sym typeface="+mn-ea"/>
            </a:endParaRPr>
          </a:p>
          <a:p>
            <a:pPr lvl="1">
              <a:buFont typeface="Wingdings" panose="05000000000000000000" charset="0"/>
              <a:buChar char="§"/>
            </a:pPr>
            <a:r>
              <a:rPr lang="en-US" sz="1400" b="1">
                <a:latin typeface="Comic Sans MS" panose="030F0702030302020204" charset="0"/>
                <a:cs typeface="Comic Sans MS" panose="030F0702030302020204" charset="0"/>
                <a:sym typeface="+mn-ea"/>
              </a:rPr>
              <a:t>Secondary Problem</a:t>
            </a:r>
            <a:endParaRPr lang="en-US" sz="1400" b="1">
              <a:latin typeface="Comic Sans MS" panose="030F0702030302020204" charset="0"/>
              <a:cs typeface="Comic Sans MS" panose="030F0702030302020204" charset="0"/>
              <a:sym typeface="+mn-ea"/>
            </a:endParaRPr>
          </a:p>
          <a:p>
            <a:pPr lvl="2">
              <a:buFont typeface="Wingdings" panose="05000000000000000000" charset="0"/>
              <a:buChar char="§"/>
            </a:pPr>
            <a:r>
              <a:rPr lang="en-US" sz="1200">
                <a:latin typeface="Comic Sans MS" panose="030F0702030302020204" charset="0"/>
                <a:cs typeface="Comic Sans MS" panose="030F0702030302020204" charset="0"/>
                <a:sym typeface="+mn-ea"/>
              </a:rPr>
              <a:t>Doing the above change, brought forth a new problem that, when the application starts for the first time, the </a:t>
            </a:r>
            <a:endParaRPr lang="en-US" sz="1200">
              <a:latin typeface="Comic Sans MS" panose="030F0702030302020204" charset="0"/>
              <a:cs typeface="Comic Sans MS" panose="030F0702030302020204" charset="0"/>
              <a:sym typeface="+mn-ea"/>
            </a:endParaRPr>
          </a:p>
          <a:p>
            <a:pPr marL="1028700" lvl="2" indent="0">
              <a:buNone/>
            </a:pPr>
            <a:r>
              <a:rPr lang="en-US" sz="1200">
                <a:latin typeface="Comic Sans MS" panose="030F0702030302020204" charset="0"/>
                <a:cs typeface="Comic Sans MS" panose="030F0702030302020204" charset="0"/>
                <a:sym typeface="+mn-ea"/>
              </a:rPr>
              <a:t>        “user_name = request.form.get("uname")” was returning </a:t>
            </a:r>
            <a:r>
              <a:rPr lang="en-US" sz="1200" b="1">
                <a:latin typeface="Comic Sans MS" panose="030F0702030302020204" charset="0"/>
                <a:cs typeface="Comic Sans MS" panose="030F0702030302020204" charset="0"/>
                <a:sym typeface="+mn-ea"/>
              </a:rPr>
              <a:t>“None” </a:t>
            </a:r>
            <a:r>
              <a:rPr lang="en-US" sz="1200">
                <a:latin typeface="Comic Sans MS" panose="030F0702030302020204" charset="0"/>
                <a:cs typeface="Comic Sans MS" panose="030F0702030302020204" charset="0"/>
                <a:sym typeface="+mn-ea"/>
              </a:rPr>
              <a:t>, which in turn was creating a user of name “</a:t>
            </a:r>
            <a:r>
              <a:rPr lang="en-US" sz="1200" u="sng">
                <a:latin typeface="Comic Sans MS" panose="030F0702030302020204" charset="0"/>
                <a:cs typeface="Comic Sans MS" panose="030F0702030302020204" charset="0"/>
                <a:sym typeface="+mn-ea"/>
              </a:rPr>
              <a:t>None</a:t>
            </a:r>
            <a:r>
              <a:rPr lang="en-US" sz="1200">
                <a:latin typeface="Comic Sans MS" panose="030F0702030302020204" charset="0"/>
                <a:cs typeface="Comic Sans MS" panose="030F0702030302020204" charset="0"/>
                <a:sym typeface="+mn-ea"/>
              </a:rPr>
              <a:t>” and the application was not                                          rendering this code :</a:t>
            </a:r>
            <a:endParaRPr lang="en-US" sz="1200">
              <a:latin typeface="Comic Sans MS" panose="030F0702030302020204" charset="0"/>
              <a:cs typeface="Comic Sans MS" panose="030F0702030302020204" charset="0"/>
              <a:sym typeface="+mn-ea"/>
            </a:endParaRPr>
          </a:p>
          <a:p>
            <a:pPr marL="1028700" lvl="2" indent="0">
              <a:buNone/>
            </a:pPr>
            <a:endParaRPr lang="en-US" sz="1200">
              <a:latin typeface="Comic Sans MS" panose="030F0702030302020204" charset="0"/>
              <a:cs typeface="Comic Sans MS" panose="030F0702030302020204" charset="0"/>
              <a:sym typeface="+mn-ea"/>
            </a:endParaRPr>
          </a:p>
          <a:p>
            <a:pPr marL="914400" lvl="3">
              <a:buFont typeface="Wingdings" panose="05000000000000000000" charset="0"/>
              <a:buChar char="§"/>
            </a:pPr>
            <a:r>
              <a:rPr lang="en-US" sz="1400" b="1">
                <a:latin typeface="Comic Sans MS" panose="030F0702030302020204" charset="0"/>
                <a:cs typeface="Comic Sans MS" panose="030F0702030302020204" charset="0"/>
                <a:sym typeface="+mn-ea"/>
              </a:rPr>
              <a:t>Secondary Problem Fix</a:t>
            </a:r>
            <a:endParaRPr lang="en-US" sz="1400" b="1">
              <a:latin typeface="Comic Sans MS" panose="030F0702030302020204" charset="0"/>
              <a:cs typeface="Comic Sans MS" panose="030F0702030302020204" charset="0"/>
              <a:sym typeface="+mn-ea"/>
            </a:endParaRPr>
          </a:p>
          <a:p>
            <a:pPr marL="1371600" lvl="4">
              <a:buFont typeface="Wingdings" panose="05000000000000000000" charset="0"/>
              <a:buChar char="§"/>
            </a:pPr>
            <a:r>
              <a:rPr lang="en-US" sz="1200">
                <a:latin typeface="Comic Sans MS" panose="030F0702030302020204" charset="0"/>
                <a:cs typeface="Comic Sans MS" panose="030F0702030302020204" charset="0"/>
                <a:sym typeface="+mn-ea"/>
              </a:rPr>
              <a:t>To fix the problem we used Jinja Templating in the HTML code where we put a condition to display the message if “user_name” was an empty string.</a:t>
            </a:r>
            <a:r>
              <a:rPr lang="en-US" sz="1440">
                <a:latin typeface="Comic Sans MS" panose="030F0702030302020204" charset="0"/>
                <a:cs typeface="Comic Sans MS" panose="030F0702030302020204" charset="0"/>
                <a:sym typeface="+mn-ea"/>
              </a:rPr>
              <a:t> </a:t>
            </a: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endParaRPr lang="en-US" sz="1440">
              <a:latin typeface="Comic Sans MS" panose="030F0702030302020204" charset="0"/>
              <a:cs typeface="Comic Sans MS" panose="030F0702030302020204" charset="0"/>
              <a:sym typeface="+mn-ea"/>
            </a:endParaRPr>
          </a:p>
          <a:p>
            <a:pPr marL="1371600" lvl="4">
              <a:buFont typeface="Wingdings" panose="05000000000000000000" charset="0"/>
              <a:buChar char="§"/>
            </a:pPr>
            <a:r>
              <a:rPr lang="en-US" sz="1200">
                <a:latin typeface="Comic Sans MS" panose="030F0702030302020204" charset="0"/>
                <a:cs typeface="Comic Sans MS" panose="030F0702030302020204" charset="0"/>
                <a:sym typeface="+mn-ea"/>
              </a:rPr>
              <a:t>On the Python side of Code we made sure the “user name” contains empty string if there is “None” returned from  </a:t>
            </a:r>
            <a:endParaRPr lang="en-US" sz="1200">
              <a:latin typeface="Comic Sans MS" panose="030F0702030302020204" charset="0"/>
              <a:cs typeface="Comic Sans MS" panose="030F0702030302020204" charset="0"/>
              <a:sym typeface="+mn-ea"/>
            </a:endParaRPr>
          </a:p>
          <a:p>
            <a:pPr marL="1028700" lvl="4" indent="0">
              <a:buNone/>
            </a:pPr>
            <a:r>
              <a:rPr lang="en-US" sz="1200">
                <a:latin typeface="Comic Sans MS" panose="030F0702030302020204" charset="0"/>
                <a:cs typeface="Comic Sans MS" panose="030F0702030302020204" charset="0"/>
                <a:sym typeface="+mn-ea"/>
              </a:rPr>
              <a:t>        user_name = request.form.get("uname"), and if a proper name is returned, We convert it to </a:t>
            </a:r>
            <a:r>
              <a:rPr lang="en-US" sz="1200" u="sng">
                <a:latin typeface="Comic Sans MS" panose="030F0702030302020204" charset="0"/>
                <a:cs typeface="Comic Sans MS" panose="030F0702030302020204" charset="0"/>
                <a:sym typeface="+mn-ea"/>
              </a:rPr>
              <a:t>titlecase</a:t>
            </a:r>
            <a:r>
              <a:rPr lang="en-US" sz="1200">
                <a:latin typeface="Comic Sans MS" panose="030F0702030302020204" charset="0"/>
                <a:cs typeface="Comic Sans MS" panose="030F0702030302020204" charset="0"/>
                <a:sym typeface="+mn-ea"/>
              </a:rPr>
              <a:t> to keep consistency in the data and also so that   all names in the dictionary regardless of what case they were entered in are considered to be same as long as the spelling of the name remains the same.</a:t>
            </a:r>
            <a:endParaRPr lang="en-US" sz="1200">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endParaRPr lang="en-US" sz="1200" u="sng">
              <a:latin typeface="Comic Sans MS" panose="030F0702030302020204" charset="0"/>
              <a:cs typeface="Comic Sans MS" panose="030F0702030302020204" charset="0"/>
              <a:sym typeface="+mn-ea"/>
            </a:endParaRPr>
          </a:p>
          <a:p>
            <a:pPr marL="1028700" lvl="4" indent="0">
              <a:buNone/>
            </a:pPr>
            <a:r>
              <a:rPr lang="en-US" sz="1440" u="sng">
                <a:latin typeface="Comic Sans MS" panose="030F0702030302020204" charset="0"/>
                <a:cs typeface="Comic Sans MS" panose="030F0702030302020204" charset="0"/>
                <a:sym typeface="+mn-ea"/>
              </a:rPr>
              <a:t>                                                                                 </a:t>
            </a:r>
            <a:endParaRPr lang="en-US" sz="1440" u="sng">
              <a:latin typeface="Comic Sans MS" panose="030F0702030302020204" charset="0"/>
              <a:cs typeface="Comic Sans MS" panose="030F0702030302020204" charset="0"/>
              <a:sym typeface="+mn-ea"/>
            </a:endParaRPr>
          </a:p>
        </p:txBody>
      </p:sp>
      <p:pic>
        <p:nvPicPr>
          <p:cNvPr id="5" name="Picture 4"/>
          <p:cNvPicPr>
            <a:picLocks noChangeAspect="1"/>
          </p:cNvPicPr>
          <p:nvPr/>
        </p:nvPicPr>
        <p:blipFill>
          <a:blip r:embed="rId1"/>
          <a:stretch>
            <a:fillRect/>
          </a:stretch>
        </p:blipFill>
        <p:spPr>
          <a:xfrm>
            <a:off x="1415415" y="620395"/>
            <a:ext cx="2790825" cy="361950"/>
          </a:xfrm>
          <a:prstGeom prst="rect">
            <a:avLst/>
          </a:prstGeom>
        </p:spPr>
      </p:pic>
      <p:pic>
        <p:nvPicPr>
          <p:cNvPr id="6" name="Picture 5"/>
          <p:cNvPicPr>
            <a:picLocks noChangeAspect="1"/>
          </p:cNvPicPr>
          <p:nvPr/>
        </p:nvPicPr>
        <p:blipFill>
          <a:blip r:embed="rId2"/>
          <a:srcRect l="10710" t="-970053" r="-10710" b="970053"/>
          <a:stretch>
            <a:fillRect/>
          </a:stretch>
        </p:blipFill>
        <p:spPr>
          <a:xfrm>
            <a:off x="2639060" y="2132965"/>
            <a:ext cx="4701540" cy="237490"/>
          </a:xfrm>
          <a:prstGeom prst="rect">
            <a:avLst/>
          </a:prstGeom>
        </p:spPr>
      </p:pic>
      <p:pic>
        <p:nvPicPr>
          <p:cNvPr id="7" name="Picture 6"/>
          <p:cNvPicPr>
            <a:picLocks noChangeAspect="1"/>
          </p:cNvPicPr>
          <p:nvPr/>
        </p:nvPicPr>
        <p:blipFill>
          <a:blip r:embed="rId3"/>
          <a:srcRect b="14836"/>
          <a:stretch>
            <a:fillRect/>
          </a:stretch>
        </p:blipFill>
        <p:spPr>
          <a:xfrm>
            <a:off x="1487170" y="3068955"/>
            <a:ext cx="5705475" cy="575945"/>
          </a:xfrm>
          <a:prstGeom prst="rect">
            <a:avLst/>
          </a:prstGeom>
        </p:spPr>
      </p:pic>
      <p:pic>
        <p:nvPicPr>
          <p:cNvPr id="8" name="Picture 7"/>
          <p:cNvPicPr>
            <a:picLocks noChangeAspect="1"/>
          </p:cNvPicPr>
          <p:nvPr/>
        </p:nvPicPr>
        <p:blipFill>
          <a:blip r:embed="rId4"/>
          <a:stretch>
            <a:fillRect/>
          </a:stretch>
        </p:blipFill>
        <p:spPr>
          <a:xfrm>
            <a:off x="2639060" y="2132965"/>
            <a:ext cx="5419725" cy="219075"/>
          </a:xfrm>
          <a:prstGeom prst="rect">
            <a:avLst/>
          </a:prstGeom>
        </p:spPr>
      </p:pic>
      <p:pic>
        <p:nvPicPr>
          <p:cNvPr id="9" name="Picture 8"/>
          <p:cNvPicPr>
            <a:picLocks noChangeAspect="1"/>
          </p:cNvPicPr>
          <p:nvPr/>
        </p:nvPicPr>
        <p:blipFill>
          <a:blip r:embed="rId5"/>
          <a:stretch>
            <a:fillRect/>
          </a:stretch>
        </p:blipFill>
        <p:spPr>
          <a:xfrm>
            <a:off x="1415415" y="4486910"/>
            <a:ext cx="7410450" cy="96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0" y="0"/>
            <a:ext cx="12192000" cy="6865620"/>
          </a:xfrm>
        </p:spPr>
        <p:txBody>
          <a:bodyPr/>
          <a:p>
            <a:pPr>
              <a:buFont typeface="Wingdings" panose="05000000000000000000" charset="0"/>
              <a:buChar char="o"/>
            </a:pPr>
            <a:r>
              <a:rPr lang="en-US" sz="1600" b="1">
                <a:latin typeface="Comic Sans MS" panose="030F0702030302020204" charset="0"/>
                <a:cs typeface="Comic Sans MS" panose="030F0702030302020204" charset="0"/>
                <a:sym typeface="+mn-ea"/>
              </a:rPr>
              <a:t> Page refresh adds same note to the existing list of notes</a:t>
            </a:r>
            <a:endParaRPr lang="en-US" sz="1600" b="1">
              <a:latin typeface="Comic Sans MS" panose="030F0702030302020204" charset="0"/>
              <a:cs typeface="Comic Sans MS" panose="030F0702030302020204" charset="0"/>
              <a:sym typeface="+mn-ea"/>
            </a:endParaRPr>
          </a:p>
          <a:p>
            <a:pPr lvl="1">
              <a:buFont typeface="Wingdings" panose="05000000000000000000" charset="0"/>
              <a:buChar char="§"/>
            </a:pPr>
            <a:r>
              <a:rPr lang="en-US" sz="1400" b="1">
                <a:latin typeface="Comic Sans MS" panose="030F0702030302020204" charset="0"/>
                <a:cs typeface="Comic Sans MS" panose="030F0702030302020204" charset="0"/>
              </a:rPr>
              <a:t>Problem </a:t>
            </a:r>
            <a:endParaRPr lang="en-US" sz="1400" b="1">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The problem here is that on refreshing the page, the note that was last entered on the page was getting added to the list of existing notes, creating unwanted duplicate list data. </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Duplicate notes are not a problem as long as they are entered by the user, but in this case they are not being entered by the user but coming from the form being resubmitted when page is refreshed.</a:t>
            </a:r>
            <a:endParaRPr lang="en-US" sz="1200">
              <a:latin typeface="Comic Sans MS" panose="030F0702030302020204" charset="0"/>
              <a:cs typeface="Comic Sans MS" panose="030F0702030302020204" charset="0"/>
            </a:endParaRPr>
          </a:p>
          <a:p>
            <a:pPr lvl="1">
              <a:buFont typeface="Wingdings" panose="05000000000000000000" charset="0"/>
              <a:buChar char="§"/>
            </a:pPr>
            <a:r>
              <a:rPr lang="en-US" sz="1400" b="1">
                <a:latin typeface="Comic Sans MS" panose="030F0702030302020204" charset="0"/>
                <a:cs typeface="Comic Sans MS" panose="030F0702030302020204" charset="0"/>
              </a:rPr>
              <a:t>FIX</a:t>
            </a:r>
            <a:endParaRPr lang="en-US" sz="1440" b="1">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fix this problem, we will try to stop the form from being resubmitted when page is refreshed.</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accomplish that, after submitting the form using “POST”, we will  redirect the user to another URL using the redirect function from Flask. This helps prevent the form from being resubmitted when the page is refreshed. In our case since other routes are not allowed as per task description so we will redirect it to the </a:t>
            </a:r>
            <a:r>
              <a:rPr lang="en-US" sz="1200" b="1">
                <a:latin typeface="Comic Sans MS" panose="030F0702030302020204" charset="0"/>
                <a:cs typeface="Comic Sans MS" panose="030F0702030302020204" charset="0"/>
              </a:rPr>
              <a:t>home route </a:t>
            </a:r>
            <a:r>
              <a:rPr lang="en-US" sz="1200" b="1">
                <a:latin typeface="Comic Sans MS" panose="030F0702030302020204" charset="0"/>
                <a:cs typeface="Comic Sans MS" panose="030F0702030302020204" charset="0"/>
              </a:rPr>
              <a:t>“/”.</a:t>
            </a: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Also we will use session management to store the form data of user_name temporarily and retrieve it after the redirect happens. </a:t>
            </a: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endParaRPr lang="en-US" sz="1200">
              <a:latin typeface="Comic Sans MS" panose="030F0702030302020204" charset="0"/>
              <a:cs typeface="Comic Sans MS" panose="030F0702030302020204" charset="0"/>
            </a:endParaRPr>
          </a:p>
          <a:p>
            <a:pPr lvl="2">
              <a:buFont typeface="Wingdings" panose="05000000000000000000" charset="0"/>
              <a:buChar char="§"/>
            </a:pPr>
            <a:r>
              <a:rPr lang="en-US" sz="1200">
                <a:latin typeface="Comic Sans MS" panose="030F0702030302020204" charset="0"/>
                <a:cs typeface="Comic Sans MS" panose="030F0702030302020204" charset="0"/>
              </a:rPr>
              <a:t>To use sessions and make it secure, we needed secret keys to protect the session, so a new key will be generated every time the server starts for the first time. We generate a </a:t>
            </a:r>
            <a:r>
              <a:rPr lang="en-US" sz="1200" b="1">
                <a:latin typeface="Comic Sans MS" panose="030F0702030302020204" charset="0"/>
                <a:cs typeface="Comic Sans MS" panose="030F0702030302020204" charset="0"/>
              </a:rPr>
              <a:t>32-character hexadecimal</a:t>
            </a:r>
            <a:r>
              <a:rPr lang="en-US" sz="1200">
                <a:latin typeface="Comic Sans MS" panose="030F0702030302020204" charset="0"/>
                <a:cs typeface="Comic Sans MS" panose="030F0702030302020204" charset="0"/>
              </a:rPr>
              <a:t> string as the secret key.</a:t>
            </a:r>
            <a:endParaRPr lang="en-US" sz="1200">
              <a:latin typeface="Comic Sans MS" panose="030F0702030302020204" charset="0"/>
              <a:cs typeface="Comic Sans MS" panose="030F0702030302020204" charset="0"/>
            </a:endParaRPr>
          </a:p>
        </p:txBody>
      </p:sp>
      <p:pic>
        <p:nvPicPr>
          <p:cNvPr id="2" name="Picture 1"/>
          <p:cNvPicPr>
            <a:picLocks noChangeAspect="1"/>
          </p:cNvPicPr>
          <p:nvPr/>
        </p:nvPicPr>
        <p:blipFill>
          <a:blip r:embed="rId1"/>
          <a:stretch>
            <a:fillRect/>
          </a:stretch>
        </p:blipFill>
        <p:spPr>
          <a:xfrm>
            <a:off x="1415415" y="2637155"/>
            <a:ext cx="6877050" cy="1000125"/>
          </a:xfrm>
          <a:prstGeom prst="rect">
            <a:avLst/>
          </a:prstGeom>
        </p:spPr>
      </p:pic>
      <p:pic>
        <p:nvPicPr>
          <p:cNvPr id="4" name="Picture 3"/>
          <p:cNvPicPr>
            <a:picLocks noChangeAspect="1"/>
          </p:cNvPicPr>
          <p:nvPr/>
        </p:nvPicPr>
        <p:blipFill>
          <a:blip r:embed="rId2"/>
          <a:stretch>
            <a:fillRect/>
          </a:stretch>
        </p:blipFill>
        <p:spPr>
          <a:xfrm>
            <a:off x="1487805" y="4149090"/>
            <a:ext cx="5600700" cy="1409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647440" y="188595"/>
            <a:ext cx="4064000" cy="368300"/>
          </a:xfrm>
          <a:prstGeom prst="rect">
            <a:avLst/>
          </a:prstGeom>
          <a:noFill/>
        </p:spPr>
        <p:txBody>
          <a:bodyPr wrap="square" rtlCol="0">
            <a:spAutoFit/>
          </a:bodyPr>
          <a:p>
            <a:pPr algn="ctr"/>
            <a:r>
              <a:rPr lang="en-US" sz="1800" b="1">
                <a:latin typeface="Segoe UI Black" panose="020B0A02040204020203" charset="0"/>
                <a:cs typeface="Segoe UI Black" panose="020B0A02040204020203" charset="0"/>
              </a:rPr>
              <a:t>Python Application Code Snippet</a:t>
            </a:r>
            <a:endParaRPr lang="en-US" sz="1800" b="1">
              <a:latin typeface="Segoe UI Black" panose="020B0A02040204020203" charset="0"/>
              <a:cs typeface="Segoe UI Black" panose="020B0A02040204020203" charset="0"/>
            </a:endParaRPr>
          </a:p>
        </p:txBody>
      </p:sp>
      <p:pic>
        <p:nvPicPr>
          <p:cNvPr id="6" name="Picture 5"/>
          <p:cNvPicPr>
            <a:picLocks noChangeAspect="1"/>
          </p:cNvPicPr>
          <p:nvPr/>
        </p:nvPicPr>
        <p:blipFill>
          <a:blip r:embed="rId1"/>
          <a:stretch>
            <a:fillRect/>
          </a:stretch>
        </p:blipFill>
        <p:spPr>
          <a:xfrm>
            <a:off x="983615" y="608330"/>
            <a:ext cx="9422130" cy="5551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647440" y="188595"/>
            <a:ext cx="4064000" cy="368300"/>
          </a:xfrm>
          <a:prstGeom prst="rect">
            <a:avLst/>
          </a:prstGeom>
          <a:noFill/>
        </p:spPr>
        <p:txBody>
          <a:bodyPr wrap="square" rtlCol="0">
            <a:spAutoFit/>
          </a:bodyPr>
          <a:p>
            <a:pPr algn="ctr"/>
            <a:r>
              <a:rPr lang="en-US" sz="1800" b="1">
                <a:latin typeface="Segoe UI Black" panose="020B0A02040204020203" charset="0"/>
                <a:cs typeface="Segoe UI Black" panose="020B0A02040204020203" charset="0"/>
              </a:rPr>
              <a:t>HTML Code Snippet</a:t>
            </a:r>
            <a:endParaRPr lang="en-US" sz="1800" b="1">
              <a:latin typeface="Segoe UI Black" panose="020B0A02040204020203" charset="0"/>
              <a:cs typeface="Segoe UI Black" panose="020B0A02040204020203" charset="0"/>
            </a:endParaRPr>
          </a:p>
        </p:txBody>
      </p:sp>
      <p:pic>
        <p:nvPicPr>
          <p:cNvPr id="4" name="Picture 3"/>
          <p:cNvPicPr>
            <a:picLocks noChangeAspect="1"/>
          </p:cNvPicPr>
          <p:nvPr/>
        </p:nvPicPr>
        <p:blipFill>
          <a:blip r:embed="rId1"/>
          <a:stretch>
            <a:fillRect/>
          </a:stretch>
        </p:blipFill>
        <p:spPr>
          <a:xfrm>
            <a:off x="2423160" y="610870"/>
            <a:ext cx="6490970" cy="62033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8455</Words>
  <Application>WPS Presentation</Application>
  <PresentationFormat/>
  <Paragraphs>127</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Arial</vt:lpstr>
      <vt:lpstr>Calibri</vt:lpstr>
      <vt:lpstr>Segoe UI Black</vt:lpstr>
      <vt:lpstr>Lato Black</vt:lpstr>
      <vt:lpstr>Comic Sans MS</vt:lpstr>
      <vt:lpstr>Wingdings</vt:lpstr>
      <vt:lpstr>Libre Baskerville</vt:lpstr>
      <vt:lpstr>Microsoft YaHei</vt:lpstr>
      <vt:lpstr>Arial Unicode MS</vt:lpstr>
      <vt:lpstr>Calibri</vt:lpstr>
      <vt:lpstr>Office Theme</vt:lpstr>
      <vt:lpstr>PowerPoint 演示文稿</vt:lpstr>
      <vt:lpstr>PowerPoint 演示文稿</vt:lpstr>
      <vt:lpstr>Task Refactor the existing codebase and ensure the proper functioning of the Note Taking Application. Document all identified bugs during the debugging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Sarthak Agrawal</cp:lastModifiedBy>
  <cp:revision>4</cp:revision>
  <dcterms:created xsi:type="dcterms:W3CDTF">2024-02-26T19:56:00Z</dcterms:created>
  <dcterms:modified xsi:type="dcterms:W3CDTF">2024-03-01T15:39:40Z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99DCC3AD4A3D43AD891BFA9AFFAB33B2_13</vt:lpwstr>
  </property>
  <property fmtid="{D5CDD505-2E9C-101B-9397-08002B2CF9AE}" pid="3" name="KSOProductBuildVer">
    <vt:lpwstr>1033-12.2.0.13489</vt:lpwstr>
  </property>
</Properties>
</file>