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1f7975dac_6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1f7975dac_6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1f7975dac_6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1f7975dac_6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1f7975da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1f7975da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1f7975dac_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1f7975dac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1f7975dac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1f7975dac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1f7975dac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1f7975dac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1f7975da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1f7975da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1f7975dac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1f7975dac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1f7975dac_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1f7975dac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1f7975dac_6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1f7975dac_6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1f7975dac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1f7975dac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1f7975dac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1f7975dac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Dice coecients of 0:950 (LV)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uhammad-Roshan_Mughees@etu.u-bourgogne.fr" TargetMode="External"/><Relationship Id="rId4" Type="http://schemas.openxmlformats.org/officeDocument/2006/relationships/hyperlink" Target="mailto:Syed-Nouman_Hasany@etu.u-bourgogne.fr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2616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Left Ventricular Cavity Segmentation of 2D MRI Images using Deep Learning Techniques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36775" y="2709775"/>
            <a:ext cx="76665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Muhammad Roshan Mughees (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Muhammad-Roshan_Mughees@etu.u-bourgogne.fr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Syed Nouman Hasany (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Syed-Nouman_Hasany@etu.u-bourgogne.fr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Dr. Alain Lalande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0257" y="3804775"/>
            <a:ext cx="1476843" cy="90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6150" y="3675024"/>
            <a:ext cx="1702725" cy="11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idx="1" type="subTitle"/>
          </p:nvPr>
        </p:nvSpPr>
        <p:spPr>
          <a:xfrm>
            <a:off x="675900" y="1048900"/>
            <a:ext cx="78720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Graphical User Interface: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‘READ ME.txt’ file explaining step by step process of running it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3">
            <a:alphaModFix/>
          </a:blip>
          <a:srcRect b="23450" l="0" r="0" t="-15701"/>
          <a:stretch/>
        </p:blipFill>
        <p:spPr>
          <a:xfrm>
            <a:off x="378900" y="1731775"/>
            <a:ext cx="8466001" cy="29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idx="1" type="subTitle"/>
          </p:nvPr>
        </p:nvSpPr>
        <p:spPr>
          <a:xfrm>
            <a:off x="675900" y="1048900"/>
            <a:ext cx="78720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Future Directions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for more epochs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augmentation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 techniques (batch normalization, dropout)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3D CNN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availability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675900" y="1048900"/>
            <a:ext cx="78720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[1]. H. Liu, H. Hu, X. Xu, and E. Song, “Automatic Left Ventricle Segmentation in Cardiac MRI Using Topological Stable-State Thresholding and Region Restricted Dynamic Programming,” Academic Radiology, vol. 19, no. 6, pp. 723–731, 2012.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S. Dangi, Z. Yaniv, and C. A. Linte, “Left Ventricle Segmentation and Quantification from Cardiac Cine MR Images via Multi-task Learning,” Statistical Atlases and Computational Models of the Heart. Atrial Segmentation and LV Quantification Challenges Lecture Notes in Computer Science, pp. 21–31, 2019.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J. Margeta, E. Geremia, A. Criminisi, N. Ayache, Layered spatio-temporal forests for left ventricle segmentation from 4D cardiac MRI data, LNCS, 7085, pp. 109-119,(2011)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T. A. Ngo, G. Carneiro, Left ventricle segmentation from cardiac MRI combining level set methods with deep belief networks, 2013 20th IEEE International Conference onImage Processing (ICIP), pp. 695-699, (2013) , Thresholding based methods (u Y, Radau P, Connelly K, et al. Segmentation of left ventricle in cardiaccine MRI: An automatic image-driven method. Functional Imaging and Modeling of the Heart 2009; 5528:339–347.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C. Baumgartner, L. M. Koch, M. Pollefeys, and E. Konukoglu, “An Exploration of 2D and 3D Deep Learning Techniques for Cardiac MR Image Segmentation,” in Proc. STACOM-MICCAI, LNCS, volume 10663, 2017,pp. 111–119.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 Ronneberger, O., Fischer, P., Brox, T.: U-Net: Convolutional Networks for Biomed-ical Image Segmentation. In: MICCAI. pp. 234–241 (2015)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 Long, J., Shelhamer, E., Darrell, T.: Fully Convolutional Networks for SemanticSegmentation. In: CVPR. pp. 343 –3440 (2015)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[8] Bernard, “Databases,” ACDC Challenge. [Online]. Available: https://www.creatis.insa-lyon.fr/Challenge/acdc/databases.html. [Accessed: 17-Dec-2020].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[9] O. Bernard, A. Lalande, C. Zotti, F. Cervenansky, X. Yang, P.-A. Heng, I. Cetin, K. Lekadir, O. Camara, M. A. G. Ballester, G. Sanroma, S. Napel, S. Petersen, G. Tziritas, E. Grinias, M. Khened, V. A. Kollerathu, G. Krishnamurthi, M.-M. Rohe, X. Pennec, M. Sermesant, F. Isensee, P. Jager, K. H. Maier-Hein, P. M. Full, I. Wolf, S. Engelhardt, C. F. Baumgartner, L. M. Koch, J. M. Wolterink, I. Isgum, Y. Jang, Y. Hong, J. Patravali, S. Jain, O. Humbert, and P.-M. Jodoin, “Deep Learning Techniques for Automatic MRI Cardiac Multi-Structures Segmentation and Diagnosis: Is the Problem Solved?,” IEEE Transactions on Medical Imaging, vol. 37, no. 11, pp. 2514–2525, 2018.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idx="1" type="subTitle"/>
          </p:nvPr>
        </p:nvSpPr>
        <p:spPr>
          <a:xfrm>
            <a:off x="675900" y="1048900"/>
            <a:ext cx="78720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Thank you for the opportunity professor !!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We learnt a lot :)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Any Questions?</a:t>
            </a:r>
            <a:endParaRPr b="1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257" y="3804775"/>
            <a:ext cx="1476843" cy="90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150" y="3675024"/>
            <a:ext cx="1702725" cy="11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ctrTitle"/>
          </p:nvPr>
        </p:nvSpPr>
        <p:spPr>
          <a:xfrm>
            <a:off x="773778" y="6880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Purpose and </a:t>
            </a:r>
            <a:r>
              <a:rPr lang="en" sz="2000"/>
              <a:t>Problem Statement</a:t>
            </a:r>
            <a:endParaRPr/>
          </a:p>
        </p:txBody>
      </p:sp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773775" y="1665175"/>
            <a:ext cx="3835200" cy="19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Heart Diseases are major cause of deaths.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Left Ventricle - segmentation important for cardiac health.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help radiologists prioritize patients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 segmentation of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Ventricular Cavity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techniques on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ACDC dataset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450" y="917450"/>
            <a:ext cx="4258751" cy="36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ctrTitle"/>
          </p:nvPr>
        </p:nvSpPr>
        <p:spPr>
          <a:xfrm>
            <a:off x="1889378" y="503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Overall </a:t>
            </a:r>
            <a:r>
              <a:rPr lang="en" sz="2000"/>
              <a:t>Pipeline</a:t>
            </a:r>
            <a:endParaRPr sz="20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75" y="1729938"/>
            <a:ext cx="6937525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999100" y="3500550"/>
            <a:ext cx="78003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Paper: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An Exploration of 2D and 3D Deep Learning Techniques for Cardiac MR Image Segmentation [1]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ctrTitle"/>
          </p:nvPr>
        </p:nvSpPr>
        <p:spPr>
          <a:xfrm>
            <a:off x="1889378" y="9174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 Details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subTitle"/>
          </p:nvPr>
        </p:nvSpPr>
        <p:spPr>
          <a:xfrm>
            <a:off x="738750" y="1886675"/>
            <a:ext cx="76665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150 Image Series in total: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available for training (80) and validation (20)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for testing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can be used for both: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Heart disease classification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Heart segmentation (we only segment the left ventricle)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format: NIFTI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5" y="194625"/>
            <a:ext cx="8754825" cy="12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ctrTitle"/>
          </p:nvPr>
        </p:nvSpPr>
        <p:spPr>
          <a:xfrm>
            <a:off x="1852353" y="4808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Evaluation</a:t>
            </a:r>
            <a:endParaRPr/>
          </a:p>
        </p:txBody>
      </p:sp>
      <p:sp>
        <p:nvSpPr>
          <p:cNvPr id="158" name="Google Shape;158;p17"/>
          <p:cNvSpPr txBox="1"/>
          <p:nvPr>
            <p:ph idx="1" type="subTitle"/>
          </p:nvPr>
        </p:nvSpPr>
        <p:spPr>
          <a:xfrm>
            <a:off x="738750" y="1346925"/>
            <a:ext cx="3886800" cy="19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Dice Coefficient: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Weights the true positives more than IoU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358" y="2003969"/>
            <a:ext cx="2112074" cy="806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2358" y="2773010"/>
            <a:ext cx="2236469" cy="129413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17"/>
          <p:cNvSpPr txBox="1"/>
          <p:nvPr>
            <p:ph idx="1" type="subTitle"/>
          </p:nvPr>
        </p:nvSpPr>
        <p:spPr>
          <a:xfrm>
            <a:off x="4813525" y="1422238"/>
            <a:ext cx="3886800" cy="19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Cross-entropy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target is 0 and it outputs 1 then it will be severely penalized and viceversa for 1 target label.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626" y="2600300"/>
            <a:ext cx="45494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ctrTitle"/>
          </p:nvPr>
        </p:nvSpPr>
        <p:spPr>
          <a:xfrm>
            <a:off x="1891353" y="688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Baseline Semantic Segmentation Network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8" name="Google Shape;168;p18"/>
          <p:cNvSpPr txBox="1"/>
          <p:nvPr>
            <p:ph idx="1" type="subTitle"/>
          </p:nvPr>
        </p:nvSpPr>
        <p:spPr>
          <a:xfrm>
            <a:off x="810775" y="1901975"/>
            <a:ext cx="3896100" cy="19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FCN: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rchitecture consists of a VGG-16 based layer design in which 3x3 filters are used repeatedly followed by skip connections based upsampling.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875" y="1859300"/>
            <a:ext cx="3700076" cy="18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ctrTitle"/>
          </p:nvPr>
        </p:nvSpPr>
        <p:spPr>
          <a:xfrm>
            <a:off x="1891353" y="688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Baseline Semantic Segmentation Network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5" name="Google Shape;175;p19"/>
          <p:cNvSpPr txBox="1"/>
          <p:nvPr>
            <p:ph idx="1" type="subTitle"/>
          </p:nvPr>
        </p:nvSpPr>
        <p:spPr>
          <a:xfrm>
            <a:off x="675888" y="1278325"/>
            <a:ext cx="38961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224x224x1 (grayscale input)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224x224x no_of_classes (output)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dice loss: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0.142 (47th Epoch)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	               Learning Curve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>
            <p:ph idx="1" type="subTitle"/>
          </p:nvPr>
        </p:nvSpPr>
        <p:spPr>
          <a:xfrm>
            <a:off x="4758100" y="1322725"/>
            <a:ext cx="3896100" cy="19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Plotting: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 of plot of a random image with its prediction.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138" y="2699825"/>
            <a:ext cx="3095625" cy="19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250" y="2235525"/>
            <a:ext cx="3808400" cy="27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ctrTitle"/>
          </p:nvPr>
        </p:nvSpPr>
        <p:spPr>
          <a:xfrm>
            <a:off x="1891353" y="688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Baseline Semantic Segmentation Network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714575" y="1452350"/>
            <a:ext cx="4095900" cy="19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modified U-Net: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Contracting Path: spatial info reduced.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Expansive Path: combines features and spatial info through up-convolutions and concatenations from high resolution features from contracting path.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modified as we use Transpose convolution instead of UpSampling.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creenshot&#10;&#10;Description generated with high confidence"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6280" r="7094" t="0"/>
          <a:stretch/>
        </p:blipFill>
        <p:spPr>
          <a:xfrm>
            <a:off x="4810400" y="1452338"/>
            <a:ext cx="3670849" cy="26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ctrTitle"/>
          </p:nvPr>
        </p:nvSpPr>
        <p:spPr>
          <a:xfrm>
            <a:off x="1891353" y="688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Baseline Semantic Segmentation Network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1" name="Google Shape;191;p21"/>
          <p:cNvSpPr txBox="1"/>
          <p:nvPr>
            <p:ph idx="1" type="subTitle"/>
          </p:nvPr>
        </p:nvSpPr>
        <p:spPr>
          <a:xfrm>
            <a:off x="675900" y="1211725"/>
            <a:ext cx="38961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212x212x1 (grayscale input)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212x212x no_of_classes (output)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dice loss: 0.105 (42nd Epoch)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	               Learning Curve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/>
          <p:nvPr>
            <p:ph idx="1" type="subTitle"/>
          </p:nvPr>
        </p:nvSpPr>
        <p:spPr>
          <a:xfrm>
            <a:off x="4758100" y="1322725"/>
            <a:ext cx="3896100" cy="19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Plotting: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 of plot of a random image with its prediction.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150" y="2625099"/>
            <a:ext cx="3133725" cy="19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975" y="2198025"/>
            <a:ext cx="3896100" cy="260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