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3610b76d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3610b76d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3610b76d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3610b76d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3610b76d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3610b76d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3610b76d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3610b76d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3610b76d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3610b76d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3610b76db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3610b76db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3c01272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3c01272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3610b76db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3610b76db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3610b76db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3610b76db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3610b76db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3610b76db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326a524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f326a524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326a5249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326a5249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3610b76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3610b76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3610b76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3610b76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326a5249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326a5249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326a524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326a524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326a524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326a524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3610b76d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3610b76d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github.com/IamMainak1991/Aroma-Coffee-Shop-Analysis" TargetMode="External"/><Relationship Id="rId5" Type="http://schemas.openxmlformats.org/officeDocument/2006/relationships/hyperlink" Target="https://www.youtube.com/watch?v=zMrmSctNCbE&amp;t=13148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mavenanalytics.io/challeng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21600"/>
            <a:ext cx="9144001" cy="5143500"/>
          </a:xfrm>
          <a:prstGeom prst="rect">
            <a:avLst/>
          </a:prstGeom>
          <a:noFill/>
          <a:ln>
            <a:noFill/>
          </a:ln>
        </p:spPr>
      </p:pic>
      <p:sp>
        <p:nvSpPr>
          <p:cNvPr id="55" name="Google Shape;55;p13"/>
          <p:cNvSpPr/>
          <p:nvPr/>
        </p:nvSpPr>
        <p:spPr>
          <a:xfrm>
            <a:off x="1018688" y="459575"/>
            <a:ext cx="7106627" cy="1074853"/>
          </a:xfrm>
          <a:prstGeom prst="rect">
            <a:avLst/>
          </a:prstGeom>
        </p:spPr>
        <p:txBody>
          <a:bodyPr>
            <a:prstTxWarp prst="textPlain"/>
          </a:bodyPr>
          <a:lstStyle/>
          <a:p>
            <a:pPr lvl="0" algn="ctr"/>
            <a:r>
              <a:rPr b="1" i="0">
                <a:ln cap="flat" cmpd="sng" w="9525">
                  <a:solidFill>
                    <a:srgbClr val="00FFFF"/>
                  </a:solidFill>
                  <a:prstDash val="solid"/>
                  <a:round/>
                  <a:headEnd len="sm" w="sm" type="none"/>
                  <a:tailEnd len="sm" w="sm" type="none"/>
                </a:ln>
                <a:solidFill>
                  <a:schemeClr val="lt1"/>
                </a:solidFill>
                <a:latin typeface="Roboto Serif"/>
              </a:rPr>
              <a:t>Aroma Junction Coffee Analysis</a:t>
            </a:r>
          </a:p>
        </p:txBody>
      </p:sp>
      <p:pic>
        <p:nvPicPr>
          <p:cNvPr id="56" name="Google Shape;56;p13"/>
          <p:cNvPicPr preferRelativeResize="0"/>
          <p:nvPr/>
        </p:nvPicPr>
        <p:blipFill>
          <a:blip r:embed="rId4">
            <a:alphaModFix/>
          </a:blip>
          <a:stretch>
            <a:fillRect/>
          </a:stretch>
        </p:blipFill>
        <p:spPr>
          <a:xfrm>
            <a:off x="654600" y="2158700"/>
            <a:ext cx="826100" cy="826100"/>
          </a:xfrm>
          <a:prstGeom prst="rect">
            <a:avLst/>
          </a:prstGeom>
          <a:noFill/>
          <a:ln>
            <a:noFill/>
          </a:ln>
        </p:spPr>
      </p:pic>
      <p:sp>
        <p:nvSpPr>
          <p:cNvPr id="57" name="Google Shape;57;p13"/>
          <p:cNvSpPr txBox="1"/>
          <p:nvPr/>
        </p:nvSpPr>
        <p:spPr>
          <a:xfrm>
            <a:off x="1847000" y="2384700"/>
            <a:ext cx="24549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Comic Sans MS"/>
                <a:ea typeface="Comic Sans MS"/>
                <a:cs typeface="Comic Sans MS"/>
                <a:sym typeface="Comic Sans MS"/>
              </a:rPr>
              <a:t>End to End Analysis</a:t>
            </a:r>
            <a:endParaRPr b="1" sz="1800">
              <a:solidFill>
                <a:schemeClr val="lt1"/>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1" name="Google Shape;111;p22"/>
          <p:cNvSpPr txBox="1"/>
          <p:nvPr/>
        </p:nvSpPr>
        <p:spPr>
          <a:xfrm>
            <a:off x="320850" y="235800"/>
            <a:ext cx="8502300" cy="46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u="sng">
                <a:solidFill>
                  <a:schemeClr val="lt1"/>
                </a:solidFill>
                <a:latin typeface="Trebuchet MS"/>
                <a:ea typeface="Trebuchet MS"/>
                <a:cs typeface="Trebuchet MS"/>
                <a:sym typeface="Trebuchet MS"/>
              </a:rPr>
              <a:t>Data Profiling:</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Data profiling is a valuable process that helps correct, complete, and remove duplicate data by identifying errors and modifying them accordingly—whether by replacing, removing, or updating with accurate information. This ultimately enhances the quality of the data.</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In this dataset, most fields are already clean; however, there are still some areas that can be further profiled to improve data quality:</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1. Convert the unit price into currency format ("USD").</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2. Create a new column, “revenue,” by multiplying `transaction_qty` by `unit_price`.</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3. Generate new columns to extract the "transaction_month" and "transaction_day" in text format from the `transaction_date`.</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4. Add a new column to calculate the "transaction_hour" from the `transaction_time`.</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5. Insert a new column next to `unit_price` that categorizes prices into "Low," "Medium," and "High" and label it "price_category."</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After performing these data profiling steps, the sales data will be better optimized for analysis and further manipulation.</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7" name="Google Shape;117;p23"/>
          <p:cNvSpPr txBox="1"/>
          <p:nvPr/>
        </p:nvSpPr>
        <p:spPr>
          <a:xfrm>
            <a:off x="155650" y="140100"/>
            <a:ext cx="8878800" cy="48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lt1"/>
                </a:solidFill>
                <a:latin typeface="Trebuchet MS"/>
                <a:ea typeface="Trebuchet MS"/>
                <a:cs typeface="Trebuchet MS"/>
                <a:sym typeface="Trebuchet MS"/>
              </a:rPr>
              <a:t>Data Manipulation:</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6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200">
                <a:solidFill>
                  <a:schemeClr val="lt1"/>
                </a:solidFill>
                <a:latin typeface="Trebuchet MS"/>
                <a:ea typeface="Trebuchet MS"/>
                <a:cs typeface="Trebuchet MS"/>
                <a:sym typeface="Trebuchet MS"/>
              </a:rPr>
              <a:t>To deliver a thorough and insightful analysis, I have organized the findings into key topics. This structured approach ensures clarity, making it easier to understand the various aspects of customer demographics and product segmentation. By categorizing the data, we can identify valuable patterns and trends that can guide sales strategies and enhance organizational performance. Below are the insights derived from different facets of coffee shop sales.</a:t>
            </a:r>
            <a:endParaRPr sz="1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sz="1600" u="sng">
                <a:solidFill>
                  <a:schemeClr val="lt1"/>
                </a:solidFill>
                <a:latin typeface="Trebuchet MS"/>
                <a:ea typeface="Trebuchet MS"/>
                <a:cs typeface="Trebuchet MS"/>
                <a:sym typeface="Trebuchet MS"/>
              </a:rPr>
              <a:t>Product Insights:</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600" u="sng">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The coffee shop offers 80 unique products.</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Coffee leads as the top-selling product category, with a total of 58,416 units sold, contributing 39.17% of total sales.</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Following coffee, the next top categories are tea, bakery items, drinking chocolate, and flavors, with sales figures of 45,449, 22,769, 11,468, and 6,790 units, contributing 30.48%, 15.29%, 7.69%, and 4.55% of total sales, respectively.</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The top three most-sold product types are brewed chai tea, gourmet brewed coffee, and barista espresso, with total sales of 17,183, 16,912, and 16,403 units, contributing 11.52%, 11.34%, and 11%, respectively.</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The least sold product types are house blend beans, green tea, and green beans, with sales of 183, 159, and 134 units, contributing 0.12%, 0.11%, and 0.09%, respectively.</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Coffee is the most frequently purchased product category, with brewed chai tea being the most frequently bought product type.</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3" name="Google Shape;123;p24"/>
          <p:cNvSpPr txBox="1"/>
          <p:nvPr/>
        </p:nvSpPr>
        <p:spPr>
          <a:xfrm>
            <a:off x="400225" y="910875"/>
            <a:ext cx="8471100" cy="3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lt1"/>
                </a:solidFill>
                <a:latin typeface="Trebuchet MS"/>
                <a:ea typeface="Trebuchet MS"/>
                <a:cs typeface="Trebuchet MS"/>
                <a:sym typeface="Trebuchet MS"/>
              </a:rPr>
              <a:t>Price Insights:</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The average unit price of products across all categories ranges from $0.80 to $45. Hazelnut syrup is the least expensive item, priced at $0.80, while Civet Cat is the most expensive, priced at $45. Among the product categories, coffee has the highest average price at $21.02, while flavors have the lowest average price at $0.80.</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The price categories are divided into three segments: </a:t>
            </a:r>
            <a:r>
              <a:rPr b="1" lang="en" sz="1300">
                <a:solidFill>
                  <a:schemeClr val="lt1"/>
                </a:solidFill>
                <a:latin typeface="Trebuchet MS"/>
                <a:ea typeface="Trebuchet MS"/>
                <a:cs typeface="Trebuchet MS"/>
                <a:sym typeface="Trebuchet MS"/>
              </a:rPr>
              <a:t>Low</a:t>
            </a:r>
            <a:r>
              <a:rPr lang="en" sz="1300">
                <a:solidFill>
                  <a:schemeClr val="lt1"/>
                </a:solidFill>
                <a:latin typeface="Trebuchet MS"/>
                <a:ea typeface="Trebuchet MS"/>
                <a:cs typeface="Trebuchet MS"/>
                <a:sym typeface="Trebuchet MS"/>
              </a:rPr>
              <a:t>, </a:t>
            </a:r>
            <a:r>
              <a:rPr b="1" lang="en" sz="1300">
                <a:solidFill>
                  <a:schemeClr val="lt1"/>
                </a:solidFill>
                <a:latin typeface="Trebuchet MS"/>
                <a:ea typeface="Trebuchet MS"/>
                <a:cs typeface="Trebuchet MS"/>
                <a:sym typeface="Trebuchet MS"/>
              </a:rPr>
              <a:t>Medium</a:t>
            </a:r>
            <a:r>
              <a:rPr lang="en" sz="1300">
                <a:solidFill>
                  <a:schemeClr val="lt1"/>
                </a:solidFill>
                <a:latin typeface="Trebuchet MS"/>
                <a:ea typeface="Trebuchet MS"/>
                <a:cs typeface="Trebuchet MS"/>
                <a:sym typeface="Trebuchet MS"/>
              </a:rPr>
              <a:t>, and </a:t>
            </a:r>
            <a:r>
              <a:rPr b="1" lang="en" sz="1300">
                <a:solidFill>
                  <a:schemeClr val="lt1"/>
                </a:solidFill>
                <a:latin typeface="Trebuchet MS"/>
                <a:ea typeface="Trebuchet MS"/>
                <a:cs typeface="Trebuchet MS"/>
                <a:sym typeface="Trebuchet MS"/>
              </a:rPr>
              <a:t>High</a:t>
            </a:r>
            <a:r>
              <a:rPr lang="en" sz="1300">
                <a:solidFill>
                  <a:schemeClr val="lt1"/>
                </a:solidFill>
                <a:latin typeface="Trebuchet MS"/>
                <a:ea typeface="Trebuchet MS"/>
                <a:cs typeface="Trebuchet MS"/>
                <a:sym typeface="Trebuchet MS"/>
              </a:rPr>
              <a:t>:</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i. The Low category includes prices ranging from $0.80 to $3.75.</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ii. The Medium category covers prices from $4.00 to $9.50.</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iii. The High category spans prices from $10.00 to $45.00.</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On average, the High price category has a unit price of $19.27, the Medium category averages $4.71, and the Low category averages $2.85.</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5"/>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9" name="Google Shape;129;p25"/>
          <p:cNvSpPr txBox="1"/>
          <p:nvPr/>
        </p:nvSpPr>
        <p:spPr>
          <a:xfrm>
            <a:off x="644800" y="636650"/>
            <a:ext cx="7441200" cy="3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lt1"/>
                </a:solidFill>
                <a:latin typeface="Trebuchet MS"/>
                <a:ea typeface="Trebuchet MS"/>
                <a:cs typeface="Trebuchet MS"/>
                <a:sym typeface="Trebuchet MS"/>
              </a:rPr>
              <a:t>Transaction Insights:</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a:solidFill>
                  <a:schemeClr val="lt1"/>
                </a:solidFill>
                <a:latin typeface="Trebuchet MS"/>
                <a:ea typeface="Trebuchet MS"/>
                <a:cs typeface="Trebuchet MS"/>
                <a:sym typeface="Trebuchet MS"/>
              </a:rPr>
              <a:t>Since the coffee shop opened, the highest revenue has been generated in the month of June. Monday at 10 AM marks the peak period for revenue generation. Conversely, the lowest revenue was recorded in February, with Saturday at 8 PM being the least profitable time.</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a:solidFill>
                  <a:schemeClr val="lt1"/>
                </a:solidFill>
                <a:latin typeface="Trebuchet MS"/>
                <a:ea typeface="Trebuchet MS"/>
                <a:cs typeface="Trebuchet MS"/>
                <a:sym typeface="Trebuchet MS"/>
              </a:rPr>
              <a:t>June, Friday, and 10 AM see the highest number of transactions, while February, Saturday, and 8 PM represent the lowest transaction volumes.</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a:solidFill>
                  <a:schemeClr val="lt1"/>
                </a:solidFill>
                <a:latin typeface="Trebuchet MS"/>
                <a:ea typeface="Trebuchet MS"/>
                <a:cs typeface="Trebuchet MS"/>
                <a:sym typeface="Trebuchet MS"/>
              </a:rPr>
              <a:t>In terms of quantities bought per transaction, the most are purchased in June, on Mondays, at 10 AM. On the other hand, the fewest quantities are purchased in February, on Saturdays, at 8 PM.</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6"/>
          <p:cNvPicPr preferRelativeResize="0"/>
          <p:nvPr/>
        </p:nvPicPr>
        <p:blipFill>
          <a:blip r:embed="rId3">
            <a:alphaModFix/>
          </a:blip>
          <a:stretch>
            <a:fillRect/>
          </a:stretch>
        </p:blipFill>
        <p:spPr>
          <a:xfrm>
            <a:off x="0" y="0"/>
            <a:ext cx="9144000" cy="5143500"/>
          </a:xfrm>
          <a:prstGeom prst="rect">
            <a:avLst/>
          </a:prstGeom>
          <a:noFill/>
          <a:ln>
            <a:noFill/>
          </a:ln>
        </p:spPr>
      </p:pic>
      <p:sp>
        <p:nvSpPr>
          <p:cNvPr id="135" name="Google Shape;135;p26"/>
          <p:cNvSpPr txBox="1"/>
          <p:nvPr/>
        </p:nvSpPr>
        <p:spPr>
          <a:xfrm>
            <a:off x="158550" y="251250"/>
            <a:ext cx="8826900" cy="44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lt1"/>
                </a:solidFill>
                <a:latin typeface="Trebuchet MS"/>
                <a:ea typeface="Trebuchet MS"/>
                <a:cs typeface="Trebuchet MS"/>
                <a:sym typeface="Trebuchet MS"/>
              </a:rPr>
              <a:t>Revenue Insights:</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Overall, the coffee shop's month-over-month sales performance has increased by an average of 16.27%. Among the stores, Hell’s Kitchen and Lower Manhattan lead with an average increase of 16.34%, while Astoria follows closely with an average of 16.16%.</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The total revenue for the coffee shop stands at $698,812.33. Hell’s Kitchen is the highest revenue-generating location, bringing in $236,511.17. Astoria and Lower Manhattan rank second and third, with revenues of $232,243.91 and $230,057.25, respectively.</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The top-selling item by revenue is the Dark Chocolate Large, followed by the Sustainably Grown Organic Large and the Latte Regular.</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In Astoria, the top three revenue-generating items are Dark Chocolate Large ($7,897.50), Sustainably Grown Organic Large ($7,509.75), and Latte Regular ($6,358).</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In Hell’s Kitchen, the leading sellers are Civet Cat ($7,380), Sustainably Grown Organic Large ($7,329.25), and Dark Chocolate Large ($6,534).</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In Lower Manhattan, the top revenue-generating items are Dark Chocolate Large ($6,574.50), Latte Regular ($6,387.75), and Sustainably Grown Organic Large ($6,312.75).</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7"/>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1" name="Google Shape;141;p27"/>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lt1"/>
                </a:solidFill>
                <a:latin typeface="Trebuchet MS"/>
                <a:ea typeface="Trebuchet MS"/>
                <a:cs typeface="Trebuchet MS"/>
                <a:sym typeface="Trebuchet MS"/>
              </a:rPr>
              <a:t>Sale time Insights:</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Overall, 10 AM is the busiest hour, with the highest number of transactions at 18,545, while 8 PM is the slowest hour, recording only 603 transactions. Across individual stores, Astoria, Hell’s Kitchen, and Lower Manhattan all share the same busiest hour: 10 AM. However, Hell’s Kitchen and Lower Manhattan also share the slowest hour at 8 PM, while Astoria’s slowest hour is 2 PM.</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Overall, Friday, Thursday, and Monday are the busiest days of the week. </a:t>
            </a:r>
            <a:endParaRPr sz="1300">
              <a:solidFill>
                <a:schemeClr val="lt1"/>
              </a:solidFill>
              <a:latin typeface="Trebuchet MS"/>
              <a:ea typeface="Trebuchet MS"/>
              <a:cs typeface="Trebuchet MS"/>
              <a:sym typeface="Trebuchet MS"/>
            </a:endParaRPr>
          </a:p>
          <a:p>
            <a:pPr indent="-311150" lvl="0" marL="457200" rtl="0" algn="l">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In Astoria, the busiest days are Thursday, Monday, and Wednesday. </a:t>
            </a:r>
            <a:endParaRPr sz="1300">
              <a:solidFill>
                <a:schemeClr val="lt1"/>
              </a:solidFill>
              <a:latin typeface="Trebuchet MS"/>
              <a:ea typeface="Trebuchet MS"/>
              <a:cs typeface="Trebuchet MS"/>
              <a:sym typeface="Trebuchet MS"/>
            </a:endParaRPr>
          </a:p>
          <a:p>
            <a:pPr indent="-311150" lvl="0" marL="457200" rtl="0" algn="l">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In Hell’s Kitchen, the busiest days are Friday, Tuesday, and Sunday. </a:t>
            </a:r>
            <a:endParaRPr sz="1300">
              <a:solidFill>
                <a:schemeClr val="lt1"/>
              </a:solidFill>
              <a:latin typeface="Trebuchet MS"/>
              <a:ea typeface="Trebuchet MS"/>
              <a:cs typeface="Trebuchet MS"/>
              <a:sym typeface="Trebuchet MS"/>
            </a:endParaRPr>
          </a:p>
          <a:p>
            <a:pPr indent="-311150" lvl="0" marL="457200" rtl="0" algn="l">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In Lower Manhattan, Monday, Thursday, and Friday see the most activity.</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sz="1600" u="sng">
                <a:solidFill>
                  <a:schemeClr val="lt1"/>
                </a:solidFill>
                <a:latin typeface="Trebuchet MS"/>
                <a:ea typeface="Trebuchet MS"/>
                <a:cs typeface="Trebuchet MS"/>
                <a:sym typeface="Trebuchet MS"/>
              </a:rPr>
              <a:t>Trend Analysis:</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6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In Astoria, at the beginning of January, monthly revenue fluctuated between $3,500 and $4,500. However, by mid-March, sales began to rise steadily, eventually reaching a record high of $10,101.54 by mid-June, with a peak transaction count of 2,107.</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In Hell’s Kitchen, sales remained sluggish until the end of February. After March began, sales gradually increased, reaching an all-time high of $9,756.16 in mid-June, accompanied by a transaction count of 2,053.</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In Lower Manhattan, sales initially hovered around $4,000 at the start of January but then dipped to $3,173. However, after mid-February, sales gradually climbed, peaking in mid-June with $9,106.33 in revenue and 1,838 transactions.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7" name="Google Shape;147;p28"/>
          <p:cNvSpPr txBox="1"/>
          <p:nvPr/>
        </p:nvSpPr>
        <p:spPr>
          <a:xfrm>
            <a:off x="222350" y="76200"/>
            <a:ext cx="8760300" cy="49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lt1"/>
                </a:solidFill>
                <a:latin typeface="Trebuchet MS"/>
                <a:ea typeface="Trebuchet MS"/>
                <a:cs typeface="Trebuchet MS"/>
                <a:sym typeface="Trebuchet MS"/>
              </a:rPr>
              <a:t>Project Summary:</a:t>
            </a:r>
            <a:endParaRPr b="1" sz="18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This analysis breaks down the performance, pricing, and revenue patterns for a coffee shop offering 80 distinct products. Key findings and predictions have been summarized, and the following nine detailed pointers elaborate on the core insights: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u="sng">
                <a:solidFill>
                  <a:schemeClr val="lt1"/>
                </a:solidFill>
                <a:latin typeface="Trebuchet MS"/>
                <a:ea typeface="Trebuchet MS"/>
                <a:cs typeface="Trebuchet MS"/>
                <a:sym typeface="Trebuchet MS"/>
              </a:rPr>
              <a:t>Product Diversity and Top Sellers:</a:t>
            </a:r>
            <a:endParaRPr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The coffee shop offers 80 unique products, with a notable variety in both traditional and specialty beverages. Coffee accounts for 39.17% of total sales, establishing itself as the most dominant category. This range allows the shop to cater to diverse customer preferences, from coffee enthusiasts to those who prefer teas or other beverages.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u="sng">
                <a:solidFill>
                  <a:schemeClr val="lt1"/>
                </a:solidFill>
                <a:latin typeface="Trebuchet MS"/>
                <a:ea typeface="Trebuchet MS"/>
                <a:cs typeface="Trebuchet MS"/>
                <a:sym typeface="Trebuchet MS"/>
              </a:rPr>
              <a:t>Top Three Product Performers: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Among the beverages, brewed chai tea emerges as the most frequently purchased product. It is closely followed by gourmet brewed coffee and barista-prepared espresso. This demonstrates a blend of interest in both premium coffee options and alternative hot beverages, positioning the shop to capitalize on a variety of consumer tastes.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3. **Customer Preferences:**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 The high sales of both traditional and specialty coffee beverages indicate that customers value both familiar and unique experiences. The success of brewed chai tea suggests an opportunity for expanding the range of specialty teas or enhancing marketing around these popular items.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4. **Strategic Pricing Tiers:**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 The coffee shop's products are categorized into three pricing tiers: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 **Low**: $0.80 - $3.75</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 **Medium**: $4.00 - $9.50</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 **High**: $10.00 - $45.00</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 This strategic pricing enables the shop to cater to a broad audience, from budget-conscious consumers to those willing to pay for premium products. The spread across different tiers ensures that there is something for every price-sensitive segment.</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5. **High-End Pricing and Product Positioning:**</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 With coffee priced at the highest average unit price, it reinforces the positioning of the coffee shop as a provider of premium products. The $45 upper limit in the high-tier pricing category might indicate specialty or exclusive offerings, justifying the premium price and catering to affluent customers.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6. **Revenue Peaks in June:**</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 June is identified as the month with the highest revenue. This could be due to seasonal trends, special events, or marketing efforts during this period. Identifying the factors driving this peak can help replicate this success in other months or enhance performance even further during June.</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7. **Time-of-Day Analysis:**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 The peak sales time is Monday at 10 AM, pointing to a strong demand for morning coffee as customers start their workweek. This insight is valuable for staffing, inventory management, and marketing efforts, particularly for promotions targeting the morning rush.</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8. **Growth Opportunities in Low-Revenue Times:**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 The lowest revenue is generated in February, on Saturdays, and during the 8 PM hour. These periods present opportunities for growth through targeted promotions, events, or product introductions that attract customers during off-peak hours. For instance, creating evening specials or weekend brunch deals could boost sales.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9. **Predictions and Future Focus:**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   - To maintain growth, the coffee shop should focus on enhancing its product mix, particularly within the high-performing coffee and specialty tea categories. Diversifying the product offering, experimenting with pricing strategies during low-revenue periods, and leveraging successful marketing tactics from June throughout the year could drive further success.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This project summary provides a foundation for optimizing product offerings, pricing, and revenue strategies, ensuring that the coffee shop continues to thrive by meeting and exceeding customer expectations.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3" name="Google Shape;153;p29"/>
          <p:cNvSpPr txBox="1"/>
          <p:nvPr/>
        </p:nvSpPr>
        <p:spPr>
          <a:xfrm>
            <a:off x="222350" y="76200"/>
            <a:ext cx="8760300" cy="49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lt1"/>
                </a:solidFill>
                <a:latin typeface="Trebuchet MS"/>
                <a:ea typeface="Trebuchet MS"/>
                <a:cs typeface="Trebuchet MS"/>
                <a:sym typeface="Trebuchet MS"/>
              </a:rPr>
              <a:t>Project Summary:</a:t>
            </a:r>
            <a:endParaRPr b="1" sz="18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Project Summary for Coffee Shop Sales Analysis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This analysis breaks down the performance, pricing, and revenue patterns for a coffee shop offering 80 distinct products. Key findings and predictions have been summarized, and the following nine detailed pointers elaborate on the core insights: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1. **Product Diversity and Top Sellers:**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The coffee shop offers 80 unique products, with a notable variety in both traditional and specialty beverages. Coffee accounts for 39.17% of total sales, establishing itself as the most dominant category. This range allows the shop to cater to diverse customer preferences, from coffee enthusiasts to those who prefer teas or other beverages.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2. **Top Three Product Performers:**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Among the beverages, brewed chai tea emerges as the most frequently purchased product. It is closely followed by gourmet brewed coffee and barista-prepared espresso. This demonstrates a blend of interest in both premium coffee options and alternative hot beverages, positioning the shop to capitalize on a variety of consumer tastes.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3. **Customer Preferences:**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The high sales of both traditional and specialty coffee beverages indicate that customers value both familiar and unique experiences. The success of brewed chai tea suggests an opportunity for expanding the range of specialty teas or enhancing marketing around these popular items.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4. **Strategic Pricing Tiers:**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The coffee shop's products are categorized into three pricing tiers: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**Low**: $0.80 - $3.75</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**Medium**: $4.00 - $9.50</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**High**: $10.00 - $45.00</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This strategic pricing enables the shop to cater to a broad audience, from budget-conscious consumers to those willing to pay for premium products. The spread across different tiers ensures that there is something for every price-sensitive segment.</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5. **High-End Pricing and Product Positioning:**</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With coffee priced at the highest average unit price, it reinforces the positioning of the coffee shop as a provider of premium products. The $45 upper limit in the high-tier pricing category might indicate specialty or exclusive offerings, justifying the premium price and catering to affluent customers.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6. **Revenue Peaks in June:**</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June is identified as the month with the highest revenue. This could be due to seasonal trends, special events, or marketing efforts during this period. Identifying the factors driving this peak can help replicate this success in other months or enhance performance even further during June.</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7. **Time-of-Day Analysis:**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The peak sales time is Monday at 10 AM, pointing to a strong demand for morning coffee as customers start their workweek. This insight is valuable for staffing, inventory management, and marketing efforts, particularly for promotions targeting the morning rush.</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8. **Growth Opportunities in Low-Revenue Times:**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The lowest revenue is generated in February, on Saturdays, and during the 8 PM hour. These periods present opportunities for growth through targeted promotions, events, or product introductions that attract customers during off-peak hours. For instance, creating evening specials or weekend brunch deals could boost sales.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9. **Predictions and Future Focus:**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   - To maintain growth, the coffee shop should focus on enhancing its product mix, particularly within the high-performing coffee and specialty tea categories. Diversifying the product offering, experimenting with pricing strategies during low-revenue periods, and leveraging successful marketing tactics from June throughout the year could drive further success.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300">
                <a:solidFill>
                  <a:schemeClr val="lt1"/>
                </a:solidFill>
                <a:latin typeface="Trebuchet MS"/>
                <a:ea typeface="Trebuchet MS"/>
                <a:cs typeface="Trebuchet MS"/>
                <a:sym typeface="Trebuchet MS"/>
              </a:rPr>
              <a:t>This project summary provides a foundation for optimizing product offerings, pricing, and revenue strategies, ensuring that the coffee shop continues to thrive by meeting and exceeding customer expectations.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9" name="Google Shape;159;p30"/>
          <p:cNvSpPr txBox="1"/>
          <p:nvPr/>
        </p:nvSpPr>
        <p:spPr>
          <a:xfrm>
            <a:off x="155625" y="114900"/>
            <a:ext cx="8760300" cy="49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lt1"/>
                </a:solidFill>
                <a:latin typeface="Trebuchet MS"/>
                <a:ea typeface="Trebuchet MS"/>
                <a:cs typeface="Trebuchet MS"/>
                <a:sym typeface="Trebuchet MS"/>
              </a:rPr>
              <a:t>Recommendations from Inferences to Increase Sales:</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sz="1300" u="sng">
                <a:solidFill>
                  <a:schemeClr val="lt1"/>
                </a:solidFill>
                <a:latin typeface="Trebuchet MS"/>
                <a:ea typeface="Trebuchet MS"/>
                <a:cs typeface="Trebuchet MS"/>
                <a:sym typeface="Trebuchet MS"/>
              </a:rPr>
              <a:t>Optimizing the Pricing Strategy:</a:t>
            </a:r>
            <a:r>
              <a:rPr lang="en" sz="1300">
                <a:solidFill>
                  <a:schemeClr val="lt1"/>
                </a:solidFill>
                <a:latin typeface="Trebuchet MS"/>
                <a:ea typeface="Trebuchet MS"/>
                <a:cs typeface="Trebuchet MS"/>
                <a:sym typeface="Trebuchet MS"/>
              </a:rPr>
              <a:t>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Introduce dynamic pricing for high-demand products during peak hours to maximize revenue potential.</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sz="1300" u="sng">
                <a:solidFill>
                  <a:schemeClr val="lt1"/>
                </a:solidFill>
                <a:latin typeface="Trebuchet MS"/>
                <a:ea typeface="Trebuchet MS"/>
                <a:cs typeface="Trebuchet MS"/>
                <a:sym typeface="Trebuchet MS"/>
              </a:rPr>
              <a:t>Enhancing Weekend and Evening Promotions:</a:t>
            </a:r>
            <a:r>
              <a:rPr b="1" lang="en" sz="1300">
                <a:solidFill>
                  <a:schemeClr val="lt1"/>
                </a:solidFill>
                <a:latin typeface="Trebuchet MS"/>
                <a:ea typeface="Trebuchet MS"/>
                <a:cs typeface="Trebuchet MS"/>
                <a:sym typeface="Trebuchet MS"/>
              </a:rPr>
              <a:t> </a:t>
            </a:r>
            <a:endParaRPr b="1"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Develop targeted marketing campaigns and special offers to boost sales during slower periods, particularly on weekends and evenings.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sz="1300" u="sng">
                <a:solidFill>
                  <a:schemeClr val="lt1"/>
                </a:solidFill>
                <a:latin typeface="Trebuchet MS"/>
                <a:ea typeface="Trebuchet MS"/>
                <a:cs typeface="Trebuchet MS"/>
                <a:sym typeface="Trebuchet MS"/>
              </a:rPr>
              <a:t>Introducing Combo Deals:</a:t>
            </a:r>
            <a:r>
              <a:rPr lang="en" sz="1300">
                <a:solidFill>
                  <a:schemeClr val="lt1"/>
                </a:solidFill>
                <a:latin typeface="Trebuchet MS"/>
                <a:ea typeface="Trebuchet MS"/>
                <a:cs typeface="Trebuchet MS"/>
                <a:sym typeface="Trebuchet MS"/>
              </a:rPr>
              <a:t>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Create appealing food and beverage combinations to increase the average transaction value, especially during mid-month periods when sales typically decline.</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sz="1300" u="sng">
                <a:solidFill>
                  <a:schemeClr val="lt1"/>
                </a:solidFill>
                <a:latin typeface="Trebuchet MS"/>
                <a:ea typeface="Trebuchet MS"/>
                <a:cs typeface="Trebuchet MS"/>
                <a:sym typeface="Trebuchet MS"/>
              </a:rPr>
              <a:t>Seasonal Menu Items:</a:t>
            </a:r>
            <a:r>
              <a:rPr lang="en" sz="1300">
                <a:solidFill>
                  <a:schemeClr val="lt1"/>
                </a:solidFill>
                <a:latin typeface="Trebuchet MS"/>
                <a:ea typeface="Trebuchet MS"/>
                <a:cs typeface="Trebuchet MS"/>
                <a:sym typeface="Trebuchet MS"/>
              </a:rPr>
              <a:t>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Leverage the strong performance in June by launching summer-themed products and promotions.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sz="1300" u="sng">
                <a:solidFill>
                  <a:schemeClr val="lt1"/>
                </a:solidFill>
                <a:latin typeface="Trebuchet MS"/>
                <a:ea typeface="Trebuchet MS"/>
                <a:cs typeface="Trebuchet MS"/>
                <a:sym typeface="Trebuchet MS"/>
              </a:rPr>
              <a:t>Time-Based Promotions: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Implement flash sales or happy hour specials during slower hours to attract more customers and boost sales during typically quiet periods.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By adopting these data-driven strategies, the coffee shop can capitalize on its strengths, address areas for improvement, and potentially increase sales across all locations.</a:t>
            </a:r>
            <a:endParaRPr sz="1300">
              <a:solidFill>
                <a:schemeClr val="lt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5" name="Google Shape;165;p31"/>
          <p:cNvSpPr txBox="1"/>
          <p:nvPr/>
        </p:nvSpPr>
        <p:spPr>
          <a:xfrm>
            <a:off x="741150" y="804150"/>
            <a:ext cx="7255500" cy="31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lt1"/>
                </a:solidFill>
                <a:latin typeface="Trebuchet MS"/>
                <a:ea typeface="Trebuchet MS"/>
                <a:cs typeface="Trebuchet MS"/>
                <a:sym typeface="Trebuchet MS"/>
              </a:rPr>
              <a:t>Conclusion:</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sz="1300">
                <a:solidFill>
                  <a:schemeClr val="lt1"/>
                </a:solidFill>
                <a:latin typeface="Trebuchet MS"/>
                <a:ea typeface="Trebuchet MS"/>
                <a:cs typeface="Trebuchet MS"/>
                <a:sym typeface="Trebuchet MS"/>
              </a:rPr>
              <a:t>This thorough analysis of "Aroma Junction" coffee shop's sales data has provided valuable insights into product performance, pricing strategies, revenue patterns, and customer behavior across its three locations. The coffee shop's diverse product range and segmented pricing strategy have effectively met various customer needs, demonstrating a consistent month-over-month growth of 16.27% across all locations. To sustain this growth, it will be essential for "Aroma Junction" to leverage data-driven decision-making. By continuously refining operations based on these insights, the coffee shop is well-positioned to further enhance customer satisfaction across all its locations.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3" name="Google Shape;63;p14"/>
          <p:cNvSpPr txBox="1"/>
          <p:nvPr/>
        </p:nvSpPr>
        <p:spPr>
          <a:xfrm>
            <a:off x="810500" y="997525"/>
            <a:ext cx="7653000" cy="29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Trebuchet MS"/>
                <a:ea typeface="Trebuchet MS"/>
                <a:cs typeface="Trebuchet MS"/>
                <a:sym typeface="Trebuchet MS"/>
              </a:rPr>
              <a:t>As a </a:t>
            </a:r>
            <a:r>
              <a:rPr b="1" lang="en" sz="1600" u="sng">
                <a:solidFill>
                  <a:schemeClr val="lt1"/>
                </a:solidFill>
                <a:latin typeface="Trebuchet MS"/>
                <a:ea typeface="Trebuchet MS"/>
                <a:cs typeface="Trebuchet MS"/>
                <a:sym typeface="Trebuchet MS"/>
              </a:rPr>
              <a:t>coffee lover</a:t>
            </a:r>
            <a:r>
              <a:rPr b="1" lang="en" sz="1600">
                <a:solidFill>
                  <a:schemeClr val="lt1"/>
                </a:solidFill>
                <a:latin typeface="Trebuchet MS"/>
                <a:ea typeface="Trebuchet MS"/>
                <a:cs typeface="Trebuchet MS"/>
                <a:sym typeface="Trebuchet MS"/>
              </a:rPr>
              <a:t>, </a:t>
            </a:r>
            <a:r>
              <a:rPr lang="en" sz="1600">
                <a:solidFill>
                  <a:schemeClr val="lt1"/>
                </a:solidFill>
                <a:latin typeface="Trebuchet MS"/>
                <a:ea typeface="Trebuchet MS"/>
                <a:cs typeface="Trebuchet MS"/>
                <a:sym typeface="Trebuchet MS"/>
              </a:rPr>
              <a:t>I understand the joy and energy that coffee brings to our day, and for many, it's an essential part of their routine. With this passion in mind, I've undertaken an exciting project as a </a:t>
            </a:r>
            <a:r>
              <a:rPr b="1" lang="en" sz="1600" u="sng">
                <a:solidFill>
                  <a:schemeClr val="lt1"/>
                </a:solidFill>
                <a:latin typeface="Trebuchet MS"/>
                <a:ea typeface="Trebuchet MS"/>
                <a:cs typeface="Trebuchet MS"/>
                <a:sym typeface="Trebuchet MS"/>
              </a:rPr>
              <a:t>Business Data Analyst</a:t>
            </a:r>
            <a:r>
              <a:rPr lang="en" sz="1600">
                <a:solidFill>
                  <a:schemeClr val="lt1"/>
                </a:solidFill>
                <a:latin typeface="Trebuchet MS"/>
                <a:ea typeface="Trebuchet MS"/>
                <a:cs typeface="Trebuchet MS"/>
                <a:sym typeface="Trebuchet MS"/>
              </a:rPr>
              <a:t> for "</a:t>
            </a:r>
            <a:r>
              <a:rPr b="1" lang="en" sz="1600" u="sng">
                <a:solidFill>
                  <a:schemeClr val="lt1"/>
                </a:solidFill>
                <a:latin typeface="Trebuchet MS"/>
                <a:ea typeface="Trebuchet MS"/>
                <a:cs typeface="Trebuchet MS"/>
                <a:sym typeface="Trebuchet MS"/>
              </a:rPr>
              <a:t>Aroma Junction</a:t>
            </a:r>
            <a:r>
              <a:rPr lang="en" sz="1600">
                <a:solidFill>
                  <a:schemeClr val="lt1"/>
                </a:solidFill>
                <a:latin typeface="Trebuchet MS"/>
                <a:ea typeface="Trebuchet MS"/>
                <a:cs typeface="Trebuchet MS"/>
                <a:sym typeface="Trebuchet MS"/>
              </a:rPr>
              <a:t>," a coffee shop chain with three locations. Through a detailed sales data analysis, I've uncovered valuable insights to help the business owners understand market behavior, identify trends, and discover growth opportunities. By focusing on Key Performance Indicators (KPIs), I've created an </a:t>
            </a:r>
            <a:r>
              <a:rPr lang="en" sz="1600">
                <a:solidFill>
                  <a:schemeClr val="lt1"/>
                </a:solidFill>
                <a:latin typeface="Trebuchet MS"/>
                <a:ea typeface="Trebuchet MS"/>
                <a:cs typeface="Trebuchet MS"/>
                <a:sym typeface="Trebuchet MS"/>
              </a:rPr>
              <a:t>insightful</a:t>
            </a:r>
            <a:r>
              <a:rPr lang="en" sz="1600">
                <a:solidFill>
                  <a:schemeClr val="lt1"/>
                </a:solidFill>
                <a:latin typeface="Trebuchet MS"/>
                <a:ea typeface="Trebuchet MS"/>
                <a:cs typeface="Trebuchet MS"/>
                <a:sym typeface="Trebuchet MS"/>
              </a:rPr>
              <a:t> interactive dashboard that presents these insights in a clear and actionable way. The entire project, along with supporting documents, is available on </a:t>
            </a:r>
            <a:r>
              <a:rPr b="1" lang="en" sz="1600" u="sng">
                <a:solidFill>
                  <a:schemeClr val="hlink"/>
                </a:solidFill>
                <a:latin typeface="Trebuchet MS"/>
                <a:ea typeface="Trebuchet MS"/>
                <a:cs typeface="Trebuchet MS"/>
                <a:sym typeface="Trebuchet MS"/>
                <a:hlinkClick r:id="rId4"/>
              </a:rPr>
              <a:t>GitHub</a:t>
            </a:r>
            <a:r>
              <a:rPr lang="en" sz="1600">
                <a:solidFill>
                  <a:schemeClr val="lt1"/>
                </a:solidFill>
                <a:latin typeface="Trebuchet MS"/>
                <a:ea typeface="Trebuchet MS"/>
                <a:cs typeface="Trebuchet MS"/>
                <a:sym typeface="Trebuchet MS"/>
              </a:rPr>
              <a:t>. I have taken a help from </a:t>
            </a:r>
            <a:r>
              <a:rPr lang="en" sz="1600" u="sng">
                <a:solidFill>
                  <a:schemeClr val="hlink"/>
                </a:solidFill>
                <a:latin typeface="Trebuchet MS"/>
                <a:ea typeface="Trebuchet MS"/>
                <a:cs typeface="Trebuchet MS"/>
                <a:sym typeface="Trebuchet MS"/>
                <a:hlinkClick r:id="rId5"/>
              </a:rPr>
              <a:t>Data Studio</a:t>
            </a:r>
            <a:r>
              <a:rPr lang="en" sz="1600">
                <a:solidFill>
                  <a:schemeClr val="lt1"/>
                </a:solidFill>
                <a:latin typeface="Trebuchet MS"/>
                <a:ea typeface="Trebuchet MS"/>
                <a:cs typeface="Trebuchet MS"/>
                <a:sym typeface="Trebuchet MS"/>
              </a:rPr>
              <a:t>.</a:t>
            </a:r>
            <a:endParaRPr sz="1600">
              <a:solidFill>
                <a:schemeClr val="l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69" name="Google Shape;69;p15"/>
          <p:cNvSpPr txBox="1"/>
          <p:nvPr/>
        </p:nvSpPr>
        <p:spPr>
          <a:xfrm>
            <a:off x="0" y="75"/>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lt1"/>
                </a:solidFill>
                <a:latin typeface="Trebuchet MS"/>
                <a:ea typeface="Trebuchet MS"/>
                <a:cs typeface="Trebuchet MS"/>
                <a:sym typeface="Trebuchet MS"/>
              </a:rPr>
              <a:t>Problem Statement:</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u="sng">
                <a:solidFill>
                  <a:schemeClr val="lt1"/>
                </a:solidFill>
                <a:latin typeface="Trebuchet MS"/>
                <a:ea typeface="Trebuchet MS"/>
                <a:cs typeface="Trebuchet MS"/>
                <a:sym typeface="Trebuchet MS"/>
              </a:rPr>
              <a:t>KPI’s Requirements:</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u="sng">
                <a:solidFill>
                  <a:schemeClr val="lt1"/>
                </a:solidFill>
                <a:latin typeface="Trebuchet MS"/>
                <a:ea typeface="Trebuchet MS"/>
                <a:cs typeface="Trebuchet MS"/>
                <a:sym typeface="Trebuchet MS"/>
              </a:rPr>
              <a:t>Total Sales Analysis:</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u="sng">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Calculate the total sales for each respective month.</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Determine the month-on-month increase or decrease in sales.</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Calculate the difference in sales between the selected month and the previous month.</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u="sng">
                <a:solidFill>
                  <a:schemeClr val="lt1"/>
                </a:solidFill>
                <a:latin typeface="Trebuchet MS"/>
                <a:ea typeface="Trebuchet MS"/>
                <a:cs typeface="Trebuchet MS"/>
                <a:sym typeface="Trebuchet MS"/>
              </a:rPr>
              <a:t>Total Order Analysis:</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u="sng">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Calculate the total number of orders for each respective month.</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Determine the month-on-month increase or decrease in orders.</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Calculate the difference in orders between the selected month and the previous month.</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 u="sng">
                <a:solidFill>
                  <a:schemeClr val="lt1"/>
                </a:solidFill>
                <a:latin typeface="Trebuchet MS"/>
                <a:ea typeface="Trebuchet MS"/>
                <a:cs typeface="Trebuchet MS"/>
                <a:sym typeface="Trebuchet MS"/>
              </a:rPr>
              <a:t>Total Quantity Sold Analysis:</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u="sng">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Calculate the total number of quantity sold for each respective month.</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Determine the month-on-month increase or decrease in quantity sold.</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Calculate the difference in quantity sold between the selected month and the previous month.</a:t>
            </a:r>
            <a:endParaRPr>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75" name="Google Shape;75;p16"/>
          <p:cNvSpPr txBox="1"/>
          <p:nvPr/>
        </p:nvSpPr>
        <p:spPr>
          <a:xfrm>
            <a:off x="0" y="75"/>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lt1"/>
                </a:solidFill>
                <a:latin typeface="Trebuchet MS"/>
                <a:ea typeface="Trebuchet MS"/>
                <a:cs typeface="Trebuchet MS"/>
                <a:sym typeface="Trebuchet MS"/>
              </a:rPr>
              <a:t>Problem Statement:</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u="sng">
                <a:solidFill>
                  <a:schemeClr val="lt1"/>
                </a:solidFill>
                <a:latin typeface="Trebuchet MS"/>
                <a:ea typeface="Trebuchet MS"/>
                <a:cs typeface="Trebuchet MS"/>
                <a:sym typeface="Trebuchet MS"/>
              </a:rPr>
              <a:t>Charts Requirements:</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u="sng">
                <a:solidFill>
                  <a:schemeClr val="lt1"/>
                </a:solidFill>
                <a:latin typeface="Trebuchet MS"/>
                <a:ea typeface="Trebuchet MS"/>
                <a:cs typeface="Trebuchet MS"/>
                <a:sym typeface="Trebuchet MS"/>
              </a:rPr>
              <a:t>Calendar Heat Map:</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u="sng">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Implement a calendar heat map that dynamically adjust based on the selected month from a slicer.</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Each day on the calendar will be color-coded to represent sales volume, with darker shades indicating higher sales.</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Implement tooltips to display detailed metrics (Sales, Order &amp; Quantity) when hovering over a specific day.</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u="sng">
                <a:solidFill>
                  <a:schemeClr val="lt1"/>
                </a:solidFill>
                <a:latin typeface="Trebuchet MS"/>
                <a:ea typeface="Trebuchet MS"/>
                <a:cs typeface="Trebuchet MS"/>
                <a:sym typeface="Trebuchet MS"/>
              </a:rPr>
              <a:t>Sales </a:t>
            </a:r>
            <a:r>
              <a:rPr b="1" lang="en" u="sng">
                <a:solidFill>
                  <a:schemeClr val="lt1"/>
                </a:solidFill>
                <a:latin typeface="Trebuchet MS"/>
                <a:ea typeface="Trebuchet MS"/>
                <a:cs typeface="Trebuchet MS"/>
                <a:sym typeface="Trebuchet MS"/>
              </a:rPr>
              <a:t>Analysis by Weekdays and Weekends:</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Segment sales data into weekdays and weekends to analyse performance variations.</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Provide insights into whether sales patterns differ significantly between weekdays and weekends.</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 u="sng">
                <a:solidFill>
                  <a:schemeClr val="lt1"/>
                </a:solidFill>
                <a:latin typeface="Trebuchet MS"/>
                <a:ea typeface="Trebuchet MS"/>
                <a:cs typeface="Trebuchet MS"/>
                <a:sym typeface="Trebuchet MS"/>
              </a:rPr>
              <a:t>Sales </a:t>
            </a:r>
            <a:r>
              <a:rPr b="1" lang="en" u="sng">
                <a:solidFill>
                  <a:schemeClr val="lt1"/>
                </a:solidFill>
                <a:latin typeface="Trebuchet MS"/>
                <a:ea typeface="Trebuchet MS"/>
                <a:cs typeface="Trebuchet MS"/>
                <a:sym typeface="Trebuchet MS"/>
              </a:rPr>
              <a:t>Analysis by Store Locations:</a:t>
            </a:r>
            <a:endParaRPr b="1"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u="sng">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Visualize sales data by different store locations.</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Include month-over-month (MoM) difference metrics based on the selected month in the slicer.</a:t>
            </a:r>
            <a:endParaRPr>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a:solidFill>
                  <a:schemeClr val="lt1"/>
                </a:solidFill>
                <a:latin typeface="Trebuchet MS"/>
                <a:ea typeface="Trebuchet MS"/>
                <a:cs typeface="Trebuchet MS"/>
                <a:sym typeface="Trebuchet MS"/>
              </a:rPr>
              <a:t>Highlight MoM sales increase or decrease for each store location to identify trends.</a:t>
            </a:r>
            <a:endParaRPr>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81" name="Google Shape;81;p17"/>
          <p:cNvSpPr txBox="1"/>
          <p:nvPr/>
        </p:nvSpPr>
        <p:spPr>
          <a:xfrm>
            <a:off x="0" y="75"/>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solidFill>
                  <a:schemeClr val="lt1"/>
                </a:solidFill>
                <a:latin typeface="Trebuchet MS"/>
                <a:ea typeface="Trebuchet MS"/>
                <a:cs typeface="Trebuchet MS"/>
                <a:sym typeface="Trebuchet MS"/>
              </a:rPr>
              <a:t>Problem Statement:</a:t>
            </a:r>
            <a:endParaRPr b="1" sz="13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3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sz="1300" u="sng">
                <a:solidFill>
                  <a:schemeClr val="lt1"/>
                </a:solidFill>
                <a:latin typeface="Trebuchet MS"/>
                <a:ea typeface="Trebuchet MS"/>
                <a:cs typeface="Trebuchet MS"/>
                <a:sym typeface="Trebuchet MS"/>
              </a:rPr>
              <a:t>Charts Requirements:</a:t>
            </a:r>
            <a:endParaRPr b="1" sz="13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3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sz="1300" u="sng">
                <a:solidFill>
                  <a:schemeClr val="lt1"/>
                </a:solidFill>
                <a:latin typeface="Trebuchet MS"/>
                <a:ea typeface="Trebuchet MS"/>
                <a:cs typeface="Trebuchet MS"/>
                <a:sym typeface="Trebuchet MS"/>
              </a:rPr>
              <a:t>Daily Sales Analysis with Average Line:</a:t>
            </a:r>
            <a:endParaRPr b="1" sz="13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300" u="sng">
              <a:solidFill>
                <a:schemeClr val="lt1"/>
              </a:solidFill>
              <a:latin typeface="Trebuchet MS"/>
              <a:ea typeface="Trebuchet MS"/>
              <a:cs typeface="Trebuchet MS"/>
              <a:sym typeface="Trebuchet MS"/>
            </a:endParaRPr>
          </a:p>
          <a:p>
            <a:pPr indent="-311150" lvl="0" marL="457200" rtl="0" algn="l">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Display daily sales for the selected month with a line chart.</a:t>
            </a:r>
            <a:endParaRPr sz="1300">
              <a:solidFill>
                <a:schemeClr val="lt1"/>
              </a:solidFill>
              <a:latin typeface="Trebuchet MS"/>
              <a:ea typeface="Trebuchet MS"/>
              <a:cs typeface="Trebuchet MS"/>
              <a:sym typeface="Trebuchet MS"/>
            </a:endParaRPr>
          </a:p>
          <a:p>
            <a:pPr indent="-311150" lvl="0" marL="457200" rtl="0" algn="l">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Incorporate an average line on the chart to represent the average daily sales.</a:t>
            </a:r>
            <a:endParaRPr sz="1300">
              <a:solidFill>
                <a:schemeClr val="lt1"/>
              </a:solidFill>
              <a:latin typeface="Trebuchet MS"/>
              <a:ea typeface="Trebuchet MS"/>
              <a:cs typeface="Trebuchet MS"/>
              <a:sym typeface="Trebuchet MS"/>
            </a:endParaRPr>
          </a:p>
          <a:p>
            <a:pPr indent="-311150" lvl="0" marL="457200" rtl="0" algn="l">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Highlight bars exceeding or falling below the average sales to identify exceptional sales day.</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sz="1300" u="sng">
                <a:solidFill>
                  <a:schemeClr val="lt1"/>
                </a:solidFill>
                <a:latin typeface="Trebuchet MS"/>
                <a:ea typeface="Trebuchet MS"/>
                <a:cs typeface="Trebuchet MS"/>
                <a:sym typeface="Trebuchet MS"/>
              </a:rPr>
              <a:t>Sales Analysis by Product Category</a:t>
            </a:r>
            <a:endParaRPr b="1" sz="13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311150" lvl="0" marL="457200" rtl="0" algn="l">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Analyze sales </a:t>
            </a:r>
            <a:r>
              <a:rPr lang="en" sz="1300">
                <a:solidFill>
                  <a:schemeClr val="lt1"/>
                </a:solidFill>
                <a:latin typeface="Trebuchet MS"/>
                <a:ea typeface="Trebuchet MS"/>
                <a:cs typeface="Trebuchet MS"/>
                <a:sym typeface="Trebuchet MS"/>
              </a:rPr>
              <a:t>performance</a:t>
            </a:r>
            <a:r>
              <a:rPr lang="en" sz="1300">
                <a:solidFill>
                  <a:schemeClr val="lt1"/>
                </a:solidFill>
                <a:latin typeface="Trebuchet MS"/>
                <a:ea typeface="Trebuchet MS"/>
                <a:cs typeface="Trebuchet MS"/>
                <a:sym typeface="Trebuchet MS"/>
              </a:rPr>
              <a:t> across </a:t>
            </a:r>
            <a:r>
              <a:rPr lang="en" sz="1300">
                <a:solidFill>
                  <a:schemeClr val="lt1"/>
                </a:solidFill>
                <a:latin typeface="Trebuchet MS"/>
                <a:ea typeface="Trebuchet MS"/>
                <a:cs typeface="Trebuchet MS"/>
                <a:sym typeface="Trebuchet MS"/>
              </a:rPr>
              <a:t>different</a:t>
            </a:r>
            <a:r>
              <a:rPr lang="en" sz="1300">
                <a:solidFill>
                  <a:schemeClr val="lt1"/>
                </a:solidFill>
                <a:latin typeface="Trebuchet MS"/>
                <a:ea typeface="Trebuchet MS"/>
                <a:cs typeface="Trebuchet MS"/>
                <a:sym typeface="Trebuchet MS"/>
              </a:rPr>
              <a:t> product categories.</a:t>
            </a:r>
            <a:endParaRPr sz="1300">
              <a:solidFill>
                <a:schemeClr val="lt1"/>
              </a:solidFill>
              <a:latin typeface="Trebuchet MS"/>
              <a:ea typeface="Trebuchet MS"/>
              <a:cs typeface="Trebuchet MS"/>
              <a:sym typeface="Trebuchet MS"/>
            </a:endParaRPr>
          </a:p>
          <a:p>
            <a:pPr indent="-311150" lvl="0" marL="457200" rtl="0" algn="l">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Provide</a:t>
            </a:r>
            <a:r>
              <a:rPr lang="en" sz="1300">
                <a:solidFill>
                  <a:schemeClr val="lt1"/>
                </a:solidFill>
                <a:latin typeface="Trebuchet MS"/>
                <a:ea typeface="Trebuchet MS"/>
                <a:cs typeface="Trebuchet MS"/>
                <a:sym typeface="Trebuchet MS"/>
              </a:rPr>
              <a:t> insights into which product categories contribute the most to overall sales.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rebuchet MS"/>
                <a:ea typeface="Trebuchet MS"/>
                <a:cs typeface="Trebuchet MS"/>
                <a:sym typeface="Trebuchet MS"/>
              </a:rPr>
              <a:t>Top 10 Products by Sales</a:t>
            </a:r>
            <a:r>
              <a:rPr b="1" lang="en" sz="1300" u="sng">
                <a:solidFill>
                  <a:schemeClr val="lt1"/>
                </a:solidFill>
                <a:latin typeface="Trebuchet MS"/>
                <a:ea typeface="Trebuchet MS"/>
                <a:cs typeface="Trebuchet MS"/>
                <a:sym typeface="Trebuchet MS"/>
              </a:rPr>
              <a:t>:</a:t>
            </a:r>
            <a:endParaRPr b="1" sz="1300"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1300" u="sng">
              <a:solidFill>
                <a:schemeClr val="lt1"/>
              </a:solidFill>
              <a:latin typeface="Trebuchet MS"/>
              <a:ea typeface="Trebuchet MS"/>
              <a:cs typeface="Trebuchet MS"/>
              <a:sym typeface="Trebuchet MS"/>
            </a:endParaRPr>
          </a:p>
          <a:p>
            <a:pPr indent="-311150" lvl="0" marL="457200" rtl="0" algn="l">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Identify and display the top 10 products based on sales volume.</a:t>
            </a:r>
            <a:endParaRPr sz="1300">
              <a:solidFill>
                <a:schemeClr val="lt1"/>
              </a:solidFill>
              <a:latin typeface="Trebuchet MS"/>
              <a:ea typeface="Trebuchet MS"/>
              <a:cs typeface="Trebuchet MS"/>
              <a:sym typeface="Trebuchet MS"/>
            </a:endParaRPr>
          </a:p>
          <a:p>
            <a:pPr indent="-311150" lvl="0" marL="457200" rtl="0" algn="l">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Allow users to quickly visualize the best-performing products in terms of sales.</a:t>
            </a:r>
            <a:endParaRPr sz="1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rebuchet MS"/>
                <a:ea typeface="Trebuchet MS"/>
                <a:cs typeface="Trebuchet MS"/>
                <a:sym typeface="Trebuchet MS"/>
              </a:rPr>
              <a:t>Sales Analysis by Days and Hours:</a:t>
            </a:r>
            <a:endParaRPr b="1" sz="1300"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1300" u="sng">
              <a:solidFill>
                <a:schemeClr val="lt1"/>
              </a:solidFill>
              <a:latin typeface="Trebuchet MS"/>
              <a:ea typeface="Trebuchet MS"/>
              <a:cs typeface="Trebuchet MS"/>
              <a:sym typeface="Trebuchet MS"/>
            </a:endParaRPr>
          </a:p>
          <a:p>
            <a:pPr indent="-311150" lvl="0" marL="457200" rtl="0" algn="l">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Utilize a heat map to visualize sales patterns by days and hours.</a:t>
            </a:r>
            <a:endParaRPr sz="1300">
              <a:solidFill>
                <a:schemeClr val="lt1"/>
              </a:solidFill>
              <a:latin typeface="Trebuchet MS"/>
              <a:ea typeface="Trebuchet MS"/>
              <a:cs typeface="Trebuchet MS"/>
              <a:sym typeface="Trebuchet MS"/>
            </a:endParaRPr>
          </a:p>
          <a:p>
            <a:pPr indent="-311150" lvl="0" marL="457200" rtl="0" algn="l">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Implement tooltips to display detailed metrics (Sales, Orders &amp; Quantity) when hovering over a specific day-hour.</a:t>
            </a:r>
            <a:endParaRPr sz="1300">
              <a:solidFill>
                <a:schemeClr val="lt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87" name="Google Shape;87;p18"/>
          <p:cNvSpPr txBox="1"/>
          <p:nvPr/>
        </p:nvSpPr>
        <p:spPr>
          <a:xfrm>
            <a:off x="818300" y="732550"/>
            <a:ext cx="7917900" cy="3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u="sng">
                <a:solidFill>
                  <a:schemeClr val="lt1"/>
                </a:solidFill>
                <a:latin typeface="Trebuchet MS"/>
                <a:ea typeface="Trebuchet MS"/>
                <a:cs typeface="Trebuchet MS"/>
                <a:sym typeface="Trebuchet MS"/>
              </a:rPr>
              <a:t>Data Dictionary:</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1600">
                <a:solidFill>
                  <a:schemeClr val="lt1"/>
                </a:solidFill>
                <a:latin typeface="Trebuchet MS"/>
                <a:ea typeface="Trebuchet MS"/>
                <a:cs typeface="Trebuchet MS"/>
                <a:sym typeface="Trebuchet MS"/>
              </a:rPr>
              <a:t>The following are the fields and their descriptions of the coffee shop sales.</a:t>
            </a:r>
            <a:endParaRPr sz="1600">
              <a:solidFill>
                <a:schemeClr val="lt1"/>
              </a:solidFill>
              <a:latin typeface="Trebuchet MS"/>
              <a:ea typeface="Trebuchet MS"/>
              <a:cs typeface="Trebuchet MS"/>
              <a:sym typeface="Trebuchet MS"/>
            </a:endParaRPr>
          </a:p>
          <a:p>
            <a:pPr indent="-330200" lvl="0" marL="457200" rtl="0" algn="l">
              <a:spcBef>
                <a:spcPts val="0"/>
              </a:spcBef>
              <a:spcAft>
                <a:spcPts val="0"/>
              </a:spcAft>
              <a:buClr>
                <a:schemeClr val="lt1"/>
              </a:buClr>
              <a:buSzPts val="1600"/>
              <a:buFont typeface="Trebuchet MS"/>
              <a:buChar char="●"/>
            </a:pPr>
            <a:r>
              <a:rPr lang="en" sz="1600">
                <a:solidFill>
                  <a:schemeClr val="lt1"/>
                </a:solidFill>
                <a:latin typeface="Trebuchet MS"/>
                <a:ea typeface="Trebuchet MS"/>
                <a:cs typeface="Trebuchet MS"/>
                <a:sym typeface="Trebuchet MS"/>
              </a:rPr>
              <a:t>Transaction_id - Unique sequential ID representing an individual transaction.</a:t>
            </a:r>
            <a:endParaRPr sz="1600">
              <a:solidFill>
                <a:schemeClr val="lt1"/>
              </a:solidFill>
              <a:latin typeface="Trebuchet MS"/>
              <a:ea typeface="Trebuchet MS"/>
              <a:cs typeface="Trebuchet MS"/>
              <a:sym typeface="Trebuchet MS"/>
            </a:endParaRPr>
          </a:p>
          <a:p>
            <a:pPr indent="-330200" lvl="0" marL="457200" rtl="0" algn="l">
              <a:spcBef>
                <a:spcPts val="0"/>
              </a:spcBef>
              <a:spcAft>
                <a:spcPts val="0"/>
              </a:spcAft>
              <a:buClr>
                <a:schemeClr val="lt1"/>
              </a:buClr>
              <a:buSzPts val="1600"/>
              <a:buFont typeface="Trebuchet MS"/>
              <a:buChar char="●"/>
            </a:pPr>
            <a:r>
              <a:rPr lang="en" sz="1600">
                <a:solidFill>
                  <a:schemeClr val="lt1"/>
                </a:solidFill>
                <a:latin typeface="Trebuchet MS"/>
                <a:ea typeface="Trebuchet MS"/>
                <a:cs typeface="Trebuchet MS"/>
                <a:sym typeface="Trebuchet MS"/>
              </a:rPr>
              <a:t>Transaction_date - Date of the transaction (MM/DD/YY)</a:t>
            </a:r>
            <a:endParaRPr sz="1600">
              <a:solidFill>
                <a:schemeClr val="lt1"/>
              </a:solidFill>
              <a:latin typeface="Trebuchet MS"/>
              <a:ea typeface="Trebuchet MS"/>
              <a:cs typeface="Trebuchet MS"/>
              <a:sym typeface="Trebuchet MS"/>
            </a:endParaRPr>
          </a:p>
          <a:p>
            <a:pPr indent="-330200" lvl="0" marL="457200" rtl="0" algn="l">
              <a:spcBef>
                <a:spcPts val="0"/>
              </a:spcBef>
              <a:spcAft>
                <a:spcPts val="0"/>
              </a:spcAft>
              <a:buClr>
                <a:schemeClr val="lt1"/>
              </a:buClr>
              <a:buSzPts val="1600"/>
              <a:buFont typeface="Trebuchet MS"/>
              <a:buChar char="●"/>
            </a:pPr>
            <a:r>
              <a:rPr lang="en" sz="1600">
                <a:solidFill>
                  <a:schemeClr val="lt1"/>
                </a:solidFill>
                <a:latin typeface="Trebuchet MS"/>
                <a:ea typeface="Trebuchet MS"/>
                <a:cs typeface="Trebuchet MS"/>
                <a:sym typeface="Trebuchet MS"/>
              </a:rPr>
              <a:t>Transaction_time - Timestamp of the transaction (HH:MM:SS)</a:t>
            </a:r>
            <a:endParaRPr sz="1600">
              <a:solidFill>
                <a:schemeClr val="lt1"/>
              </a:solidFill>
              <a:latin typeface="Trebuchet MS"/>
              <a:ea typeface="Trebuchet MS"/>
              <a:cs typeface="Trebuchet MS"/>
              <a:sym typeface="Trebuchet MS"/>
            </a:endParaRPr>
          </a:p>
          <a:p>
            <a:pPr indent="-330200" lvl="0" marL="457200" rtl="0" algn="l">
              <a:spcBef>
                <a:spcPts val="0"/>
              </a:spcBef>
              <a:spcAft>
                <a:spcPts val="0"/>
              </a:spcAft>
              <a:buClr>
                <a:schemeClr val="lt1"/>
              </a:buClr>
              <a:buSzPts val="1600"/>
              <a:buFont typeface="Trebuchet MS"/>
              <a:buChar char="●"/>
            </a:pPr>
            <a:r>
              <a:rPr lang="en" sz="1600">
                <a:solidFill>
                  <a:schemeClr val="lt1"/>
                </a:solidFill>
                <a:latin typeface="Trebuchet MS"/>
                <a:ea typeface="Trebuchet MS"/>
                <a:cs typeface="Trebuchet MS"/>
                <a:sym typeface="Trebuchet MS"/>
              </a:rPr>
              <a:t>Transaction_qty - Quantity of items sold</a:t>
            </a:r>
            <a:endParaRPr sz="1600">
              <a:solidFill>
                <a:schemeClr val="lt1"/>
              </a:solidFill>
              <a:latin typeface="Trebuchet MS"/>
              <a:ea typeface="Trebuchet MS"/>
              <a:cs typeface="Trebuchet MS"/>
              <a:sym typeface="Trebuchet MS"/>
            </a:endParaRPr>
          </a:p>
          <a:p>
            <a:pPr indent="-330200" lvl="0" marL="457200" rtl="0" algn="l">
              <a:spcBef>
                <a:spcPts val="0"/>
              </a:spcBef>
              <a:spcAft>
                <a:spcPts val="0"/>
              </a:spcAft>
              <a:buClr>
                <a:schemeClr val="lt1"/>
              </a:buClr>
              <a:buSzPts val="1600"/>
              <a:buFont typeface="Trebuchet MS"/>
              <a:buChar char="●"/>
            </a:pPr>
            <a:r>
              <a:rPr lang="en" sz="1600">
                <a:solidFill>
                  <a:schemeClr val="lt1"/>
                </a:solidFill>
                <a:latin typeface="Trebuchet MS"/>
                <a:ea typeface="Trebuchet MS"/>
                <a:cs typeface="Trebuchet MS"/>
                <a:sym typeface="Trebuchet MS"/>
              </a:rPr>
              <a:t>Store_id - Unique ID of the coffee shop where the transaction took place</a:t>
            </a:r>
            <a:endParaRPr sz="1600">
              <a:solidFill>
                <a:schemeClr val="lt1"/>
              </a:solidFill>
              <a:latin typeface="Trebuchet MS"/>
              <a:ea typeface="Trebuchet MS"/>
              <a:cs typeface="Trebuchet MS"/>
              <a:sym typeface="Trebuchet MS"/>
            </a:endParaRPr>
          </a:p>
          <a:p>
            <a:pPr indent="-330200" lvl="0" marL="457200" rtl="0" algn="l">
              <a:spcBef>
                <a:spcPts val="0"/>
              </a:spcBef>
              <a:spcAft>
                <a:spcPts val="0"/>
              </a:spcAft>
              <a:buClr>
                <a:schemeClr val="lt1"/>
              </a:buClr>
              <a:buSzPts val="1600"/>
              <a:buFont typeface="Trebuchet MS"/>
              <a:buChar char="●"/>
            </a:pPr>
            <a:r>
              <a:rPr lang="en" sz="1600">
                <a:solidFill>
                  <a:schemeClr val="lt1"/>
                </a:solidFill>
                <a:latin typeface="Trebuchet MS"/>
                <a:ea typeface="Trebuchet MS"/>
                <a:cs typeface="Trebuchet MS"/>
                <a:sym typeface="Trebuchet MS"/>
              </a:rPr>
              <a:t>Store_location - Location of the coffee shop where the transaction took place</a:t>
            </a:r>
            <a:endParaRPr sz="1600">
              <a:solidFill>
                <a:schemeClr val="lt1"/>
              </a:solidFill>
              <a:latin typeface="Trebuchet MS"/>
              <a:ea typeface="Trebuchet MS"/>
              <a:cs typeface="Trebuchet MS"/>
              <a:sym typeface="Trebuchet MS"/>
            </a:endParaRPr>
          </a:p>
          <a:p>
            <a:pPr indent="-330200" lvl="0" marL="457200" rtl="0" algn="l">
              <a:spcBef>
                <a:spcPts val="0"/>
              </a:spcBef>
              <a:spcAft>
                <a:spcPts val="0"/>
              </a:spcAft>
              <a:buClr>
                <a:schemeClr val="lt1"/>
              </a:buClr>
              <a:buSzPts val="1600"/>
              <a:buFont typeface="Trebuchet MS"/>
              <a:buChar char="●"/>
            </a:pPr>
            <a:r>
              <a:rPr lang="en" sz="1600">
                <a:solidFill>
                  <a:schemeClr val="lt1"/>
                </a:solidFill>
                <a:latin typeface="Trebuchet MS"/>
                <a:ea typeface="Trebuchet MS"/>
                <a:cs typeface="Trebuchet MS"/>
                <a:sym typeface="Trebuchet MS"/>
              </a:rPr>
              <a:t>Product_id - Unique ID of the product sold</a:t>
            </a:r>
            <a:endParaRPr sz="1600">
              <a:solidFill>
                <a:schemeClr val="lt1"/>
              </a:solidFill>
              <a:latin typeface="Trebuchet MS"/>
              <a:ea typeface="Trebuchet MS"/>
              <a:cs typeface="Trebuchet MS"/>
              <a:sym typeface="Trebuchet MS"/>
            </a:endParaRPr>
          </a:p>
          <a:p>
            <a:pPr indent="-330200" lvl="0" marL="457200" rtl="0" algn="l">
              <a:spcBef>
                <a:spcPts val="0"/>
              </a:spcBef>
              <a:spcAft>
                <a:spcPts val="0"/>
              </a:spcAft>
              <a:buClr>
                <a:schemeClr val="lt1"/>
              </a:buClr>
              <a:buSzPts val="1600"/>
              <a:buFont typeface="Trebuchet MS"/>
              <a:buChar char="●"/>
            </a:pPr>
            <a:r>
              <a:rPr lang="en" sz="1600">
                <a:solidFill>
                  <a:schemeClr val="lt1"/>
                </a:solidFill>
                <a:latin typeface="Trebuchet MS"/>
                <a:ea typeface="Trebuchet MS"/>
                <a:cs typeface="Trebuchet MS"/>
                <a:sym typeface="Trebuchet MS"/>
              </a:rPr>
              <a:t>Unit_price - Retail price of the product sold</a:t>
            </a:r>
            <a:endParaRPr sz="1600">
              <a:solidFill>
                <a:schemeClr val="lt1"/>
              </a:solidFill>
              <a:latin typeface="Trebuchet MS"/>
              <a:ea typeface="Trebuchet MS"/>
              <a:cs typeface="Trebuchet MS"/>
              <a:sym typeface="Trebuchet MS"/>
            </a:endParaRPr>
          </a:p>
          <a:p>
            <a:pPr indent="-330200" lvl="0" marL="457200" rtl="0" algn="l">
              <a:spcBef>
                <a:spcPts val="0"/>
              </a:spcBef>
              <a:spcAft>
                <a:spcPts val="0"/>
              </a:spcAft>
              <a:buClr>
                <a:schemeClr val="lt1"/>
              </a:buClr>
              <a:buSzPts val="1600"/>
              <a:buFont typeface="Trebuchet MS"/>
              <a:buChar char="●"/>
            </a:pPr>
            <a:r>
              <a:rPr lang="en" sz="1600">
                <a:solidFill>
                  <a:schemeClr val="lt1"/>
                </a:solidFill>
                <a:latin typeface="Trebuchet MS"/>
                <a:ea typeface="Trebuchet MS"/>
                <a:cs typeface="Trebuchet MS"/>
                <a:sym typeface="Trebuchet MS"/>
              </a:rPr>
              <a:t>Product_category - Description of the product category</a:t>
            </a:r>
            <a:endParaRPr sz="1600">
              <a:solidFill>
                <a:schemeClr val="lt1"/>
              </a:solidFill>
              <a:latin typeface="Trebuchet MS"/>
              <a:ea typeface="Trebuchet MS"/>
              <a:cs typeface="Trebuchet MS"/>
              <a:sym typeface="Trebuchet MS"/>
            </a:endParaRPr>
          </a:p>
          <a:p>
            <a:pPr indent="-330200" lvl="0" marL="457200" rtl="0" algn="l">
              <a:spcBef>
                <a:spcPts val="0"/>
              </a:spcBef>
              <a:spcAft>
                <a:spcPts val="0"/>
              </a:spcAft>
              <a:buClr>
                <a:schemeClr val="lt1"/>
              </a:buClr>
              <a:buSzPts val="1600"/>
              <a:buFont typeface="Trebuchet MS"/>
              <a:buChar char="●"/>
            </a:pPr>
            <a:r>
              <a:rPr lang="en" sz="1600">
                <a:solidFill>
                  <a:schemeClr val="lt1"/>
                </a:solidFill>
                <a:latin typeface="Trebuchet MS"/>
                <a:ea typeface="Trebuchet MS"/>
                <a:cs typeface="Trebuchet MS"/>
                <a:sym typeface="Trebuchet MS"/>
              </a:rPr>
              <a:t>Product_type - Description of the product type</a:t>
            </a:r>
            <a:endParaRPr sz="16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16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93" name="Google Shape;93;p19"/>
          <p:cNvSpPr txBox="1"/>
          <p:nvPr/>
        </p:nvSpPr>
        <p:spPr>
          <a:xfrm>
            <a:off x="85725" y="794925"/>
            <a:ext cx="9058200" cy="40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lt1"/>
                </a:solidFill>
                <a:latin typeface="Trebuchet MS"/>
                <a:ea typeface="Trebuchet MS"/>
                <a:cs typeface="Trebuchet MS"/>
                <a:sym typeface="Trebuchet MS"/>
              </a:rPr>
              <a:t>Exploring the Dataset:</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16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a:solidFill>
                  <a:schemeClr val="lt1"/>
                </a:solidFill>
                <a:latin typeface="Trebuchet MS"/>
                <a:ea typeface="Trebuchet MS"/>
                <a:cs typeface="Trebuchet MS"/>
                <a:sym typeface="Trebuchet MS"/>
              </a:rPr>
              <a:t>For this Coffee Sales Analysis, we have used this dataset from </a:t>
            </a:r>
            <a:r>
              <a:rPr lang="en" u="sng">
                <a:solidFill>
                  <a:schemeClr val="hlink"/>
                </a:solidFill>
                <a:latin typeface="Trebuchet MS"/>
                <a:ea typeface="Trebuchet MS"/>
                <a:cs typeface="Trebuchet MS"/>
                <a:sym typeface="Trebuchet MS"/>
                <a:hlinkClick r:id="rId4"/>
              </a:rPr>
              <a:t>Maven Analytics</a:t>
            </a:r>
            <a:r>
              <a:rPr lang="en">
                <a:solidFill>
                  <a:schemeClr val="lt1"/>
                </a:solidFill>
                <a:latin typeface="Trebuchet MS"/>
                <a:ea typeface="Trebuchet MS"/>
                <a:cs typeface="Trebuchet MS"/>
                <a:sym typeface="Trebuchet MS"/>
              </a:rPr>
              <a:t> and renamed the coffee shop “</a:t>
            </a:r>
            <a:r>
              <a:rPr lang="en" u="sng">
                <a:solidFill>
                  <a:schemeClr val="lt1"/>
                </a:solidFill>
                <a:latin typeface="Trebuchet MS"/>
                <a:ea typeface="Trebuchet MS"/>
                <a:cs typeface="Trebuchet MS"/>
                <a:sym typeface="Trebuchet MS"/>
              </a:rPr>
              <a:t>Aroma Junction</a:t>
            </a:r>
            <a:r>
              <a:rPr lang="en">
                <a:solidFill>
                  <a:schemeClr val="lt1"/>
                </a:solidFill>
                <a:latin typeface="Trebuchet MS"/>
                <a:ea typeface="Trebuchet MS"/>
                <a:cs typeface="Trebuchet MS"/>
                <a:sym typeface="Trebuchet MS"/>
              </a:rPr>
              <a:t>.” This dataset describes various attributes that come with the coffee sales data -</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       Total number of fields – 11</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       Total number of records – 149,116</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       Unique transactions – 149,119</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       Store ID has three numbers, 3,5,8 denoting Astoria, Lower Manhattan, and Hell’s Kitchen</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       Unique products – 80</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       Unit price ranges between 0.8 to 45</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       Product detail has 80 unique values.</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a:solidFill>
                <a:schemeClr val="lt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99" name="Google Shape;99;p20"/>
          <p:cNvSpPr txBox="1"/>
          <p:nvPr/>
        </p:nvSpPr>
        <p:spPr>
          <a:xfrm>
            <a:off x="320850" y="580625"/>
            <a:ext cx="8502300" cy="40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lt1"/>
                </a:solidFill>
                <a:latin typeface="Trebuchet MS"/>
                <a:ea typeface="Trebuchet MS"/>
                <a:cs typeface="Trebuchet MS"/>
                <a:sym typeface="Trebuchet MS"/>
              </a:rPr>
              <a:t>Tools Used:</a:t>
            </a:r>
            <a:endParaRPr b="1" sz="16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
                <a:solidFill>
                  <a:schemeClr val="lt1"/>
                </a:solidFill>
                <a:latin typeface="Trebuchet MS"/>
                <a:ea typeface="Trebuchet MS"/>
                <a:cs typeface="Trebuchet MS"/>
                <a:sym typeface="Trebuchet MS"/>
              </a:rPr>
              <a:t>In this data analysis, we used PowerBI for data profiling, cleaning, manipulation, and visualization in the form of a dashboard. We have used some power features like POWER QUERY, Measures, Different DAX, SLICERS, TOOLTIPS and data manipulation functions like COUNT, SUM, MAX, MIN, AVERAGE.</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5" name="Google Shape;105;p21"/>
          <p:cNvSpPr txBox="1"/>
          <p:nvPr/>
        </p:nvSpPr>
        <p:spPr>
          <a:xfrm>
            <a:off x="320850" y="235800"/>
            <a:ext cx="8502300" cy="46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lt1"/>
                </a:solidFill>
                <a:latin typeface="Trebuchet MS"/>
                <a:ea typeface="Trebuchet MS"/>
                <a:cs typeface="Trebuchet MS"/>
                <a:sym typeface="Trebuchet MS"/>
              </a:rPr>
              <a:t>Goal of this Project</a:t>
            </a:r>
            <a:r>
              <a:rPr b="1" lang="en" sz="1800" u="sng">
                <a:solidFill>
                  <a:schemeClr val="lt1"/>
                </a:solidFill>
                <a:latin typeface="Trebuchet MS"/>
                <a:ea typeface="Trebuchet MS"/>
                <a:cs typeface="Trebuchet MS"/>
                <a:sym typeface="Trebuchet MS"/>
              </a:rPr>
              <a:t>:</a:t>
            </a:r>
            <a:endParaRPr b="1" sz="1800" u="sng">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This project plays a crucial role in enabling the business to make informed decisions by analyzing sales trends and market behavior. Selling food and beverages without understanding customer satisfaction and preferences can lead to missed opportunities and hinder growth. The objectives of this project are as follows:</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1. </a:t>
            </a:r>
            <a:r>
              <a:rPr lang="en" u="sng">
                <a:solidFill>
                  <a:schemeClr val="lt1"/>
                </a:solidFill>
                <a:latin typeface="Trebuchet MS"/>
                <a:ea typeface="Trebuchet MS"/>
                <a:cs typeface="Trebuchet MS"/>
                <a:sym typeface="Trebuchet MS"/>
              </a:rPr>
              <a:t>Sales Performance Over Time</a:t>
            </a:r>
            <a:r>
              <a:rPr lang="en">
                <a:solidFill>
                  <a:schemeClr val="lt1"/>
                </a:solidFill>
                <a:latin typeface="Trebuchet MS"/>
                <a:ea typeface="Trebuchet MS"/>
                <a:cs typeface="Trebuchet MS"/>
                <a:sym typeface="Trebuchet MS"/>
              </a:rPr>
              <a:t>: This helps track the quantity of beverages sold and the revenue generated within a specific period (daily, monthly, etc.).</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2. </a:t>
            </a:r>
            <a:r>
              <a:rPr lang="en" u="sng">
                <a:solidFill>
                  <a:schemeClr val="lt1"/>
                </a:solidFill>
                <a:latin typeface="Trebuchet MS"/>
                <a:ea typeface="Trebuchet MS"/>
                <a:cs typeface="Trebuchet MS"/>
                <a:sym typeface="Trebuchet MS"/>
              </a:rPr>
              <a:t>Buying Patterns</a:t>
            </a:r>
            <a:r>
              <a:rPr lang="en">
                <a:solidFill>
                  <a:schemeClr val="lt1"/>
                </a:solidFill>
                <a:latin typeface="Trebuchet MS"/>
                <a:ea typeface="Trebuchet MS"/>
                <a:cs typeface="Trebuchet MS"/>
                <a:sym typeface="Trebuchet MS"/>
              </a:rPr>
              <a:t>: This analyzes beverage sales trends over time, highlighting the most and least popular items, helping to better understand customer preferences.</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3. </a:t>
            </a:r>
            <a:r>
              <a:rPr lang="en" u="sng">
                <a:solidFill>
                  <a:schemeClr val="lt1"/>
                </a:solidFill>
                <a:latin typeface="Trebuchet MS"/>
                <a:ea typeface="Trebuchet MS"/>
                <a:cs typeface="Trebuchet MS"/>
                <a:sym typeface="Trebuchet MS"/>
              </a:rPr>
              <a:t>Customer Demographics</a:t>
            </a:r>
            <a:r>
              <a:rPr lang="en">
                <a:solidFill>
                  <a:schemeClr val="lt1"/>
                </a:solidFill>
                <a:latin typeface="Trebuchet MS"/>
                <a:ea typeface="Trebuchet MS"/>
                <a:cs typeface="Trebuchet MS"/>
                <a:sym typeface="Trebuchet MS"/>
              </a:rPr>
              <a:t>: This visualizes the sales performance across various locations, identifying customer preferences and revealing the most and least popular beverages at different times of the day.</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a:solidFill>
                  <a:schemeClr val="lt1"/>
                </a:solidFill>
                <a:latin typeface="Trebuchet MS"/>
                <a:ea typeface="Trebuchet MS"/>
                <a:cs typeface="Trebuchet MS"/>
                <a:sym typeface="Trebuchet MS"/>
              </a:rPr>
              <a:t>By implementing this project, business owners will gain insights into key factors influencing their operations. It will provide a clearer understanding of customer demographics, preferences, and buying habits, which will help cultivate customer loyalty. This project primarily focuses on the descriptive analytics of the coffee shop business, offering a data-driven foundation for growth.</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1600">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