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9" r:id="rId2"/>
    <p:sldId id="300" r:id="rId3"/>
    <p:sldId id="258" r:id="rId4"/>
    <p:sldId id="257" r:id="rId5"/>
    <p:sldId id="304" r:id="rId6"/>
    <p:sldId id="302" r:id="rId7"/>
    <p:sldId id="303" r:id="rId8"/>
    <p:sldId id="305" r:id="rId9"/>
    <p:sldId id="306" r:id="rId10"/>
    <p:sldId id="301" r:id="rId11"/>
    <p:sldId id="307" r:id="rId12"/>
    <p:sldId id="339" r:id="rId13"/>
    <p:sldId id="319" r:id="rId14"/>
    <p:sldId id="308" r:id="rId15"/>
    <p:sldId id="314" r:id="rId16"/>
    <p:sldId id="309" r:id="rId17"/>
    <p:sldId id="310" r:id="rId18"/>
    <p:sldId id="311" r:id="rId19"/>
    <p:sldId id="312" r:id="rId20"/>
    <p:sldId id="315" r:id="rId21"/>
    <p:sldId id="313" r:id="rId22"/>
    <p:sldId id="317" r:id="rId23"/>
    <p:sldId id="318" r:id="rId24"/>
    <p:sldId id="316" r:id="rId25"/>
    <p:sldId id="340" r:id="rId26"/>
    <p:sldId id="341" r:id="rId27"/>
    <p:sldId id="342" r:id="rId28"/>
    <p:sldId id="343" r:id="rId29"/>
    <p:sldId id="344" r:id="rId30"/>
    <p:sldId id="345" r:id="rId31"/>
    <p:sldId id="320" r:id="rId32"/>
    <p:sldId id="322" r:id="rId33"/>
    <p:sldId id="323" r:id="rId34"/>
    <p:sldId id="331" r:id="rId35"/>
    <p:sldId id="324" r:id="rId36"/>
    <p:sldId id="325" r:id="rId37"/>
    <p:sldId id="326" r:id="rId38"/>
    <p:sldId id="327" r:id="rId39"/>
    <p:sldId id="328" r:id="rId40"/>
    <p:sldId id="332" r:id="rId41"/>
    <p:sldId id="329" r:id="rId42"/>
    <p:sldId id="330" r:id="rId43"/>
    <p:sldId id="333" r:id="rId44"/>
    <p:sldId id="334" r:id="rId45"/>
    <p:sldId id="335" r:id="rId46"/>
    <p:sldId id="336" r:id="rId47"/>
    <p:sldId id="337" r:id="rId48"/>
    <p:sldId id="338" r:id="rId49"/>
    <p:sldId id="346" r:id="rId50"/>
    <p:sldId id="347" r:id="rId51"/>
    <p:sldId id="348" r:id="rId52"/>
    <p:sldId id="349" r:id="rId53"/>
    <p:sldId id="350" r:id="rId54"/>
    <p:sldId id="351" r:id="rId55"/>
    <p:sldId id="352" r:id="rId56"/>
    <p:sldId id="353" r:id="rId57"/>
    <p:sldId id="354" r:id="rId58"/>
    <p:sldId id="355" r:id="rId59"/>
    <p:sldId id="35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48"/>
    <p:restoredTop sz="96197"/>
  </p:normalViewPr>
  <p:slideViewPr>
    <p:cSldViewPr snapToGrid="0" snapToObjects="1">
      <p:cViewPr varScale="1">
        <p:scale>
          <a:sx n="108" d="100"/>
          <a:sy n="108"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FA0CE5-4461-48A4-B956-5D3EC4C61A0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0EF9DAE-A81D-473A-BAFA-286C50A365DD}">
      <dgm:prSet/>
      <dgm:spPr/>
      <dgm:t>
        <a:bodyPr/>
        <a:lstStyle/>
        <a:p>
          <a:pPr>
            <a:lnSpc>
              <a:spcPct val="100000"/>
            </a:lnSpc>
            <a:defRPr cap="all"/>
          </a:pPr>
          <a:r>
            <a:rPr lang="en-US" b="1" dirty="0"/>
            <a:t>proximity measure</a:t>
          </a:r>
        </a:p>
      </dgm:t>
    </dgm:pt>
    <dgm:pt modelId="{E7DB44D1-13F6-468F-931C-1A3102C5C7D8}" type="parTrans" cxnId="{A71C42D7-8FC2-48FD-BD69-14C9A39057F8}">
      <dgm:prSet/>
      <dgm:spPr/>
      <dgm:t>
        <a:bodyPr/>
        <a:lstStyle/>
        <a:p>
          <a:endParaRPr lang="en-US"/>
        </a:p>
      </dgm:t>
    </dgm:pt>
    <dgm:pt modelId="{F5FF7999-52A8-4A1F-8AB4-58C99B716C9A}" type="sibTrans" cxnId="{A71C42D7-8FC2-48FD-BD69-14C9A39057F8}">
      <dgm:prSet/>
      <dgm:spPr/>
      <dgm:t>
        <a:bodyPr/>
        <a:lstStyle/>
        <a:p>
          <a:endParaRPr lang="en-US"/>
        </a:p>
      </dgm:t>
    </dgm:pt>
    <dgm:pt modelId="{5F0D6E42-CDB1-4159-BB03-89B8030B8F88}">
      <dgm:prSet/>
      <dgm:spPr/>
      <dgm:t>
        <a:bodyPr/>
        <a:lstStyle/>
        <a:p>
          <a:pPr>
            <a:lnSpc>
              <a:spcPct val="100000"/>
            </a:lnSpc>
            <a:defRPr cap="all"/>
          </a:pPr>
          <a:r>
            <a:rPr lang="en-US" b="1" dirty="0"/>
            <a:t>Identity</a:t>
          </a:r>
        </a:p>
      </dgm:t>
    </dgm:pt>
    <dgm:pt modelId="{EC0C34E8-4506-4EC0-B516-2D793C5E9E52}" type="sibTrans" cxnId="{CB5B816A-AC05-4A5B-91F5-7C2E459D1AA5}">
      <dgm:prSet/>
      <dgm:spPr/>
      <dgm:t>
        <a:bodyPr/>
        <a:lstStyle/>
        <a:p>
          <a:endParaRPr lang="en-US"/>
        </a:p>
      </dgm:t>
    </dgm:pt>
    <dgm:pt modelId="{99C77873-F47F-4B15-8B71-1E907F09C9A7}" type="parTrans" cxnId="{CB5B816A-AC05-4A5B-91F5-7C2E459D1AA5}">
      <dgm:prSet/>
      <dgm:spPr/>
      <dgm:t>
        <a:bodyPr/>
        <a:lstStyle/>
        <a:p>
          <a:endParaRPr lang="en-US"/>
        </a:p>
      </dgm:t>
    </dgm:pt>
    <dgm:pt modelId="{3F68CD8F-D41F-4F92-B174-28E96B1852CB}">
      <dgm:prSet/>
      <dgm:spPr/>
      <dgm:t>
        <a:bodyPr/>
        <a:lstStyle/>
        <a:p>
          <a:pPr>
            <a:lnSpc>
              <a:spcPct val="100000"/>
            </a:lnSpc>
            <a:defRPr cap="all"/>
          </a:pPr>
          <a:r>
            <a:rPr lang="en-US" b="1" dirty="0"/>
            <a:t>Non-Negativity</a:t>
          </a:r>
        </a:p>
      </dgm:t>
    </dgm:pt>
    <dgm:pt modelId="{E1BEE125-09C4-42BF-858F-7C8B10BAFF2A}" type="sibTrans" cxnId="{CA11F7BA-CF22-4734-B958-4314CC97D694}">
      <dgm:prSet/>
      <dgm:spPr/>
      <dgm:t>
        <a:bodyPr/>
        <a:lstStyle/>
        <a:p>
          <a:endParaRPr lang="en-US"/>
        </a:p>
      </dgm:t>
    </dgm:pt>
    <dgm:pt modelId="{F33B991A-549A-44D5-9F35-66B4B926DC1A}" type="parTrans" cxnId="{CA11F7BA-CF22-4734-B958-4314CC97D694}">
      <dgm:prSet/>
      <dgm:spPr/>
      <dgm:t>
        <a:bodyPr/>
        <a:lstStyle/>
        <a:p>
          <a:endParaRPr lang="en-US"/>
        </a:p>
      </dgm:t>
    </dgm:pt>
    <dgm:pt modelId="{9FF0A3D5-6F2E-475F-B4C0-E25704C51D28}">
      <dgm:prSet/>
      <dgm:spPr/>
      <dgm:t>
        <a:bodyPr/>
        <a:lstStyle/>
        <a:p>
          <a:pPr>
            <a:lnSpc>
              <a:spcPct val="100000"/>
            </a:lnSpc>
            <a:defRPr cap="all"/>
          </a:pPr>
          <a:r>
            <a:rPr lang="en-US" b="1" dirty="0"/>
            <a:t>symmetricity</a:t>
          </a:r>
        </a:p>
      </dgm:t>
    </dgm:pt>
    <dgm:pt modelId="{E62E676E-0405-4F0E-B60D-739EEF0BBE05}" type="sibTrans" cxnId="{F09B100B-949F-4F3C-A593-DB2D226D62E0}">
      <dgm:prSet/>
      <dgm:spPr/>
      <dgm:t>
        <a:bodyPr/>
        <a:lstStyle/>
        <a:p>
          <a:endParaRPr lang="en-US"/>
        </a:p>
      </dgm:t>
    </dgm:pt>
    <dgm:pt modelId="{3C79B94F-4D7F-43A4-B680-D923D29C79D9}" type="parTrans" cxnId="{F09B100B-949F-4F3C-A593-DB2D226D62E0}">
      <dgm:prSet/>
      <dgm:spPr/>
      <dgm:t>
        <a:bodyPr/>
        <a:lstStyle/>
        <a:p>
          <a:endParaRPr lang="en-US"/>
        </a:p>
      </dgm:t>
    </dgm:pt>
    <dgm:pt modelId="{E937AAF9-BCB3-6540-9513-06BFBD1DD7D9}">
      <dgm:prSet/>
      <dgm:spPr/>
      <dgm:t>
        <a:bodyPr/>
        <a:lstStyle/>
        <a:p>
          <a:pPr>
            <a:lnSpc>
              <a:spcPct val="100000"/>
            </a:lnSpc>
            <a:defRPr cap="all"/>
          </a:pPr>
          <a:r>
            <a:rPr lang="en-GB" b="1" dirty="0"/>
            <a:t>types of proximity measures</a:t>
          </a:r>
        </a:p>
      </dgm:t>
    </dgm:pt>
    <dgm:pt modelId="{91EA1A8A-A83A-2140-8ACC-E134DE4A40BB}" type="parTrans" cxnId="{F1253AB1-76AA-7F4A-B72F-11C575730BD6}">
      <dgm:prSet/>
      <dgm:spPr/>
      <dgm:t>
        <a:bodyPr/>
        <a:lstStyle/>
        <a:p>
          <a:endParaRPr lang="en-GB"/>
        </a:p>
      </dgm:t>
    </dgm:pt>
    <dgm:pt modelId="{62B7BC3D-2BCC-344D-8303-38E6BF55825A}" type="sibTrans" cxnId="{F1253AB1-76AA-7F4A-B72F-11C575730BD6}">
      <dgm:prSet/>
      <dgm:spPr/>
      <dgm:t>
        <a:bodyPr/>
        <a:lstStyle/>
        <a:p>
          <a:endParaRPr lang="en-GB"/>
        </a:p>
      </dgm:t>
    </dgm:pt>
    <dgm:pt modelId="{13146866-04C1-4816-9D75-1C44BA75BD4C}" type="pres">
      <dgm:prSet presAssocID="{0EFA0CE5-4461-48A4-B956-5D3EC4C61A0B}" presName="root" presStyleCnt="0">
        <dgm:presLayoutVars>
          <dgm:dir/>
          <dgm:resizeHandles val="exact"/>
        </dgm:presLayoutVars>
      </dgm:prSet>
      <dgm:spPr/>
    </dgm:pt>
    <dgm:pt modelId="{80A677D2-95B6-410C-9DDF-761CD355A1E3}" type="pres">
      <dgm:prSet presAssocID="{20EF9DAE-A81D-473A-BAFA-286C50A365DD}" presName="compNode" presStyleCnt="0"/>
      <dgm:spPr/>
    </dgm:pt>
    <dgm:pt modelId="{785E716A-58A7-45C6-B0CB-08038C35BB3B}" type="pres">
      <dgm:prSet presAssocID="{20EF9DAE-A81D-473A-BAFA-286C50A365DD}" presName="iconBgRect" presStyleLbl="bgShp" presStyleIdx="0" presStyleCnt="5"/>
      <dgm:spPr/>
    </dgm:pt>
    <dgm:pt modelId="{5667B636-DB9F-48DD-B858-242274290BE9}" type="pres">
      <dgm:prSet presAssocID="{20EF9DAE-A81D-473A-BAFA-286C50A365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B04DB1AB-A6AA-4BAF-B72F-27EA05A0EC42}" type="pres">
      <dgm:prSet presAssocID="{20EF9DAE-A81D-473A-BAFA-286C50A365DD}" presName="spaceRect" presStyleCnt="0"/>
      <dgm:spPr/>
    </dgm:pt>
    <dgm:pt modelId="{66211B4B-574F-4428-980C-3E9B856FC473}" type="pres">
      <dgm:prSet presAssocID="{20EF9DAE-A81D-473A-BAFA-286C50A365DD}" presName="textRect" presStyleLbl="revTx" presStyleIdx="0" presStyleCnt="5">
        <dgm:presLayoutVars>
          <dgm:chMax val="1"/>
          <dgm:chPref val="1"/>
        </dgm:presLayoutVars>
      </dgm:prSet>
      <dgm:spPr/>
    </dgm:pt>
    <dgm:pt modelId="{088616B5-AAD7-4211-9A8A-E55385709BEA}" type="pres">
      <dgm:prSet presAssocID="{F5FF7999-52A8-4A1F-8AB4-58C99B716C9A}" presName="sibTrans" presStyleCnt="0"/>
      <dgm:spPr/>
    </dgm:pt>
    <dgm:pt modelId="{9E925156-5AC2-4195-8F12-602B438B4C20}" type="pres">
      <dgm:prSet presAssocID="{5F0D6E42-CDB1-4159-BB03-89B8030B8F88}" presName="compNode" presStyleCnt="0"/>
      <dgm:spPr/>
    </dgm:pt>
    <dgm:pt modelId="{AB583699-029C-429C-8C23-622791212352}" type="pres">
      <dgm:prSet presAssocID="{5F0D6E42-CDB1-4159-BB03-89B8030B8F88}" presName="iconBgRect" presStyleLbl="bgShp" presStyleIdx="1" presStyleCnt="5"/>
      <dgm:spPr/>
    </dgm:pt>
    <dgm:pt modelId="{3F9E72A4-81C4-4F76-B1BB-799605FAF33B}" type="pres">
      <dgm:prSet presAssocID="{5F0D6E42-CDB1-4159-BB03-89B8030B8F8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s"/>
        </a:ext>
      </dgm:extLst>
    </dgm:pt>
    <dgm:pt modelId="{EB3CA921-8FC0-4A01-815E-ABE670A4E08F}" type="pres">
      <dgm:prSet presAssocID="{5F0D6E42-CDB1-4159-BB03-89B8030B8F88}" presName="spaceRect" presStyleCnt="0"/>
      <dgm:spPr/>
    </dgm:pt>
    <dgm:pt modelId="{D05EBC71-8EC9-4A46-9961-9558E1DA6EB1}" type="pres">
      <dgm:prSet presAssocID="{5F0D6E42-CDB1-4159-BB03-89B8030B8F88}" presName="textRect" presStyleLbl="revTx" presStyleIdx="1" presStyleCnt="5">
        <dgm:presLayoutVars>
          <dgm:chMax val="1"/>
          <dgm:chPref val="1"/>
        </dgm:presLayoutVars>
      </dgm:prSet>
      <dgm:spPr/>
    </dgm:pt>
    <dgm:pt modelId="{FA3BC4D9-850B-42A5-964F-F0476670EAFE}" type="pres">
      <dgm:prSet presAssocID="{EC0C34E8-4506-4EC0-B516-2D793C5E9E52}" presName="sibTrans" presStyleCnt="0"/>
      <dgm:spPr/>
    </dgm:pt>
    <dgm:pt modelId="{3A08E850-B1FE-48DC-9656-B4E4FD8CB670}" type="pres">
      <dgm:prSet presAssocID="{3F68CD8F-D41F-4F92-B174-28E96B1852CB}" presName="compNode" presStyleCnt="0"/>
      <dgm:spPr/>
    </dgm:pt>
    <dgm:pt modelId="{097313C2-0C36-421C-B5E6-579772A9A2E9}" type="pres">
      <dgm:prSet presAssocID="{3F68CD8F-D41F-4F92-B174-28E96B1852CB}" presName="iconBgRect" presStyleLbl="bgShp" presStyleIdx="2" presStyleCnt="5"/>
      <dgm:spPr/>
    </dgm:pt>
    <dgm:pt modelId="{FDE4B5B2-A26D-4FA5-847D-3A3386A5F8A1}" type="pres">
      <dgm:prSet presAssocID="{3F68CD8F-D41F-4F92-B174-28E96B1852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5AA2DD8F-EB2B-4FD7-9511-F05C171CC7CA}" type="pres">
      <dgm:prSet presAssocID="{3F68CD8F-D41F-4F92-B174-28E96B1852CB}" presName="spaceRect" presStyleCnt="0"/>
      <dgm:spPr/>
    </dgm:pt>
    <dgm:pt modelId="{2E463702-39AE-4ED1-A4AD-D8B4714733A9}" type="pres">
      <dgm:prSet presAssocID="{3F68CD8F-D41F-4F92-B174-28E96B1852CB}" presName="textRect" presStyleLbl="revTx" presStyleIdx="2" presStyleCnt="5">
        <dgm:presLayoutVars>
          <dgm:chMax val="1"/>
          <dgm:chPref val="1"/>
        </dgm:presLayoutVars>
      </dgm:prSet>
      <dgm:spPr/>
    </dgm:pt>
    <dgm:pt modelId="{2DFC409B-9E93-403D-947F-9A950B970284}" type="pres">
      <dgm:prSet presAssocID="{E1BEE125-09C4-42BF-858F-7C8B10BAFF2A}" presName="sibTrans" presStyleCnt="0"/>
      <dgm:spPr/>
    </dgm:pt>
    <dgm:pt modelId="{6974500C-7416-404C-8990-BC651BD55ED6}" type="pres">
      <dgm:prSet presAssocID="{9FF0A3D5-6F2E-475F-B4C0-E25704C51D28}" presName="compNode" presStyleCnt="0"/>
      <dgm:spPr/>
    </dgm:pt>
    <dgm:pt modelId="{56C62D4A-7D53-4F5C-A088-BFC8204AE26D}" type="pres">
      <dgm:prSet presAssocID="{9FF0A3D5-6F2E-475F-B4C0-E25704C51D28}" presName="iconBgRect" presStyleLbl="bgShp" presStyleIdx="3" presStyleCnt="5"/>
      <dgm:spPr/>
    </dgm:pt>
    <dgm:pt modelId="{84C7E904-B777-4C4C-ABC2-3AC7401019C6}" type="pres">
      <dgm:prSet presAssocID="{9FF0A3D5-6F2E-475F-B4C0-E25704C51D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A20E35DC-CCCB-4CC3-B06C-D04DA254F06B}" type="pres">
      <dgm:prSet presAssocID="{9FF0A3D5-6F2E-475F-B4C0-E25704C51D28}" presName="spaceRect" presStyleCnt="0"/>
      <dgm:spPr/>
    </dgm:pt>
    <dgm:pt modelId="{CEA57676-58FF-45BB-9B79-333817582769}" type="pres">
      <dgm:prSet presAssocID="{9FF0A3D5-6F2E-475F-B4C0-E25704C51D28}" presName="textRect" presStyleLbl="revTx" presStyleIdx="3" presStyleCnt="5">
        <dgm:presLayoutVars>
          <dgm:chMax val="1"/>
          <dgm:chPref val="1"/>
        </dgm:presLayoutVars>
      </dgm:prSet>
      <dgm:spPr/>
    </dgm:pt>
    <dgm:pt modelId="{8ED93F01-37C6-0949-9E87-D1C0783AEADA}" type="pres">
      <dgm:prSet presAssocID="{E62E676E-0405-4F0E-B60D-739EEF0BBE05}" presName="sibTrans" presStyleCnt="0"/>
      <dgm:spPr/>
    </dgm:pt>
    <dgm:pt modelId="{21D53C2A-D425-C34D-8DE9-27E80A348B0F}" type="pres">
      <dgm:prSet presAssocID="{E937AAF9-BCB3-6540-9513-06BFBD1DD7D9}" presName="compNode" presStyleCnt="0"/>
      <dgm:spPr/>
    </dgm:pt>
    <dgm:pt modelId="{37515CA4-4F05-0146-BAA4-39E1A93AF015}" type="pres">
      <dgm:prSet presAssocID="{E937AAF9-BCB3-6540-9513-06BFBD1DD7D9}" presName="iconBgRect" presStyleLbl="bgShp" presStyleIdx="4" presStyleCnt="5"/>
      <dgm:spPr/>
    </dgm:pt>
    <dgm:pt modelId="{59BD7A20-6D46-B541-8396-DDC5D1F7AEAC}" type="pres">
      <dgm:prSet presAssocID="{E937AAF9-BCB3-6540-9513-06BFBD1DD7D9}" presName="iconRect" presStyleLbl="node1" presStyleIdx="4" presStyleCnt="5"/>
      <dgm:spPr/>
    </dgm:pt>
    <dgm:pt modelId="{90214A38-26A9-FC49-B17F-FFF5831FE697}" type="pres">
      <dgm:prSet presAssocID="{E937AAF9-BCB3-6540-9513-06BFBD1DD7D9}" presName="spaceRect" presStyleCnt="0"/>
      <dgm:spPr/>
    </dgm:pt>
    <dgm:pt modelId="{AFC76559-94C1-8547-BA23-8F50B5C5E42F}" type="pres">
      <dgm:prSet presAssocID="{E937AAF9-BCB3-6540-9513-06BFBD1DD7D9}" presName="textRect" presStyleLbl="revTx" presStyleIdx="4" presStyleCnt="5">
        <dgm:presLayoutVars>
          <dgm:chMax val="1"/>
          <dgm:chPref val="1"/>
        </dgm:presLayoutVars>
      </dgm:prSet>
      <dgm:spPr/>
    </dgm:pt>
  </dgm:ptLst>
  <dgm:cxnLst>
    <dgm:cxn modelId="{F09B100B-949F-4F3C-A593-DB2D226D62E0}" srcId="{0EFA0CE5-4461-48A4-B956-5D3EC4C61A0B}" destId="{9FF0A3D5-6F2E-475F-B4C0-E25704C51D28}" srcOrd="3" destOrd="0" parTransId="{3C79B94F-4D7F-43A4-B680-D923D29C79D9}" sibTransId="{E62E676E-0405-4F0E-B60D-739EEF0BBE05}"/>
    <dgm:cxn modelId="{431AD833-B793-9646-A58C-8964EC73C64D}" type="presOf" srcId="{9FF0A3D5-6F2E-475F-B4C0-E25704C51D28}" destId="{CEA57676-58FF-45BB-9B79-333817582769}" srcOrd="0" destOrd="0" presId="urn:microsoft.com/office/officeart/2018/5/layout/IconCircleLabelList"/>
    <dgm:cxn modelId="{C569DB66-0FBE-C54F-8C21-183F94233839}" type="presOf" srcId="{3F68CD8F-D41F-4F92-B174-28E96B1852CB}" destId="{2E463702-39AE-4ED1-A4AD-D8B4714733A9}" srcOrd="0" destOrd="0" presId="urn:microsoft.com/office/officeart/2018/5/layout/IconCircleLabelList"/>
    <dgm:cxn modelId="{CB5B816A-AC05-4A5B-91F5-7C2E459D1AA5}" srcId="{0EFA0CE5-4461-48A4-B956-5D3EC4C61A0B}" destId="{5F0D6E42-CDB1-4159-BB03-89B8030B8F88}" srcOrd="1" destOrd="0" parTransId="{99C77873-F47F-4B15-8B71-1E907F09C9A7}" sibTransId="{EC0C34E8-4506-4EC0-B516-2D793C5E9E52}"/>
    <dgm:cxn modelId="{79319171-636E-3442-B91C-603964BA7560}" type="presOf" srcId="{20EF9DAE-A81D-473A-BAFA-286C50A365DD}" destId="{66211B4B-574F-4428-980C-3E9B856FC473}" srcOrd="0" destOrd="0" presId="urn:microsoft.com/office/officeart/2018/5/layout/IconCircleLabelList"/>
    <dgm:cxn modelId="{8F1C2CA3-4D52-B945-B89C-C33719928EB9}" type="presOf" srcId="{E937AAF9-BCB3-6540-9513-06BFBD1DD7D9}" destId="{AFC76559-94C1-8547-BA23-8F50B5C5E42F}" srcOrd="0" destOrd="0" presId="urn:microsoft.com/office/officeart/2018/5/layout/IconCircleLabelList"/>
    <dgm:cxn modelId="{F1253AB1-76AA-7F4A-B72F-11C575730BD6}" srcId="{0EFA0CE5-4461-48A4-B956-5D3EC4C61A0B}" destId="{E937AAF9-BCB3-6540-9513-06BFBD1DD7D9}" srcOrd="4" destOrd="0" parTransId="{91EA1A8A-A83A-2140-8ACC-E134DE4A40BB}" sibTransId="{62B7BC3D-2BCC-344D-8303-38E6BF55825A}"/>
    <dgm:cxn modelId="{CA11F7BA-CF22-4734-B958-4314CC97D694}" srcId="{0EFA0CE5-4461-48A4-B956-5D3EC4C61A0B}" destId="{3F68CD8F-D41F-4F92-B174-28E96B1852CB}" srcOrd="2" destOrd="0" parTransId="{F33B991A-549A-44D5-9F35-66B4B926DC1A}" sibTransId="{E1BEE125-09C4-42BF-858F-7C8B10BAFF2A}"/>
    <dgm:cxn modelId="{A71C42D7-8FC2-48FD-BD69-14C9A39057F8}" srcId="{0EFA0CE5-4461-48A4-B956-5D3EC4C61A0B}" destId="{20EF9DAE-A81D-473A-BAFA-286C50A365DD}" srcOrd="0" destOrd="0" parTransId="{E7DB44D1-13F6-468F-931C-1A3102C5C7D8}" sibTransId="{F5FF7999-52A8-4A1F-8AB4-58C99B716C9A}"/>
    <dgm:cxn modelId="{E68715DC-C0B9-0D4B-BA8A-31E9422F9A3D}" type="presOf" srcId="{5F0D6E42-CDB1-4159-BB03-89B8030B8F88}" destId="{D05EBC71-8EC9-4A46-9961-9558E1DA6EB1}" srcOrd="0" destOrd="0" presId="urn:microsoft.com/office/officeart/2018/5/layout/IconCircleLabelList"/>
    <dgm:cxn modelId="{3309BAE8-9F8B-4611-8D3A-DCDCAB046F23}" type="presOf" srcId="{0EFA0CE5-4461-48A4-B956-5D3EC4C61A0B}" destId="{13146866-04C1-4816-9D75-1C44BA75BD4C}" srcOrd="0" destOrd="0" presId="urn:microsoft.com/office/officeart/2018/5/layout/IconCircleLabelList"/>
    <dgm:cxn modelId="{28C64674-2C8C-E743-9989-6928594639C1}" type="presParOf" srcId="{13146866-04C1-4816-9D75-1C44BA75BD4C}" destId="{80A677D2-95B6-410C-9DDF-761CD355A1E3}" srcOrd="0" destOrd="0" presId="urn:microsoft.com/office/officeart/2018/5/layout/IconCircleLabelList"/>
    <dgm:cxn modelId="{66D49C86-762F-1445-AA47-4F60027EBBBC}" type="presParOf" srcId="{80A677D2-95B6-410C-9DDF-761CD355A1E3}" destId="{785E716A-58A7-45C6-B0CB-08038C35BB3B}" srcOrd="0" destOrd="0" presId="urn:microsoft.com/office/officeart/2018/5/layout/IconCircleLabelList"/>
    <dgm:cxn modelId="{5AA566EA-EB96-204C-9B74-6C541BBDE8B6}" type="presParOf" srcId="{80A677D2-95B6-410C-9DDF-761CD355A1E3}" destId="{5667B636-DB9F-48DD-B858-242274290BE9}" srcOrd="1" destOrd="0" presId="urn:microsoft.com/office/officeart/2018/5/layout/IconCircleLabelList"/>
    <dgm:cxn modelId="{B4EAA8BE-2707-4A49-B328-D651780A54C3}" type="presParOf" srcId="{80A677D2-95B6-410C-9DDF-761CD355A1E3}" destId="{B04DB1AB-A6AA-4BAF-B72F-27EA05A0EC42}" srcOrd="2" destOrd="0" presId="urn:microsoft.com/office/officeart/2018/5/layout/IconCircleLabelList"/>
    <dgm:cxn modelId="{9D478F2A-0A1A-FC4C-98C9-6E1740FFAB35}" type="presParOf" srcId="{80A677D2-95B6-410C-9DDF-761CD355A1E3}" destId="{66211B4B-574F-4428-980C-3E9B856FC473}" srcOrd="3" destOrd="0" presId="urn:microsoft.com/office/officeart/2018/5/layout/IconCircleLabelList"/>
    <dgm:cxn modelId="{B1B3EEB9-8C03-AD43-8A57-8F3EC52111A4}" type="presParOf" srcId="{13146866-04C1-4816-9D75-1C44BA75BD4C}" destId="{088616B5-AAD7-4211-9A8A-E55385709BEA}" srcOrd="1" destOrd="0" presId="urn:microsoft.com/office/officeart/2018/5/layout/IconCircleLabelList"/>
    <dgm:cxn modelId="{5B1AC711-1AD0-D842-ABC8-FA4AF737DFB0}" type="presParOf" srcId="{13146866-04C1-4816-9D75-1C44BA75BD4C}" destId="{9E925156-5AC2-4195-8F12-602B438B4C20}" srcOrd="2" destOrd="0" presId="urn:microsoft.com/office/officeart/2018/5/layout/IconCircleLabelList"/>
    <dgm:cxn modelId="{6C8732A5-1A48-DE4B-91EB-30A7C76C47F2}" type="presParOf" srcId="{9E925156-5AC2-4195-8F12-602B438B4C20}" destId="{AB583699-029C-429C-8C23-622791212352}" srcOrd="0" destOrd="0" presId="urn:microsoft.com/office/officeart/2018/5/layout/IconCircleLabelList"/>
    <dgm:cxn modelId="{3E29723E-9CD6-E946-8611-82C92BFDEAEA}" type="presParOf" srcId="{9E925156-5AC2-4195-8F12-602B438B4C20}" destId="{3F9E72A4-81C4-4F76-B1BB-799605FAF33B}" srcOrd="1" destOrd="0" presId="urn:microsoft.com/office/officeart/2018/5/layout/IconCircleLabelList"/>
    <dgm:cxn modelId="{964E398E-09F9-BB49-8F68-13D1E6EF4EA7}" type="presParOf" srcId="{9E925156-5AC2-4195-8F12-602B438B4C20}" destId="{EB3CA921-8FC0-4A01-815E-ABE670A4E08F}" srcOrd="2" destOrd="0" presId="urn:microsoft.com/office/officeart/2018/5/layout/IconCircleLabelList"/>
    <dgm:cxn modelId="{9C6FBD33-13E9-F04D-B778-2FD78A2260E5}" type="presParOf" srcId="{9E925156-5AC2-4195-8F12-602B438B4C20}" destId="{D05EBC71-8EC9-4A46-9961-9558E1DA6EB1}" srcOrd="3" destOrd="0" presId="urn:microsoft.com/office/officeart/2018/5/layout/IconCircleLabelList"/>
    <dgm:cxn modelId="{6E11FA15-4502-0942-9B9A-2B8DA105145C}" type="presParOf" srcId="{13146866-04C1-4816-9D75-1C44BA75BD4C}" destId="{FA3BC4D9-850B-42A5-964F-F0476670EAFE}" srcOrd="3" destOrd="0" presId="urn:microsoft.com/office/officeart/2018/5/layout/IconCircleLabelList"/>
    <dgm:cxn modelId="{7A609F04-D858-FD4B-AB51-A68970BC6F25}" type="presParOf" srcId="{13146866-04C1-4816-9D75-1C44BA75BD4C}" destId="{3A08E850-B1FE-48DC-9656-B4E4FD8CB670}" srcOrd="4" destOrd="0" presId="urn:microsoft.com/office/officeart/2018/5/layout/IconCircleLabelList"/>
    <dgm:cxn modelId="{D084BD34-21D0-8C4E-BBF2-0A76C7696A60}" type="presParOf" srcId="{3A08E850-B1FE-48DC-9656-B4E4FD8CB670}" destId="{097313C2-0C36-421C-B5E6-579772A9A2E9}" srcOrd="0" destOrd="0" presId="urn:microsoft.com/office/officeart/2018/5/layout/IconCircleLabelList"/>
    <dgm:cxn modelId="{813BE190-872E-104F-9D31-1AFC4BAB3EB3}" type="presParOf" srcId="{3A08E850-B1FE-48DC-9656-B4E4FD8CB670}" destId="{FDE4B5B2-A26D-4FA5-847D-3A3386A5F8A1}" srcOrd="1" destOrd="0" presId="urn:microsoft.com/office/officeart/2018/5/layout/IconCircleLabelList"/>
    <dgm:cxn modelId="{8127F5A2-4601-3A4A-81EA-7813E62E2A14}" type="presParOf" srcId="{3A08E850-B1FE-48DC-9656-B4E4FD8CB670}" destId="{5AA2DD8F-EB2B-4FD7-9511-F05C171CC7CA}" srcOrd="2" destOrd="0" presId="urn:microsoft.com/office/officeart/2018/5/layout/IconCircleLabelList"/>
    <dgm:cxn modelId="{F77984CE-52F7-3B40-B2EE-2B3704468B7B}" type="presParOf" srcId="{3A08E850-B1FE-48DC-9656-B4E4FD8CB670}" destId="{2E463702-39AE-4ED1-A4AD-D8B4714733A9}" srcOrd="3" destOrd="0" presId="urn:microsoft.com/office/officeart/2018/5/layout/IconCircleLabelList"/>
    <dgm:cxn modelId="{4657F634-4E82-7D48-B8D6-EDD32E03716B}" type="presParOf" srcId="{13146866-04C1-4816-9D75-1C44BA75BD4C}" destId="{2DFC409B-9E93-403D-947F-9A950B970284}" srcOrd="5" destOrd="0" presId="urn:microsoft.com/office/officeart/2018/5/layout/IconCircleLabelList"/>
    <dgm:cxn modelId="{9B89BCBF-2E79-A744-8E22-934A20DA8D19}" type="presParOf" srcId="{13146866-04C1-4816-9D75-1C44BA75BD4C}" destId="{6974500C-7416-404C-8990-BC651BD55ED6}" srcOrd="6" destOrd="0" presId="urn:microsoft.com/office/officeart/2018/5/layout/IconCircleLabelList"/>
    <dgm:cxn modelId="{D55B1688-A544-904C-B12A-31F6C2843CCC}" type="presParOf" srcId="{6974500C-7416-404C-8990-BC651BD55ED6}" destId="{56C62D4A-7D53-4F5C-A088-BFC8204AE26D}" srcOrd="0" destOrd="0" presId="urn:microsoft.com/office/officeart/2018/5/layout/IconCircleLabelList"/>
    <dgm:cxn modelId="{D062C608-51E9-7244-AD75-BFCEC9A10AD4}" type="presParOf" srcId="{6974500C-7416-404C-8990-BC651BD55ED6}" destId="{84C7E904-B777-4C4C-ABC2-3AC7401019C6}" srcOrd="1" destOrd="0" presId="urn:microsoft.com/office/officeart/2018/5/layout/IconCircleLabelList"/>
    <dgm:cxn modelId="{267F0071-533F-CF49-AAA9-F42FD105D0F8}" type="presParOf" srcId="{6974500C-7416-404C-8990-BC651BD55ED6}" destId="{A20E35DC-CCCB-4CC3-B06C-D04DA254F06B}" srcOrd="2" destOrd="0" presId="urn:microsoft.com/office/officeart/2018/5/layout/IconCircleLabelList"/>
    <dgm:cxn modelId="{EE179577-C643-A64F-AAB8-7E9BCCE22A24}" type="presParOf" srcId="{6974500C-7416-404C-8990-BC651BD55ED6}" destId="{CEA57676-58FF-45BB-9B79-333817582769}" srcOrd="3" destOrd="0" presId="urn:microsoft.com/office/officeart/2018/5/layout/IconCircleLabelList"/>
    <dgm:cxn modelId="{033195FB-9F36-D54E-8F5E-47CE27B9FFE2}" type="presParOf" srcId="{13146866-04C1-4816-9D75-1C44BA75BD4C}" destId="{8ED93F01-37C6-0949-9E87-D1C0783AEADA}" srcOrd="7" destOrd="0" presId="urn:microsoft.com/office/officeart/2018/5/layout/IconCircleLabelList"/>
    <dgm:cxn modelId="{0EBD7366-470F-FD46-8442-5EA123D82B58}" type="presParOf" srcId="{13146866-04C1-4816-9D75-1C44BA75BD4C}" destId="{21D53C2A-D425-C34D-8DE9-27E80A348B0F}" srcOrd="8" destOrd="0" presId="urn:microsoft.com/office/officeart/2018/5/layout/IconCircleLabelList"/>
    <dgm:cxn modelId="{F120520F-BB59-F845-90A8-05A292E9A963}" type="presParOf" srcId="{21D53C2A-D425-C34D-8DE9-27E80A348B0F}" destId="{37515CA4-4F05-0146-BAA4-39E1A93AF015}" srcOrd="0" destOrd="0" presId="urn:microsoft.com/office/officeart/2018/5/layout/IconCircleLabelList"/>
    <dgm:cxn modelId="{7A4B2640-301A-3444-AD04-36F005DAC54E}" type="presParOf" srcId="{21D53C2A-D425-C34D-8DE9-27E80A348B0F}" destId="{59BD7A20-6D46-B541-8396-DDC5D1F7AEAC}" srcOrd="1" destOrd="0" presId="urn:microsoft.com/office/officeart/2018/5/layout/IconCircleLabelList"/>
    <dgm:cxn modelId="{96051398-96AB-AB4A-A51F-0F0C34245505}" type="presParOf" srcId="{21D53C2A-D425-C34D-8DE9-27E80A348B0F}" destId="{90214A38-26A9-FC49-B17F-FFF5831FE697}" srcOrd="2" destOrd="0" presId="urn:microsoft.com/office/officeart/2018/5/layout/IconCircleLabelList"/>
    <dgm:cxn modelId="{E5450B97-5523-8F4F-BB1D-229A94129037}" type="presParOf" srcId="{21D53C2A-D425-C34D-8DE9-27E80A348B0F}" destId="{AFC76559-94C1-8547-BA23-8F50B5C5E42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E716A-58A7-45C6-B0CB-08038C35BB3B}">
      <dsp:nvSpPr>
        <dsp:cNvPr id="0" name=""/>
        <dsp:cNvSpPr/>
      </dsp:nvSpPr>
      <dsp:spPr>
        <a:xfrm>
          <a:off x="321708" y="929837"/>
          <a:ext cx="1000423" cy="10004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7B636-DB9F-48DD-B858-242274290BE9}">
      <dsp:nvSpPr>
        <dsp:cNvPr id="0" name=""/>
        <dsp:cNvSpPr/>
      </dsp:nvSpPr>
      <dsp:spPr>
        <a:xfrm>
          <a:off x="534913" y="1143042"/>
          <a:ext cx="574013" cy="574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11B4B-574F-4428-980C-3E9B856FC473}">
      <dsp:nvSpPr>
        <dsp:cNvPr id="0" name=""/>
        <dsp:cNvSpPr/>
      </dsp:nvSpPr>
      <dsp:spPr>
        <a:xfrm>
          <a:off x="1901" y="2241868"/>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proximity measure</a:t>
          </a:r>
        </a:p>
      </dsp:txBody>
      <dsp:txXfrm>
        <a:off x="1901" y="2241868"/>
        <a:ext cx="1640039" cy="656015"/>
      </dsp:txXfrm>
    </dsp:sp>
    <dsp:sp modelId="{AB583699-029C-429C-8C23-622791212352}">
      <dsp:nvSpPr>
        <dsp:cNvPr id="0" name=""/>
        <dsp:cNvSpPr/>
      </dsp:nvSpPr>
      <dsp:spPr>
        <a:xfrm>
          <a:off x="2248754" y="929837"/>
          <a:ext cx="1000423" cy="10004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E72A4-81C4-4F76-B1BB-799605FAF33B}">
      <dsp:nvSpPr>
        <dsp:cNvPr id="0" name=""/>
        <dsp:cNvSpPr/>
      </dsp:nvSpPr>
      <dsp:spPr>
        <a:xfrm>
          <a:off x="2461959" y="1143042"/>
          <a:ext cx="574013" cy="574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EBC71-8EC9-4A46-9961-9558E1DA6EB1}">
      <dsp:nvSpPr>
        <dsp:cNvPr id="0" name=""/>
        <dsp:cNvSpPr/>
      </dsp:nvSpPr>
      <dsp:spPr>
        <a:xfrm>
          <a:off x="1928947" y="2241868"/>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Identity</a:t>
          </a:r>
        </a:p>
      </dsp:txBody>
      <dsp:txXfrm>
        <a:off x="1928947" y="2241868"/>
        <a:ext cx="1640039" cy="656015"/>
      </dsp:txXfrm>
    </dsp:sp>
    <dsp:sp modelId="{097313C2-0C36-421C-B5E6-579772A9A2E9}">
      <dsp:nvSpPr>
        <dsp:cNvPr id="0" name=""/>
        <dsp:cNvSpPr/>
      </dsp:nvSpPr>
      <dsp:spPr>
        <a:xfrm>
          <a:off x="4175800" y="929837"/>
          <a:ext cx="1000423" cy="10004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4B5B2-A26D-4FA5-847D-3A3386A5F8A1}">
      <dsp:nvSpPr>
        <dsp:cNvPr id="0" name=""/>
        <dsp:cNvSpPr/>
      </dsp:nvSpPr>
      <dsp:spPr>
        <a:xfrm>
          <a:off x="4389005" y="1143042"/>
          <a:ext cx="574013" cy="574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463702-39AE-4ED1-A4AD-D8B4714733A9}">
      <dsp:nvSpPr>
        <dsp:cNvPr id="0" name=""/>
        <dsp:cNvSpPr/>
      </dsp:nvSpPr>
      <dsp:spPr>
        <a:xfrm>
          <a:off x="3855992" y="2241868"/>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Non-Negativity</a:t>
          </a:r>
        </a:p>
      </dsp:txBody>
      <dsp:txXfrm>
        <a:off x="3855992" y="2241868"/>
        <a:ext cx="1640039" cy="656015"/>
      </dsp:txXfrm>
    </dsp:sp>
    <dsp:sp modelId="{56C62D4A-7D53-4F5C-A088-BFC8204AE26D}">
      <dsp:nvSpPr>
        <dsp:cNvPr id="0" name=""/>
        <dsp:cNvSpPr/>
      </dsp:nvSpPr>
      <dsp:spPr>
        <a:xfrm>
          <a:off x="6102846" y="929837"/>
          <a:ext cx="1000423" cy="10004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7E904-B777-4C4C-ABC2-3AC7401019C6}">
      <dsp:nvSpPr>
        <dsp:cNvPr id="0" name=""/>
        <dsp:cNvSpPr/>
      </dsp:nvSpPr>
      <dsp:spPr>
        <a:xfrm>
          <a:off x="6316051" y="1143042"/>
          <a:ext cx="574013" cy="574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A57676-58FF-45BB-9B79-333817582769}">
      <dsp:nvSpPr>
        <dsp:cNvPr id="0" name=""/>
        <dsp:cNvSpPr/>
      </dsp:nvSpPr>
      <dsp:spPr>
        <a:xfrm>
          <a:off x="5783038" y="2241868"/>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symmetricity</a:t>
          </a:r>
        </a:p>
      </dsp:txBody>
      <dsp:txXfrm>
        <a:off x="5783038" y="2241868"/>
        <a:ext cx="1640039" cy="656015"/>
      </dsp:txXfrm>
    </dsp:sp>
    <dsp:sp modelId="{37515CA4-4F05-0146-BAA4-39E1A93AF015}">
      <dsp:nvSpPr>
        <dsp:cNvPr id="0" name=""/>
        <dsp:cNvSpPr/>
      </dsp:nvSpPr>
      <dsp:spPr>
        <a:xfrm>
          <a:off x="8029892" y="929837"/>
          <a:ext cx="1000423" cy="10004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D7A20-6D46-B541-8396-DDC5D1F7AEAC}">
      <dsp:nvSpPr>
        <dsp:cNvPr id="0" name=""/>
        <dsp:cNvSpPr/>
      </dsp:nvSpPr>
      <dsp:spPr>
        <a:xfrm>
          <a:off x="8243097" y="1143042"/>
          <a:ext cx="574013" cy="574013"/>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76559-94C1-8547-BA23-8F50B5C5E42F}">
      <dsp:nvSpPr>
        <dsp:cNvPr id="0" name=""/>
        <dsp:cNvSpPr/>
      </dsp:nvSpPr>
      <dsp:spPr>
        <a:xfrm>
          <a:off x="7710084" y="2241868"/>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b="1" kern="1200" dirty="0"/>
            <a:t>types of proximity measures</a:t>
          </a:r>
        </a:p>
      </dsp:txBody>
      <dsp:txXfrm>
        <a:off x="7710084" y="2241868"/>
        <a:ext cx="1640039" cy="65601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8C0CB-48D9-5D42-8A1F-226D042091C3}" type="datetimeFigureOut">
              <a:rPr lang="en-US" smtClean="0"/>
              <a:t>10/17/22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4368F-4AF5-F24C-998D-95371C12E6EA}" type="slidenum">
              <a:rPr lang="en-US" smtClean="0"/>
              <a:t>‹#›</a:t>
            </a:fld>
            <a:endParaRPr lang="en-US"/>
          </a:p>
        </p:txBody>
      </p:sp>
    </p:spTree>
    <p:extLst>
      <p:ext uri="{BB962C8B-B14F-4D97-AF65-F5344CB8AC3E}">
        <p14:creationId xmlns:p14="http://schemas.microsoft.com/office/powerpoint/2010/main" val="393638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7D57E-0C62-FE40-B065-A8F590D02479}" type="slidenum">
              <a:rPr lang="en-US" smtClean="0"/>
              <a:t>1</a:t>
            </a:fld>
            <a:endParaRPr lang="en-US"/>
          </a:p>
        </p:txBody>
      </p:sp>
    </p:spTree>
    <p:extLst>
      <p:ext uri="{BB962C8B-B14F-4D97-AF65-F5344CB8AC3E}">
        <p14:creationId xmlns:p14="http://schemas.microsoft.com/office/powerpoint/2010/main" val="339237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A2851D0-5B24-3540-9BBC-44D9FC29EFC2}" type="datetimeFigureOut">
              <a:rPr lang="en-US" smtClean="0"/>
              <a:t>10/17/22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62C2DD3-686E-5E48-9EFC-1E295B2CD6E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472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2851D0-5B24-3540-9BBC-44D9FC29EFC2}"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29985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2851D0-5B24-3540-9BBC-44D9FC29EFC2}"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334035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2851D0-5B24-3540-9BBC-44D9FC29EFC2}"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154762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A2851D0-5B24-3540-9BBC-44D9FC29EFC2}" type="datetimeFigureOut">
              <a:rPr lang="en-US" smtClean="0"/>
              <a:t>10/17/22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62C2DD3-686E-5E48-9EFC-1E295B2CD6E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902013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A2851D0-5B24-3540-9BBC-44D9FC29EFC2}"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37874456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A2851D0-5B24-3540-9BBC-44D9FC29EFC2}" type="datetimeFigureOut">
              <a:rPr lang="en-US" smtClean="0"/>
              <a:t>10/17/22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3424471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A2851D0-5B24-3540-9BBC-44D9FC29EFC2}" type="datetimeFigureOut">
              <a:rPr lang="en-US" smtClean="0"/>
              <a:t>10/17/22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334839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851D0-5B24-3540-9BBC-44D9FC29EFC2}" type="datetimeFigureOut">
              <a:rPr lang="en-US" smtClean="0"/>
              <a:t>10/17/22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4500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A2851D0-5B24-3540-9BBC-44D9FC29EFC2}" type="datetimeFigureOut">
              <a:rPr lang="en-US" smtClean="0"/>
              <a:t>10/17/22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62C2DD3-686E-5E48-9EFC-1E295B2CD6E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666773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A2851D0-5B24-3540-9BBC-44D9FC29EFC2}" type="datetimeFigureOut">
              <a:rPr lang="en-US" smtClean="0"/>
              <a:t>10/17/22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62C2DD3-686E-5E48-9EFC-1E295B2CD6E8}" type="slidenum">
              <a:rPr lang="en-US" smtClean="0"/>
              <a:t>‹#›</a:t>
            </a:fld>
            <a:endParaRPr lang="en-US"/>
          </a:p>
        </p:txBody>
      </p:sp>
    </p:spTree>
    <p:extLst>
      <p:ext uri="{BB962C8B-B14F-4D97-AF65-F5344CB8AC3E}">
        <p14:creationId xmlns:p14="http://schemas.microsoft.com/office/powerpoint/2010/main" val="263686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A2851D0-5B24-3540-9BBC-44D9FC29EFC2}" type="datetimeFigureOut">
              <a:rPr lang="en-US" smtClean="0"/>
              <a:t>10/17/22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62C2DD3-686E-5E48-9EFC-1E295B2CD6E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789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6D53715E-A2D9-D364-57FA-F40A90366A23}"/>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20" y="10"/>
            <a:ext cx="12191981" cy="6857990"/>
          </a:xfrm>
          <a:prstGeom prst="rect">
            <a:avLst/>
          </a:prstGeom>
        </p:spPr>
      </p:pic>
      <p:sp>
        <p:nvSpPr>
          <p:cNvPr id="2" name="Title 1">
            <a:extLst>
              <a:ext uri="{FF2B5EF4-FFF2-40B4-BE49-F238E27FC236}">
                <a16:creationId xmlns:a16="http://schemas.microsoft.com/office/drawing/2014/main" id="{8D8C8CB6-ABCB-40C7-6A43-E12B4AE27E99}"/>
              </a:ext>
            </a:extLst>
          </p:cNvPr>
          <p:cNvSpPr>
            <a:spLocks noGrp="1"/>
          </p:cNvSpPr>
          <p:nvPr>
            <p:ph type="ctrTitle"/>
          </p:nvPr>
        </p:nvSpPr>
        <p:spPr>
          <a:xfrm>
            <a:off x="6673932" y="823815"/>
            <a:ext cx="5262769" cy="3977282"/>
          </a:xfrm>
        </p:spPr>
        <p:txBody>
          <a:bodyPr anchor="b">
            <a:noAutofit/>
          </a:bodyPr>
          <a:lstStyle/>
          <a:p>
            <a:r>
              <a:rPr lang="en-US" sz="4000" b="1" dirty="0">
                <a:solidFill>
                  <a:schemeClr val="bg1"/>
                </a:solidFill>
              </a:rPr>
              <a:t>DATA SCIENCE</a:t>
            </a:r>
            <a:br>
              <a:rPr lang="en-US" sz="3200" b="1" dirty="0">
                <a:solidFill>
                  <a:schemeClr val="bg1"/>
                </a:solidFill>
              </a:rPr>
            </a:br>
            <a:br>
              <a:rPr lang="en-US" sz="3200" dirty="0">
                <a:solidFill>
                  <a:schemeClr val="bg1"/>
                </a:solidFill>
              </a:rPr>
            </a:br>
            <a:r>
              <a:rPr lang="en-US" sz="2800" dirty="0">
                <a:solidFill>
                  <a:schemeClr val="bg1"/>
                </a:solidFill>
              </a:rPr>
              <a:t> </a:t>
            </a:r>
            <a:r>
              <a:rPr lang="en-US" sz="2400" dirty="0">
                <a:solidFill>
                  <a:schemeClr val="bg1"/>
                </a:solidFill>
              </a:rPr>
              <a:t>SIKKIM UNIVERSITY</a:t>
            </a:r>
            <a:br>
              <a:rPr lang="en-US" sz="2400" dirty="0">
                <a:solidFill>
                  <a:schemeClr val="bg1"/>
                </a:solidFill>
              </a:rPr>
            </a:br>
            <a:r>
              <a:rPr lang="en-US" sz="2400" dirty="0">
                <a:solidFill>
                  <a:schemeClr val="bg1"/>
                </a:solidFill>
              </a:rPr>
              <a:t>MCA 3</a:t>
            </a:r>
            <a:r>
              <a:rPr lang="en-US" sz="2400" baseline="30000" dirty="0">
                <a:solidFill>
                  <a:schemeClr val="bg1"/>
                </a:solidFill>
              </a:rPr>
              <a:t>RD</a:t>
            </a:r>
            <a:r>
              <a:rPr lang="en-US" sz="2400" dirty="0">
                <a:solidFill>
                  <a:schemeClr val="bg1"/>
                </a:solidFill>
              </a:rPr>
              <a:t> SEMESTER</a:t>
            </a:r>
            <a:br>
              <a:rPr lang="en-US" sz="2800" dirty="0">
                <a:solidFill>
                  <a:schemeClr val="bg1"/>
                </a:solidFill>
              </a:rPr>
            </a:br>
            <a:br>
              <a:rPr lang="en-US" sz="3200" dirty="0">
                <a:solidFill>
                  <a:schemeClr val="bg1"/>
                </a:solidFill>
              </a:rPr>
            </a:br>
            <a:r>
              <a:rPr lang="en-US" sz="3200" dirty="0">
                <a:solidFill>
                  <a:schemeClr val="bg1"/>
                </a:solidFill>
              </a:rPr>
              <a:t>UNIT –II</a:t>
            </a:r>
            <a:br>
              <a:rPr lang="en-US" sz="3200" dirty="0">
                <a:solidFill>
                  <a:schemeClr val="bg1"/>
                </a:solidFill>
              </a:rPr>
            </a:br>
            <a:r>
              <a:rPr lang="en-US" sz="3200" dirty="0">
                <a:solidFill>
                  <a:schemeClr val="bg1"/>
                </a:solidFill>
              </a:rPr>
              <a:t>(PROXIMITY MEASURE)</a:t>
            </a:r>
            <a:br>
              <a:rPr lang="en-US" sz="3200" dirty="0"/>
            </a:br>
            <a:endParaRPr lang="en-US" sz="3200" dirty="0"/>
          </a:p>
        </p:txBody>
      </p:sp>
    </p:spTree>
    <p:extLst>
      <p:ext uri="{BB962C8B-B14F-4D97-AF65-F5344CB8AC3E}">
        <p14:creationId xmlns:p14="http://schemas.microsoft.com/office/powerpoint/2010/main" val="2352024137"/>
      </p:ext>
    </p:extLst>
  </p:cSld>
  <p:clrMapOvr>
    <a:masterClrMapping/>
  </p:clrMapOvr>
  <mc:AlternateContent xmlns:mc="http://schemas.openxmlformats.org/markup-compatibility/2006" xmlns:p14="http://schemas.microsoft.com/office/powerpoint/2010/main">
    <mc:Choice Requires="p14">
      <p:transition spd="slow" p14:dur="2000" advTm="7784"/>
    </mc:Choice>
    <mc:Fallback xmlns="">
      <p:transition spd="slow" advTm="7784"/>
    </mc:Fallback>
  </mc:AlternateContent>
  <p:extLst>
    <p:ext uri="{3A86A75C-4F4B-4683-9AE1-C65F6400EC91}">
      <p14:laserTraceLst xmlns:p14="http://schemas.microsoft.com/office/powerpoint/2010/main">
        <p14:tracePtLst>
          <p14:tracePt t="889" x="1592263" y="46736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C163-34B3-80B0-1F0F-AB275C29331B}"/>
              </a:ext>
            </a:extLst>
          </p:cNvPr>
          <p:cNvSpPr>
            <a:spLocks noGrp="1"/>
          </p:cNvSpPr>
          <p:nvPr>
            <p:ph type="title"/>
          </p:nvPr>
        </p:nvSpPr>
        <p:spPr/>
        <p:txBody>
          <a:bodyPr>
            <a:normAutofit fontScale="90000"/>
          </a:bodyPr>
          <a:lstStyle/>
          <a:p>
            <a:r>
              <a:rPr lang="en-IN" b="1" i="0" dirty="0">
                <a:solidFill>
                  <a:srgbClr val="292929"/>
                </a:solidFill>
                <a:effectLst/>
              </a:rPr>
              <a:t>Similarity and Dissimilarity between Simple Attributes</a:t>
            </a:r>
            <a:br>
              <a:rPr lang="en-IN" b="1" i="0" dirty="0">
                <a:solidFill>
                  <a:srgbClr val="292929"/>
                </a:solidFill>
                <a:effectLst/>
              </a:rPr>
            </a:br>
            <a:endParaRPr lang="en-US" dirty="0"/>
          </a:p>
        </p:txBody>
      </p:sp>
      <p:pic>
        <p:nvPicPr>
          <p:cNvPr id="4" name="Picture 3">
            <a:extLst>
              <a:ext uri="{FF2B5EF4-FFF2-40B4-BE49-F238E27FC236}">
                <a16:creationId xmlns:a16="http://schemas.microsoft.com/office/drawing/2014/main" id="{7ADA6C4A-9DB8-AB2D-E94E-3B27A11F824A}"/>
              </a:ext>
            </a:extLst>
          </p:cNvPr>
          <p:cNvPicPr>
            <a:picLocks noChangeAspect="1"/>
          </p:cNvPicPr>
          <p:nvPr/>
        </p:nvPicPr>
        <p:blipFill>
          <a:blip r:embed="rId2"/>
          <a:stretch>
            <a:fillRect/>
          </a:stretch>
        </p:blipFill>
        <p:spPr>
          <a:xfrm>
            <a:off x="1251678" y="2157413"/>
            <a:ext cx="10421210" cy="4243387"/>
          </a:xfrm>
          <a:prstGeom prst="rect">
            <a:avLst/>
          </a:prstGeom>
          <a:ln>
            <a:solidFill>
              <a:schemeClr val="tx1"/>
            </a:solidFill>
          </a:ln>
        </p:spPr>
      </p:pic>
    </p:spTree>
    <p:extLst>
      <p:ext uri="{BB962C8B-B14F-4D97-AF65-F5344CB8AC3E}">
        <p14:creationId xmlns:p14="http://schemas.microsoft.com/office/powerpoint/2010/main" val="291166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755-F76C-900E-9016-448E48603BF7}"/>
              </a:ext>
            </a:extLst>
          </p:cNvPr>
          <p:cNvSpPr>
            <a:spLocks noGrp="1"/>
          </p:cNvSpPr>
          <p:nvPr>
            <p:ph type="title"/>
          </p:nvPr>
        </p:nvSpPr>
        <p:spPr>
          <a:xfrm>
            <a:off x="1666015" y="2582660"/>
            <a:ext cx="10178322" cy="1492132"/>
          </a:xfrm>
        </p:spPr>
        <p:txBody>
          <a:bodyPr/>
          <a:lstStyle/>
          <a:p>
            <a:pPr algn="ctr"/>
            <a:r>
              <a:rPr lang="en-US" dirty="0"/>
              <a:t>Proximity measure</a:t>
            </a:r>
            <a:br>
              <a:rPr lang="en-US" dirty="0"/>
            </a:br>
            <a:r>
              <a:rPr lang="en-US" dirty="0"/>
              <a:t> for nominal attributes</a:t>
            </a:r>
          </a:p>
        </p:txBody>
      </p:sp>
    </p:spTree>
    <p:extLst>
      <p:ext uri="{BB962C8B-B14F-4D97-AF65-F5344CB8AC3E}">
        <p14:creationId xmlns:p14="http://schemas.microsoft.com/office/powerpoint/2010/main" val="175714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368-8E78-989F-F6B0-67718BBB6F82}"/>
              </a:ext>
            </a:extLst>
          </p:cNvPr>
          <p:cNvSpPr>
            <a:spLocks noGrp="1"/>
          </p:cNvSpPr>
          <p:nvPr>
            <p:ph type="title"/>
          </p:nvPr>
        </p:nvSpPr>
        <p:spPr/>
        <p:txBody>
          <a:bodyPr>
            <a:normAutofit/>
          </a:bodyPr>
          <a:lstStyle/>
          <a:p>
            <a:r>
              <a:rPr lang="en-US" sz="4000" dirty="0"/>
              <a:t>Proximity measure for nominal attributes</a:t>
            </a:r>
          </a:p>
        </p:txBody>
      </p:sp>
      <p:sp>
        <p:nvSpPr>
          <p:cNvPr id="3" name="Content Placeholder 2">
            <a:extLst>
              <a:ext uri="{FF2B5EF4-FFF2-40B4-BE49-F238E27FC236}">
                <a16:creationId xmlns:a16="http://schemas.microsoft.com/office/drawing/2014/main" id="{E630FA8A-7FC9-A60A-0AFA-FF2B2A942FA8}"/>
              </a:ext>
            </a:extLst>
          </p:cNvPr>
          <p:cNvSpPr>
            <a:spLocks noGrp="1"/>
          </p:cNvSpPr>
          <p:nvPr>
            <p:ph idx="1"/>
          </p:nvPr>
        </p:nvSpPr>
        <p:spPr>
          <a:xfrm>
            <a:off x="1251678" y="1603169"/>
            <a:ext cx="10178322" cy="5254831"/>
          </a:xfrm>
        </p:spPr>
        <p:txBody>
          <a:bodyPr>
            <a:noAutofit/>
          </a:bodyPr>
          <a:lstStyle/>
          <a:p>
            <a:pPr algn="l"/>
            <a:r>
              <a:rPr lang="en-IN" b="0" i="0" dirty="0">
                <a:solidFill>
                  <a:srgbClr val="222222"/>
                </a:solidFill>
                <a:effectLst/>
                <a:latin typeface="Lato" panose="020F0502020204030203" pitchFamily="34" charset="0"/>
              </a:rPr>
              <a:t>Nominal attributes can have two or more different states e.g. an attribute ‘</a:t>
            </a:r>
            <a:r>
              <a:rPr lang="en-IN" b="0" i="0" dirty="0" err="1">
                <a:solidFill>
                  <a:srgbClr val="222222"/>
                </a:solidFill>
                <a:effectLst/>
                <a:latin typeface="Lato" panose="020F0502020204030203" pitchFamily="34" charset="0"/>
              </a:rPr>
              <a:t>color</a:t>
            </a:r>
            <a:r>
              <a:rPr lang="en-IN" b="0" i="0" dirty="0">
                <a:solidFill>
                  <a:srgbClr val="222222"/>
                </a:solidFill>
                <a:effectLst/>
                <a:latin typeface="Lato" panose="020F0502020204030203" pitchFamily="34" charset="0"/>
              </a:rPr>
              <a:t>’ can have values like ‘Red’, ‘Green’, ‘Yellow’, ‘Blue’, etc. </a:t>
            </a:r>
          </a:p>
          <a:p>
            <a:pPr algn="l"/>
            <a:r>
              <a:rPr lang="en-IN" b="1" i="0" dirty="0">
                <a:solidFill>
                  <a:srgbClr val="222222"/>
                </a:solidFill>
                <a:effectLst/>
                <a:latin typeface="Lato" panose="020F0502020204030203" pitchFamily="34" charset="0"/>
              </a:rPr>
              <a:t>Dissimilarity for nominal attributes is calculated as the ratio of total number of mismatches between two data points to the total number of attributes.</a:t>
            </a:r>
            <a:endParaRPr lang="en-IN" b="0" i="0" dirty="0">
              <a:solidFill>
                <a:srgbClr val="222222"/>
              </a:solidFill>
              <a:effectLst/>
              <a:latin typeface="Lato" panose="020F0502020204030203" pitchFamily="34" charset="0"/>
            </a:endParaRPr>
          </a:p>
          <a:p>
            <a:pPr algn="l"/>
            <a:r>
              <a:rPr lang="en-IN" b="0" i="0" dirty="0">
                <a:solidFill>
                  <a:srgbClr val="222222"/>
                </a:solidFill>
                <a:effectLst/>
                <a:latin typeface="Lato" panose="020F0502020204030203" pitchFamily="34" charset="0"/>
              </a:rPr>
              <a:t>Nominal means </a:t>
            </a:r>
            <a:r>
              <a:rPr lang="en-IN" b="1" i="0" dirty="0">
                <a:solidFill>
                  <a:srgbClr val="222222"/>
                </a:solidFill>
                <a:effectLst/>
                <a:latin typeface="Lato" panose="020F0502020204030203" pitchFamily="34" charset="0"/>
              </a:rPr>
              <a:t>“relating to names.”</a:t>
            </a:r>
            <a:r>
              <a:rPr lang="en-IN" b="0" i="0" dirty="0">
                <a:solidFill>
                  <a:srgbClr val="222222"/>
                </a:solidFill>
                <a:effectLst/>
                <a:latin typeface="Lato" panose="020F0502020204030203" pitchFamily="34" charset="0"/>
              </a:rPr>
              <a:t> The values of a nominal attribute are</a:t>
            </a:r>
            <a:br>
              <a:rPr lang="en-IN" b="0" i="0" dirty="0">
                <a:solidFill>
                  <a:srgbClr val="222222"/>
                </a:solidFill>
                <a:effectLst/>
                <a:latin typeface="Lato" panose="020F0502020204030203" pitchFamily="34" charset="0"/>
              </a:rPr>
            </a:br>
            <a:r>
              <a:rPr lang="en-IN" b="0" i="0" dirty="0">
                <a:solidFill>
                  <a:srgbClr val="222222"/>
                </a:solidFill>
                <a:effectLst/>
                <a:latin typeface="Lato" panose="020F0502020204030203" pitchFamily="34" charset="0"/>
              </a:rPr>
              <a:t>symbols or names of things. </a:t>
            </a:r>
          </a:p>
          <a:p>
            <a:pPr algn="l"/>
            <a:r>
              <a:rPr lang="en-IN" b="0" i="0" dirty="0">
                <a:solidFill>
                  <a:srgbClr val="222222"/>
                </a:solidFill>
                <a:effectLst/>
                <a:latin typeface="Lato" panose="020F0502020204030203" pitchFamily="34" charset="0"/>
              </a:rPr>
              <a:t>Each value represents some kind of category, code,</a:t>
            </a:r>
            <a:br>
              <a:rPr lang="en-IN" b="0" i="0" dirty="0">
                <a:solidFill>
                  <a:srgbClr val="222222"/>
                </a:solidFill>
                <a:effectLst/>
                <a:latin typeface="Lato" panose="020F0502020204030203" pitchFamily="34" charset="0"/>
              </a:rPr>
            </a:br>
            <a:r>
              <a:rPr lang="en-IN" b="0" i="0" dirty="0">
                <a:solidFill>
                  <a:srgbClr val="222222"/>
                </a:solidFill>
                <a:effectLst/>
                <a:latin typeface="Lato" panose="020F0502020204030203" pitchFamily="34" charset="0"/>
              </a:rPr>
              <a:t>or state and so nominal attributes are also referred to as </a:t>
            </a:r>
            <a:r>
              <a:rPr lang="en-IN" b="1" i="0" dirty="0">
                <a:solidFill>
                  <a:srgbClr val="222222"/>
                </a:solidFill>
                <a:effectLst/>
                <a:latin typeface="Lato" panose="020F0502020204030203" pitchFamily="34" charset="0"/>
              </a:rPr>
              <a:t>categorical</a:t>
            </a:r>
            <a:r>
              <a:rPr lang="en-IN" b="0" i="0" dirty="0">
                <a:solidFill>
                  <a:srgbClr val="222222"/>
                </a:solidFill>
                <a:effectLst/>
                <a:latin typeface="Lato" panose="020F0502020204030203" pitchFamily="34" charset="0"/>
              </a:rPr>
              <a:t>.</a:t>
            </a:r>
          </a:p>
          <a:p>
            <a:pPr marL="0" indent="0" algn="l">
              <a:buNone/>
            </a:pPr>
            <a:r>
              <a:rPr lang="en-IN" b="1" i="0" u="sng" dirty="0">
                <a:solidFill>
                  <a:srgbClr val="222222"/>
                </a:solidFill>
                <a:effectLst/>
                <a:latin typeface="Lato" panose="020F0502020204030203" pitchFamily="34" charset="0"/>
              </a:rPr>
              <a:t>Examples:</a:t>
            </a:r>
            <a:r>
              <a:rPr lang="en-IN" b="0" i="0" dirty="0">
                <a:solidFill>
                  <a:srgbClr val="222222"/>
                </a:solidFill>
                <a:effectLst/>
                <a:latin typeface="Lato" panose="020F0502020204030203" pitchFamily="34" charset="0"/>
              </a:rPr>
              <a:t> ID numbers, eye </a:t>
            </a:r>
            <a:r>
              <a:rPr lang="en-IN" b="0" i="0" dirty="0" err="1">
                <a:solidFill>
                  <a:srgbClr val="222222"/>
                </a:solidFill>
                <a:effectLst/>
                <a:latin typeface="Lato" panose="020F0502020204030203" pitchFamily="34" charset="0"/>
              </a:rPr>
              <a:t>color</a:t>
            </a:r>
            <a:r>
              <a:rPr lang="en-IN" b="0" i="0" dirty="0">
                <a:solidFill>
                  <a:srgbClr val="222222"/>
                </a:solidFill>
                <a:effectLst/>
                <a:latin typeface="Lato" panose="020F0502020204030203" pitchFamily="34" charset="0"/>
              </a:rPr>
              <a:t>, zip codes.</a:t>
            </a:r>
          </a:p>
          <a:p>
            <a:pPr algn="l"/>
            <a:r>
              <a:rPr lang="en-IN" b="0" i="0" dirty="0">
                <a:solidFill>
                  <a:srgbClr val="222222"/>
                </a:solidFill>
                <a:effectLst/>
                <a:latin typeface="Lato" panose="020F0502020204030203" pitchFamily="34" charset="0"/>
              </a:rPr>
              <a:t>Let </a:t>
            </a:r>
            <a:r>
              <a:rPr lang="en-IN" b="1" i="0" dirty="0">
                <a:solidFill>
                  <a:srgbClr val="222222"/>
                </a:solidFill>
                <a:effectLst/>
                <a:latin typeface="Lato" panose="020F0502020204030203" pitchFamily="34" charset="0"/>
              </a:rPr>
              <a:t>M</a:t>
            </a:r>
            <a:r>
              <a:rPr lang="en-IN" b="0" i="0" dirty="0">
                <a:solidFill>
                  <a:srgbClr val="222222"/>
                </a:solidFill>
                <a:effectLst/>
                <a:latin typeface="Lato" panose="020F0502020204030203" pitchFamily="34" charset="0"/>
              </a:rPr>
              <a:t> be the total number of states of a nominal attribute. </a:t>
            </a:r>
          </a:p>
          <a:p>
            <a:pPr algn="l"/>
            <a:r>
              <a:rPr lang="en-IN" b="0" i="0" dirty="0">
                <a:solidFill>
                  <a:srgbClr val="222222"/>
                </a:solidFill>
                <a:effectLst/>
                <a:latin typeface="Lato" panose="020F0502020204030203" pitchFamily="34" charset="0"/>
              </a:rPr>
              <a:t>Then the states can be numbered from 1 to </a:t>
            </a:r>
            <a:r>
              <a:rPr lang="en-IN" b="1" i="0" dirty="0">
                <a:solidFill>
                  <a:srgbClr val="222222"/>
                </a:solidFill>
                <a:effectLst/>
                <a:latin typeface="Lato" panose="020F0502020204030203" pitchFamily="34" charset="0"/>
              </a:rPr>
              <a:t>M.</a:t>
            </a:r>
            <a:r>
              <a:rPr lang="en-IN" b="0" i="0" dirty="0">
                <a:solidFill>
                  <a:srgbClr val="222222"/>
                </a:solidFill>
                <a:effectLst/>
                <a:latin typeface="Lato" panose="020F0502020204030203" pitchFamily="34" charset="0"/>
              </a:rPr>
              <a:t> </a:t>
            </a:r>
          </a:p>
          <a:p>
            <a:pPr algn="l"/>
            <a:r>
              <a:rPr lang="en-IN" b="0" i="0" dirty="0">
                <a:solidFill>
                  <a:srgbClr val="222222"/>
                </a:solidFill>
                <a:effectLst/>
                <a:latin typeface="Lato" panose="020F0502020204030203" pitchFamily="34" charset="0"/>
              </a:rPr>
              <a:t>However, the numbering does not denote any kind of ordering and can not be used for any mathematical operations.</a:t>
            </a:r>
          </a:p>
          <a:p>
            <a:endParaRPr lang="en-US" dirty="0"/>
          </a:p>
        </p:txBody>
      </p:sp>
    </p:spTree>
    <p:extLst>
      <p:ext uri="{BB962C8B-B14F-4D97-AF65-F5344CB8AC3E}">
        <p14:creationId xmlns:p14="http://schemas.microsoft.com/office/powerpoint/2010/main" val="310232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755-F76C-900E-9016-448E48603BF7}"/>
              </a:ext>
            </a:extLst>
          </p:cNvPr>
          <p:cNvSpPr>
            <a:spLocks noGrp="1"/>
          </p:cNvSpPr>
          <p:nvPr>
            <p:ph type="title"/>
          </p:nvPr>
        </p:nvSpPr>
        <p:spPr/>
        <p:txBody>
          <a:bodyPr/>
          <a:lstStyle/>
          <a:p>
            <a:r>
              <a:rPr lang="en-US" dirty="0"/>
              <a:t>Proximity measure for nominal attributes</a:t>
            </a:r>
          </a:p>
        </p:txBody>
      </p:sp>
      <p:sp>
        <p:nvSpPr>
          <p:cNvPr id="3" name="Content Placeholder 2">
            <a:extLst>
              <a:ext uri="{FF2B5EF4-FFF2-40B4-BE49-F238E27FC236}">
                <a16:creationId xmlns:a16="http://schemas.microsoft.com/office/drawing/2014/main" id="{32C8F8F7-6955-BB5C-AFA0-63052EC02600}"/>
              </a:ext>
            </a:extLst>
          </p:cNvPr>
          <p:cNvSpPr>
            <a:spLocks noGrp="1"/>
          </p:cNvSpPr>
          <p:nvPr>
            <p:ph idx="1"/>
          </p:nvPr>
        </p:nvSpPr>
        <p:spPr/>
        <p:txBody>
          <a:bodyPr/>
          <a:lstStyle/>
          <a:p>
            <a:r>
              <a:rPr lang="en-US" dirty="0"/>
              <a:t>NOMINAL DATA EXAMPLE</a:t>
            </a:r>
          </a:p>
          <a:p>
            <a:endParaRPr lang="en-US" dirty="0"/>
          </a:p>
        </p:txBody>
      </p:sp>
      <p:graphicFrame>
        <p:nvGraphicFramePr>
          <p:cNvPr id="4" name="Table 4">
            <a:extLst>
              <a:ext uri="{FF2B5EF4-FFF2-40B4-BE49-F238E27FC236}">
                <a16:creationId xmlns:a16="http://schemas.microsoft.com/office/drawing/2014/main" id="{03ECCBA7-8059-E026-17B4-3680B89B3E58}"/>
              </a:ext>
            </a:extLst>
          </p:cNvPr>
          <p:cNvGraphicFramePr>
            <a:graphicFrameLocks noGrp="1"/>
          </p:cNvGraphicFramePr>
          <p:nvPr/>
        </p:nvGraphicFramePr>
        <p:xfrm>
          <a:off x="1328854" y="3429000"/>
          <a:ext cx="2368550" cy="1854200"/>
        </p:xfrm>
        <a:graphic>
          <a:graphicData uri="http://schemas.openxmlformats.org/drawingml/2006/table">
            <a:tbl>
              <a:tblPr firstRow="1" bandRow="1">
                <a:tableStyleId>{5C22544A-7EE6-4342-B048-85BDC9FD1C3A}</a:tableStyleId>
              </a:tblPr>
              <a:tblGrid>
                <a:gridCol w="2368550">
                  <a:extLst>
                    <a:ext uri="{9D8B030D-6E8A-4147-A177-3AD203B41FA5}">
                      <a16:colId xmlns:a16="http://schemas.microsoft.com/office/drawing/2014/main" val="1626571436"/>
                    </a:ext>
                  </a:extLst>
                </a:gridCol>
              </a:tblGrid>
              <a:tr h="370840">
                <a:tc>
                  <a:txBody>
                    <a:bodyPr/>
                    <a:lstStyle/>
                    <a:p>
                      <a:pPr algn="ctr"/>
                      <a:r>
                        <a:rPr lang="en-US" dirty="0"/>
                        <a:t>COLOUR CODE</a:t>
                      </a:r>
                    </a:p>
                  </a:txBody>
                  <a:tcPr/>
                </a:tc>
                <a:extLst>
                  <a:ext uri="{0D108BD9-81ED-4DB2-BD59-A6C34878D82A}">
                    <a16:rowId xmlns:a16="http://schemas.microsoft.com/office/drawing/2014/main" val="841211245"/>
                  </a:ext>
                </a:extLst>
              </a:tr>
              <a:tr h="370840">
                <a:tc>
                  <a:txBody>
                    <a:bodyPr/>
                    <a:lstStyle/>
                    <a:p>
                      <a:pPr algn="ctr"/>
                      <a:r>
                        <a:rPr lang="en-US" dirty="0"/>
                        <a:t>RED</a:t>
                      </a:r>
                    </a:p>
                  </a:txBody>
                  <a:tcPr/>
                </a:tc>
                <a:extLst>
                  <a:ext uri="{0D108BD9-81ED-4DB2-BD59-A6C34878D82A}">
                    <a16:rowId xmlns:a16="http://schemas.microsoft.com/office/drawing/2014/main" val="2049665837"/>
                  </a:ext>
                </a:extLst>
              </a:tr>
              <a:tr h="370840">
                <a:tc>
                  <a:txBody>
                    <a:bodyPr/>
                    <a:lstStyle/>
                    <a:p>
                      <a:pPr algn="ctr"/>
                      <a:r>
                        <a:rPr lang="en-US" dirty="0"/>
                        <a:t>BLUE</a:t>
                      </a:r>
                    </a:p>
                  </a:txBody>
                  <a:tcPr/>
                </a:tc>
                <a:extLst>
                  <a:ext uri="{0D108BD9-81ED-4DB2-BD59-A6C34878D82A}">
                    <a16:rowId xmlns:a16="http://schemas.microsoft.com/office/drawing/2014/main" val="4282129566"/>
                  </a:ext>
                </a:extLst>
              </a:tr>
              <a:tr h="370840">
                <a:tc>
                  <a:txBody>
                    <a:bodyPr/>
                    <a:lstStyle/>
                    <a:p>
                      <a:pPr algn="ctr"/>
                      <a:r>
                        <a:rPr lang="en-US" dirty="0"/>
                        <a:t>GREEN</a:t>
                      </a:r>
                    </a:p>
                  </a:txBody>
                  <a:tcPr/>
                </a:tc>
                <a:extLst>
                  <a:ext uri="{0D108BD9-81ED-4DB2-BD59-A6C34878D82A}">
                    <a16:rowId xmlns:a16="http://schemas.microsoft.com/office/drawing/2014/main" val="3215580697"/>
                  </a:ext>
                </a:extLst>
              </a:tr>
              <a:tr h="370840">
                <a:tc>
                  <a:txBody>
                    <a:bodyPr/>
                    <a:lstStyle/>
                    <a:p>
                      <a:pPr algn="ctr"/>
                      <a:r>
                        <a:rPr lang="en-US" dirty="0"/>
                        <a:t>YELLOW</a:t>
                      </a:r>
                    </a:p>
                  </a:txBody>
                  <a:tcPr/>
                </a:tc>
                <a:extLst>
                  <a:ext uri="{0D108BD9-81ED-4DB2-BD59-A6C34878D82A}">
                    <a16:rowId xmlns:a16="http://schemas.microsoft.com/office/drawing/2014/main" val="1687210974"/>
                  </a:ext>
                </a:extLst>
              </a:tr>
            </a:tbl>
          </a:graphicData>
        </a:graphic>
      </p:graphicFrame>
      <p:graphicFrame>
        <p:nvGraphicFramePr>
          <p:cNvPr id="5" name="Table 4">
            <a:extLst>
              <a:ext uri="{FF2B5EF4-FFF2-40B4-BE49-F238E27FC236}">
                <a16:creationId xmlns:a16="http://schemas.microsoft.com/office/drawing/2014/main" id="{33C7AC95-9B42-190D-2669-2C2E421EB63B}"/>
              </a:ext>
            </a:extLst>
          </p:cNvPr>
          <p:cNvGraphicFramePr>
            <a:graphicFrameLocks noGrp="1"/>
          </p:cNvGraphicFramePr>
          <p:nvPr/>
        </p:nvGraphicFramePr>
        <p:xfrm>
          <a:off x="4500927" y="3429000"/>
          <a:ext cx="2368550" cy="1854200"/>
        </p:xfrm>
        <a:graphic>
          <a:graphicData uri="http://schemas.openxmlformats.org/drawingml/2006/table">
            <a:tbl>
              <a:tblPr firstRow="1" bandRow="1">
                <a:tableStyleId>{5C22544A-7EE6-4342-B048-85BDC9FD1C3A}</a:tableStyleId>
              </a:tblPr>
              <a:tblGrid>
                <a:gridCol w="2368550">
                  <a:extLst>
                    <a:ext uri="{9D8B030D-6E8A-4147-A177-3AD203B41FA5}">
                      <a16:colId xmlns:a16="http://schemas.microsoft.com/office/drawing/2014/main" val="1626571436"/>
                    </a:ext>
                  </a:extLst>
                </a:gridCol>
              </a:tblGrid>
              <a:tr h="370840">
                <a:tc>
                  <a:txBody>
                    <a:bodyPr/>
                    <a:lstStyle/>
                    <a:p>
                      <a:pPr algn="ctr"/>
                      <a:r>
                        <a:rPr lang="en-US" dirty="0"/>
                        <a:t>GRADE</a:t>
                      </a:r>
                    </a:p>
                  </a:txBody>
                  <a:tcPr/>
                </a:tc>
                <a:extLst>
                  <a:ext uri="{0D108BD9-81ED-4DB2-BD59-A6C34878D82A}">
                    <a16:rowId xmlns:a16="http://schemas.microsoft.com/office/drawing/2014/main" val="841211245"/>
                  </a:ext>
                </a:extLst>
              </a:tr>
              <a:tr h="370840">
                <a:tc>
                  <a:txBody>
                    <a:bodyPr/>
                    <a:lstStyle/>
                    <a:p>
                      <a:pPr algn="ctr"/>
                      <a:r>
                        <a:rPr lang="en-US" dirty="0"/>
                        <a:t>A</a:t>
                      </a:r>
                    </a:p>
                  </a:txBody>
                  <a:tcPr/>
                </a:tc>
                <a:extLst>
                  <a:ext uri="{0D108BD9-81ED-4DB2-BD59-A6C34878D82A}">
                    <a16:rowId xmlns:a16="http://schemas.microsoft.com/office/drawing/2014/main" val="2049665837"/>
                  </a:ext>
                </a:extLst>
              </a:tr>
              <a:tr h="370840">
                <a:tc>
                  <a:txBody>
                    <a:bodyPr/>
                    <a:lstStyle/>
                    <a:p>
                      <a:pPr algn="ctr"/>
                      <a:r>
                        <a:rPr lang="en-US" dirty="0"/>
                        <a:t>B</a:t>
                      </a:r>
                    </a:p>
                  </a:txBody>
                  <a:tcPr/>
                </a:tc>
                <a:extLst>
                  <a:ext uri="{0D108BD9-81ED-4DB2-BD59-A6C34878D82A}">
                    <a16:rowId xmlns:a16="http://schemas.microsoft.com/office/drawing/2014/main" val="4282129566"/>
                  </a:ext>
                </a:extLst>
              </a:tr>
              <a:tr h="370840">
                <a:tc>
                  <a:txBody>
                    <a:bodyPr/>
                    <a:lstStyle/>
                    <a:p>
                      <a:pPr algn="ctr"/>
                      <a:r>
                        <a:rPr lang="en-US" dirty="0"/>
                        <a:t>C</a:t>
                      </a:r>
                    </a:p>
                  </a:txBody>
                  <a:tcPr/>
                </a:tc>
                <a:extLst>
                  <a:ext uri="{0D108BD9-81ED-4DB2-BD59-A6C34878D82A}">
                    <a16:rowId xmlns:a16="http://schemas.microsoft.com/office/drawing/2014/main" val="3215580697"/>
                  </a:ext>
                </a:extLst>
              </a:tr>
              <a:tr h="370840">
                <a:tc>
                  <a:txBody>
                    <a:bodyPr/>
                    <a:lstStyle/>
                    <a:p>
                      <a:pPr algn="ctr"/>
                      <a:r>
                        <a:rPr lang="en-US" dirty="0"/>
                        <a:t>D</a:t>
                      </a:r>
                    </a:p>
                  </a:txBody>
                  <a:tcPr/>
                </a:tc>
                <a:extLst>
                  <a:ext uri="{0D108BD9-81ED-4DB2-BD59-A6C34878D82A}">
                    <a16:rowId xmlns:a16="http://schemas.microsoft.com/office/drawing/2014/main" val="1687210974"/>
                  </a:ext>
                </a:extLst>
              </a:tr>
            </a:tbl>
          </a:graphicData>
        </a:graphic>
      </p:graphicFrame>
      <p:graphicFrame>
        <p:nvGraphicFramePr>
          <p:cNvPr id="6" name="Table 5">
            <a:extLst>
              <a:ext uri="{FF2B5EF4-FFF2-40B4-BE49-F238E27FC236}">
                <a16:creationId xmlns:a16="http://schemas.microsoft.com/office/drawing/2014/main" id="{86261EAE-6190-5DAC-7606-85F1918910A9}"/>
              </a:ext>
            </a:extLst>
          </p:cNvPr>
          <p:cNvGraphicFramePr>
            <a:graphicFrameLocks noGrp="1"/>
          </p:cNvGraphicFramePr>
          <p:nvPr/>
        </p:nvGraphicFramePr>
        <p:xfrm>
          <a:off x="8278937" y="3429000"/>
          <a:ext cx="2368550" cy="1854200"/>
        </p:xfrm>
        <a:graphic>
          <a:graphicData uri="http://schemas.openxmlformats.org/drawingml/2006/table">
            <a:tbl>
              <a:tblPr firstRow="1" bandRow="1">
                <a:tableStyleId>{5C22544A-7EE6-4342-B048-85BDC9FD1C3A}</a:tableStyleId>
              </a:tblPr>
              <a:tblGrid>
                <a:gridCol w="2368550">
                  <a:extLst>
                    <a:ext uri="{9D8B030D-6E8A-4147-A177-3AD203B41FA5}">
                      <a16:colId xmlns:a16="http://schemas.microsoft.com/office/drawing/2014/main" val="1626571436"/>
                    </a:ext>
                  </a:extLst>
                </a:gridCol>
              </a:tblGrid>
              <a:tr h="370840">
                <a:tc>
                  <a:txBody>
                    <a:bodyPr/>
                    <a:lstStyle/>
                    <a:p>
                      <a:pPr algn="ctr"/>
                      <a:r>
                        <a:rPr lang="en-US" dirty="0"/>
                        <a:t>CODE</a:t>
                      </a:r>
                    </a:p>
                  </a:txBody>
                  <a:tcPr/>
                </a:tc>
                <a:extLst>
                  <a:ext uri="{0D108BD9-81ED-4DB2-BD59-A6C34878D82A}">
                    <a16:rowId xmlns:a16="http://schemas.microsoft.com/office/drawing/2014/main" val="841211245"/>
                  </a:ext>
                </a:extLst>
              </a:tr>
              <a:tr h="370840">
                <a:tc>
                  <a:txBody>
                    <a:bodyPr/>
                    <a:lstStyle/>
                    <a:p>
                      <a:pPr algn="ctr"/>
                      <a:r>
                        <a:rPr lang="en-US" dirty="0"/>
                        <a:t>CODE A</a:t>
                      </a:r>
                    </a:p>
                  </a:txBody>
                  <a:tcPr/>
                </a:tc>
                <a:extLst>
                  <a:ext uri="{0D108BD9-81ED-4DB2-BD59-A6C34878D82A}">
                    <a16:rowId xmlns:a16="http://schemas.microsoft.com/office/drawing/2014/main" val="2049665837"/>
                  </a:ext>
                </a:extLst>
              </a:tr>
              <a:tr h="370840">
                <a:tc>
                  <a:txBody>
                    <a:bodyPr/>
                    <a:lstStyle/>
                    <a:p>
                      <a:pPr algn="ctr"/>
                      <a:r>
                        <a:rPr lang="en-US" dirty="0"/>
                        <a:t>CODE B</a:t>
                      </a:r>
                    </a:p>
                  </a:txBody>
                  <a:tcPr/>
                </a:tc>
                <a:extLst>
                  <a:ext uri="{0D108BD9-81ED-4DB2-BD59-A6C34878D82A}">
                    <a16:rowId xmlns:a16="http://schemas.microsoft.com/office/drawing/2014/main" val="4282129566"/>
                  </a:ext>
                </a:extLst>
              </a:tr>
              <a:tr h="370840">
                <a:tc>
                  <a:txBody>
                    <a:bodyPr/>
                    <a:lstStyle/>
                    <a:p>
                      <a:pPr algn="ctr"/>
                      <a:r>
                        <a:rPr lang="en-US" dirty="0"/>
                        <a:t>CODE C</a:t>
                      </a:r>
                    </a:p>
                  </a:txBody>
                  <a:tcPr/>
                </a:tc>
                <a:extLst>
                  <a:ext uri="{0D108BD9-81ED-4DB2-BD59-A6C34878D82A}">
                    <a16:rowId xmlns:a16="http://schemas.microsoft.com/office/drawing/2014/main" val="3215580697"/>
                  </a:ext>
                </a:extLst>
              </a:tr>
              <a:tr h="370840">
                <a:tc>
                  <a:txBody>
                    <a:bodyPr/>
                    <a:lstStyle/>
                    <a:p>
                      <a:pPr algn="ctr"/>
                      <a:r>
                        <a:rPr lang="en-US" dirty="0"/>
                        <a:t>CODE D</a:t>
                      </a:r>
                    </a:p>
                  </a:txBody>
                  <a:tcPr/>
                </a:tc>
                <a:extLst>
                  <a:ext uri="{0D108BD9-81ED-4DB2-BD59-A6C34878D82A}">
                    <a16:rowId xmlns:a16="http://schemas.microsoft.com/office/drawing/2014/main" val="1687210974"/>
                  </a:ext>
                </a:extLst>
              </a:tr>
            </a:tbl>
          </a:graphicData>
        </a:graphic>
      </p:graphicFrame>
    </p:spTree>
    <p:extLst>
      <p:ext uri="{BB962C8B-B14F-4D97-AF65-F5344CB8AC3E}">
        <p14:creationId xmlns:p14="http://schemas.microsoft.com/office/powerpoint/2010/main" val="15638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A2CA74-5160-9A70-F67F-575723D86E4F}"/>
              </a:ext>
            </a:extLst>
          </p:cNvPr>
          <p:cNvSpPr>
            <a:spLocks noGrp="1"/>
          </p:cNvSpPr>
          <p:nvPr>
            <p:ph type="title"/>
          </p:nvPr>
        </p:nvSpPr>
        <p:spPr>
          <a:xfrm>
            <a:off x="1251678" y="382385"/>
            <a:ext cx="10178322" cy="1492132"/>
          </a:xfrm>
        </p:spPr>
        <p:txBody>
          <a:bodyPr/>
          <a:lstStyle/>
          <a:p>
            <a:r>
              <a:rPr lang="en-US" dirty="0"/>
              <a:t>Proximity measure for nominal attributes</a:t>
            </a:r>
          </a:p>
        </p:txBody>
      </p:sp>
      <p:sp>
        <p:nvSpPr>
          <p:cNvPr id="6" name="TextBox 5">
            <a:extLst>
              <a:ext uri="{FF2B5EF4-FFF2-40B4-BE49-F238E27FC236}">
                <a16:creationId xmlns:a16="http://schemas.microsoft.com/office/drawing/2014/main" id="{A8E9AAA7-1BE9-B197-8199-8A904C409843}"/>
              </a:ext>
            </a:extLst>
          </p:cNvPr>
          <p:cNvSpPr txBox="1"/>
          <p:nvPr/>
        </p:nvSpPr>
        <p:spPr>
          <a:xfrm>
            <a:off x="2526076" y="2566336"/>
            <a:ext cx="7629526" cy="2800767"/>
          </a:xfrm>
          <a:prstGeom prst="rect">
            <a:avLst/>
          </a:prstGeom>
          <a:noFill/>
        </p:spPr>
        <p:txBody>
          <a:bodyPr wrap="square" rtlCol="0">
            <a:spAutoFit/>
          </a:bodyPr>
          <a:lstStyle/>
          <a:p>
            <a:r>
              <a:rPr lang="en-US" sz="2400" b="1" u="sng" dirty="0"/>
              <a:t>DISSIMILARITY MEASUREMENT</a:t>
            </a:r>
          </a:p>
          <a:p>
            <a:endParaRPr lang="en-US" sz="2400" dirty="0"/>
          </a:p>
          <a:p>
            <a:r>
              <a:rPr lang="en-US" sz="3200" dirty="0">
                <a:solidFill>
                  <a:srgbClr val="FF0000"/>
                </a:solidFill>
              </a:rPr>
              <a:t>d(</a:t>
            </a:r>
            <a:r>
              <a:rPr lang="en-US" sz="3200" dirty="0" err="1">
                <a:solidFill>
                  <a:srgbClr val="FF0000"/>
                </a:solidFill>
              </a:rPr>
              <a:t>i,j</a:t>
            </a:r>
            <a:r>
              <a:rPr lang="en-US" sz="3200" dirty="0">
                <a:solidFill>
                  <a:srgbClr val="FF0000"/>
                </a:solidFill>
              </a:rPr>
              <a:t>) =  (p-m)/p </a:t>
            </a:r>
          </a:p>
          <a:p>
            <a:endParaRPr lang="en-US" sz="2400" dirty="0"/>
          </a:p>
          <a:p>
            <a:r>
              <a:rPr lang="en-US" sz="2400" dirty="0"/>
              <a:t>p = number of attribute</a:t>
            </a:r>
          </a:p>
          <a:p>
            <a:r>
              <a:rPr lang="en-US" sz="2400" dirty="0"/>
              <a:t>m = number of match between </a:t>
            </a:r>
            <a:r>
              <a:rPr lang="en-US" sz="2400" dirty="0" err="1"/>
              <a:t>i</a:t>
            </a:r>
            <a:r>
              <a:rPr lang="en-US" sz="2400" dirty="0"/>
              <a:t> and j.</a:t>
            </a:r>
          </a:p>
          <a:p>
            <a:r>
              <a:rPr lang="en-US" sz="2400" dirty="0"/>
              <a:t>d(</a:t>
            </a:r>
            <a:r>
              <a:rPr lang="en-US" sz="2400" dirty="0" err="1"/>
              <a:t>i,j</a:t>
            </a:r>
            <a:r>
              <a:rPr lang="en-US" sz="2400" dirty="0"/>
              <a:t>) = dissimilarity between </a:t>
            </a:r>
            <a:r>
              <a:rPr lang="en-US" sz="2400" dirty="0" err="1"/>
              <a:t>i</a:t>
            </a:r>
            <a:r>
              <a:rPr lang="en-US" sz="2400" dirty="0"/>
              <a:t> and j.</a:t>
            </a:r>
          </a:p>
        </p:txBody>
      </p:sp>
    </p:spTree>
    <p:extLst>
      <p:ext uri="{BB962C8B-B14F-4D97-AF65-F5344CB8AC3E}">
        <p14:creationId xmlns:p14="http://schemas.microsoft.com/office/powerpoint/2010/main" val="246182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C44B-E340-31A9-3B2D-CF7D702C03C6}"/>
              </a:ext>
            </a:extLst>
          </p:cNvPr>
          <p:cNvSpPr>
            <a:spLocks noGrp="1"/>
          </p:cNvSpPr>
          <p:nvPr>
            <p:ph type="title"/>
          </p:nvPr>
        </p:nvSpPr>
        <p:spPr>
          <a:xfrm>
            <a:off x="1251678" y="1553960"/>
            <a:ext cx="10178322" cy="1492132"/>
          </a:xfrm>
        </p:spPr>
        <p:txBody>
          <a:bodyPr/>
          <a:lstStyle/>
          <a:p>
            <a:pPr algn="ctr"/>
            <a:r>
              <a:rPr lang="en-US" dirty="0"/>
              <a:t>Proximity measure for nominal attributes</a:t>
            </a:r>
          </a:p>
        </p:txBody>
      </p:sp>
      <p:sp>
        <p:nvSpPr>
          <p:cNvPr id="3" name="Content Placeholder 2">
            <a:extLst>
              <a:ext uri="{FF2B5EF4-FFF2-40B4-BE49-F238E27FC236}">
                <a16:creationId xmlns:a16="http://schemas.microsoft.com/office/drawing/2014/main" id="{ADC75283-88C7-858B-59F1-E98D971DDAA4}"/>
              </a:ext>
            </a:extLst>
          </p:cNvPr>
          <p:cNvSpPr>
            <a:spLocks noGrp="1"/>
          </p:cNvSpPr>
          <p:nvPr>
            <p:ph idx="1"/>
          </p:nvPr>
        </p:nvSpPr>
        <p:spPr>
          <a:xfrm>
            <a:off x="1251678" y="3206633"/>
            <a:ext cx="10178322" cy="1142999"/>
          </a:xfrm>
        </p:spPr>
        <p:txBody>
          <a:bodyPr>
            <a:normAutofit/>
          </a:bodyPr>
          <a:lstStyle/>
          <a:p>
            <a:pPr marL="0" indent="0" algn="ctr">
              <a:buNone/>
            </a:pPr>
            <a:r>
              <a:rPr lang="en-US" sz="4000" dirty="0"/>
              <a:t>EXAMPLE 1</a:t>
            </a:r>
          </a:p>
        </p:txBody>
      </p:sp>
    </p:spTree>
    <p:extLst>
      <p:ext uri="{BB962C8B-B14F-4D97-AF65-F5344CB8AC3E}">
        <p14:creationId xmlns:p14="http://schemas.microsoft.com/office/powerpoint/2010/main" val="214107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37C3E71-9F6D-AF28-3240-B495288CA450}"/>
              </a:ext>
            </a:extLst>
          </p:cNvPr>
          <p:cNvGraphicFramePr>
            <a:graphicFrameLocks noGrp="1"/>
          </p:cNvGraphicFramePr>
          <p:nvPr>
            <p:ph idx="1"/>
            <p:extLst>
              <p:ext uri="{D42A27DB-BD31-4B8C-83A1-F6EECF244321}">
                <p14:modId xmlns:p14="http://schemas.microsoft.com/office/powerpoint/2010/main" val="3468617022"/>
              </p:ext>
            </p:extLst>
          </p:nvPr>
        </p:nvGraphicFramePr>
        <p:xfrm>
          <a:off x="2323240" y="3916362"/>
          <a:ext cx="2706688" cy="1854200"/>
        </p:xfrm>
        <a:graphic>
          <a:graphicData uri="http://schemas.openxmlformats.org/drawingml/2006/table">
            <a:tbl>
              <a:tblPr firstRow="1" bandRow="1">
                <a:tableStyleId>{5C22544A-7EE6-4342-B048-85BDC9FD1C3A}</a:tableStyleId>
              </a:tblPr>
              <a:tblGrid>
                <a:gridCol w="603953">
                  <a:extLst>
                    <a:ext uri="{9D8B030D-6E8A-4147-A177-3AD203B41FA5}">
                      <a16:colId xmlns:a16="http://schemas.microsoft.com/office/drawing/2014/main" val="1429923997"/>
                    </a:ext>
                  </a:extLst>
                </a:gridCol>
                <a:gridCol w="2102735">
                  <a:extLst>
                    <a:ext uri="{9D8B030D-6E8A-4147-A177-3AD203B41FA5}">
                      <a16:colId xmlns:a16="http://schemas.microsoft.com/office/drawing/2014/main" val="1256334301"/>
                    </a:ext>
                  </a:extLst>
                </a:gridCol>
              </a:tblGrid>
              <a:tr h="370840">
                <a:tc>
                  <a:txBody>
                    <a:bodyPr/>
                    <a:lstStyle/>
                    <a:p>
                      <a:r>
                        <a:rPr lang="en-US" dirty="0"/>
                        <a:t>ID</a:t>
                      </a:r>
                    </a:p>
                  </a:txBody>
                  <a:tcPr/>
                </a:tc>
                <a:tc>
                  <a:txBody>
                    <a:bodyPr/>
                    <a:lstStyle/>
                    <a:p>
                      <a:r>
                        <a:rPr lang="en-US" dirty="0"/>
                        <a:t>TEST RESULT</a:t>
                      </a:r>
                    </a:p>
                  </a:txBody>
                  <a:tcPr/>
                </a:tc>
                <a:extLst>
                  <a:ext uri="{0D108BD9-81ED-4DB2-BD59-A6C34878D82A}">
                    <a16:rowId xmlns:a16="http://schemas.microsoft.com/office/drawing/2014/main" val="2685159541"/>
                  </a:ext>
                </a:extLst>
              </a:tr>
              <a:tr h="370840">
                <a:tc>
                  <a:txBody>
                    <a:bodyPr/>
                    <a:lstStyle/>
                    <a:p>
                      <a:pPr algn="ctr"/>
                      <a:r>
                        <a:rPr lang="en-US" dirty="0"/>
                        <a:t>1</a:t>
                      </a:r>
                    </a:p>
                  </a:txBody>
                  <a:tcPr/>
                </a:tc>
                <a:tc>
                  <a:txBody>
                    <a:bodyPr/>
                    <a:lstStyle/>
                    <a:p>
                      <a:pPr algn="ctr"/>
                      <a:r>
                        <a:rPr lang="en-US" dirty="0"/>
                        <a:t>CODE A</a:t>
                      </a:r>
                    </a:p>
                  </a:txBody>
                  <a:tcPr/>
                </a:tc>
                <a:extLst>
                  <a:ext uri="{0D108BD9-81ED-4DB2-BD59-A6C34878D82A}">
                    <a16:rowId xmlns:a16="http://schemas.microsoft.com/office/drawing/2014/main" val="4120813240"/>
                  </a:ext>
                </a:extLst>
              </a:tr>
              <a:tr h="370840">
                <a:tc>
                  <a:txBody>
                    <a:bodyPr/>
                    <a:lstStyle/>
                    <a:p>
                      <a:pPr algn="ctr"/>
                      <a:r>
                        <a:rPr lang="en-US" dirty="0"/>
                        <a:t>2</a:t>
                      </a:r>
                    </a:p>
                  </a:txBody>
                  <a:tcPr/>
                </a:tc>
                <a:tc>
                  <a:txBody>
                    <a:bodyPr/>
                    <a:lstStyle/>
                    <a:p>
                      <a:pPr algn="ctr"/>
                      <a:r>
                        <a:rPr lang="en-US" dirty="0"/>
                        <a:t>CODE B</a:t>
                      </a:r>
                    </a:p>
                  </a:txBody>
                  <a:tcPr/>
                </a:tc>
                <a:extLst>
                  <a:ext uri="{0D108BD9-81ED-4DB2-BD59-A6C34878D82A}">
                    <a16:rowId xmlns:a16="http://schemas.microsoft.com/office/drawing/2014/main" val="1272367001"/>
                  </a:ext>
                </a:extLst>
              </a:tr>
              <a:tr h="370840">
                <a:tc>
                  <a:txBody>
                    <a:bodyPr/>
                    <a:lstStyle/>
                    <a:p>
                      <a:pPr algn="ctr"/>
                      <a:r>
                        <a:rPr lang="en-US" dirty="0"/>
                        <a:t>3</a:t>
                      </a:r>
                    </a:p>
                  </a:txBody>
                  <a:tcPr/>
                </a:tc>
                <a:tc>
                  <a:txBody>
                    <a:bodyPr/>
                    <a:lstStyle/>
                    <a:p>
                      <a:pPr algn="ctr"/>
                      <a:r>
                        <a:rPr lang="en-US" dirty="0"/>
                        <a:t>CODE C</a:t>
                      </a:r>
                    </a:p>
                  </a:txBody>
                  <a:tcPr/>
                </a:tc>
                <a:extLst>
                  <a:ext uri="{0D108BD9-81ED-4DB2-BD59-A6C34878D82A}">
                    <a16:rowId xmlns:a16="http://schemas.microsoft.com/office/drawing/2014/main" val="558299038"/>
                  </a:ext>
                </a:extLst>
              </a:tr>
              <a:tr h="370840">
                <a:tc>
                  <a:txBody>
                    <a:bodyPr/>
                    <a:lstStyle/>
                    <a:p>
                      <a:pPr algn="ctr"/>
                      <a:r>
                        <a:rPr lang="en-US" dirty="0"/>
                        <a:t>4</a:t>
                      </a:r>
                    </a:p>
                  </a:txBody>
                  <a:tcPr/>
                </a:tc>
                <a:tc>
                  <a:txBody>
                    <a:bodyPr/>
                    <a:lstStyle/>
                    <a:p>
                      <a:pPr algn="ctr"/>
                      <a:r>
                        <a:rPr lang="en-US" dirty="0"/>
                        <a:t>CODE A</a:t>
                      </a:r>
                    </a:p>
                  </a:txBody>
                  <a:tcPr/>
                </a:tc>
                <a:extLst>
                  <a:ext uri="{0D108BD9-81ED-4DB2-BD59-A6C34878D82A}">
                    <a16:rowId xmlns:a16="http://schemas.microsoft.com/office/drawing/2014/main" val="332035830"/>
                  </a:ext>
                </a:extLst>
              </a:tr>
            </a:tbl>
          </a:graphicData>
        </a:graphic>
      </p:graphicFrame>
      <p:sp>
        <p:nvSpPr>
          <p:cNvPr id="4" name="Title 1">
            <a:extLst>
              <a:ext uri="{FF2B5EF4-FFF2-40B4-BE49-F238E27FC236}">
                <a16:creationId xmlns:a16="http://schemas.microsoft.com/office/drawing/2014/main" id="{39A2CA74-5160-9A70-F67F-575723D86E4F}"/>
              </a:ext>
            </a:extLst>
          </p:cNvPr>
          <p:cNvSpPr>
            <a:spLocks noGrp="1"/>
          </p:cNvSpPr>
          <p:nvPr>
            <p:ph type="title"/>
          </p:nvPr>
        </p:nvSpPr>
        <p:spPr>
          <a:xfrm>
            <a:off x="1251678" y="382385"/>
            <a:ext cx="10178322" cy="1492132"/>
          </a:xfrm>
        </p:spPr>
        <p:txBody>
          <a:bodyPr/>
          <a:lstStyle/>
          <a:p>
            <a:r>
              <a:rPr lang="en-US" dirty="0"/>
              <a:t>Proximity measure for nominal attributes</a:t>
            </a:r>
          </a:p>
        </p:txBody>
      </p:sp>
      <p:sp>
        <p:nvSpPr>
          <p:cNvPr id="2" name="TextBox 1">
            <a:extLst>
              <a:ext uri="{FF2B5EF4-FFF2-40B4-BE49-F238E27FC236}">
                <a16:creationId xmlns:a16="http://schemas.microsoft.com/office/drawing/2014/main" id="{623F3662-FB9A-6CC4-4A45-B1005119A633}"/>
              </a:ext>
            </a:extLst>
          </p:cNvPr>
          <p:cNvSpPr txBox="1"/>
          <p:nvPr/>
        </p:nvSpPr>
        <p:spPr>
          <a:xfrm>
            <a:off x="2451828" y="2583777"/>
            <a:ext cx="2706688" cy="400110"/>
          </a:xfrm>
          <a:prstGeom prst="rect">
            <a:avLst/>
          </a:prstGeom>
          <a:noFill/>
        </p:spPr>
        <p:txBody>
          <a:bodyPr wrap="square" rtlCol="0">
            <a:spAutoFit/>
          </a:bodyPr>
          <a:lstStyle/>
          <a:p>
            <a:r>
              <a:rPr lang="en-US" sz="2000" dirty="0"/>
              <a:t>Number of attribute =1</a:t>
            </a:r>
          </a:p>
        </p:txBody>
      </p:sp>
      <p:graphicFrame>
        <p:nvGraphicFramePr>
          <p:cNvPr id="7" name="Table 5">
            <a:extLst>
              <a:ext uri="{FF2B5EF4-FFF2-40B4-BE49-F238E27FC236}">
                <a16:creationId xmlns:a16="http://schemas.microsoft.com/office/drawing/2014/main" id="{77032EF2-4CA9-4970-EFFF-8A8056B8A94C}"/>
              </a:ext>
            </a:extLst>
          </p:cNvPr>
          <p:cNvGraphicFramePr>
            <a:graphicFrameLocks/>
          </p:cNvGraphicFramePr>
          <p:nvPr>
            <p:extLst>
              <p:ext uri="{D42A27DB-BD31-4B8C-83A1-F6EECF244321}">
                <p14:modId xmlns:p14="http://schemas.microsoft.com/office/powerpoint/2010/main" val="3014907457"/>
              </p:ext>
            </p:extLst>
          </p:nvPr>
        </p:nvGraphicFramePr>
        <p:xfrm>
          <a:off x="8148638" y="4093257"/>
          <a:ext cx="3281362" cy="2123440"/>
        </p:xfrm>
        <a:graphic>
          <a:graphicData uri="http://schemas.openxmlformats.org/drawingml/2006/table">
            <a:tbl>
              <a:tblPr firstRow="1" bandRow="1">
                <a:tableStyleId>{5C22544A-7EE6-4342-B048-85BDC9FD1C3A}</a:tableStyleId>
              </a:tblPr>
              <a:tblGrid>
                <a:gridCol w="710473">
                  <a:extLst>
                    <a:ext uri="{9D8B030D-6E8A-4147-A177-3AD203B41FA5}">
                      <a16:colId xmlns:a16="http://schemas.microsoft.com/office/drawing/2014/main" val="1429923997"/>
                    </a:ext>
                  </a:extLst>
                </a:gridCol>
                <a:gridCol w="1136240">
                  <a:extLst>
                    <a:ext uri="{9D8B030D-6E8A-4147-A177-3AD203B41FA5}">
                      <a16:colId xmlns:a16="http://schemas.microsoft.com/office/drawing/2014/main" val="1256334301"/>
                    </a:ext>
                  </a:extLst>
                </a:gridCol>
                <a:gridCol w="1434649">
                  <a:extLst>
                    <a:ext uri="{9D8B030D-6E8A-4147-A177-3AD203B41FA5}">
                      <a16:colId xmlns:a16="http://schemas.microsoft.com/office/drawing/2014/main" val="3713023145"/>
                    </a:ext>
                  </a:extLst>
                </a:gridCol>
              </a:tblGrid>
              <a:tr h="0">
                <a:tc>
                  <a:txBody>
                    <a:bodyPr/>
                    <a:lstStyle/>
                    <a:p>
                      <a:r>
                        <a:rPr lang="en-US" dirty="0"/>
                        <a:t>ID</a:t>
                      </a:r>
                    </a:p>
                  </a:txBody>
                  <a:tcPr/>
                </a:tc>
                <a:tc>
                  <a:txBody>
                    <a:bodyPr/>
                    <a:lstStyle/>
                    <a:p>
                      <a:r>
                        <a:rPr lang="en-US" dirty="0"/>
                        <a:t>TEST 1 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2 RESULT</a:t>
                      </a:r>
                    </a:p>
                  </a:txBody>
                  <a:tcPr/>
                </a:tc>
                <a:extLst>
                  <a:ext uri="{0D108BD9-81ED-4DB2-BD59-A6C34878D82A}">
                    <a16:rowId xmlns:a16="http://schemas.microsoft.com/office/drawing/2014/main" val="2685159541"/>
                  </a:ext>
                </a:extLst>
              </a:tr>
              <a:tr h="370840">
                <a:tc>
                  <a:txBody>
                    <a:bodyPr/>
                    <a:lstStyle/>
                    <a:p>
                      <a:pPr algn="ctr"/>
                      <a:r>
                        <a:rPr lang="en-US" dirty="0"/>
                        <a:t>1</a:t>
                      </a:r>
                    </a:p>
                  </a:txBody>
                  <a:tcPr/>
                </a:tc>
                <a:tc>
                  <a:txBody>
                    <a:bodyPr/>
                    <a:lstStyle/>
                    <a:p>
                      <a:pPr algn="ctr"/>
                      <a:r>
                        <a:rPr lang="en-US" dirty="0"/>
                        <a:t>CODE A</a:t>
                      </a:r>
                    </a:p>
                  </a:txBody>
                  <a:tcPr/>
                </a:tc>
                <a:tc>
                  <a:txBody>
                    <a:bodyPr/>
                    <a:lstStyle/>
                    <a:p>
                      <a:pPr algn="ctr"/>
                      <a:r>
                        <a:rPr lang="en-US" dirty="0"/>
                        <a:t>CODE C</a:t>
                      </a:r>
                    </a:p>
                  </a:txBody>
                  <a:tcPr/>
                </a:tc>
                <a:extLst>
                  <a:ext uri="{0D108BD9-81ED-4DB2-BD59-A6C34878D82A}">
                    <a16:rowId xmlns:a16="http://schemas.microsoft.com/office/drawing/2014/main" val="4120813240"/>
                  </a:ext>
                </a:extLst>
              </a:tr>
              <a:tr h="370840">
                <a:tc>
                  <a:txBody>
                    <a:bodyPr/>
                    <a:lstStyle/>
                    <a:p>
                      <a:pPr algn="ctr"/>
                      <a:r>
                        <a:rPr lang="en-US" dirty="0"/>
                        <a:t>2</a:t>
                      </a:r>
                    </a:p>
                  </a:txBody>
                  <a:tcPr/>
                </a:tc>
                <a:tc>
                  <a:txBody>
                    <a:bodyPr/>
                    <a:lstStyle/>
                    <a:p>
                      <a:pPr algn="ctr"/>
                      <a:r>
                        <a:rPr lang="en-US" dirty="0"/>
                        <a:t>CODE B</a:t>
                      </a:r>
                    </a:p>
                  </a:txBody>
                  <a:tcPr/>
                </a:tc>
                <a:tc>
                  <a:txBody>
                    <a:bodyPr/>
                    <a:lstStyle/>
                    <a:p>
                      <a:pPr algn="ctr"/>
                      <a:r>
                        <a:rPr lang="en-US" dirty="0"/>
                        <a:t>CODE B</a:t>
                      </a:r>
                    </a:p>
                  </a:txBody>
                  <a:tcPr/>
                </a:tc>
                <a:extLst>
                  <a:ext uri="{0D108BD9-81ED-4DB2-BD59-A6C34878D82A}">
                    <a16:rowId xmlns:a16="http://schemas.microsoft.com/office/drawing/2014/main" val="1272367001"/>
                  </a:ext>
                </a:extLst>
              </a:tr>
              <a:tr h="370840">
                <a:tc>
                  <a:txBody>
                    <a:bodyPr/>
                    <a:lstStyle/>
                    <a:p>
                      <a:pPr algn="ctr"/>
                      <a:r>
                        <a:rPr lang="en-US" dirty="0"/>
                        <a:t>3</a:t>
                      </a:r>
                    </a:p>
                  </a:txBody>
                  <a:tcPr/>
                </a:tc>
                <a:tc>
                  <a:txBody>
                    <a:bodyPr/>
                    <a:lstStyle/>
                    <a:p>
                      <a:pPr algn="ctr"/>
                      <a:r>
                        <a:rPr lang="en-US" dirty="0"/>
                        <a:t>CODE C</a:t>
                      </a:r>
                    </a:p>
                  </a:txBody>
                  <a:tcPr/>
                </a:tc>
                <a:tc>
                  <a:txBody>
                    <a:bodyPr/>
                    <a:lstStyle/>
                    <a:p>
                      <a:pPr algn="ctr"/>
                      <a:r>
                        <a:rPr lang="en-US" dirty="0"/>
                        <a:t>CODE A</a:t>
                      </a:r>
                    </a:p>
                  </a:txBody>
                  <a:tcPr/>
                </a:tc>
                <a:extLst>
                  <a:ext uri="{0D108BD9-81ED-4DB2-BD59-A6C34878D82A}">
                    <a16:rowId xmlns:a16="http://schemas.microsoft.com/office/drawing/2014/main" val="558299038"/>
                  </a:ext>
                </a:extLst>
              </a:tr>
              <a:tr h="370840">
                <a:tc>
                  <a:txBody>
                    <a:bodyPr/>
                    <a:lstStyle/>
                    <a:p>
                      <a:pPr algn="ctr"/>
                      <a:r>
                        <a:rPr lang="en-US" dirty="0"/>
                        <a:t>4</a:t>
                      </a:r>
                    </a:p>
                  </a:txBody>
                  <a:tcPr/>
                </a:tc>
                <a:tc>
                  <a:txBody>
                    <a:bodyPr/>
                    <a:lstStyle/>
                    <a:p>
                      <a:pPr algn="ctr"/>
                      <a:r>
                        <a:rPr lang="en-US" dirty="0"/>
                        <a:t>CODE A</a:t>
                      </a:r>
                    </a:p>
                  </a:txBody>
                  <a:tcPr/>
                </a:tc>
                <a:tc>
                  <a:txBody>
                    <a:bodyPr/>
                    <a:lstStyle/>
                    <a:p>
                      <a:pPr algn="ctr"/>
                      <a:r>
                        <a:rPr lang="en-US" dirty="0"/>
                        <a:t>CODE A</a:t>
                      </a:r>
                    </a:p>
                  </a:txBody>
                  <a:tcPr/>
                </a:tc>
                <a:extLst>
                  <a:ext uri="{0D108BD9-81ED-4DB2-BD59-A6C34878D82A}">
                    <a16:rowId xmlns:a16="http://schemas.microsoft.com/office/drawing/2014/main" val="332035830"/>
                  </a:ext>
                </a:extLst>
              </a:tr>
            </a:tbl>
          </a:graphicData>
        </a:graphic>
      </p:graphicFrame>
      <p:sp>
        <p:nvSpPr>
          <p:cNvPr id="8" name="TextBox 7">
            <a:extLst>
              <a:ext uri="{FF2B5EF4-FFF2-40B4-BE49-F238E27FC236}">
                <a16:creationId xmlns:a16="http://schemas.microsoft.com/office/drawing/2014/main" id="{FF3EE5B4-8CD2-4E35-1AAF-DBD424DA94F0}"/>
              </a:ext>
            </a:extLst>
          </p:cNvPr>
          <p:cNvSpPr txBox="1"/>
          <p:nvPr/>
        </p:nvSpPr>
        <p:spPr>
          <a:xfrm>
            <a:off x="8377239" y="2729536"/>
            <a:ext cx="2706688" cy="400110"/>
          </a:xfrm>
          <a:prstGeom prst="rect">
            <a:avLst/>
          </a:prstGeom>
          <a:noFill/>
        </p:spPr>
        <p:txBody>
          <a:bodyPr wrap="square" rtlCol="0">
            <a:spAutoFit/>
          </a:bodyPr>
          <a:lstStyle/>
          <a:p>
            <a:r>
              <a:rPr lang="en-US" sz="2000" dirty="0"/>
              <a:t>Number of attribute =2</a:t>
            </a:r>
          </a:p>
        </p:txBody>
      </p:sp>
      <p:cxnSp>
        <p:nvCxnSpPr>
          <p:cNvPr id="13" name="Straight Arrow Connector 12">
            <a:extLst>
              <a:ext uri="{FF2B5EF4-FFF2-40B4-BE49-F238E27FC236}">
                <a16:creationId xmlns:a16="http://schemas.microsoft.com/office/drawing/2014/main" id="{B4EE6ACD-58F8-B08F-2F53-8C3A133A0010}"/>
              </a:ext>
            </a:extLst>
          </p:cNvPr>
          <p:cNvCxnSpPr>
            <a:stCxn id="2" idx="2"/>
          </p:cNvCxnSpPr>
          <p:nvPr/>
        </p:nvCxnSpPr>
        <p:spPr>
          <a:xfrm>
            <a:off x="3805172" y="2983887"/>
            <a:ext cx="9591" cy="93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7082A1-FE13-A757-42F4-C4BF19E8F45A}"/>
              </a:ext>
            </a:extLst>
          </p:cNvPr>
          <p:cNvCxnSpPr/>
          <p:nvPr/>
        </p:nvCxnSpPr>
        <p:spPr>
          <a:xfrm flipH="1">
            <a:off x="9472613" y="3214688"/>
            <a:ext cx="142875" cy="87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F1761D-FFF9-112D-E10E-872185BB67C2}"/>
              </a:ext>
            </a:extLst>
          </p:cNvPr>
          <p:cNvCxnSpPr/>
          <p:nvPr/>
        </p:nvCxnSpPr>
        <p:spPr>
          <a:xfrm>
            <a:off x="10058400" y="3172167"/>
            <a:ext cx="500063" cy="92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37C3E71-9F6D-AF28-3240-B495288CA450}"/>
              </a:ext>
            </a:extLst>
          </p:cNvPr>
          <p:cNvGraphicFramePr>
            <a:graphicFrameLocks noGrp="1"/>
          </p:cNvGraphicFramePr>
          <p:nvPr>
            <p:ph idx="1"/>
            <p:extLst>
              <p:ext uri="{D42A27DB-BD31-4B8C-83A1-F6EECF244321}">
                <p14:modId xmlns:p14="http://schemas.microsoft.com/office/powerpoint/2010/main" val="2302541923"/>
              </p:ext>
            </p:extLst>
          </p:nvPr>
        </p:nvGraphicFramePr>
        <p:xfrm>
          <a:off x="1062765" y="2656759"/>
          <a:ext cx="2706688" cy="1854200"/>
        </p:xfrm>
        <a:graphic>
          <a:graphicData uri="http://schemas.openxmlformats.org/drawingml/2006/table">
            <a:tbl>
              <a:tblPr firstRow="1" bandRow="1">
                <a:tableStyleId>{5C22544A-7EE6-4342-B048-85BDC9FD1C3A}</a:tableStyleId>
              </a:tblPr>
              <a:tblGrid>
                <a:gridCol w="603953">
                  <a:extLst>
                    <a:ext uri="{9D8B030D-6E8A-4147-A177-3AD203B41FA5}">
                      <a16:colId xmlns:a16="http://schemas.microsoft.com/office/drawing/2014/main" val="1429923997"/>
                    </a:ext>
                  </a:extLst>
                </a:gridCol>
                <a:gridCol w="2102735">
                  <a:extLst>
                    <a:ext uri="{9D8B030D-6E8A-4147-A177-3AD203B41FA5}">
                      <a16:colId xmlns:a16="http://schemas.microsoft.com/office/drawing/2014/main" val="1256334301"/>
                    </a:ext>
                  </a:extLst>
                </a:gridCol>
              </a:tblGrid>
              <a:tr h="370840">
                <a:tc>
                  <a:txBody>
                    <a:bodyPr/>
                    <a:lstStyle/>
                    <a:p>
                      <a:r>
                        <a:rPr lang="en-US" dirty="0"/>
                        <a:t>ID</a:t>
                      </a:r>
                    </a:p>
                  </a:txBody>
                  <a:tcPr/>
                </a:tc>
                <a:tc>
                  <a:txBody>
                    <a:bodyPr/>
                    <a:lstStyle/>
                    <a:p>
                      <a:r>
                        <a:rPr lang="en-US" dirty="0"/>
                        <a:t>TEST RESULT</a:t>
                      </a:r>
                    </a:p>
                  </a:txBody>
                  <a:tcPr/>
                </a:tc>
                <a:extLst>
                  <a:ext uri="{0D108BD9-81ED-4DB2-BD59-A6C34878D82A}">
                    <a16:rowId xmlns:a16="http://schemas.microsoft.com/office/drawing/2014/main" val="2685159541"/>
                  </a:ext>
                </a:extLst>
              </a:tr>
              <a:tr h="370840">
                <a:tc>
                  <a:txBody>
                    <a:bodyPr/>
                    <a:lstStyle/>
                    <a:p>
                      <a:pPr algn="ctr"/>
                      <a:r>
                        <a:rPr lang="en-US" dirty="0"/>
                        <a:t>1</a:t>
                      </a:r>
                    </a:p>
                  </a:txBody>
                  <a:tcPr/>
                </a:tc>
                <a:tc>
                  <a:txBody>
                    <a:bodyPr/>
                    <a:lstStyle/>
                    <a:p>
                      <a:pPr algn="ctr"/>
                      <a:r>
                        <a:rPr lang="en-US" dirty="0"/>
                        <a:t>CODE A</a:t>
                      </a:r>
                    </a:p>
                  </a:txBody>
                  <a:tcPr/>
                </a:tc>
                <a:extLst>
                  <a:ext uri="{0D108BD9-81ED-4DB2-BD59-A6C34878D82A}">
                    <a16:rowId xmlns:a16="http://schemas.microsoft.com/office/drawing/2014/main" val="4120813240"/>
                  </a:ext>
                </a:extLst>
              </a:tr>
              <a:tr h="370840">
                <a:tc>
                  <a:txBody>
                    <a:bodyPr/>
                    <a:lstStyle/>
                    <a:p>
                      <a:pPr algn="ctr"/>
                      <a:r>
                        <a:rPr lang="en-US" dirty="0"/>
                        <a:t>2</a:t>
                      </a:r>
                    </a:p>
                  </a:txBody>
                  <a:tcPr/>
                </a:tc>
                <a:tc>
                  <a:txBody>
                    <a:bodyPr/>
                    <a:lstStyle/>
                    <a:p>
                      <a:pPr algn="ctr"/>
                      <a:r>
                        <a:rPr lang="en-US" dirty="0"/>
                        <a:t>CODE B</a:t>
                      </a:r>
                    </a:p>
                  </a:txBody>
                  <a:tcPr/>
                </a:tc>
                <a:extLst>
                  <a:ext uri="{0D108BD9-81ED-4DB2-BD59-A6C34878D82A}">
                    <a16:rowId xmlns:a16="http://schemas.microsoft.com/office/drawing/2014/main" val="1272367001"/>
                  </a:ext>
                </a:extLst>
              </a:tr>
              <a:tr h="370840">
                <a:tc>
                  <a:txBody>
                    <a:bodyPr/>
                    <a:lstStyle/>
                    <a:p>
                      <a:pPr algn="ctr"/>
                      <a:r>
                        <a:rPr lang="en-US" dirty="0"/>
                        <a:t>3</a:t>
                      </a:r>
                    </a:p>
                  </a:txBody>
                  <a:tcPr/>
                </a:tc>
                <a:tc>
                  <a:txBody>
                    <a:bodyPr/>
                    <a:lstStyle/>
                    <a:p>
                      <a:pPr algn="ctr"/>
                      <a:r>
                        <a:rPr lang="en-US" dirty="0"/>
                        <a:t>CODE C</a:t>
                      </a:r>
                    </a:p>
                  </a:txBody>
                  <a:tcPr/>
                </a:tc>
                <a:extLst>
                  <a:ext uri="{0D108BD9-81ED-4DB2-BD59-A6C34878D82A}">
                    <a16:rowId xmlns:a16="http://schemas.microsoft.com/office/drawing/2014/main" val="558299038"/>
                  </a:ext>
                </a:extLst>
              </a:tr>
              <a:tr h="370840">
                <a:tc>
                  <a:txBody>
                    <a:bodyPr/>
                    <a:lstStyle/>
                    <a:p>
                      <a:pPr algn="ctr"/>
                      <a:r>
                        <a:rPr lang="en-US" dirty="0"/>
                        <a:t>4</a:t>
                      </a:r>
                    </a:p>
                  </a:txBody>
                  <a:tcPr/>
                </a:tc>
                <a:tc>
                  <a:txBody>
                    <a:bodyPr/>
                    <a:lstStyle/>
                    <a:p>
                      <a:pPr algn="ctr"/>
                      <a:r>
                        <a:rPr lang="en-US" dirty="0"/>
                        <a:t>CODE A</a:t>
                      </a:r>
                    </a:p>
                  </a:txBody>
                  <a:tcPr/>
                </a:tc>
                <a:extLst>
                  <a:ext uri="{0D108BD9-81ED-4DB2-BD59-A6C34878D82A}">
                    <a16:rowId xmlns:a16="http://schemas.microsoft.com/office/drawing/2014/main" val="332035830"/>
                  </a:ext>
                </a:extLst>
              </a:tr>
            </a:tbl>
          </a:graphicData>
        </a:graphic>
      </p:graphicFrame>
      <p:sp>
        <p:nvSpPr>
          <p:cNvPr id="4" name="Title 1">
            <a:extLst>
              <a:ext uri="{FF2B5EF4-FFF2-40B4-BE49-F238E27FC236}">
                <a16:creationId xmlns:a16="http://schemas.microsoft.com/office/drawing/2014/main" id="{39A2CA74-5160-9A70-F67F-575723D86E4F}"/>
              </a:ext>
            </a:extLst>
          </p:cNvPr>
          <p:cNvSpPr>
            <a:spLocks noGrp="1"/>
          </p:cNvSpPr>
          <p:nvPr>
            <p:ph type="title"/>
          </p:nvPr>
        </p:nvSpPr>
        <p:spPr>
          <a:xfrm>
            <a:off x="1251678" y="382385"/>
            <a:ext cx="10178322" cy="1492132"/>
          </a:xfrm>
        </p:spPr>
        <p:txBody>
          <a:bodyPr/>
          <a:lstStyle/>
          <a:p>
            <a:r>
              <a:rPr lang="en-US" dirty="0"/>
              <a:t>Proximity measure for nominal attributes</a:t>
            </a:r>
          </a:p>
        </p:txBody>
      </p:sp>
      <p:sp>
        <p:nvSpPr>
          <p:cNvPr id="3" name="TextBox 2">
            <a:extLst>
              <a:ext uri="{FF2B5EF4-FFF2-40B4-BE49-F238E27FC236}">
                <a16:creationId xmlns:a16="http://schemas.microsoft.com/office/drawing/2014/main" id="{9C0ECCC5-6348-E03D-A927-E0F7380223A8}"/>
              </a:ext>
            </a:extLst>
          </p:cNvPr>
          <p:cNvSpPr txBox="1"/>
          <p:nvPr/>
        </p:nvSpPr>
        <p:spPr>
          <a:xfrm>
            <a:off x="1251678" y="2287427"/>
            <a:ext cx="2328862" cy="369332"/>
          </a:xfrm>
          <a:prstGeom prst="rect">
            <a:avLst/>
          </a:prstGeom>
          <a:noFill/>
        </p:spPr>
        <p:txBody>
          <a:bodyPr wrap="square" rtlCol="0">
            <a:spAutoFit/>
          </a:bodyPr>
          <a:lstStyle/>
          <a:p>
            <a:r>
              <a:rPr lang="en-US" dirty="0"/>
              <a:t>DATA</a:t>
            </a:r>
          </a:p>
        </p:txBody>
      </p:sp>
      <p:graphicFrame>
        <p:nvGraphicFramePr>
          <p:cNvPr id="6" name="Table 8">
            <a:extLst>
              <a:ext uri="{FF2B5EF4-FFF2-40B4-BE49-F238E27FC236}">
                <a16:creationId xmlns:a16="http://schemas.microsoft.com/office/drawing/2014/main" id="{D1D9BE34-D7E5-718A-C81B-7AD74E0A7760}"/>
              </a:ext>
            </a:extLst>
          </p:cNvPr>
          <p:cNvGraphicFramePr>
            <a:graphicFrameLocks noGrp="1"/>
          </p:cNvGraphicFramePr>
          <p:nvPr>
            <p:extLst>
              <p:ext uri="{D42A27DB-BD31-4B8C-83A1-F6EECF244321}">
                <p14:modId xmlns:p14="http://schemas.microsoft.com/office/powerpoint/2010/main" val="2616041441"/>
              </p:ext>
            </p:extLst>
          </p:nvPr>
        </p:nvGraphicFramePr>
        <p:xfrm>
          <a:off x="4069341" y="2386369"/>
          <a:ext cx="3688260" cy="1902199"/>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29731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297315">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439159">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d(2,1)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297315">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297315">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12" name="TextBox 11">
            <a:extLst>
              <a:ext uri="{FF2B5EF4-FFF2-40B4-BE49-F238E27FC236}">
                <a16:creationId xmlns:a16="http://schemas.microsoft.com/office/drawing/2014/main" id="{C9496704-8218-39E4-F197-ED7237BF7451}"/>
              </a:ext>
            </a:extLst>
          </p:cNvPr>
          <p:cNvSpPr txBox="1"/>
          <p:nvPr/>
        </p:nvSpPr>
        <p:spPr>
          <a:xfrm>
            <a:off x="4069341" y="1997120"/>
            <a:ext cx="3367086" cy="369332"/>
          </a:xfrm>
          <a:prstGeom prst="rect">
            <a:avLst/>
          </a:prstGeom>
          <a:noFill/>
        </p:spPr>
        <p:txBody>
          <a:bodyPr wrap="square" rtlCol="0">
            <a:spAutoFit/>
          </a:bodyPr>
          <a:lstStyle/>
          <a:p>
            <a:r>
              <a:rPr lang="en-US" dirty="0"/>
              <a:t>DISSIMILARITY MATRIX</a:t>
            </a:r>
          </a:p>
        </p:txBody>
      </p:sp>
      <p:sp>
        <p:nvSpPr>
          <p:cNvPr id="9" name="TextBox 8">
            <a:extLst>
              <a:ext uri="{FF2B5EF4-FFF2-40B4-BE49-F238E27FC236}">
                <a16:creationId xmlns:a16="http://schemas.microsoft.com/office/drawing/2014/main" id="{252734EE-CB3D-50E3-4883-DC0DFFCC8434}"/>
              </a:ext>
            </a:extLst>
          </p:cNvPr>
          <p:cNvSpPr txBox="1"/>
          <p:nvPr/>
        </p:nvSpPr>
        <p:spPr>
          <a:xfrm>
            <a:off x="4069341" y="4444290"/>
            <a:ext cx="2706687" cy="2031325"/>
          </a:xfrm>
          <a:prstGeom prst="rect">
            <a:avLst/>
          </a:prstGeom>
          <a:noFill/>
        </p:spPr>
        <p:txBody>
          <a:bodyPr wrap="square" rtlCol="0">
            <a:spAutoFit/>
          </a:bodyPr>
          <a:lstStyle/>
          <a:p>
            <a:r>
              <a:rPr lang="en-US" dirty="0"/>
              <a:t>For  d(2,1)</a:t>
            </a:r>
          </a:p>
          <a:p>
            <a:r>
              <a:rPr lang="en-US" dirty="0"/>
              <a:t>p =1</a:t>
            </a:r>
          </a:p>
          <a:p>
            <a:r>
              <a:rPr lang="en-US" dirty="0"/>
              <a:t>m = 0</a:t>
            </a:r>
          </a:p>
          <a:p>
            <a:endParaRPr lang="en-US" dirty="0"/>
          </a:p>
          <a:p>
            <a:r>
              <a:rPr lang="en-US" dirty="0"/>
              <a:t>d(2,1) = (p-m)/p</a:t>
            </a:r>
          </a:p>
          <a:p>
            <a:r>
              <a:rPr lang="en-US" dirty="0"/>
              <a:t>          =(1-0)/1</a:t>
            </a:r>
          </a:p>
          <a:p>
            <a:r>
              <a:rPr lang="en-US" dirty="0"/>
              <a:t>          =1</a:t>
            </a:r>
          </a:p>
        </p:txBody>
      </p:sp>
      <p:graphicFrame>
        <p:nvGraphicFramePr>
          <p:cNvPr id="14" name="Table 8">
            <a:extLst>
              <a:ext uri="{FF2B5EF4-FFF2-40B4-BE49-F238E27FC236}">
                <a16:creationId xmlns:a16="http://schemas.microsoft.com/office/drawing/2014/main" id="{966404B0-829A-BB8F-93EE-F5147F858A38}"/>
              </a:ext>
            </a:extLst>
          </p:cNvPr>
          <p:cNvGraphicFramePr>
            <a:graphicFrameLocks noGrp="1"/>
          </p:cNvGraphicFramePr>
          <p:nvPr>
            <p:extLst>
              <p:ext uri="{D42A27DB-BD31-4B8C-83A1-F6EECF244321}">
                <p14:modId xmlns:p14="http://schemas.microsoft.com/office/powerpoint/2010/main" val="4103047823"/>
              </p:ext>
            </p:extLst>
          </p:nvPr>
        </p:nvGraphicFramePr>
        <p:xfrm>
          <a:off x="8057489" y="2366452"/>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cxnSp>
        <p:nvCxnSpPr>
          <p:cNvPr id="20" name="Elbow Connector 19">
            <a:extLst>
              <a:ext uri="{FF2B5EF4-FFF2-40B4-BE49-F238E27FC236}">
                <a16:creationId xmlns:a16="http://schemas.microsoft.com/office/drawing/2014/main" id="{8BF59DFD-082C-2B83-169A-C1CE9EA0A178}"/>
              </a:ext>
            </a:extLst>
          </p:cNvPr>
          <p:cNvCxnSpPr/>
          <p:nvPr/>
        </p:nvCxnSpPr>
        <p:spPr>
          <a:xfrm flipV="1">
            <a:off x="5072063" y="3337468"/>
            <a:ext cx="3914775" cy="2920457"/>
          </a:xfrm>
          <a:prstGeom prst="bentConnector3">
            <a:avLst>
              <a:gd name="adj1" fmla="val 100365"/>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Oval 21">
            <a:extLst>
              <a:ext uri="{FF2B5EF4-FFF2-40B4-BE49-F238E27FC236}">
                <a16:creationId xmlns:a16="http://schemas.microsoft.com/office/drawing/2014/main" id="{F0C5A454-C495-98D0-5B4C-6BEABF8FEF09}"/>
              </a:ext>
            </a:extLst>
          </p:cNvPr>
          <p:cNvSpPr/>
          <p:nvPr/>
        </p:nvSpPr>
        <p:spPr>
          <a:xfrm>
            <a:off x="4800600" y="3100388"/>
            <a:ext cx="728663" cy="4834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E190C024-0FB6-0B1A-1ABD-34B01208EC95}"/>
              </a:ext>
            </a:extLst>
          </p:cNvPr>
          <p:cNvSpPr txBox="1"/>
          <p:nvPr/>
        </p:nvSpPr>
        <p:spPr>
          <a:xfrm>
            <a:off x="8522279" y="1964096"/>
            <a:ext cx="3367086" cy="369332"/>
          </a:xfrm>
          <a:prstGeom prst="rect">
            <a:avLst/>
          </a:prstGeom>
          <a:noFill/>
        </p:spPr>
        <p:txBody>
          <a:bodyPr wrap="square" rtlCol="0">
            <a:spAutoFit/>
          </a:bodyPr>
          <a:lstStyle/>
          <a:p>
            <a:r>
              <a:rPr lang="en-US" dirty="0"/>
              <a:t>DISSIMILARITY MATRIX</a:t>
            </a:r>
          </a:p>
        </p:txBody>
      </p:sp>
    </p:spTree>
    <p:extLst>
      <p:ext uri="{BB962C8B-B14F-4D97-AF65-F5344CB8AC3E}">
        <p14:creationId xmlns:p14="http://schemas.microsoft.com/office/powerpoint/2010/main" val="30180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4EB1-D558-BE91-D025-00BB92EDEFBD}"/>
              </a:ext>
            </a:extLst>
          </p:cNvPr>
          <p:cNvSpPr>
            <a:spLocks noGrp="1"/>
          </p:cNvSpPr>
          <p:nvPr>
            <p:ph type="title"/>
          </p:nvPr>
        </p:nvSpPr>
        <p:spPr/>
        <p:txBody>
          <a:bodyPr/>
          <a:lstStyle/>
          <a:p>
            <a:r>
              <a:rPr lang="en-US" dirty="0"/>
              <a:t>Proximity measure for nominal attributes</a:t>
            </a:r>
          </a:p>
        </p:txBody>
      </p:sp>
      <p:graphicFrame>
        <p:nvGraphicFramePr>
          <p:cNvPr id="4" name="Table 8">
            <a:extLst>
              <a:ext uri="{FF2B5EF4-FFF2-40B4-BE49-F238E27FC236}">
                <a16:creationId xmlns:a16="http://schemas.microsoft.com/office/drawing/2014/main" id="{C6140887-1EAD-1267-0201-01781818262C}"/>
              </a:ext>
            </a:extLst>
          </p:cNvPr>
          <p:cNvGraphicFramePr>
            <a:graphicFrameLocks noGrp="1"/>
          </p:cNvGraphicFramePr>
          <p:nvPr>
            <p:extLst>
              <p:ext uri="{D42A27DB-BD31-4B8C-83A1-F6EECF244321}">
                <p14:modId xmlns:p14="http://schemas.microsoft.com/office/powerpoint/2010/main" val="1585569825"/>
              </p:ext>
            </p:extLst>
          </p:nvPr>
        </p:nvGraphicFramePr>
        <p:xfrm>
          <a:off x="934177" y="4507389"/>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graphicFrame>
        <p:nvGraphicFramePr>
          <p:cNvPr id="5" name="Table 5">
            <a:extLst>
              <a:ext uri="{FF2B5EF4-FFF2-40B4-BE49-F238E27FC236}">
                <a16:creationId xmlns:a16="http://schemas.microsoft.com/office/drawing/2014/main" id="{0BB73111-6BAB-C028-DEFF-EAD64F366D42}"/>
              </a:ext>
            </a:extLst>
          </p:cNvPr>
          <p:cNvGraphicFramePr>
            <a:graphicFrameLocks noGrp="1"/>
          </p:cNvGraphicFramePr>
          <p:nvPr>
            <p:ph idx="1"/>
            <p:extLst>
              <p:ext uri="{D42A27DB-BD31-4B8C-83A1-F6EECF244321}">
                <p14:modId xmlns:p14="http://schemas.microsoft.com/office/powerpoint/2010/main" val="1062027085"/>
              </p:ext>
            </p:extLst>
          </p:nvPr>
        </p:nvGraphicFramePr>
        <p:xfrm>
          <a:off x="934177" y="2056684"/>
          <a:ext cx="2706688" cy="1854200"/>
        </p:xfrm>
        <a:graphic>
          <a:graphicData uri="http://schemas.openxmlformats.org/drawingml/2006/table">
            <a:tbl>
              <a:tblPr firstRow="1" bandRow="1">
                <a:tableStyleId>{5C22544A-7EE6-4342-B048-85BDC9FD1C3A}</a:tableStyleId>
              </a:tblPr>
              <a:tblGrid>
                <a:gridCol w="603953">
                  <a:extLst>
                    <a:ext uri="{9D8B030D-6E8A-4147-A177-3AD203B41FA5}">
                      <a16:colId xmlns:a16="http://schemas.microsoft.com/office/drawing/2014/main" val="1429923997"/>
                    </a:ext>
                  </a:extLst>
                </a:gridCol>
                <a:gridCol w="2102735">
                  <a:extLst>
                    <a:ext uri="{9D8B030D-6E8A-4147-A177-3AD203B41FA5}">
                      <a16:colId xmlns:a16="http://schemas.microsoft.com/office/drawing/2014/main" val="1256334301"/>
                    </a:ext>
                  </a:extLst>
                </a:gridCol>
              </a:tblGrid>
              <a:tr h="370840">
                <a:tc>
                  <a:txBody>
                    <a:bodyPr/>
                    <a:lstStyle/>
                    <a:p>
                      <a:r>
                        <a:rPr lang="en-US" dirty="0"/>
                        <a:t>ID</a:t>
                      </a:r>
                    </a:p>
                  </a:txBody>
                  <a:tcPr/>
                </a:tc>
                <a:tc>
                  <a:txBody>
                    <a:bodyPr/>
                    <a:lstStyle/>
                    <a:p>
                      <a:r>
                        <a:rPr lang="en-US" dirty="0"/>
                        <a:t>TEST RESULT</a:t>
                      </a:r>
                    </a:p>
                  </a:txBody>
                  <a:tcPr/>
                </a:tc>
                <a:extLst>
                  <a:ext uri="{0D108BD9-81ED-4DB2-BD59-A6C34878D82A}">
                    <a16:rowId xmlns:a16="http://schemas.microsoft.com/office/drawing/2014/main" val="2685159541"/>
                  </a:ext>
                </a:extLst>
              </a:tr>
              <a:tr h="370840">
                <a:tc>
                  <a:txBody>
                    <a:bodyPr/>
                    <a:lstStyle/>
                    <a:p>
                      <a:pPr algn="ctr"/>
                      <a:r>
                        <a:rPr lang="en-US" dirty="0"/>
                        <a:t>1</a:t>
                      </a:r>
                    </a:p>
                  </a:txBody>
                  <a:tcPr/>
                </a:tc>
                <a:tc>
                  <a:txBody>
                    <a:bodyPr/>
                    <a:lstStyle/>
                    <a:p>
                      <a:pPr algn="ctr"/>
                      <a:r>
                        <a:rPr lang="en-US" dirty="0"/>
                        <a:t>CODE A</a:t>
                      </a:r>
                    </a:p>
                  </a:txBody>
                  <a:tcPr/>
                </a:tc>
                <a:extLst>
                  <a:ext uri="{0D108BD9-81ED-4DB2-BD59-A6C34878D82A}">
                    <a16:rowId xmlns:a16="http://schemas.microsoft.com/office/drawing/2014/main" val="4120813240"/>
                  </a:ext>
                </a:extLst>
              </a:tr>
              <a:tr h="370840">
                <a:tc>
                  <a:txBody>
                    <a:bodyPr/>
                    <a:lstStyle/>
                    <a:p>
                      <a:pPr algn="ctr"/>
                      <a:r>
                        <a:rPr lang="en-US" dirty="0"/>
                        <a:t>2</a:t>
                      </a:r>
                    </a:p>
                  </a:txBody>
                  <a:tcPr/>
                </a:tc>
                <a:tc>
                  <a:txBody>
                    <a:bodyPr/>
                    <a:lstStyle/>
                    <a:p>
                      <a:pPr algn="ctr"/>
                      <a:r>
                        <a:rPr lang="en-US" dirty="0"/>
                        <a:t>CODE B</a:t>
                      </a:r>
                    </a:p>
                  </a:txBody>
                  <a:tcPr/>
                </a:tc>
                <a:extLst>
                  <a:ext uri="{0D108BD9-81ED-4DB2-BD59-A6C34878D82A}">
                    <a16:rowId xmlns:a16="http://schemas.microsoft.com/office/drawing/2014/main" val="1272367001"/>
                  </a:ext>
                </a:extLst>
              </a:tr>
              <a:tr h="370840">
                <a:tc>
                  <a:txBody>
                    <a:bodyPr/>
                    <a:lstStyle/>
                    <a:p>
                      <a:pPr algn="ctr"/>
                      <a:r>
                        <a:rPr lang="en-US" dirty="0"/>
                        <a:t>3</a:t>
                      </a:r>
                    </a:p>
                  </a:txBody>
                  <a:tcPr/>
                </a:tc>
                <a:tc>
                  <a:txBody>
                    <a:bodyPr/>
                    <a:lstStyle/>
                    <a:p>
                      <a:pPr algn="ctr"/>
                      <a:r>
                        <a:rPr lang="en-US" dirty="0"/>
                        <a:t>CODE C</a:t>
                      </a:r>
                    </a:p>
                  </a:txBody>
                  <a:tcPr/>
                </a:tc>
                <a:extLst>
                  <a:ext uri="{0D108BD9-81ED-4DB2-BD59-A6C34878D82A}">
                    <a16:rowId xmlns:a16="http://schemas.microsoft.com/office/drawing/2014/main" val="558299038"/>
                  </a:ext>
                </a:extLst>
              </a:tr>
              <a:tr h="370840">
                <a:tc>
                  <a:txBody>
                    <a:bodyPr/>
                    <a:lstStyle/>
                    <a:p>
                      <a:pPr algn="ctr"/>
                      <a:r>
                        <a:rPr lang="en-US" dirty="0"/>
                        <a:t>4</a:t>
                      </a:r>
                    </a:p>
                  </a:txBody>
                  <a:tcPr/>
                </a:tc>
                <a:tc>
                  <a:txBody>
                    <a:bodyPr/>
                    <a:lstStyle/>
                    <a:p>
                      <a:pPr algn="ctr"/>
                      <a:r>
                        <a:rPr lang="en-US" dirty="0"/>
                        <a:t>CODE A</a:t>
                      </a:r>
                    </a:p>
                  </a:txBody>
                  <a:tcPr/>
                </a:tc>
                <a:extLst>
                  <a:ext uri="{0D108BD9-81ED-4DB2-BD59-A6C34878D82A}">
                    <a16:rowId xmlns:a16="http://schemas.microsoft.com/office/drawing/2014/main" val="332035830"/>
                  </a:ext>
                </a:extLst>
              </a:tr>
            </a:tbl>
          </a:graphicData>
        </a:graphic>
      </p:graphicFrame>
      <p:sp>
        <p:nvSpPr>
          <p:cNvPr id="6" name="TextBox 5">
            <a:extLst>
              <a:ext uri="{FF2B5EF4-FFF2-40B4-BE49-F238E27FC236}">
                <a16:creationId xmlns:a16="http://schemas.microsoft.com/office/drawing/2014/main" id="{B7610C68-4473-2CA1-72EB-4B4C002DEA6C}"/>
              </a:ext>
            </a:extLst>
          </p:cNvPr>
          <p:cNvSpPr txBox="1"/>
          <p:nvPr/>
        </p:nvSpPr>
        <p:spPr>
          <a:xfrm>
            <a:off x="5148629" y="1874517"/>
            <a:ext cx="2706687" cy="2031325"/>
          </a:xfrm>
          <a:prstGeom prst="rect">
            <a:avLst/>
          </a:prstGeom>
          <a:noFill/>
          <a:ln>
            <a:solidFill>
              <a:schemeClr val="tx1"/>
            </a:solidFill>
          </a:ln>
        </p:spPr>
        <p:txBody>
          <a:bodyPr wrap="square" rtlCol="0">
            <a:spAutoFit/>
          </a:bodyPr>
          <a:lstStyle/>
          <a:p>
            <a:r>
              <a:rPr lang="en-US" dirty="0"/>
              <a:t>For  d(3,1)</a:t>
            </a:r>
          </a:p>
          <a:p>
            <a:r>
              <a:rPr lang="en-US" dirty="0"/>
              <a:t>p =1</a:t>
            </a:r>
          </a:p>
          <a:p>
            <a:r>
              <a:rPr lang="en-US" dirty="0"/>
              <a:t>m = 0</a:t>
            </a:r>
          </a:p>
          <a:p>
            <a:endParaRPr lang="en-US" dirty="0"/>
          </a:p>
          <a:p>
            <a:r>
              <a:rPr lang="en-US" dirty="0"/>
              <a:t>d(3,1) = (p-m)/p</a:t>
            </a:r>
          </a:p>
          <a:p>
            <a:r>
              <a:rPr lang="en-US" dirty="0"/>
              <a:t>          =(1-0)/1</a:t>
            </a:r>
          </a:p>
          <a:p>
            <a:r>
              <a:rPr lang="en-US" dirty="0"/>
              <a:t>          =1</a:t>
            </a:r>
          </a:p>
        </p:txBody>
      </p:sp>
      <p:sp>
        <p:nvSpPr>
          <p:cNvPr id="7" name="TextBox 6">
            <a:extLst>
              <a:ext uri="{FF2B5EF4-FFF2-40B4-BE49-F238E27FC236}">
                <a16:creationId xmlns:a16="http://schemas.microsoft.com/office/drawing/2014/main" id="{3283E815-57A4-D928-09ED-32076C658CF3}"/>
              </a:ext>
            </a:extLst>
          </p:cNvPr>
          <p:cNvSpPr txBox="1"/>
          <p:nvPr/>
        </p:nvSpPr>
        <p:spPr>
          <a:xfrm>
            <a:off x="8429992" y="1874516"/>
            <a:ext cx="2706687" cy="2031325"/>
          </a:xfrm>
          <a:prstGeom prst="rect">
            <a:avLst/>
          </a:prstGeom>
          <a:noFill/>
          <a:ln>
            <a:solidFill>
              <a:schemeClr val="tx1"/>
            </a:solidFill>
          </a:ln>
        </p:spPr>
        <p:txBody>
          <a:bodyPr wrap="square" rtlCol="0">
            <a:spAutoFit/>
          </a:bodyPr>
          <a:lstStyle/>
          <a:p>
            <a:r>
              <a:rPr lang="en-US" dirty="0"/>
              <a:t>For  d(4,1)</a:t>
            </a:r>
          </a:p>
          <a:p>
            <a:r>
              <a:rPr lang="en-US" dirty="0"/>
              <a:t>p =1</a:t>
            </a:r>
          </a:p>
          <a:p>
            <a:r>
              <a:rPr lang="en-US" dirty="0"/>
              <a:t>m = 1</a:t>
            </a:r>
          </a:p>
          <a:p>
            <a:endParaRPr lang="en-US" dirty="0"/>
          </a:p>
          <a:p>
            <a:r>
              <a:rPr lang="en-US" dirty="0"/>
              <a:t>d(4,1) = (p-m)/p</a:t>
            </a:r>
          </a:p>
          <a:p>
            <a:r>
              <a:rPr lang="en-US" dirty="0"/>
              <a:t>          =(1-1)/1</a:t>
            </a:r>
          </a:p>
          <a:p>
            <a:r>
              <a:rPr lang="en-US" dirty="0"/>
              <a:t>          =0</a:t>
            </a:r>
          </a:p>
        </p:txBody>
      </p:sp>
      <p:sp>
        <p:nvSpPr>
          <p:cNvPr id="8" name="TextBox 7">
            <a:extLst>
              <a:ext uri="{FF2B5EF4-FFF2-40B4-BE49-F238E27FC236}">
                <a16:creationId xmlns:a16="http://schemas.microsoft.com/office/drawing/2014/main" id="{E1D289AD-F067-84D5-9F0A-B734F0CB7A6F}"/>
              </a:ext>
            </a:extLst>
          </p:cNvPr>
          <p:cNvSpPr txBox="1"/>
          <p:nvPr/>
        </p:nvSpPr>
        <p:spPr>
          <a:xfrm>
            <a:off x="5148629" y="4515011"/>
            <a:ext cx="2706687" cy="2031325"/>
          </a:xfrm>
          <a:prstGeom prst="rect">
            <a:avLst/>
          </a:prstGeom>
          <a:noFill/>
          <a:ln>
            <a:solidFill>
              <a:schemeClr val="tx1"/>
            </a:solidFill>
          </a:ln>
        </p:spPr>
        <p:txBody>
          <a:bodyPr wrap="square" rtlCol="0">
            <a:spAutoFit/>
          </a:bodyPr>
          <a:lstStyle/>
          <a:p>
            <a:r>
              <a:rPr lang="en-US" dirty="0"/>
              <a:t>For  d(3,2)</a:t>
            </a:r>
          </a:p>
          <a:p>
            <a:r>
              <a:rPr lang="en-US" dirty="0"/>
              <a:t>p =1</a:t>
            </a:r>
          </a:p>
          <a:p>
            <a:r>
              <a:rPr lang="en-US" dirty="0"/>
              <a:t>m = 0</a:t>
            </a:r>
          </a:p>
          <a:p>
            <a:endParaRPr lang="en-US" dirty="0"/>
          </a:p>
          <a:p>
            <a:r>
              <a:rPr lang="en-US" dirty="0"/>
              <a:t>d(3,2) = (p-m)/p</a:t>
            </a:r>
          </a:p>
          <a:p>
            <a:r>
              <a:rPr lang="en-US" dirty="0"/>
              <a:t>          =(1-0)/0</a:t>
            </a:r>
          </a:p>
          <a:p>
            <a:r>
              <a:rPr lang="en-US" dirty="0"/>
              <a:t>          =1</a:t>
            </a:r>
          </a:p>
        </p:txBody>
      </p:sp>
      <p:sp>
        <p:nvSpPr>
          <p:cNvPr id="9" name="TextBox 8">
            <a:extLst>
              <a:ext uri="{FF2B5EF4-FFF2-40B4-BE49-F238E27FC236}">
                <a16:creationId xmlns:a16="http://schemas.microsoft.com/office/drawing/2014/main" id="{15E665A2-A3DB-0620-699C-442F5B27F956}"/>
              </a:ext>
            </a:extLst>
          </p:cNvPr>
          <p:cNvSpPr txBox="1"/>
          <p:nvPr/>
        </p:nvSpPr>
        <p:spPr>
          <a:xfrm>
            <a:off x="8429991" y="4444290"/>
            <a:ext cx="2706687" cy="2031325"/>
          </a:xfrm>
          <a:prstGeom prst="rect">
            <a:avLst/>
          </a:prstGeom>
          <a:noFill/>
          <a:ln>
            <a:solidFill>
              <a:schemeClr val="tx1"/>
            </a:solidFill>
          </a:ln>
        </p:spPr>
        <p:txBody>
          <a:bodyPr wrap="square" rtlCol="0">
            <a:spAutoFit/>
          </a:bodyPr>
          <a:lstStyle/>
          <a:p>
            <a:r>
              <a:rPr lang="en-US" dirty="0"/>
              <a:t>For  d(4,2)</a:t>
            </a:r>
          </a:p>
          <a:p>
            <a:r>
              <a:rPr lang="en-US" dirty="0"/>
              <a:t>p =1</a:t>
            </a:r>
          </a:p>
          <a:p>
            <a:r>
              <a:rPr lang="en-US" dirty="0"/>
              <a:t>m = 0</a:t>
            </a:r>
          </a:p>
          <a:p>
            <a:endParaRPr lang="en-US" dirty="0"/>
          </a:p>
          <a:p>
            <a:r>
              <a:rPr lang="en-US" dirty="0"/>
              <a:t>d(4,2) = (p-m)/p</a:t>
            </a:r>
          </a:p>
          <a:p>
            <a:r>
              <a:rPr lang="en-US" dirty="0"/>
              <a:t>          =(1-0)/1</a:t>
            </a:r>
          </a:p>
          <a:p>
            <a:r>
              <a:rPr lang="en-US" dirty="0"/>
              <a:t>          =1</a:t>
            </a:r>
          </a:p>
        </p:txBody>
      </p:sp>
      <p:sp>
        <p:nvSpPr>
          <p:cNvPr id="10" name="TextBox 9">
            <a:extLst>
              <a:ext uri="{FF2B5EF4-FFF2-40B4-BE49-F238E27FC236}">
                <a16:creationId xmlns:a16="http://schemas.microsoft.com/office/drawing/2014/main" id="{80C0F80B-3A97-2494-0195-74906B6912F5}"/>
              </a:ext>
            </a:extLst>
          </p:cNvPr>
          <p:cNvSpPr txBox="1"/>
          <p:nvPr/>
        </p:nvSpPr>
        <p:spPr>
          <a:xfrm>
            <a:off x="1206868" y="6488668"/>
            <a:ext cx="3367086" cy="369332"/>
          </a:xfrm>
          <a:prstGeom prst="rect">
            <a:avLst/>
          </a:prstGeom>
          <a:noFill/>
        </p:spPr>
        <p:txBody>
          <a:bodyPr wrap="square" rtlCol="0">
            <a:spAutoFit/>
          </a:bodyPr>
          <a:lstStyle/>
          <a:p>
            <a:r>
              <a:rPr lang="en-US" dirty="0"/>
              <a:t>DISSIMILARITY MATRIX</a:t>
            </a:r>
          </a:p>
        </p:txBody>
      </p:sp>
    </p:spTree>
    <p:extLst>
      <p:ext uri="{BB962C8B-B14F-4D97-AF65-F5344CB8AC3E}">
        <p14:creationId xmlns:p14="http://schemas.microsoft.com/office/powerpoint/2010/main" val="8782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6D14-C207-F1F1-C74E-080AD917DE8A}"/>
              </a:ext>
            </a:extLst>
          </p:cNvPr>
          <p:cNvSpPr>
            <a:spLocks noGrp="1"/>
          </p:cNvSpPr>
          <p:nvPr>
            <p:ph type="title"/>
          </p:nvPr>
        </p:nvSpPr>
        <p:spPr/>
        <p:txBody>
          <a:bodyPr/>
          <a:lstStyle/>
          <a:p>
            <a:r>
              <a:rPr lang="en-US" dirty="0"/>
              <a:t>Proximity measure for nominal attributes</a:t>
            </a:r>
          </a:p>
        </p:txBody>
      </p:sp>
      <p:graphicFrame>
        <p:nvGraphicFramePr>
          <p:cNvPr id="4" name="Table 8">
            <a:extLst>
              <a:ext uri="{FF2B5EF4-FFF2-40B4-BE49-F238E27FC236}">
                <a16:creationId xmlns:a16="http://schemas.microsoft.com/office/drawing/2014/main" id="{40868368-DE99-D757-EC6D-CA8F304A81A2}"/>
              </a:ext>
            </a:extLst>
          </p:cNvPr>
          <p:cNvGraphicFramePr>
            <a:graphicFrameLocks noGrp="1"/>
          </p:cNvGraphicFramePr>
          <p:nvPr>
            <p:extLst>
              <p:ext uri="{D42A27DB-BD31-4B8C-83A1-F6EECF244321}">
                <p14:modId xmlns:p14="http://schemas.microsoft.com/office/powerpoint/2010/main" val="2828592405"/>
              </p:ext>
            </p:extLst>
          </p:nvPr>
        </p:nvGraphicFramePr>
        <p:xfrm>
          <a:off x="4251870" y="2499987"/>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5" name="TextBox 4">
            <a:extLst>
              <a:ext uri="{FF2B5EF4-FFF2-40B4-BE49-F238E27FC236}">
                <a16:creationId xmlns:a16="http://schemas.microsoft.com/office/drawing/2014/main" id="{9BC9B476-9D48-8B97-B543-BA3E8A7A8017}"/>
              </a:ext>
            </a:extLst>
          </p:cNvPr>
          <p:cNvSpPr txBox="1"/>
          <p:nvPr/>
        </p:nvSpPr>
        <p:spPr>
          <a:xfrm>
            <a:off x="1029067" y="2413337"/>
            <a:ext cx="2706687" cy="2031325"/>
          </a:xfrm>
          <a:prstGeom prst="rect">
            <a:avLst/>
          </a:prstGeom>
          <a:noFill/>
          <a:ln>
            <a:solidFill>
              <a:schemeClr val="tx1"/>
            </a:solidFill>
          </a:ln>
        </p:spPr>
        <p:txBody>
          <a:bodyPr wrap="square" rtlCol="0">
            <a:spAutoFit/>
          </a:bodyPr>
          <a:lstStyle/>
          <a:p>
            <a:r>
              <a:rPr lang="en-US" dirty="0"/>
              <a:t>For  d(4,3)</a:t>
            </a:r>
          </a:p>
          <a:p>
            <a:r>
              <a:rPr lang="en-US" dirty="0"/>
              <a:t>p =1</a:t>
            </a:r>
          </a:p>
          <a:p>
            <a:r>
              <a:rPr lang="en-US" dirty="0"/>
              <a:t>m = 0</a:t>
            </a:r>
          </a:p>
          <a:p>
            <a:endParaRPr lang="en-US" dirty="0"/>
          </a:p>
          <a:p>
            <a:r>
              <a:rPr lang="en-US" dirty="0"/>
              <a:t>d(4,3) = (p-m)/p</a:t>
            </a:r>
          </a:p>
          <a:p>
            <a:r>
              <a:rPr lang="en-US" dirty="0"/>
              <a:t>          =(1-0)/0</a:t>
            </a:r>
          </a:p>
          <a:p>
            <a:r>
              <a:rPr lang="en-US" dirty="0"/>
              <a:t>          =1</a:t>
            </a:r>
          </a:p>
        </p:txBody>
      </p:sp>
      <p:sp>
        <p:nvSpPr>
          <p:cNvPr id="6" name="TextBox 5">
            <a:extLst>
              <a:ext uri="{FF2B5EF4-FFF2-40B4-BE49-F238E27FC236}">
                <a16:creationId xmlns:a16="http://schemas.microsoft.com/office/drawing/2014/main" id="{17F806F8-586E-30C9-59AE-0FE1566ED53D}"/>
              </a:ext>
            </a:extLst>
          </p:cNvPr>
          <p:cNvSpPr txBox="1"/>
          <p:nvPr/>
        </p:nvSpPr>
        <p:spPr>
          <a:xfrm>
            <a:off x="4251870" y="4444662"/>
            <a:ext cx="4071937" cy="369332"/>
          </a:xfrm>
          <a:prstGeom prst="rect">
            <a:avLst/>
          </a:prstGeom>
          <a:noFill/>
        </p:spPr>
        <p:txBody>
          <a:bodyPr wrap="square" rtlCol="0">
            <a:spAutoFit/>
          </a:bodyPr>
          <a:lstStyle/>
          <a:p>
            <a:r>
              <a:rPr lang="en-US" dirty="0"/>
              <a:t>Here all data are dissimilar except (4,1)</a:t>
            </a:r>
          </a:p>
        </p:txBody>
      </p:sp>
      <p:graphicFrame>
        <p:nvGraphicFramePr>
          <p:cNvPr id="7" name="Table 5">
            <a:extLst>
              <a:ext uri="{FF2B5EF4-FFF2-40B4-BE49-F238E27FC236}">
                <a16:creationId xmlns:a16="http://schemas.microsoft.com/office/drawing/2014/main" id="{0A3F7153-750E-0D39-EC64-820902C3FD39}"/>
              </a:ext>
            </a:extLst>
          </p:cNvPr>
          <p:cNvGraphicFramePr>
            <a:graphicFrameLocks noGrp="1"/>
          </p:cNvGraphicFramePr>
          <p:nvPr>
            <p:ph idx="1"/>
            <p:extLst>
              <p:ext uri="{D42A27DB-BD31-4B8C-83A1-F6EECF244321}">
                <p14:modId xmlns:p14="http://schemas.microsoft.com/office/powerpoint/2010/main" val="3012484544"/>
              </p:ext>
            </p:extLst>
          </p:nvPr>
        </p:nvGraphicFramePr>
        <p:xfrm>
          <a:off x="8723312" y="2503811"/>
          <a:ext cx="2706688" cy="1854200"/>
        </p:xfrm>
        <a:graphic>
          <a:graphicData uri="http://schemas.openxmlformats.org/drawingml/2006/table">
            <a:tbl>
              <a:tblPr firstRow="1" bandRow="1">
                <a:tableStyleId>{5C22544A-7EE6-4342-B048-85BDC9FD1C3A}</a:tableStyleId>
              </a:tblPr>
              <a:tblGrid>
                <a:gridCol w="603953">
                  <a:extLst>
                    <a:ext uri="{9D8B030D-6E8A-4147-A177-3AD203B41FA5}">
                      <a16:colId xmlns:a16="http://schemas.microsoft.com/office/drawing/2014/main" val="1429923997"/>
                    </a:ext>
                  </a:extLst>
                </a:gridCol>
                <a:gridCol w="2102735">
                  <a:extLst>
                    <a:ext uri="{9D8B030D-6E8A-4147-A177-3AD203B41FA5}">
                      <a16:colId xmlns:a16="http://schemas.microsoft.com/office/drawing/2014/main" val="1256334301"/>
                    </a:ext>
                  </a:extLst>
                </a:gridCol>
              </a:tblGrid>
              <a:tr h="370840">
                <a:tc>
                  <a:txBody>
                    <a:bodyPr/>
                    <a:lstStyle/>
                    <a:p>
                      <a:r>
                        <a:rPr lang="en-US" dirty="0"/>
                        <a:t>ID</a:t>
                      </a:r>
                    </a:p>
                  </a:txBody>
                  <a:tcPr/>
                </a:tc>
                <a:tc>
                  <a:txBody>
                    <a:bodyPr/>
                    <a:lstStyle/>
                    <a:p>
                      <a:r>
                        <a:rPr lang="en-US" dirty="0"/>
                        <a:t>TEST RESULT</a:t>
                      </a:r>
                    </a:p>
                  </a:txBody>
                  <a:tcPr/>
                </a:tc>
                <a:extLst>
                  <a:ext uri="{0D108BD9-81ED-4DB2-BD59-A6C34878D82A}">
                    <a16:rowId xmlns:a16="http://schemas.microsoft.com/office/drawing/2014/main" val="2685159541"/>
                  </a:ext>
                </a:extLst>
              </a:tr>
              <a:tr h="370840">
                <a:tc>
                  <a:txBody>
                    <a:bodyPr/>
                    <a:lstStyle/>
                    <a:p>
                      <a:pPr algn="ctr"/>
                      <a:r>
                        <a:rPr lang="en-US" dirty="0"/>
                        <a:t>1</a:t>
                      </a:r>
                    </a:p>
                  </a:txBody>
                  <a:tcPr/>
                </a:tc>
                <a:tc>
                  <a:txBody>
                    <a:bodyPr/>
                    <a:lstStyle/>
                    <a:p>
                      <a:pPr algn="ctr"/>
                      <a:r>
                        <a:rPr lang="en-US" dirty="0"/>
                        <a:t>CODE A</a:t>
                      </a:r>
                    </a:p>
                  </a:txBody>
                  <a:tcPr/>
                </a:tc>
                <a:extLst>
                  <a:ext uri="{0D108BD9-81ED-4DB2-BD59-A6C34878D82A}">
                    <a16:rowId xmlns:a16="http://schemas.microsoft.com/office/drawing/2014/main" val="4120813240"/>
                  </a:ext>
                </a:extLst>
              </a:tr>
              <a:tr h="370840">
                <a:tc>
                  <a:txBody>
                    <a:bodyPr/>
                    <a:lstStyle/>
                    <a:p>
                      <a:pPr algn="ctr"/>
                      <a:r>
                        <a:rPr lang="en-US" dirty="0"/>
                        <a:t>2</a:t>
                      </a:r>
                    </a:p>
                  </a:txBody>
                  <a:tcPr/>
                </a:tc>
                <a:tc>
                  <a:txBody>
                    <a:bodyPr/>
                    <a:lstStyle/>
                    <a:p>
                      <a:pPr algn="ctr"/>
                      <a:r>
                        <a:rPr lang="en-US" dirty="0"/>
                        <a:t>CODE B</a:t>
                      </a:r>
                    </a:p>
                  </a:txBody>
                  <a:tcPr/>
                </a:tc>
                <a:extLst>
                  <a:ext uri="{0D108BD9-81ED-4DB2-BD59-A6C34878D82A}">
                    <a16:rowId xmlns:a16="http://schemas.microsoft.com/office/drawing/2014/main" val="1272367001"/>
                  </a:ext>
                </a:extLst>
              </a:tr>
              <a:tr h="370840">
                <a:tc>
                  <a:txBody>
                    <a:bodyPr/>
                    <a:lstStyle/>
                    <a:p>
                      <a:pPr algn="ctr"/>
                      <a:r>
                        <a:rPr lang="en-US" dirty="0"/>
                        <a:t>3</a:t>
                      </a:r>
                    </a:p>
                  </a:txBody>
                  <a:tcPr/>
                </a:tc>
                <a:tc>
                  <a:txBody>
                    <a:bodyPr/>
                    <a:lstStyle/>
                    <a:p>
                      <a:pPr algn="ctr"/>
                      <a:r>
                        <a:rPr lang="en-US" dirty="0"/>
                        <a:t>CODE C</a:t>
                      </a:r>
                    </a:p>
                  </a:txBody>
                  <a:tcPr/>
                </a:tc>
                <a:extLst>
                  <a:ext uri="{0D108BD9-81ED-4DB2-BD59-A6C34878D82A}">
                    <a16:rowId xmlns:a16="http://schemas.microsoft.com/office/drawing/2014/main" val="558299038"/>
                  </a:ext>
                </a:extLst>
              </a:tr>
              <a:tr h="370840">
                <a:tc>
                  <a:txBody>
                    <a:bodyPr/>
                    <a:lstStyle/>
                    <a:p>
                      <a:pPr algn="ctr"/>
                      <a:r>
                        <a:rPr lang="en-US" dirty="0"/>
                        <a:t>4</a:t>
                      </a:r>
                    </a:p>
                  </a:txBody>
                  <a:tcPr/>
                </a:tc>
                <a:tc>
                  <a:txBody>
                    <a:bodyPr/>
                    <a:lstStyle/>
                    <a:p>
                      <a:pPr algn="ctr"/>
                      <a:r>
                        <a:rPr lang="en-US" dirty="0"/>
                        <a:t>CODE A</a:t>
                      </a:r>
                    </a:p>
                  </a:txBody>
                  <a:tcPr/>
                </a:tc>
                <a:extLst>
                  <a:ext uri="{0D108BD9-81ED-4DB2-BD59-A6C34878D82A}">
                    <a16:rowId xmlns:a16="http://schemas.microsoft.com/office/drawing/2014/main" val="332035830"/>
                  </a:ext>
                </a:extLst>
              </a:tr>
            </a:tbl>
          </a:graphicData>
        </a:graphic>
      </p:graphicFrame>
      <p:sp>
        <p:nvSpPr>
          <p:cNvPr id="8" name="TextBox 7">
            <a:extLst>
              <a:ext uri="{FF2B5EF4-FFF2-40B4-BE49-F238E27FC236}">
                <a16:creationId xmlns:a16="http://schemas.microsoft.com/office/drawing/2014/main" id="{10D92C4C-1DB2-1ECF-68C5-2BC76DEBD7E7}"/>
              </a:ext>
            </a:extLst>
          </p:cNvPr>
          <p:cNvSpPr txBox="1"/>
          <p:nvPr/>
        </p:nvSpPr>
        <p:spPr>
          <a:xfrm>
            <a:off x="4251870" y="2130655"/>
            <a:ext cx="3367086" cy="369332"/>
          </a:xfrm>
          <a:prstGeom prst="rect">
            <a:avLst/>
          </a:prstGeom>
          <a:noFill/>
        </p:spPr>
        <p:txBody>
          <a:bodyPr wrap="square" rtlCol="0">
            <a:spAutoFit/>
          </a:bodyPr>
          <a:lstStyle/>
          <a:p>
            <a:r>
              <a:rPr lang="en-US" dirty="0"/>
              <a:t>DISSIMILARITY MATRIX</a:t>
            </a:r>
          </a:p>
        </p:txBody>
      </p:sp>
      <p:sp>
        <p:nvSpPr>
          <p:cNvPr id="9" name="TextBox 8">
            <a:extLst>
              <a:ext uri="{FF2B5EF4-FFF2-40B4-BE49-F238E27FC236}">
                <a16:creationId xmlns:a16="http://schemas.microsoft.com/office/drawing/2014/main" id="{A0090268-9AB0-20C8-453E-560269C18896}"/>
              </a:ext>
            </a:extLst>
          </p:cNvPr>
          <p:cNvSpPr txBox="1"/>
          <p:nvPr/>
        </p:nvSpPr>
        <p:spPr>
          <a:xfrm>
            <a:off x="8723312" y="2130655"/>
            <a:ext cx="3367086" cy="369332"/>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1469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6E4A-F935-227E-F30C-00B5EEC490B3}"/>
              </a:ext>
            </a:extLst>
          </p:cNvPr>
          <p:cNvSpPr>
            <a:spLocks noGrp="1"/>
          </p:cNvSpPr>
          <p:nvPr>
            <p:ph type="title"/>
          </p:nvPr>
        </p:nvSpPr>
        <p:spPr>
          <a:xfrm>
            <a:off x="630263" y="1101460"/>
            <a:ext cx="5036457" cy="1282926"/>
          </a:xfrm>
        </p:spPr>
        <p:txBody>
          <a:bodyPr vert="horz" lIns="91440" tIns="45720" rIns="91440" bIns="45720" rtlCol="0" anchor="b">
            <a:normAutofit/>
          </a:bodyPr>
          <a:lstStyle/>
          <a:p>
            <a:pPr algn="ctr"/>
            <a:r>
              <a:rPr lang="en-US" dirty="0"/>
              <a:t>content</a:t>
            </a:r>
          </a:p>
        </p:txBody>
      </p:sp>
      <p:graphicFrame>
        <p:nvGraphicFramePr>
          <p:cNvPr id="7" name="Content Placeholder 2">
            <a:extLst>
              <a:ext uri="{FF2B5EF4-FFF2-40B4-BE49-F238E27FC236}">
                <a16:creationId xmlns:a16="http://schemas.microsoft.com/office/drawing/2014/main" id="{9DD86279-A850-55EC-34E7-0D4B9A35BFF9}"/>
              </a:ext>
            </a:extLst>
          </p:cNvPr>
          <p:cNvGraphicFramePr>
            <a:graphicFrameLocks noGrp="1"/>
          </p:cNvGraphicFramePr>
          <p:nvPr>
            <p:ph idx="1"/>
            <p:extLst>
              <p:ext uri="{D42A27DB-BD31-4B8C-83A1-F6EECF244321}">
                <p14:modId xmlns:p14="http://schemas.microsoft.com/office/powerpoint/2010/main" val="2825621377"/>
              </p:ext>
            </p:extLst>
          </p:nvPr>
        </p:nvGraphicFramePr>
        <p:xfrm>
          <a:off x="962407" y="2509697"/>
          <a:ext cx="9352025"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951177"/>
      </p:ext>
    </p:extLst>
  </p:cSld>
  <p:clrMapOvr>
    <a:masterClrMapping/>
  </p:clrMapOvr>
  <mc:AlternateContent xmlns:mc="http://schemas.openxmlformats.org/markup-compatibility/2006" xmlns:p14="http://schemas.microsoft.com/office/powerpoint/2010/main">
    <mc:Choice Requires="p14">
      <p:transition spd="slow" p14:dur="2000" advTm="26321"/>
    </mc:Choice>
    <mc:Fallback xmlns="">
      <p:transition spd="slow" advTm="26321"/>
    </mc:Fallback>
  </mc:AlternateContent>
  <p:extLst>
    <p:ext uri="{3A86A75C-4F4B-4683-9AE1-C65F6400EC91}">
      <p14:laserTraceLst xmlns:p14="http://schemas.microsoft.com/office/powerpoint/2010/main">
        <p14:tracePtLst>
          <p14:tracePt t="5018" x="330200" y="6781800"/>
          <p14:tracePt t="5025" x="1625600" y="5392738"/>
          <p14:tracePt t="5046" x="1795463" y="5300663"/>
          <p14:tracePt t="5052" x="1879600" y="5275263"/>
          <p14:tracePt t="5058" x="1989138" y="5240338"/>
          <p14:tracePt t="5063" x="2090738" y="5214938"/>
          <p14:tracePt t="5073" x="2192338" y="5173663"/>
          <p14:tracePt t="5078" x="2344738" y="5156200"/>
          <p14:tracePt t="5083" x="2481263" y="5122863"/>
          <p14:tracePt t="5559" x="2794000" y="5062538"/>
          <p14:tracePt t="6320" x="4513263" y="5808663"/>
          <p14:tracePt t="6341" x="4630738" y="5494338"/>
          <p14:tracePt t="6350" x="4665663" y="5453063"/>
          <p14:tracePt t="6357" x="4665663" y="5435600"/>
          <p14:tracePt t="6400" x="4673600" y="5435600"/>
          <p14:tracePt t="6492" x="4665663" y="5486400"/>
          <p14:tracePt t="6504" x="4648200" y="5486400"/>
          <p14:tracePt t="6534" x="4648200" y="5494338"/>
          <p14:tracePt t="6642" x="4648200" y="5468938"/>
          <p14:tracePt t="7223" x="4554538" y="5410200"/>
          <p14:tracePt t="9270" x="4960938" y="5410200"/>
          <p14:tracePt t="9291" x="5046663" y="5410200"/>
          <p14:tracePt t="9310" x="5097463" y="5410200"/>
          <p14:tracePt t="9324" x="5156200" y="5427663"/>
          <p14:tracePt t="9348" x="5181600" y="5427663"/>
          <p14:tracePt t="9357" x="5199063" y="5435600"/>
          <p14:tracePt t="9525" x="4978400" y="5427663"/>
          <p14:tracePt t="9533" x="4945063" y="5427663"/>
          <p14:tracePt t="9539" x="4927600" y="5427663"/>
          <p14:tracePt t="9549" x="4902200" y="5427663"/>
          <p14:tracePt t="9555" x="4884738" y="5427663"/>
          <p14:tracePt t="9560" x="4859338" y="5427663"/>
          <p14:tracePt t="9568" x="4843463" y="5410200"/>
          <p14:tracePt t="9687" x="4792663" y="5410200"/>
          <p14:tracePt t="9710" x="4706938" y="5410200"/>
          <p14:tracePt t="9750" x="4691063" y="5410200"/>
          <p14:tracePt t="9870" x="4706938" y="5410200"/>
          <p14:tracePt t="9883" x="4724400" y="5410200"/>
          <p14:tracePt t="9889" x="4783138" y="5410200"/>
          <p14:tracePt t="9901" x="4808538" y="5410200"/>
          <p14:tracePt t="9924" x="4868863" y="5410200"/>
          <p14:tracePt t="9941" x="4978400" y="5427663"/>
          <p14:tracePt t="9955" x="5046663" y="5435600"/>
          <p14:tracePt t="9960" x="5113338" y="5453063"/>
          <p14:tracePt t="9981" x="5138738" y="5453063"/>
          <p14:tracePt t="10001" x="5173663" y="5468938"/>
          <p14:tracePt t="10037" x="5181600" y="5468938"/>
          <p14:tracePt t="10216" x="5181600" y="5486400"/>
          <p14:tracePt t="10343" x="5214938" y="5468938"/>
          <p14:tracePt t="10471" x="5630863" y="5351463"/>
          <p14:tracePt t="10498" x="7332663" y="5392738"/>
          <p14:tracePt t="10528" x="7424738" y="5435600"/>
          <p14:tracePt t="10545" x="7424738" y="5453063"/>
          <p14:tracePt t="10553" x="7442200" y="5453063"/>
          <p14:tracePt t="10639" x="7332663" y="5468938"/>
          <p14:tracePt t="10691" x="7213600" y="5486400"/>
          <p14:tracePt t="10706" x="7112000" y="5494338"/>
          <p14:tracePt t="10721" x="7053263" y="5494338"/>
          <p14:tracePt t="10727" x="7018338" y="5494338"/>
          <p14:tracePt t="10736" x="7010400" y="5494338"/>
          <p14:tracePt t="10749" x="6992938" y="5494338"/>
          <p14:tracePt t="10760" x="6977063" y="5494338"/>
          <p14:tracePt t="10934" x="7205663" y="5427663"/>
          <p14:tracePt t="11277" x="7205663" y="5435600"/>
          <p14:tracePt t="12148" x="8348663" y="5062538"/>
          <p14:tracePt t="12224" x="8618538" y="5181600"/>
          <p14:tracePt t="12228" x="8636000" y="5199063"/>
          <p14:tracePt t="12353" x="8618538" y="5199063"/>
          <p14:tracePt t="12415" x="8602663" y="5199063"/>
          <p14:tracePt t="15537" x="9085263" y="5300663"/>
          <p14:tracePt t="15560" x="9101138" y="5300663"/>
          <p14:tracePt t="15739" x="9085263" y="5300663"/>
          <p14:tracePt t="15953" x="9067800" y="5300663"/>
          <p14:tracePt t="15963" x="9050338" y="5300663"/>
          <p14:tracePt t="16006" x="9042400" y="5300663"/>
          <p14:tracePt t="16013" x="9042400" y="5316538"/>
          <p14:tracePt t="16063" x="9042400" y="5334000"/>
          <p14:tracePt t="16080" x="9042400" y="5351463"/>
          <p14:tracePt t="16157" x="9067800" y="5367338"/>
          <p14:tracePt t="16165" x="9085263" y="5376863"/>
          <p14:tracePt t="16190" x="9101138" y="5376863"/>
          <p14:tracePt t="16201" x="9126538" y="5376863"/>
          <p14:tracePt t="16213" x="9126538" y="5392738"/>
          <p14:tracePt t="16224" x="9144000" y="5392738"/>
          <p14:tracePt t="16412" x="9177338" y="5392738"/>
          <p14:tracePt t="17724" x="9237663" y="5376863"/>
          <p14:tracePt t="17755" x="9263063" y="5376863"/>
          <p14:tracePt t="17766" x="9415463" y="5351463"/>
          <p14:tracePt t="17895" x="9456738" y="5351463"/>
          <p14:tracePt t="17906" x="9618663" y="5351463"/>
          <p14:tracePt t="18023" x="9618663" y="5367338"/>
          <p14:tracePt t="18036" x="9609138" y="5367338"/>
          <p14:tracePt t="18707" x="9593263" y="5367338"/>
          <p14:tracePt t="19287" x="9278938" y="5468938"/>
          <p14:tracePt t="19326" x="9263063" y="5468938"/>
          <p14:tracePt t="22917" x="4902200" y="6230938"/>
          <p14:tracePt t="22961" x="4470400" y="6367463"/>
          <p14:tracePt t="22981" x="3632200" y="6781800"/>
          <p14:tracePt t="23003" x="3556000" y="6840538"/>
          <p14:tracePt t="24786" x="0" y="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C44B-E340-31A9-3B2D-CF7D702C03C6}"/>
              </a:ext>
            </a:extLst>
          </p:cNvPr>
          <p:cNvSpPr>
            <a:spLocks noGrp="1"/>
          </p:cNvSpPr>
          <p:nvPr>
            <p:ph type="title"/>
          </p:nvPr>
        </p:nvSpPr>
        <p:spPr>
          <a:xfrm>
            <a:off x="1623153" y="1325360"/>
            <a:ext cx="10178322" cy="1492132"/>
          </a:xfrm>
        </p:spPr>
        <p:txBody>
          <a:bodyPr/>
          <a:lstStyle/>
          <a:p>
            <a:pPr algn="ctr"/>
            <a:r>
              <a:rPr lang="en-US" dirty="0"/>
              <a:t>Proximity measure for nominal attributes</a:t>
            </a:r>
          </a:p>
        </p:txBody>
      </p:sp>
      <p:sp>
        <p:nvSpPr>
          <p:cNvPr id="3" name="Content Placeholder 2">
            <a:extLst>
              <a:ext uri="{FF2B5EF4-FFF2-40B4-BE49-F238E27FC236}">
                <a16:creationId xmlns:a16="http://schemas.microsoft.com/office/drawing/2014/main" id="{ADC75283-88C7-858B-59F1-E98D971DDAA4}"/>
              </a:ext>
            </a:extLst>
          </p:cNvPr>
          <p:cNvSpPr>
            <a:spLocks noGrp="1"/>
          </p:cNvSpPr>
          <p:nvPr>
            <p:ph idx="1"/>
          </p:nvPr>
        </p:nvSpPr>
        <p:spPr>
          <a:xfrm>
            <a:off x="1251678" y="3206633"/>
            <a:ext cx="10178322" cy="1142999"/>
          </a:xfrm>
        </p:spPr>
        <p:txBody>
          <a:bodyPr>
            <a:normAutofit/>
          </a:bodyPr>
          <a:lstStyle/>
          <a:p>
            <a:pPr marL="0" indent="0" algn="ctr">
              <a:buNone/>
            </a:pPr>
            <a:r>
              <a:rPr lang="en-US" sz="4000" dirty="0"/>
              <a:t>EXAMPLE 2</a:t>
            </a:r>
          </a:p>
        </p:txBody>
      </p:sp>
    </p:spTree>
    <p:extLst>
      <p:ext uri="{BB962C8B-B14F-4D97-AF65-F5344CB8AC3E}">
        <p14:creationId xmlns:p14="http://schemas.microsoft.com/office/powerpoint/2010/main" val="1877533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48D-0E18-C112-6C4F-4811589A466F}"/>
              </a:ext>
            </a:extLst>
          </p:cNvPr>
          <p:cNvSpPr>
            <a:spLocks noGrp="1"/>
          </p:cNvSpPr>
          <p:nvPr>
            <p:ph type="title"/>
          </p:nvPr>
        </p:nvSpPr>
        <p:spPr/>
        <p:txBody>
          <a:bodyPr/>
          <a:lstStyle/>
          <a:p>
            <a:r>
              <a:rPr lang="en-US" dirty="0"/>
              <a:t>Proximity measure for nominal attributes</a:t>
            </a:r>
          </a:p>
        </p:txBody>
      </p:sp>
      <p:graphicFrame>
        <p:nvGraphicFramePr>
          <p:cNvPr id="4" name="Table 4">
            <a:extLst>
              <a:ext uri="{FF2B5EF4-FFF2-40B4-BE49-F238E27FC236}">
                <a16:creationId xmlns:a16="http://schemas.microsoft.com/office/drawing/2014/main" id="{F105D16D-F6A4-E714-26F4-741F3C991B93}"/>
              </a:ext>
            </a:extLst>
          </p:cNvPr>
          <p:cNvGraphicFramePr>
            <a:graphicFrameLocks noGrp="1"/>
          </p:cNvGraphicFramePr>
          <p:nvPr>
            <p:ph idx="1"/>
            <p:extLst>
              <p:ext uri="{D42A27DB-BD31-4B8C-83A1-F6EECF244321}">
                <p14:modId xmlns:p14="http://schemas.microsoft.com/office/powerpoint/2010/main" val="3115768086"/>
              </p:ext>
            </p:extLst>
          </p:nvPr>
        </p:nvGraphicFramePr>
        <p:xfrm>
          <a:off x="1251678" y="2868932"/>
          <a:ext cx="4335463" cy="1917380"/>
        </p:xfrm>
        <a:graphic>
          <a:graphicData uri="http://schemas.openxmlformats.org/drawingml/2006/table">
            <a:tbl>
              <a:tblPr firstRow="1" bandRow="1">
                <a:tableStyleId>{5C22544A-7EE6-4342-B048-85BDC9FD1C3A}</a:tableStyleId>
              </a:tblPr>
              <a:tblGrid>
                <a:gridCol w="557437">
                  <a:extLst>
                    <a:ext uri="{9D8B030D-6E8A-4147-A177-3AD203B41FA5}">
                      <a16:colId xmlns:a16="http://schemas.microsoft.com/office/drawing/2014/main" val="2253147428"/>
                    </a:ext>
                  </a:extLst>
                </a:gridCol>
                <a:gridCol w="1792063">
                  <a:extLst>
                    <a:ext uri="{9D8B030D-6E8A-4147-A177-3AD203B41FA5}">
                      <a16:colId xmlns:a16="http://schemas.microsoft.com/office/drawing/2014/main" val="3584661896"/>
                    </a:ext>
                  </a:extLst>
                </a:gridCol>
                <a:gridCol w="1985963">
                  <a:extLst>
                    <a:ext uri="{9D8B030D-6E8A-4147-A177-3AD203B41FA5}">
                      <a16:colId xmlns:a16="http://schemas.microsoft.com/office/drawing/2014/main" val="3818300418"/>
                    </a:ext>
                  </a:extLst>
                </a:gridCol>
              </a:tblGrid>
              <a:tr h="383476">
                <a:tc>
                  <a:txBody>
                    <a:bodyPr/>
                    <a:lstStyle/>
                    <a:p>
                      <a:pPr algn="ctr"/>
                      <a:r>
                        <a:rPr lang="en-US"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7325403"/>
                  </a:ext>
                </a:extLst>
              </a:tr>
              <a:tr h="383476">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258860"/>
                  </a:ext>
                </a:extLst>
              </a:tr>
              <a:tr h="383476">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444305"/>
                  </a:ext>
                </a:extLst>
              </a:tr>
              <a:tr h="383476">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77170"/>
                  </a:ext>
                </a:extLst>
              </a:tr>
              <a:tr h="383476">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867053"/>
                  </a:ext>
                </a:extLst>
              </a:tr>
            </a:tbl>
          </a:graphicData>
        </a:graphic>
      </p:graphicFrame>
      <p:graphicFrame>
        <p:nvGraphicFramePr>
          <p:cNvPr id="7" name="Table 8">
            <a:extLst>
              <a:ext uri="{FF2B5EF4-FFF2-40B4-BE49-F238E27FC236}">
                <a16:creationId xmlns:a16="http://schemas.microsoft.com/office/drawing/2014/main" id="{F2744EF5-6724-F8FC-CAA9-825314E0C36D}"/>
              </a:ext>
            </a:extLst>
          </p:cNvPr>
          <p:cNvGraphicFramePr>
            <a:graphicFrameLocks noGrp="1"/>
          </p:cNvGraphicFramePr>
          <p:nvPr>
            <p:extLst>
              <p:ext uri="{D42A27DB-BD31-4B8C-83A1-F6EECF244321}">
                <p14:modId xmlns:p14="http://schemas.microsoft.com/office/powerpoint/2010/main" val="1029541634"/>
              </p:ext>
            </p:extLst>
          </p:nvPr>
        </p:nvGraphicFramePr>
        <p:xfrm>
          <a:off x="7481390" y="2928288"/>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8" name="TextBox 7">
            <a:extLst>
              <a:ext uri="{FF2B5EF4-FFF2-40B4-BE49-F238E27FC236}">
                <a16:creationId xmlns:a16="http://schemas.microsoft.com/office/drawing/2014/main" id="{82BE3265-6674-8A16-0923-3E916210CED1}"/>
              </a:ext>
            </a:extLst>
          </p:cNvPr>
          <p:cNvSpPr txBox="1"/>
          <p:nvPr/>
        </p:nvSpPr>
        <p:spPr>
          <a:xfrm>
            <a:off x="7641977" y="2488167"/>
            <a:ext cx="3367086" cy="369332"/>
          </a:xfrm>
          <a:prstGeom prst="rect">
            <a:avLst/>
          </a:prstGeom>
          <a:noFill/>
        </p:spPr>
        <p:txBody>
          <a:bodyPr wrap="square" rtlCol="0">
            <a:spAutoFit/>
          </a:bodyPr>
          <a:lstStyle/>
          <a:p>
            <a:r>
              <a:rPr lang="en-US" dirty="0"/>
              <a:t>DISSIMILARITY MATRIX</a:t>
            </a:r>
          </a:p>
        </p:txBody>
      </p:sp>
      <p:sp>
        <p:nvSpPr>
          <p:cNvPr id="9" name="TextBox 8">
            <a:extLst>
              <a:ext uri="{FF2B5EF4-FFF2-40B4-BE49-F238E27FC236}">
                <a16:creationId xmlns:a16="http://schemas.microsoft.com/office/drawing/2014/main" id="{05D67521-8F7D-220D-F7BB-836540EDF1BA}"/>
              </a:ext>
            </a:extLst>
          </p:cNvPr>
          <p:cNvSpPr txBox="1"/>
          <p:nvPr/>
        </p:nvSpPr>
        <p:spPr>
          <a:xfrm>
            <a:off x="1251678" y="2481738"/>
            <a:ext cx="3367086" cy="369332"/>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13439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48D-0E18-C112-6C4F-4811589A466F}"/>
              </a:ext>
            </a:extLst>
          </p:cNvPr>
          <p:cNvSpPr>
            <a:spLocks noGrp="1"/>
          </p:cNvSpPr>
          <p:nvPr>
            <p:ph type="title"/>
          </p:nvPr>
        </p:nvSpPr>
        <p:spPr/>
        <p:txBody>
          <a:bodyPr/>
          <a:lstStyle/>
          <a:p>
            <a:r>
              <a:rPr lang="en-US" dirty="0"/>
              <a:t>Proximity measure for nominal attributes</a:t>
            </a:r>
          </a:p>
        </p:txBody>
      </p:sp>
      <p:graphicFrame>
        <p:nvGraphicFramePr>
          <p:cNvPr id="4" name="Table 4">
            <a:extLst>
              <a:ext uri="{FF2B5EF4-FFF2-40B4-BE49-F238E27FC236}">
                <a16:creationId xmlns:a16="http://schemas.microsoft.com/office/drawing/2014/main" id="{F105D16D-F6A4-E714-26F4-741F3C991B93}"/>
              </a:ext>
            </a:extLst>
          </p:cNvPr>
          <p:cNvGraphicFramePr>
            <a:graphicFrameLocks noGrp="1"/>
          </p:cNvGraphicFramePr>
          <p:nvPr>
            <p:ph idx="1"/>
          </p:nvPr>
        </p:nvGraphicFramePr>
        <p:xfrm>
          <a:off x="1022350" y="2025969"/>
          <a:ext cx="4335463" cy="1917380"/>
        </p:xfrm>
        <a:graphic>
          <a:graphicData uri="http://schemas.openxmlformats.org/drawingml/2006/table">
            <a:tbl>
              <a:tblPr firstRow="1" bandRow="1">
                <a:tableStyleId>{5C22544A-7EE6-4342-B048-85BDC9FD1C3A}</a:tableStyleId>
              </a:tblPr>
              <a:tblGrid>
                <a:gridCol w="557437">
                  <a:extLst>
                    <a:ext uri="{9D8B030D-6E8A-4147-A177-3AD203B41FA5}">
                      <a16:colId xmlns:a16="http://schemas.microsoft.com/office/drawing/2014/main" val="2253147428"/>
                    </a:ext>
                  </a:extLst>
                </a:gridCol>
                <a:gridCol w="1792063">
                  <a:extLst>
                    <a:ext uri="{9D8B030D-6E8A-4147-A177-3AD203B41FA5}">
                      <a16:colId xmlns:a16="http://schemas.microsoft.com/office/drawing/2014/main" val="3584661896"/>
                    </a:ext>
                  </a:extLst>
                </a:gridCol>
                <a:gridCol w="1985963">
                  <a:extLst>
                    <a:ext uri="{9D8B030D-6E8A-4147-A177-3AD203B41FA5}">
                      <a16:colId xmlns:a16="http://schemas.microsoft.com/office/drawing/2014/main" val="3818300418"/>
                    </a:ext>
                  </a:extLst>
                </a:gridCol>
              </a:tblGrid>
              <a:tr h="383476">
                <a:tc>
                  <a:txBody>
                    <a:bodyPr/>
                    <a:lstStyle/>
                    <a:p>
                      <a:pPr algn="ctr"/>
                      <a:r>
                        <a:rPr lang="en-US"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7325403"/>
                  </a:ext>
                </a:extLst>
              </a:tr>
              <a:tr h="383476">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258860"/>
                  </a:ext>
                </a:extLst>
              </a:tr>
              <a:tr h="383476">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444305"/>
                  </a:ext>
                </a:extLst>
              </a:tr>
              <a:tr h="383476">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77170"/>
                  </a:ext>
                </a:extLst>
              </a:tr>
              <a:tr h="383476">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867053"/>
                  </a:ext>
                </a:extLst>
              </a:tr>
            </a:tbl>
          </a:graphicData>
        </a:graphic>
      </p:graphicFrame>
      <p:sp>
        <p:nvSpPr>
          <p:cNvPr id="5" name="TextBox 4">
            <a:extLst>
              <a:ext uri="{FF2B5EF4-FFF2-40B4-BE49-F238E27FC236}">
                <a16:creationId xmlns:a16="http://schemas.microsoft.com/office/drawing/2014/main" id="{5C298BB6-A568-A3F6-A49E-3951687A9258}"/>
              </a:ext>
            </a:extLst>
          </p:cNvPr>
          <p:cNvSpPr txBox="1"/>
          <p:nvPr/>
        </p:nvSpPr>
        <p:spPr>
          <a:xfrm>
            <a:off x="5480846" y="1968996"/>
            <a:ext cx="1777206" cy="2031325"/>
          </a:xfrm>
          <a:prstGeom prst="rect">
            <a:avLst/>
          </a:prstGeom>
          <a:noFill/>
          <a:ln>
            <a:solidFill>
              <a:schemeClr val="tx1"/>
            </a:solidFill>
          </a:ln>
        </p:spPr>
        <p:txBody>
          <a:bodyPr wrap="square" rtlCol="0">
            <a:spAutoFit/>
          </a:bodyPr>
          <a:lstStyle/>
          <a:p>
            <a:r>
              <a:rPr lang="en-US" dirty="0"/>
              <a:t>For  d(2,1)</a:t>
            </a:r>
          </a:p>
          <a:p>
            <a:r>
              <a:rPr lang="en-US" dirty="0"/>
              <a:t>p =2</a:t>
            </a:r>
          </a:p>
          <a:p>
            <a:r>
              <a:rPr lang="en-US" dirty="0"/>
              <a:t>m = 0</a:t>
            </a:r>
          </a:p>
          <a:p>
            <a:endParaRPr lang="en-US" dirty="0"/>
          </a:p>
          <a:p>
            <a:r>
              <a:rPr lang="en-US" dirty="0"/>
              <a:t>d(2,1) = (p-m)/p</a:t>
            </a:r>
          </a:p>
          <a:p>
            <a:r>
              <a:rPr lang="en-US" dirty="0"/>
              <a:t>          =(2-0)/2</a:t>
            </a:r>
          </a:p>
          <a:p>
            <a:r>
              <a:rPr lang="en-US" dirty="0"/>
              <a:t>          =1</a:t>
            </a:r>
          </a:p>
        </p:txBody>
      </p:sp>
      <p:sp>
        <p:nvSpPr>
          <p:cNvPr id="6" name="TextBox 5">
            <a:extLst>
              <a:ext uri="{FF2B5EF4-FFF2-40B4-BE49-F238E27FC236}">
                <a16:creationId xmlns:a16="http://schemas.microsoft.com/office/drawing/2014/main" id="{FE42F3DD-E1EC-FE28-FFF8-A6E9F24D2684}"/>
              </a:ext>
            </a:extLst>
          </p:cNvPr>
          <p:cNvSpPr txBox="1"/>
          <p:nvPr/>
        </p:nvSpPr>
        <p:spPr>
          <a:xfrm>
            <a:off x="7533483" y="1968995"/>
            <a:ext cx="1896268" cy="2031325"/>
          </a:xfrm>
          <a:prstGeom prst="rect">
            <a:avLst/>
          </a:prstGeom>
          <a:noFill/>
          <a:ln>
            <a:solidFill>
              <a:schemeClr val="tx1"/>
            </a:solidFill>
          </a:ln>
        </p:spPr>
        <p:txBody>
          <a:bodyPr wrap="square" rtlCol="0">
            <a:spAutoFit/>
          </a:bodyPr>
          <a:lstStyle/>
          <a:p>
            <a:r>
              <a:rPr lang="en-US" dirty="0"/>
              <a:t>For  d(3,1)</a:t>
            </a:r>
          </a:p>
          <a:p>
            <a:r>
              <a:rPr lang="en-US" dirty="0"/>
              <a:t>p =2</a:t>
            </a:r>
          </a:p>
          <a:p>
            <a:r>
              <a:rPr lang="en-US" dirty="0"/>
              <a:t>m = 2</a:t>
            </a:r>
          </a:p>
          <a:p>
            <a:endParaRPr lang="en-US" dirty="0"/>
          </a:p>
          <a:p>
            <a:r>
              <a:rPr lang="en-US" dirty="0"/>
              <a:t>d(3,1) = (p-m)/p</a:t>
            </a:r>
          </a:p>
          <a:p>
            <a:r>
              <a:rPr lang="en-US" dirty="0"/>
              <a:t>          =(2-2)/2</a:t>
            </a:r>
          </a:p>
          <a:p>
            <a:r>
              <a:rPr lang="en-US" dirty="0"/>
              <a:t>          =0</a:t>
            </a:r>
          </a:p>
        </p:txBody>
      </p:sp>
      <p:sp>
        <p:nvSpPr>
          <p:cNvPr id="7" name="TextBox 6">
            <a:extLst>
              <a:ext uri="{FF2B5EF4-FFF2-40B4-BE49-F238E27FC236}">
                <a16:creationId xmlns:a16="http://schemas.microsoft.com/office/drawing/2014/main" id="{CABB31A8-3DE0-342C-6A98-8FE128308A78}"/>
              </a:ext>
            </a:extLst>
          </p:cNvPr>
          <p:cNvSpPr txBox="1"/>
          <p:nvPr/>
        </p:nvSpPr>
        <p:spPr>
          <a:xfrm>
            <a:off x="1069976" y="6475615"/>
            <a:ext cx="3367086" cy="369332"/>
          </a:xfrm>
          <a:prstGeom prst="rect">
            <a:avLst/>
          </a:prstGeom>
          <a:noFill/>
        </p:spPr>
        <p:txBody>
          <a:bodyPr wrap="square" rtlCol="0">
            <a:spAutoFit/>
          </a:bodyPr>
          <a:lstStyle/>
          <a:p>
            <a:r>
              <a:rPr lang="en-US" dirty="0"/>
              <a:t>DISSIMILARITY MATRIX</a:t>
            </a:r>
          </a:p>
        </p:txBody>
      </p:sp>
      <p:graphicFrame>
        <p:nvGraphicFramePr>
          <p:cNvPr id="8" name="Table 8">
            <a:extLst>
              <a:ext uri="{FF2B5EF4-FFF2-40B4-BE49-F238E27FC236}">
                <a16:creationId xmlns:a16="http://schemas.microsoft.com/office/drawing/2014/main" id="{B272541B-521A-64C5-6D95-68391C0335A9}"/>
              </a:ext>
            </a:extLst>
          </p:cNvPr>
          <p:cNvGraphicFramePr>
            <a:graphicFrameLocks noGrp="1"/>
          </p:cNvGraphicFramePr>
          <p:nvPr>
            <p:extLst>
              <p:ext uri="{D42A27DB-BD31-4B8C-83A1-F6EECF244321}">
                <p14:modId xmlns:p14="http://schemas.microsoft.com/office/powerpoint/2010/main" val="3832686329"/>
              </p:ext>
            </p:extLst>
          </p:nvPr>
        </p:nvGraphicFramePr>
        <p:xfrm>
          <a:off x="1327085" y="4280470"/>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9" name="TextBox 8">
            <a:extLst>
              <a:ext uri="{FF2B5EF4-FFF2-40B4-BE49-F238E27FC236}">
                <a16:creationId xmlns:a16="http://schemas.microsoft.com/office/drawing/2014/main" id="{8BF6E65A-31C3-BAB9-AAB1-3B184DC30DE0}"/>
              </a:ext>
            </a:extLst>
          </p:cNvPr>
          <p:cNvSpPr txBox="1"/>
          <p:nvPr/>
        </p:nvSpPr>
        <p:spPr>
          <a:xfrm>
            <a:off x="9705182" y="1968994"/>
            <a:ext cx="1777207" cy="2031325"/>
          </a:xfrm>
          <a:prstGeom prst="rect">
            <a:avLst/>
          </a:prstGeom>
          <a:noFill/>
          <a:ln>
            <a:solidFill>
              <a:schemeClr val="tx1"/>
            </a:solidFill>
          </a:ln>
        </p:spPr>
        <p:txBody>
          <a:bodyPr wrap="square" rtlCol="0">
            <a:spAutoFit/>
          </a:bodyPr>
          <a:lstStyle/>
          <a:p>
            <a:r>
              <a:rPr lang="en-US" dirty="0"/>
              <a:t>For  d(3,2)</a:t>
            </a:r>
          </a:p>
          <a:p>
            <a:r>
              <a:rPr lang="en-US" dirty="0"/>
              <a:t>p =2</a:t>
            </a:r>
          </a:p>
          <a:p>
            <a:r>
              <a:rPr lang="en-US" dirty="0"/>
              <a:t>m = 0</a:t>
            </a:r>
          </a:p>
          <a:p>
            <a:endParaRPr lang="en-US" dirty="0"/>
          </a:p>
          <a:p>
            <a:r>
              <a:rPr lang="en-US" dirty="0"/>
              <a:t>d(3,2) = (p-m)/p</a:t>
            </a:r>
          </a:p>
          <a:p>
            <a:r>
              <a:rPr lang="en-US" dirty="0"/>
              <a:t>          =(2-0)/2</a:t>
            </a:r>
          </a:p>
          <a:p>
            <a:r>
              <a:rPr lang="en-US" dirty="0"/>
              <a:t>          =1</a:t>
            </a:r>
          </a:p>
        </p:txBody>
      </p:sp>
      <p:sp>
        <p:nvSpPr>
          <p:cNvPr id="10" name="TextBox 9">
            <a:extLst>
              <a:ext uri="{FF2B5EF4-FFF2-40B4-BE49-F238E27FC236}">
                <a16:creationId xmlns:a16="http://schemas.microsoft.com/office/drawing/2014/main" id="{9149C3F4-1042-FC1A-3070-99307563D7FE}"/>
              </a:ext>
            </a:extLst>
          </p:cNvPr>
          <p:cNvSpPr txBox="1"/>
          <p:nvPr/>
        </p:nvSpPr>
        <p:spPr>
          <a:xfrm>
            <a:off x="5357814" y="4297612"/>
            <a:ext cx="1818844" cy="2031325"/>
          </a:xfrm>
          <a:prstGeom prst="rect">
            <a:avLst/>
          </a:prstGeom>
          <a:noFill/>
          <a:ln>
            <a:solidFill>
              <a:schemeClr val="tx1"/>
            </a:solidFill>
          </a:ln>
        </p:spPr>
        <p:txBody>
          <a:bodyPr wrap="square" rtlCol="0">
            <a:spAutoFit/>
          </a:bodyPr>
          <a:lstStyle/>
          <a:p>
            <a:r>
              <a:rPr lang="en-US" dirty="0"/>
              <a:t>For  d(4,1)</a:t>
            </a:r>
          </a:p>
          <a:p>
            <a:r>
              <a:rPr lang="en-US" dirty="0"/>
              <a:t>p =2</a:t>
            </a:r>
          </a:p>
          <a:p>
            <a:r>
              <a:rPr lang="en-US" dirty="0"/>
              <a:t>m = 0</a:t>
            </a:r>
          </a:p>
          <a:p>
            <a:endParaRPr lang="en-US" dirty="0"/>
          </a:p>
          <a:p>
            <a:r>
              <a:rPr lang="en-US" dirty="0"/>
              <a:t>d(4,1) = (p-m)/p</a:t>
            </a:r>
          </a:p>
          <a:p>
            <a:r>
              <a:rPr lang="en-US" dirty="0"/>
              <a:t>          =(2-0)/2</a:t>
            </a:r>
          </a:p>
          <a:p>
            <a:r>
              <a:rPr lang="en-US" dirty="0"/>
              <a:t>          =1</a:t>
            </a:r>
          </a:p>
        </p:txBody>
      </p:sp>
      <p:sp>
        <p:nvSpPr>
          <p:cNvPr id="11" name="TextBox 10">
            <a:extLst>
              <a:ext uri="{FF2B5EF4-FFF2-40B4-BE49-F238E27FC236}">
                <a16:creationId xmlns:a16="http://schemas.microsoft.com/office/drawing/2014/main" id="{F8EEFC29-8436-224A-763F-33106DD1D900}"/>
              </a:ext>
            </a:extLst>
          </p:cNvPr>
          <p:cNvSpPr txBox="1"/>
          <p:nvPr/>
        </p:nvSpPr>
        <p:spPr>
          <a:xfrm>
            <a:off x="7519128" y="4280470"/>
            <a:ext cx="1910624" cy="2031325"/>
          </a:xfrm>
          <a:prstGeom prst="rect">
            <a:avLst/>
          </a:prstGeom>
          <a:noFill/>
          <a:ln>
            <a:solidFill>
              <a:schemeClr val="tx1"/>
            </a:solidFill>
          </a:ln>
        </p:spPr>
        <p:txBody>
          <a:bodyPr wrap="square" rtlCol="0">
            <a:spAutoFit/>
          </a:bodyPr>
          <a:lstStyle/>
          <a:p>
            <a:r>
              <a:rPr lang="en-US" dirty="0"/>
              <a:t>For  d(4,2)</a:t>
            </a:r>
          </a:p>
          <a:p>
            <a:r>
              <a:rPr lang="en-US" dirty="0"/>
              <a:t>p =2</a:t>
            </a:r>
          </a:p>
          <a:p>
            <a:r>
              <a:rPr lang="en-US" dirty="0"/>
              <a:t>m = 0</a:t>
            </a:r>
          </a:p>
          <a:p>
            <a:endParaRPr lang="en-US" dirty="0"/>
          </a:p>
          <a:p>
            <a:r>
              <a:rPr lang="en-US" dirty="0"/>
              <a:t>d(4,2) = (p-m)/p</a:t>
            </a:r>
          </a:p>
          <a:p>
            <a:r>
              <a:rPr lang="en-US" dirty="0"/>
              <a:t>          =(2-0)/2</a:t>
            </a:r>
          </a:p>
          <a:p>
            <a:r>
              <a:rPr lang="en-US" dirty="0"/>
              <a:t>          =1</a:t>
            </a:r>
          </a:p>
        </p:txBody>
      </p:sp>
      <p:sp>
        <p:nvSpPr>
          <p:cNvPr id="12" name="TextBox 11">
            <a:extLst>
              <a:ext uri="{FF2B5EF4-FFF2-40B4-BE49-F238E27FC236}">
                <a16:creationId xmlns:a16="http://schemas.microsoft.com/office/drawing/2014/main" id="{247D01D5-4B60-E8E8-6CB6-6DC9BFC0686C}"/>
              </a:ext>
            </a:extLst>
          </p:cNvPr>
          <p:cNvSpPr txBox="1"/>
          <p:nvPr/>
        </p:nvSpPr>
        <p:spPr>
          <a:xfrm>
            <a:off x="9680441" y="4193819"/>
            <a:ext cx="1970818" cy="2031325"/>
          </a:xfrm>
          <a:prstGeom prst="rect">
            <a:avLst/>
          </a:prstGeom>
          <a:noFill/>
          <a:ln>
            <a:solidFill>
              <a:schemeClr val="tx1"/>
            </a:solidFill>
          </a:ln>
        </p:spPr>
        <p:txBody>
          <a:bodyPr wrap="square" rtlCol="0">
            <a:spAutoFit/>
          </a:bodyPr>
          <a:lstStyle/>
          <a:p>
            <a:r>
              <a:rPr lang="en-US" dirty="0"/>
              <a:t>For  d(4,3)</a:t>
            </a:r>
          </a:p>
          <a:p>
            <a:r>
              <a:rPr lang="en-US" dirty="0"/>
              <a:t>p =2</a:t>
            </a:r>
          </a:p>
          <a:p>
            <a:r>
              <a:rPr lang="en-US" dirty="0"/>
              <a:t>m = 0</a:t>
            </a:r>
          </a:p>
          <a:p>
            <a:endParaRPr lang="en-US" dirty="0"/>
          </a:p>
          <a:p>
            <a:r>
              <a:rPr lang="en-US" dirty="0"/>
              <a:t>d(4,3) = (p-m)/p</a:t>
            </a:r>
          </a:p>
          <a:p>
            <a:r>
              <a:rPr lang="en-US" dirty="0"/>
              <a:t>          =(2-0)/2</a:t>
            </a:r>
          </a:p>
          <a:p>
            <a:r>
              <a:rPr lang="en-US" dirty="0"/>
              <a:t>          =1</a:t>
            </a:r>
          </a:p>
        </p:txBody>
      </p:sp>
    </p:spTree>
    <p:extLst>
      <p:ext uri="{BB962C8B-B14F-4D97-AF65-F5344CB8AC3E}">
        <p14:creationId xmlns:p14="http://schemas.microsoft.com/office/powerpoint/2010/main" val="144916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48D-0E18-C112-6C4F-4811589A466F}"/>
              </a:ext>
            </a:extLst>
          </p:cNvPr>
          <p:cNvSpPr>
            <a:spLocks noGrp="1"/>
          </p:cNvSpPr>
          <p:nvPr>
            <p:ph type="title"/>
          </p:nvPr>
        </p:nvSpPr>
        <p:spPr/>
        <p:txBody>
          <a:bodyPr/>
          <a:lstStyle/>
          <a:p>
            <a:r>
              <a:rPr lang="en-US" dirty="0"/>
              <a:t>Proximity measure for nominal attributes</a:t>
            </a:r>
          </a:p>
        </p:txBody>
      </p:sp>
      <p:graphicFrame>
        <p:nvGraphicFramePr>
          <p:cNvPr id="4" name="Table 4">
            <a:extLst>
              <a:ext uri="{FF2B5EF4-FFF2-40B4-BE49-F238E27FC236}">
                <a16:creationId xmlns:a16="http://schemas.microsoft.com/office/drawing/2014/main" id="{F105D16D-F6A4-E714-26F4-741F3C991B93}"/>
              </a:ext>
            </a:extLst>
          </p:cNvPr>
          <p:cNvGraphicFramePr>
            <a:graphicFrameLocks noGrp="1"/>
          </p:cNvGraphicFramePr>
          <p:nvPr>
            <p:ph idx="1"/>
          </p:nvPr>
        </p:nvGraphicFramePr>
        <p:xfrm>
          <a:off x="1022350" y="2025969"/>
          <a:ext cx="4335463" cy="1917380"/>
        </p:xfrm>
        <a:graphic>
          <a:graphicData uri="http://schemas.openxmlformats.org/drawingml/2006/table">
            <a:tbl>
              <a:tblPr firstRow="1" bandRow="1">
                <a:tableStyleId>{5C22544A-7EE6-4342-B048-85BDC9FD1C3A}</a:tableStyleId>
              </a:tblPr>
              <a:tblGrid>
                <a:gridCol w="557437">
                  <a:extLst>
                    <a:ext uri="{9D8B030D-6E8A-4147-A177-3AD203B41FA5}">
                      <a16:colId xmlns:a16="http://schemas.microsoft.com/office/drawing/2014/main" val="2253147428"/>
                    </a:ext>
                  </a:extLst>
                </a:gridCol>
                <a:gridCol w="1792063">
                  <a:extLst>
                    <a:ext uri="{9D8B030D-6E8A-4147-A177-3AD203B41FA5}">
                      <a16:colId xmlns:a16="http://schemas.microsoft.com/office/drawing/2014/main" val="3584661896"/>
                    </a:ext>
                  </a:extLst>
                </a:gridCol>
                <a:gridCol w="1985963">
                  <a:extLst>
                    <a:ext uri="{9D8B030D-6E8A-4147-A177-3AD203B41FA5}">
                      <a16:colId xmlns:a16="http://schemas.microsoft.com/office/drawing/2014/main" val="3818300418"/>
                    </a:ext>
                  </a:extLst>
                </a:gridCol>
              </a:tblGrid>
              <a:tr h="383476">
                <a:tc>
                  <a:txBody>
                    <a:bodyPr/>
                    <a:lstStyle/>
                    <a:p>
                      <a:pPr algn="ctr"/>
                      <a:r>
                        <a:rPr lang="en-US"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7325403"/>
                  </a:ext>
                </a:extLst>
              </a:tr>
              <a:tr h="383476">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258860"/>
                  </a:ext>
                </a:extLst>
              </a:tr>
              <a:tr h="383476">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444305"/>
                  </a:ext>
                </a:extLst>
              </a:tr>
              <a:tr h="383476">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77170"/>
                  </a:ext>
                </a:extLst>
              </a:tr>
              <a:tr h="383476">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867053"/>
                  </a:ext>
                </a:extLst>
              </a:tr>
            </a:tbl>
          </a:graphicData>
        </a:graphic>
      </p:graphicFrame>
      <p:sp>
        <p:nvSpPr>
          <p:cNvPr id="5" name="TextBox 4">
            <a:extLst>
              <a:ext uri="{FF2B5EF4-FFF2-40B4-BE49-F238E27FC236}">
                <a16:creationId xmlns:a16="http://schemas.microsoft.com/office/drawing/2014/main" id="{5C298BB6-A568-A3F6-A49E-3951687A9258}"/>
              </a:ext>
            </a:extLst>
          </p:cNvPr>
          <p:cNvSpPr txBox="1"/>
          <p:nvPr/>
        </p:nvSpPr>
        <p:spPr>
          <a:xfrm>
            <a:off x="5480846" y="1968996"/>
            <a:ext cx="1777206" cy="2031325"/>
          </a:xfrm>
          <a:prstGeom prst="rect">
            <a:avLst/>
          </a:prstGeom>
          <a:noFill/>
          <a:ln>
            <a:solidFill>
              <a:schemeClr val="tx1"/>
            </a:solidFill>
          </a:ln>
        </p:spPr>
        <p:txBody>
          <a:bodyPr wrap="square" rtlCol="0">
            <a:spAutoFit/>
          </a:bodyPr>
          <a:lstStyle/>
          <a:p>
            <a:r>
              <a:rPr lang="en-US" dirty="0"/>
              <a:t>For  d(2,1)</a:t>
            </a:r>
          </a:p>
          <a:p>
            <a:r>
              <a:rPr lang="en-US" dirty="0"/>
              <a:t>p =2</a:t>
            </a:r>
          </a:p>
          <a:p>
            <a:r>
              <a:rPr lang="en-US" dirty="0"/>
              <a:t>m = 0</a:t>
            </a:r>
          </a:p>
          <a:p>
            <a:endParaRPr lang="en-US" dirty="0"/>
          </a:p>
          <a:p>
            <a:r>
              <a:rPr lang="en-US" dirty="0"/>
              <a:t>d(2,1) = (p-m)/p</a:t>
            </a:r>
          </a:p>
          <a:p>
            <a:r>
              <a:rPr lang="en-US" dirty="0"/>
              <a:t>          =(2-0)/2</a:t>
            </a:r>
          </a:p>
          <a:p>
            <a:r>
              <a:rPr lang="en-US" dirty="0"/>
              <a:t>          =1</a:t>
            </a:r>
          </a:p>
        </p:txBody>
      </p:sp>
      <p:sp>
        <p:nvSpPr>
          <p:cNvPr id="6" name="TextBox 5">
            <a:extLst>
              <a:ext uri="{FF2B5EF4-FFF2-40B4-BE49-F238E27FC236}">
                <a16:creationId xmlns:a16="http://schemas.microsoft.com/office/drawing/2014/main" id="{FE42F3DD-E1EC-FE28-FFF8-A6E9F24D2684}"/>
              </a:ext>
            </a:extLst>
          </p:cNvPr>
          <p:cNvSpPr txBox="1"/>
          <p:nvPr/>
        </p:nvSpPr>
        <p:spPr>
          <a:xfrm>
            <a:off x="7533483" y="1968995"/>
            <a:ext cx="1896268" cy="2031325"/>
          </a:xfrm>
          <a:prstGeom prst="rect">
            <a:avLst/>
          </a:prstGeom>
          <a:noFill/>
          <a:ln>
            <a:solidFill>
              <a:schemeClr val="tx1"/>
            </a:solidFill>
          </a:ln>
        </p:spPr>
        <p:txBody>
          <a:bodyPr wrap="square" rtlCol="0">
            <a:spAutoFit/>
          </a:bodyPr>
          <a:lstStyle/>
          <a:p>
            <a:r>
              <a:rPr lang="en-US" dirty="0"/>
              <a:t>For  d(3,1)</a:t>
            </a:r>
          </a:p>
          <a:p>
            <a:r>
              <a:rPr lang="en-US" dirty="0"/>
              <a:t>p =2</a:t>
            </a:r>
          </a:p>
          <a:p>
            <a:r>
              <a:rPr lang="en-US" dirty="0"/>
              <a:t>m = 2</a:t>
            </a:r>
          </a:p>
          <a:p>
            <a:endParaRPr lang="en-US" dirty="0"/>
          </a:p>
          <a:p>
            <a:r>
              <a:rPr lang="en-US" dirty="0"/>
              <a:t>d(3,1) = (p-m)/p</a:t>
            </a:r>
          </a:p>
          <a:p>
            <a:r>
              <a:rPr lang="en-US" dirty="0"/>
              <a:t>          =(2-2)/2</a:t>
            </a:r>
          </a:p>
          <a:p>
            <a:r>
              <a:rPr lang="en-US" dirty="0"/>
              <a:t>          =0</a:t>
            </a:r>
          </a:p>
        </p:txBody>
      </p:sp>
      <p:sp>
        <p:nvSpPr>
          <p:cNvPr id="7" name="TextBox 6">
            <a:extLst>
              <a:ext uri="{FF2B5EF4-FFF2-40B4-BE49-F238E27FC236}">
                <a16:creationId xmlns:a16="http://schemas.microsoft.com/office/drawing/2014/main" id="{CABB31A8-3DE0-342C-6A98-8FE128308A78}"/>
              </a:ext>
            </a:extLst>
          </p:cNvPr>
          <p:cNvSpPr txBox="1"/>
          <p:nvPr/>
        </p:nvSpPr>
        <p:spPr>
          <a:xfrm>
            <a:off x="1327085" y="6290949"/>
            <a:ext cx="3367086" cy="369332"/>
          </a:xfrm>
          <a:prstGeom prst="rect">
            <a:avLst/>
          </a:prstGeom>
          <a:noFill/>
        </p:spPr>
        <p:txBody>
          <a:bodyPr wrap="square" rtlCol="0">
            <a:spAutoFit/>
          </a:bodyPr>
          <a:lstStyle/>
          <a:p>
            <a:r>
              <a:rPr lang="en-US" dirty="0"/>
              <a:t>DISSIMILARITY MATRIX</a:t>
            </a:r>
          </a:p>
        </p:txBody>
      </p:sp>
      <p:graphicFrame>
        <p:nvGraphicFramePr>
          <p:cNvPr id="8" name="Table 8">
            <a:extLst>
              <a:ext uri="{FF2B5EF4-FFF2-40B4-BE49-F238E27FC236}">
                <a16:creationId xmlns:a16="http://schemas.microsoft.com/office/drawing/2014/main" id="{B272541B-521A-64C5-6D95-68391C0335A9}"/>
              </a:ext>
            </a:extLst>
          </p:cNvPr>
          <p:cNvGraphicFramePr>
            <a:graphicFrameLocks noGrp="1"/>
          </p:cNvGraphicFramePr>
          <p:nvPr>
            <p:extLst>
              <p:ext uri="{D42A27DB-BD31-4B8C-83A1-F6EECF244321}">
                <p14:modId xmlns:p14="http://schemas.microsoft.com/office/powerpoint/2010/main" val="1578854709"/>
              </p:ext>
            </p:extLst>
          </p:nvPr>
        </p:nvGraphicFramePr>
        <p:xfrm>
          <a:off x="1327085" y="4280470"/>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9" name="TextBox 8">
            <a:extLst>
              <a:ext uri="{FF2B5EF4-FFF2-40B4-BE49-F238E27FC236}">
                <a16:creationId xmlns:a16="http://schemas.microsoft.com/office/drawing/2014/main" id="{8BF6E65A-31C3-BAB9-AAB1-3B184DC30DE0}"/>
              </a:ext>
            </a:extLst>
          </p:cNvPr>
          <p:cNvSpPr txBox="1"/>
          <p:nvPr/>
        </p:nvSpPr>
        <p:spPr>
          <a:xfrm>
            <a:off x="9705182" y="1968994"/>
            <a:ext cx="1777207" cy="2031325"/>
          </a:xfrm>
          <a:prstGeom prst="rect">
            <a:avLst/>
          </a:prstGeom>
          <a:noFill/>
          <a:ln>
            <a:solidFill>
              <a:schemeClr val="tx1"/>
            </a:solidFill>
          </a:ln>
        </p:spPr>
        <p:txBody>
          <a:bodyPr wrap="square" rtlCol="0">
            <a:spAutoFit/>
          </a:bodyPr>
          <a:lstStyle/>
          <a:p>
            <a:r>
              <a:rPr lang="en-US" dirty="0"/>
              <a:t>For  d(3,2)</a:t>
            </a:r>
          </a:p>
          <a:p>
            <a:r>
              <a:rPr lang="en-US" dirty="0"/>
              <a:t>p =2</a:t>
            </a:r>
          </a:p>
          <a:p>
            <a:r>
              <a:rPr lang="en-US" dirty="0"/>
              <a:t>m = 0</a:t>
            </a:r>
          </a:p>
          <a:p>
            <a:endParaRPr lang="en-US" dirty="0"/>
          </a:p>
          <a:p>
            <a:r>
              <a:rPr lang="en-US" dirty="0"/>
              <a:t>d(3,2) = (p-m)/p</a:t>
            </a:r>
          </a:p>
          <a:p>
            <a:r>
              <a:rPr lang="en-US" dirty="0"/>
              <a:t>          =(2-0)/2</a:t>
            </a:r>
          </a:p>
          <a:p>
            <a:r>
              <a:rPr lang="en-US" dirty="0"/>
              <a:t>          =1</a:t>
            </a:r>
          </a:p>
        </p:txBody>
      </p:sp>
      <p:sp>
        <p:nvSpPr>
          <p:cNvPr id="10" name="TextBox 9">
            <a:extLst>
              <a:ext uri="{FF2B5EF4-FFF2-40B4-BE49-F238E27FC236}">
                <a16:creationId xmlns:a16="http://schemas.microsoft.com/office/drawing/2014/main" id="{9149C3F4-1042-FC1A-3070-99307563D7FE}"/>
              </a:ext>
            </a:extLst>
          </p:cNvPr>
          <p:cNvSpPr txBox="1"/>
          <p:nvPr/>
        </p:nvSpPr>
        <p:spPr>
          <a:xfrm>
            <a:off x="5357814" y="4297612"/>
            <a:ext cx="1818844" cy="2031325"/>
          </a:xfrm>
          <a:prstGeom prst="rect">
            <a:avLst/>
          </a:prstGeom>
          <a:noFill/>
          <a:ln>
            <a:solidFill>
              <a:schemeClr val="tx1"/>
            </a:solidFill>
          </a:ln>
        </p:spPr>
        <p:txBody>
          <a:bodyPr wrap="square" rtlCol="0">
            <a:spAutoFit/>
          </a:bodyPr>
          <a:lstStyle/>
          <a:p>
            <a:r>
              <a:rPr lang="en-US" dirty="0"/>
              <a:t>For  d(4,1)</a:t>
            </a:r>
          </a:p>
          <a:p>
            <a:r>
              <a:rPr lang="en-US" dirty="0"/>
              <a:t>p =2</a:t>
            </a:r>
          </a:p>
          <a:p>
            <a:r>
              <a:rPr lang="en-US" dirty="0"/>
              <a:t>m = 0</a:t>
            </a:r>
          </a:p>
          <a:p>
            <a:endParaRPr lang="en-US" dirty="0"/>
          </a:p>
          <a:p>
            <a:r>
              <a:rPr lang="en-US" dirty="0"/>
              <a:t>d(4,1) = (p-m)/p</a:t>
            </a:r>
          </a:p>
          <a:p>
            <a:r>
              <a:rPr lang="en-US" dirty="0"/>
              <a:t>          =(2-0)/2</a:t>
            </a:r>
          </a:p>
          <a:p>
            <a:r>
              <a:rPr lang="en-US" dirty="0"/>
              <a:t>          =1</a:t>
            </a:r>
          </a:p>
        </p:txBody>
      </p:sp>
      <p:sp>
        <p:nvSpPr>
          <p:cNvPr id="11" name="TextBox 10">
            <a:extLst>
              <a:ext uri="{FF2B5EF4-FFF2-40B4-BE49-F238E27FC236}">
                <a16:creationId xmlns:a16="http://schemas.microsoft.com/office/drawing/2014/main" id="{F8EEFC29-8436-224A-763F-33106DD1D900}"/>
              </a:ext>
            </a:extLst>
          </p:cNvPr>
          <p:cNvSpPr txBox="1"/>
          <p:nvPr/>
        </p:nvSpPr>
        <p:spPr>
          <a:xfrm>
            <a:off x="7519128" y="4280470"/>
            <a:ext cx="1910624" cy="2031325"/>
          </a:xfrm>
          <a:prstGeom prst="rect">
            <a:avLst/>
          </a:prstGeom>
          <a:noFill/>
          <a:ln>
            <a:solidFill>
              <a:schemeClr val="tx1"/>
            </a:solidFill>
          </a:ln>
        </p:spPr>
        <p:txBody>
          <a:bodyPr wrap="square" rtlCol="0">
            <a:spAutoFit/>
          </a:bodyPr>
          <a:lstStyle/>
          <a:p>
            <a:r>
              <a:rPr lang="en-US" dirty="0"/>
              <a:t>For  d(4,2)</a:t>
            </a:r>
          </a:p>
          <a:p>
            <a:r>
              <a:rPr lang="en-US" dirty="0"/>
              <a:t>p =2</a:t>
            </a:r>
          </a:p>
          <a:p>
            <a:r>
              <a:rPr lang="en-US" dirty="0"/>
              <a:t>m = 0</a:t>
            </a:r>
          </a:p>
          <a:p>
            <a:endParaRPr lang="en-US" dirty="0"/>
          </a:p>
          <a:p>
            <a:r>
              <a:rPr lang="en-US" dirty="0"/>
              <a:t>d(4,2) = (p-m)/p</a:t>
            </a:r>
          </a:p>
          <a:p>
            <a:r>
              <a:rPr lang="en-US" dirty="0"/>
              <a:t>          =(2-0)/2</a:t>
            </a:r>
          </a:p>
          <a:p>
            <a:r>
              <a:rPr lang="en-US" dirty="0"/>
              <a:t>          =1</a:t>
            </a:r>
          </a:p>
        </p:txBody>
      </p:sp>
      <p:sp>
        <p:nvSpPr>
          <p:cNvPr id="12" name="TextBox 11">
            <a:extLst>
              <a:ext uri="{FF2B5EF4-FFF2-40B4-BE49-F238E27FC236}">
                <a16:creationId xmlns:a16="http://schemas.microsoft.com/office/drawing/2014/main" id="{247D01D5-4B60-E8E8-6CB6-6DC9BFC0686C}"/>
              </a:ext>
            </a:extLst>
          </p:cNvPr>
          <p:cNvSpPr txBox="1"/>
          <p:nvPr/>
        </p:nvSpPr>
        <p:spPr>
          <a:xfrm>
            <a:off x="9680441" y="4193819"/>
            <a:ext cx="1970818" cy="2031325"/>
          </a:xfrm>
          <a:prstGeom prst="rect">
            <a:avLst/>
          </a:prstGeom>
          <a:noFill/>
          <a:ln>
            <a:solidFill>
              <a:schemeClr val="tx1"/>
            </a:solidFill>
          </a:ln>
        </p:spPr>
        <p:txBody>
          <a:bodyPr wrap="square" rtlCol="0">
            <a:spAutoFit/>
          </a:bodyPr>
          <a:lstStyle/>
          <a:p>
            <a:r>
              <a:rPr lang="en-US" dirty="0"/>
              <a:t>For  d(4,3)</a:t>
            </a:r>
          </a:p>
          <a:p>
            <a:r>
              <a:rPr lang="en-US" dirty="0"/>
              <a:t>p =2</a:t>
            </a:r>
          </a:p>
          <a:p>
            <a:r>
              <a:rPr lang="en-US" dirty="0"/>
              <a:t>m = 0</a:t>
            </a:r>
          </a:p>
          <a:p>
            <a:endParaRPr lang="en-US" dirty="0"/>
          </a:p>
          <a:p>
            <a:r>
              <a:rPr lang="en-US" dirty="0"/>
              <a:t>d(4,3) = (p-m)/p</a:t>
            </a:r>
          </a:p>
          <a:p>
            <a:r>
              <a:rPr lang="en-US" dirty="0"/>
              <a:t>          =(2-0)/2</a:t>
            </a:r>
          </a:p>
          <a:p>
            <a:r>
              <a:rPr lang="en-US" dirty="0"/>
              <a:t>          =1</a:t>
            </a:r>
          </a:p>
        </p:txBody>
      </p:sp>
    </p:spTree>
    <p:extLst>
      <p:ext uri="{BB962C8B-B14F-4D97-AF65-F5344CB8AC3E}">
        <p14:creationId xmlns:p14="http://schemas.microsoft.com/office/powerpoint/2010/main" val="15734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5D26-72CB-679A-0CAF-9B2D878A0ABF}"/>
              </a:ext>
            </a:extLst>
          </p:cNvPr>
          <p:cNvSpPr>
            <a:spLocks noGrp="1"/>
          </p:cNvSpPr>
          <p:nvPr>
            <p:ph type="title"/>
          </p:nvPr>
        </p:nvSpPr>
        <p:spPr/>
        <p:txBody>
          <a:bodyPr/>
          <a:lstStyle/>
          <a:p>
            <a:r>
              <a:rPr lang="en-US" dirty="0"/>
              <a:t>Proximity measure for nominal attributes</a:t>
            </a:r>
          </a:p>
        </p:txBody>
      </p:sp>
      <p:sp>
        <p:nvSpPr>
          <p:cNvPr id="5" name="TextBox 4">
            <a:extLst>
              <a:ext uri="{FF2B5EF4-FFF2-40B4-BE49-F238E27FC236}">
                <a16:creationId xmlns:a16="http://schemas.microsoft.com/office/drawing/2014/main" id="{5172C391-5E17-7AC5-A45D-F8E02275C7E2}"/>
              </a:ext>
            </a:extLst>
          </p:cNvPr>
          <p:cNvSpPr txBox="1"/>
          <p:nvPr/>
        </p:nvSpPr>
        <p:spPr>
          <a:xfrm>
            <a:off x="1251678" y="4125450"/>
            <a:ext cx="3367086" cy="369332"/>
          </a:xfrm>
          <a:prstGeom prst="rect">
            <a:avLst/>
          </a:prstGeom>
          <a:noFill/>
        </p:spPr>
        <p:txBody>
          <a:bodyPr wrap="square" rtlCol="0">
            <a:spAutoFit/>
          </a:bodyPr>
          <a:lstStyle/>
          <a:p>
            <a:r>
              <a:rPr lang="en-US" dirty="0"/>
              <a:t>DISSIMILARITY MATRIX</a:t>
            </a:r>
          </a:p>
        </p:txBody>
      </p:sp>
      <p:graphicFrame>
        <p:nvGraphicFramePr>
          <p:cNvPr id="6" name="Table 8">
            <a:extLst>
              <a:ext uri="{FF2B5EF4-FFF2-40B4-BE49-F238E27FC236}">
                <a16:creationId xmlns:a16="http://schemas.microsoft.com/office/drawing/2014/main" id="{62B3DF5A-F2EC-34E0-50FB-C226C0F80DE7}"/>
              </a:ext>
            </a:extLst>
          </p:cNvPr>
          <p:cNvGraphicFramePr>
            <a:graphicFrameLocks noGrp="1"/>
          </p:cNvGraphicFramePr>
          <p:nvPr>
            <p:extLst>
              <p:ext uri="{D42A27DB-BD31-4B8C-83A1-F6EECF244321}">
                <p14:modId xmlns:p14="http://schemas.microsoft.com/office/powerpoint/2010/main" val="2280443094"/>
              </p:ext>
            </p:extLst>
          </p:nvPr>
        </p:nvGraphicFramePr>
        <p:xfrm>
          <a:off x="1251678" y="2114971"/>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7" name="TextBox 6">
            <a:extLst>
              <a:ext uri="{FF2B5EF4-FFF2-40B4-BE49-F238E27FC236}">
                <a16:creationId xmlns:a16="http://schemas.microsoft.com/office/drawing/2014/main" id="{F8008654-DC42-0AB1-0CA9-8E2DBDB220F2}"/>
              </a:ext>
            </a:extLst>
          </p:cNvPr>
          <p:cNvSpPr txBox="1"/>
          <p:nvPr/>
        </p:nvSpPr>
        <p:spPr>
          <a:xfrm>
            <a:off x="4939938" y="2025860"/>
            <a:ext cx="3367086" cy="646331"/>
          </a:xfrm>
          <a:prstGeom prst="rect">
            <a:avLst/>
          </a:prstGeom>
          <a:noFill/>
        </p:spPr>
        <p:txBody>
          <a:bodyPr wrap="square" rtlCol="0">
            <a:spAutoFit/>
          </a:bodyPr>
          <a:lstStyle/>
          <a:p>
            <a:r>
              <a:rPr lang="en-US" dirty="0"/>
              <a:t>Here all data are not matching except d(3,1)</a:t>
            </a:r>
          </a:p>
        </p:txBody>
      </p:sp>
      <p:sp>
        <p:nvSpPr>
          <p:cNvPr id="8" name="Oval 7">
            <a:extLst>
              <a:ext uri="{FF2B5EF4-FFF2-40B4-BE49-F238E27FC236}">
                <a16:creationId xmlns:a16="http://schemas.microsoft.com/office/drawing/2014/main" id="{1C202236-A552-E63F-614F-47512E687FEE}"/>
              </a:ext>
            </a:extLst>
          </p:cNvPr>
          <p:cNvSpPr/>
          <p:nvPr/>
        </p:nvSpPr>
        <p:spPr>
          <a:xfrm>
            <a:off x="1971675" y="3216915"/>
            <a:ext cx="628650" cy="4241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4">
            <a:extLst>
              <a:ext uri="{FF2B5EF4-FFF2-40B4-BE49-F238E27FC236}">
                <a16:creationId xmlns:a16="http://schemas.microsoft.com/office/drawing/2014/main" id="{7FE029B7-0370-F0BA-7A22-2BB7A7659EFC}"/>
              </a:ext>
            </a:extLst>
          </p:cNvPr>
          <p:cNvGraphicFramePr>
            <a:graphicFrameLocks noGrp="1"/>
          </p:cNvGraphicFramePr>
          <p:nvPr>
            <p:ph idx="1"/>
            <p:extLst>
              <p:ext uri="{D42A27DB-BD31-4B8C-83A1-F6EECF244321}">
                <p14:modId xmlns:p14="http://schemas.microsoft.com/office/powerpoint/2010/main" val="3914712270"/>
              </p:ext>
            </p:extLst>
          </p:nvPr>
        </p:nvGraphicFramePr>
        <p:xfrm>
          <a:off x="7408863" y="3953998"/>
          <a:ext cx="4335463" cy="1917380"/>
        </p:xfrm>
        <a:graphic>
          <a:graphicData uri="http://schemas.openxmlformats.org/drawingml/2006/table">
            <a:tbl>
              <a:tblPr firstRow="1" bandRow="1">
                <a:tableStyleId>{5C22544A-7EE6-4342-B048-85BDC9FD1C3A}</a:tableStyleId>
              </a:tblPr>
              <a:tblGrid>
                <a:gridCol w="557437">
                  <a:extLst>
                    <a:ext uri="{9D8B030D-6E8A-4147-A177-3AD203B41FA5}">
                      <a16:colId xmlns:a16="http://schemas.microsoft.com/office/drawing/2014/main" val="2253147428"/>
                    </a:ext>
                  </a:extLst>
                </a:gridCol>
                <a:gridCol w="1792063">
                  <a:extLst>
                    <a:ext uri="{9D8B030D-6E8A-4147-A177-3AD203B41FA5}">
                      <a16:colId xmlns:a16="http://schemas.microsoft.com/office/drawing/2014/main" val="3584661896"/>
                    </a:ext>
                  </a:extLst>
                </a:gridCol>
                <a:gridCol w="1985963">
                  <a:extLst>
                    <a:ext uri="{9D8B030D-6E8A-4147-A177-3AD203B41FA5}">
                      <a16:colId xmlns:a16="http://schemas.microsoft.com/office/drawing/2014/main" val="3818300418"/>
                    </a:ext>
                  </a:extLst>
                </a:gridCol>
              </a:tblGrid>
              <a:tr h="383476">
                <a:tc>
                  <a:txBody>
                    <a:bodyPr/>
                    <a:lstStyle/>
                    <a:p>
                      <a:pPr algn="ctr"/>
                      <a:r>
                        <a:rPr lang="en-US"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ATTRIBUTE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7325403"/>
                  </a:ext>
                </a:extLst>
              </a:tr>
              <a:tr h="383476">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258860"/>
                  </a:ext>
                </a:extLst>
              </a:tr>
              <a:tr h="383476">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444305"/>
                  </a:ext>
                </a:extLst>
              </a:tr>
              <a:tr h="383476">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77170"/>
                  </a:ext>
                </a:extLst>
              </a:tr>
              <a:tr h="383476">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867053"/>
                  </a:ext>
                </a:extLst>
              </a:tr>
            </a:tbl>
          </a:graphicData>
        </a:graphic>
      </p:graphicFrame>
      <p:sp>
        <p:nvSpPr>
          <p:cNvPr id="10" name="TextBox 9">
            <a:extLst>
              <a:ext uri="{FF2B5EF4-FFF2-40B4-BE49-F238E27FC236}">
                <a16:creationId xmlns:a16="http://schemas.microsoft.com/office/drawing/2014/main" id="{7978EC3B-6ED9-0251-4C4B-5D81CA8B9DEB}"/>
              </a:ext>
            </a:extLst>
          </p:cNvPr>
          <p:cNvSpPr txBox="1"/>
          <p:nvPr/>
        </p:nvSpPr>
        <p:spPr>
          <a:xfrm>
            <a:off x="9129713" y="3428999"/>
            <a:ext cx="1814512" cy="369332"/>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351247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24C8-D19C-A42D-E651-1B1403F27A3D}"/>
              </a:ext>
            </a:extLst>
          </p:cNvPr>
          <p:cNvSpPr>
            <a:spLocks noGrp="1"/>
          </p:cNvSpPr>
          <p:nvPr>
            <p:ph type="title"/>
          </p:nvPr>
        </p:nvSpPr>
        <p:spPr/>
        <p:txBody>
          <a:bodyPr/>
          <a:lstStyle/>
          <a:p>
            <a:r>
              <a:rPr lang="en-US" dirty="0"/>
              <a:t>Problem</a:t>
            </a:r>
          </a:p>
        </p:txBody>
      </p:sp>
      <p:graphicFrame>
        <p:nvGraphicFramePr>
          <p:cNvPr id="4" name="Content Placeholder 3">
            <a:extLst>
              <a:ext uri="{FF2B5EF4-FFF2-40B4-BE49-F238E27FC236}">
                <a16:creationId xmlns:a16="http://schemas.microsoft.com/office/drawing/2014/main" id="{DC453B7D-EEAF-F86A-2334-3EF51FCCF508}"/>
              </a:ext>
            </a:extLst>
          </p:cNvPr>
          <p:cNvGraphicFramePr>
            <a:graphicFrameLocks noGrp="1"/>
          </p:cNvGraphicFramePr>
          <p:nvPr>
            <p:ph idx="1"/>
            <p:extLst>
              <p:ext uri="{D42A27DB-BD31-4B8C-83A1-F6EECF244321}">
                <p14:modId xmlns:p14="http://schemas.microsoft.com/office/powerpoint/2010/main" val="60671361"/>
              </p:ext>
            </p:extLst>
          </p:nvPr>
        </p:nvGraphicFramePr>
        <p:xfrm>
          <a:off x="3515096" y="2423747"/>
          <a:ext cx="3158836" cy="2938200"/>
        </p:xfrm>
        <a:graphic>
          <a:graphicData uri="http://schemas.openxmlformats.org/drawingml/2006/table">
            <a:tbl>
              <a:tblPr>
                <a:tableStyleId>{3C2FFA5D-87B4-456A-9821-1D502468CF0F}</a:tableStyleId>
              </a:tblPr>
              <a:tblGrid>
                <a:gridCol w="577543">
                  <a:extLst>
                    <a:ext uri="{9D8B030D-6E8A-4147-A177-3AD203B41FA5}">
                      <a16:colId xmlns:a16="http://schemas.microsoft.com/office/drawing/2014/main" val="1036808155"/>
                    </a:ext>
                  </a:extLst>
                </a:gridCol>
                <a:gridCol w="949807">
                  <a:extLst>
                    <a:ext uri="{9D8B030D-6E8A-4147-A177-3AD203B41FA5}">
                      <a16:colId xmlns:a16="http://schemas.microsoft.com/office/drawing/2014/main" val="3784653837"/>
                    </a:ext>
                  </a:extLst>
                </a:gridCol>
                <a:gridCol w="1631486">
                  <a:extLst>
                    <a:ext uri="{9D8B030D-6E8A-4147-A177-3AD203B41FA5}">
                      <a16:colId xmlns:a16="http://schemas.microsoft.com/office/drawing/2014/main" val="3343896413"/>
                    </a:ext>
                  </a:extLst>
                </a:gridCol>
              </a:tblGrid>
              <a:tr h="574530">
                <a:tc>
                  <a:txBody>
                    <a:bodyPr/>
                    <a:lstStyle/>
                    <a:p>
                      <a:pPr algn="ctr"/>
                      <a:r>
                        <a:rPr lang="en-IN" sz="1800" dirty="0">
                          <a:effectLst/>
                        </a:rPr>
                        <a:t>Roll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Grades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4144902"/>
                  </a:ext>
                </a:extLst>
              </a:tr>
              <a:tr h="574530">
                <a:tc>
                  <a:txBody>
                    <a:bodyPr/>
                    <a:lstStyle/>
                    <a:p>
                      <a:pPr algn="ctr"/>
                      <a:r>
                        <a:rPr lang="en-IN" sz="1800"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723064"/>
                  </a:ext>
                </a:extLst>
              </a:tr>
              <a:tr h="574530">
                <a:tc>
                  <a:txBody>
                    <a:bodyPr/>
                    <a:lstStyle/>
                    <a:p>
                      <a:pPr algn="ctr"/>
                      <a:r>
                        <a:rPr lang="en-IN" sz="1800"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090949"/>
                  </a:ext>
                </a:extLst>
              </a:tr>
              <a:tr h="574530">
                <a:tc>
                  <a:txBody>
                    <a:bodyPr/>
                    <a:lstStyle/>
                    <a:p>
                      <a:pPr algn="ctr"/>
                      <a:r>
                        <a:rPr lang="en-IN" sz="1800" dirty="0">
                          <a:effectLst/>
                        </a:rPr>
                        <a: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334092"/>
                  </a:ext>
                </a:extLst>
              </a:tr>
              <a:tr h="574530">
                <a:tc>
                  <a:txBody>
                    <a:bodyPr/>
                    <a:lstStyle/>
                    <a:p>
                      <a:pPr algn="ctr"/>
                      <a:r>
                        <a:rPr lang="en-IN" sz="1800"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dirty="0">
                          <a:effectLst/>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2566205"/>
                  </a:ext>
                </a:extLst>
              </a:tr>
            </a:tbl>
          </a:graphicData>
        </a:graphic>
      </p:graphicFrame>
      <p:sp>
        <p:nvSpPr>
          <p:cNvPr id="6" name="TextBox 5">
            <a:extLst>
              <a:ext uri="{FF2B5EF4-FFF2-40B4-BE49-F238E27FC236}">
                <a16:creationId xmlns:a16="http://schemas.microsoft.com/office/drawing/2014/main" id="{F39ED50F-5E06-AFCF-3C50-8A2B0E12B2C4}"/>
              </a:ext>
            </a:extLst>
          </p:cNvPr>
          <p:cNvSpPr txBox="1"/>
          <p:nvPr/>
        </p:nvSpPr>
        <p:spPr>
          <a:xfrm>
            <a:off x="1469572" y="1774763"/>
            <a:ext cx="6097978" cy="369332"/>
          </a:xfrm>
          <a:prstGeom prst="rect">
            <a:avLst/>
          </a:prstGeom>
          <a:noFill/>
        </p:spPr>
        <p:txBody>
          <a:bodyPr wrap="square">
            <a:spAutoFit/>
          </a:bodyPr>
          <a:lstStyle/>
          <a:p>
            <a:pPr algn="l"/>
            <a:r>
              <a:rPr lang="en-IN" b="1" i="0" dirty="0">
                <a:solidFill>
                  <a:srgbClr val="222222"/>
                </a:solidFill>
                <a:effectLst/>
                <a:latin typeface="Lato" panose="020F0502020204030203" pitchFamily="34" charset="0"/>
              </a:rPr>
              <a:t>Find proximity measures for following nominal Attributes</a:t>
            </a:r>
            <a:endParaRPr lang="en-IN"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211333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39869-E15E-1226-E4EC-710A6538A92A}"/>
              </a:ext>
            </a:extLst>
          </p:cNvPr>
          <p:cNvSpPr>
            <a:spLocks noGrp="1"/>
          </p:cNvSpPr>
          <p:nvPr>
            <p:ph idx="1"/>
          </p:nvPr>
        </p:nvSpPr>
        <p:spPr>
          <a:xfrm>
            <a:off x="954793" y="190006"/>
            <a:ext cx="11086785" cy="3598223"/>
          </a:xfrm>
        </p:spPr>
        <p:txBody>
          <a:bodyPr>
            <a:normAutofit fontScale="92500" lnSpcReduction="20000"/>
          </a:bodyPr>
          <a:lstStyle/>
          <a:p>
            <a:pPr marL="0" indent="0" algn="l">
              <a:buNone/>
            </a:pPr>
            <a:r>
              <a:rPr lang="en-IN" sz="2800" b="1" i="0" u="sng" dirty="0">
                <a:solidFill>
                  <a:srgbClr val="222222"/>
                </a:solidFill>
                <a:effectLst/>
                <a:latin typeface="Lato" panose="020F0502020204030203" pitchFamily="34" charset="0"/>
              </a:rPr>
              <a:t>Solution:</a:t>
            </a:r>
          </a:p>
          <a:p>
            <a:pPr marL="0" indent="0" algn="l">
              <a:buNone/>
            </a:pPr>
            <a:r>
              <a:rPr lang="en-IN" sz="2800" dirty="0">
                <a:solidFill>
                  <a:srgbClr val="222222"/>
                </a:solidFill>
                <a:latin typeface="Lato" panose="020F0502020204030203" pitchFamily="34" charset="0"/>
              </a:rPr>
              <a:t>A</a:t>
            </a:r>
            <a:r>
              <a:rPr lang="en-IN" sz="2800" b="0" i="0" dirty="0">
                <a:solidFill>
                  <a:srgbClr val="222222"/>
                </a:solidFill>
                <a:effectLst/>
                <a:latin typeface="Lato" panose="020F0502020204030203" pitchFamily="34" charset="0"/>
              </a:rPr>
              <a:t>pplying the formula for finding the proximity of nominal attributes we get:</a:t>
            </a:r>
          </a:p>
          <a:p>
            <a:pPr marL="0" indent="0" algn="l">
              <a:buNone/>
            </a:pPr>
            <a:r>
              <a:rPr lang="en-IN" sz="2800" b="0" i="0" dirty="0">
                <a:solidFill>
                  <a:srgbClr val="222222"/>
                </a:solidFill>
                <a:effectLst/>
                <a:latin typeface="Lato" panose="020F0502020204030203" pitchFamily="34" charset="0"/>
              </a:rPr>
              <a:t>– d(1,1)= (p-m)/p = (2-2)/2 = 0                  – d(2,2)= (p-m)/p = (2-2)/2 = 0</a:t>
            </a:r>
          </a:p>
          <a:p>
            <a:pPr marL="0" indent="0" algn="l">
              <a:buNone/>
            </a:pPr>
            <a:r>
              <a:rPr lang="en-IN" sz="2800" b="0" i="0" dirty="0">
                <a:solidFill>
                  <a:srgbClr val="222222"/>
                </a:solidFill>
                <a:effectLst/>
                <a:latin typeface="Lato" panose="020F0502020204030203" pitchFamily="34" charset="0"/>
              </a:rPr>
              <a:t>– d(2,1)= (p-m)/p = (2-0)/2 = 1                  – d(3,2)= (p-m)/p = (2-1)/2 = 0.5</a:t>
            </a:r>
          </a:p>
          <a:p>
            <a:pPr marL="0" indent="0" algn="l">
              <a:buNone/>
            </a:pPr>
            <a:r>
              <a:rPr lang="en-IN" sz="2800" b="0" i="0" dirty="0">
                <a:solidFill>
                  <a:srgbClr val="222222"/>
                </a:solidFill>
                <a:effectLst/>
                <a:latin typeface="Lato" panose="020F0502020204030203" pitchFamily="34" charset="0"/>
              </a:rPr>
              <a:t>– d(3,1)= (p-m)/p = (2-2)/2 = 1                  – d(4,2)= (p-m)/p = (2-0)/2 = 1</a:t>
            </a:r>
          </a:p>
          <a:p>
            <a:pPr marL="0" indent="0" algn="l">
              <a:buNone/>
            </a:pPr>
            <a:r>
              <a:rPr lang="en-IN" sz="2800" b="0" i="0" dirty="0">
                <a:solidFill>
                  <a:srgbClr val="222222"/>
                </a:solidFill>
                <a:effectLst/>
                <a:latin typeface="Lato" panose="020F0502020204030203" pitchFamily="34" charset="0"/>
              </a:rPr>
              <a:t>– d(4,1)= (p-m)/p = (2-2)/2 = 0                  – d(3,3)= (p-m)/p = (2-2)/2 = 0</a:t>
            </a:r>
          </a:p>
          <a:p>
            <a:pPr marL="0" indent="0" algn="l">
              <a:buNone/>
            </a:pPr>
            <a:r>
              <a:rPr lang="en-IN" sz="2800" b="0" i="0" dirty="0">
                <a:solidFill>
                  <a:srgbClr val="222222"/>
                </a:solidFill>
                <a:effectLst/>
                <a:latin typeface="Lato" panose="020F0502020204030203" pitchFamily="34" charset="0"/>
              </a:rPr>
              <a:t>– d(4,3)= (p-m)/p = (2-0)/2 = 1                  – d(4,4)= (p-m)/p = (2-2)/2 = 0</a:t>
            </a:r>
          </a:p>
        </p:txBody>
      </p:sp>
      <p:graphicFrame>
        <p:nvGraphicFramePr>
          <p:cNvPr id="4" name="Table 8">
            <a:extLst>
              <a:ext uri="{FF2B5EF4-FFF2-40B4-BE49-F238E27FC236}">
                <a16:creationId xmlns:a16="http://schemas.microsoft.com/office/drawing/2014/main" id="{91123EAA-16F8-327D-D294-B8C1DAF178DF}"/>
              </a:ext>
            </a:extLst>
          </p:cNvPr>
          <p:cNvGraphicFramePr>
            <a:graphicFrameLocks noGrp="1"/>
          </p:cNvGraphicFramePr>
          <p:nvPr>
            <p:extLst>
              <p:ext uri="{D42A27DB-BD31-4B8C-83A1-F6EECF244321}">
                <p14:modId xmlns:p14="http://schemas.microsoft.com/office/powerpoint/2010/main" val="11585061"/>
              </p:ext>
            </p:extLst>
          </p:nvPr>
        </p:nvGraphicFramePr>
        <p:xfrm>
          <a:off x="4010909" y="4280470"/>
          <a:ext cx="3688260" cy="1858024"/>
        </p:xfrm>
        <a:graphic>
          <a:graphicData uri="http://schemas.openxmlformats.org/drawingml/2006/table">
            <a:tbl>
              <a:tblPr firstRow="1" bandRow="1">
                <a:tableStyleId>{5C22544A-7EE6-4342-B048-85BDC9FD1C3A}</a:tableStyleId>
              </a:tblPr>
              <a:tblGrid>
                <a:gridCol w="737652">
                  <a:extLst>
                    <a:ext uri="{9D8B030D-6E8A-4147-A177-3AD203B41FA5}">
                      <a16:colId xmlns:a16="http://schemas.microsoft.com/office/drawing/2014/main" val="1697016062"/>
                    </a:ext>
                  </a:extLst>
                </a:gridCol>
                <a:gridCol w="737652">
                  <a:extLst>
                    <a:ext uri="{9D8B030D-6E8A-4147-A177-3AD203B41FA5}">
                      <a16:colId xmlns:a16="http://schemas.microsoft.com/office/drawing/2014/main" val="3113784885"/>
                    </a:ext>
                  </a:extLst>
                </a:gridCol>
                <a:gridCol w="737652">
                  <a:extLst>
                    <a:ext uri="{9D8B030D-6E8A-4147-A177-3AD203B41FA5}">
                      <a16:colId xmlns:a16="http://schemas.microsoft.com/office/drawing/2014/main" val="2844278865"/>
                    </a:ext>
                  </a:extLst>
                </a:gridCol>
                <a:gridCol w="737652">
                  <a:extLst>
                    <a:ext uri="{9D8B030D-6E8A-4147-A177-3AD203B41FA5}">
                      <a16:colId xmlns:a16="http://schemas.microsoft.com/office/drawing/2014/main" val="1172411386"/>
                    </a:ext>
                  </a:extLst>
                </a:gridCol>
                <a:gridCol w="737652">
                  <a:extLst>
                    <a:ext uri="{9D8B030D-6E8A-4147-A177-3AD203B41FA5}">
                      <a16:colId xmlns:a16="http://schemas.microsoft.com/office/drawing/2014/main" val="1911964321"/>
                    </a:ext>
                  </a:extLst>
                </a:gridCol>
              </a:tblGrid>
              <a:tr h="373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79179"/>
                  </a:ext>
                </a:extLst>
              </a:tr>
              <a:tr h="373066">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579002"/>
                  </a:ext>
                </a:extLst>
              </a:tr>
              <a:tr h="304894">
                <a:tc>
                  <a:txBody>
                    <a:bodyPr/>
                    <a:lstStyle/>
                    <a:p>
                      <a:pPr algn="ctr"/>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39745"/>
                  </a:ext>
                </a:extLst>
              </a:tr>
              <a:tr h="373066">
                <a:tc>
                  <a:txBody>
                    <a:bodyPr/>
                    <a:lstStyle/>
                    <a:p>
                      <a:pPr algn="ctr"/>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825934"/>
                  </a:ext>
                </a:extLst>
              </a:tr>
              <a:tr h="373066">
                <a:tc>
                  <a:txBody>
                    <a:bodyPr/>
                    <a:lstStyle/>
                    <a:p>
                      <a:pPr algn="ctr"/>
                      <a:r>
                        <a:rPr lang="en-US"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642501"/>
                  </a:ext>
                </a:extLst>
              </a:tr>
            </a:tbl>
          </a:graphicData>
        </a:graphic>
      </p:graphicFrame>
      <p:sp>
        <p:nvSpPr>
          <p:cNvPr id="5" name="TextBox 4">
            <a:extLst>
              <a:ext uri="{FF2B5EF4-FFF2-40B4-BE49-F238E27FC236}">
                <a16:creationId xmlns:a16="http://schemas.microsoft.com/office/drawing/2014/main" id="{366229EF-6B46-472F-FA43-945BF84147F5}"/>
              </a:ext>
            </a:extLst>
          </p:cNvPr>
          <p:cNvSpPr txBox="1"/>
          <p:nvPr/>
        </p:nvSpPr>
        <p:spPr>
          <a:xfrm>
            <a:off x="4412457" y="6138494"/>
            <a:ext cx="3367086" cy="369332"/>
          </a:xfrm>
          <a:prstGeom prst="rect">
            <a:avLst/>
          </a:prstGeom>
          <a:noFill/>
        </p:spPr>
        <p:txBody>
          <a:bodyPr wrap="square" rtlCol="0">
            <a:spAutoFit/>
          </a:bodyPr>
          <a:lstStyle/>
          <a:p>
            <a:r>
              <a:rPr lang="en-US" dirty="0"/>
              <a:t>DISSIMILARITY MATRIX</a:t>
            </a:r>
          </a:p>
        </p:txBody>
      </p:sp>
    </p:spTree>
    <p:extLst>
      <p:ext uri="{BB962C8B-B14F-4D97-AF65-F5344CB8AC3E}">
        <p14:creationId xmlns:p14="http://schemas.microsoft.com/office/powerpoint/2010/main" val="297378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5263-A16E-748F-8DB6-ADD341C8D190}"/>
              </a:ext>
            </a:extLst>
          </p:cNvPr>
          <p:cNvSpPr>
            <a:spLocks noGrp="1"/>
          </p:cNvSpPr>
          <p:nvPr>
            <p:ph type="title"/>
          </p:nvPr>
        </p:nvSpPr>
        <p:spPr>
          <a:xfrm>
            <a:off x="1560436" y="2591195"/>
            <a:ext cx="10178322" cy="1492132"/>
          </a:xfrm>
        </p:spPr>
        <p:txBody>
          <a:bodyPr>
            <a:normAutofit fontScale="90000"/>
          </a:bodyPr>
          <a:lstStyle/>
          <a:p>
            <a:pPr algn="ctr"/>
            <a:r>
              <a:rPr lang="en-IN" b="1" i="0" dirty="0">
                <a:solidFill>
                  <a:srgbClr val="222222"/>
                </a:solidFill>
                <a:effectLst/>
              </a:rPr>
              <a:t>Proximity measures for ordinal attributes</a:t>
            </a:r>
            <a:br>
              <a:rPr lang="en-IN" b="0" i="0" dirty="0">
                <a:solidFill>
                  <a:srgbClr val="222222"/>
                </a:solidFill>
                <a:effectLst/>
              </a:rPr>
            </a:br>
            <a:endParaRPr lang="en-US" dirty="0"/>
          </a:p>
        </p:txBody>
      </p:sp>
    </p:spTree>
    <p:extLst>
      <p:ext uri="{BB962C8B-B14F-4D97-AF65-F5344CB8AC3E}">
        <p14:creationId xmlns:p14="http://schemas.microsoft.com/office/powerpoint/2010/main" val="1366357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150F-8136-A289-9775-DEA661B41283}"/>
              </a:ext>
            </a:extLst>
          </p:cNvPr>
          <p:cNvSpPr>
            <a:spLocks noGrp="1"/>
          </p:cNvSpPr>
          <p:nvPr>
            <p:ph type="title"/>
          </p:nvPr>
        </p:nvSpPr>
        <p:spPr/>
        <p:txBody>
          <a:bodyPr>
            <a:normAutofit fontScale="90000"/>
          </a:bodyPr>
          <a:lstStyle/>
          <a:p>
            <a:r>
              <a:rPr lang="en-IN" b="1" i="0" dirty="0">
                <a:solidFill>
                  <a:srgbClr val="222222"/>
                </a:solidFill>
                <a:effectLst/>
              </a:rPr>
              <a:t>Proximity measures for ordinal attributes</a:t>
            </a:r>
            <a:br>
              <a:rPr lang="en-IN" b="0" i="0" dirty="0">
                <a:solidFill>
                  <a:srgbClr val="222222"/>
                </a:solidFill>
                <a:effectLst/>
              </a:rPr>
            </a:br>
            <a:endParaRPr lang="en-US" dirty="0"/>
          </a:p>
        </p:txBody>
      </p:sp>
      <p:sp>
        <p:nvSpPr>
          <p:cNvPr id="3" name="Content Placeholder 2">
            <a:extLst>
              <a:ext uri="{FF2B5EF4-FFF2-40B4-BE49-F238E27FC236}">
                <a16:creationId xmlns:a16="http://schemas.microsoft.com/office/drawing/2014/main" id="{6E43EE4F-B91B-6CA2-5925-93DF88F339D8}"/>
              </a:ext>
            </a:extLst>
          </p:cNvPr>
          <p:cNvSpPr>
            <a:spLocks noGrp="1"/>
          </p:cNvSpPr>
          <p:nvPr>
            <p:ph idx="1"/>
          </p:nvPr>
        </p:nvSpPr>
        <p:spPr>
          <a:xfrm>
            <a:off x="1251677" y="1874517"/>
            <a:ext cx="10623647" cy="4692538"/>
          </a:xfrm>
        </p:spPr>
        <p:txBody>
          <a:bodyPr>
            <a:normAutofit fontScale="92500" lnSpcReduction="10000"/>
          </a:bodyPr>
          <a:lstStyle/>
          <a:p>
            <a:pPr algn="l"/>
            <a:r>
              <a:rPr lang="en-IN" b="0" i="0" dirty="0">
                <a:solidFill>
                  <a:srgbClr val="222222"/>
                </a:solidFill>
                <a:effectLst/>
                <a:latin typeface="Lato" panose="020F0502020204030203" pitchFamily="34" charset="0"/>
              </a:rPr>
              <a:t>An ordinal attribute is an attribute whose possible values have a meaningful order or ranking among them, but the magnitude between successive values is not known. However, to do so, it is important to convert the states to numbers where each state of an ordinal attribute is assigned a number corresponding to the order of attribute values.</a:t>
            </a:r>
          </a:p>
          <a:p>
            <a:pPr marL="0" indent="0" algn="l">
              <a:buNone/>
            </a:pPr>
            <a:r>
              <a:rPr lang="en-IN" b="1" i="0" u="sng" dirty="0">
                <a:solidFill>
                  <a:srgbClr val="222222"/>
                </a:solidFill>
                <a:effectLst/>
                <a:latin typeface="Lato" panose="020F0502020204030203" pitchFamily="34" charset="0"/>
              </a:rPr>
              <a:t>Examples: </a:t>
            </a:r>
            <a:r>
              <a:rPr lang="en-IN" b="0" i="0" dirty="0">
                <a:solidFill>
                  <a:srgbClr val="222222"/>
                </a:solidFill>
                <a:effectLst/>
                <a:latin typeface="Lato" panose="020F0502020204030203" pitchFamily="34" charset="0"/>
              </a:rPr>
              <a:t>rankings (e.g., taste of potato chips on a scale from 1-10), grades, height {tall, medium, short}.</a:t>
            </a:r>
          </a:p>
          <a:p>
            <a:pPr algn="l"/>
            <a:r>
              <a:rPr lang="en-IN" b="0" i="0" dirty="0">
                <a:solidFill>
                  <a:srgbClr val="222222"/>
                </a:solidFill>
                <a:effectLst/>
                <a:latin typeface="Lato" panose="020F0502020204030203" pitchFamily="34" charset="0"/>
              </a:rPr>
              <a:t>Since a number of states can be different for different ordinal attributes, it is therefore </a:t>
            </a:r>
            <a:r>
              <a:rPr lang="en-IN" b="1" i="0" dirty="0">
                <a:solidFill>
                  <a:srgbClr val="222222"/>
                </a:solidFill>
                <a:effectLst/>
                <a:latin typeface="Lato" panose="020F0502020204030203" pitchFamily="34" charset="0"/>
              </a:rPr>
              <a:t>required to scale the values to a common range,</a:t>
            </a:r>
            <a:r>
              <a:rPr lang="en-IN" b="0" i="0" dirty="0">
                <a:solidFill>
                  <a:srgbClr val="222222"/>
                </a:solidFill>
                <a:effectLst/>
                <a:latin typeface="Lato" panose="020F0502020204030203" pitchFamily="34" charset="0"/>
              </a:rPr>
              <a:t> </a:t>
            </a:r>
            <a:r>
              <a:rPr lang="en-IN" b="0" i="0" dirty="0" err="1">
                <a:solidFill>
                  <a:srgbClr val="222222"/>
                </a:solidFill>
                <a:effectLst/>
                <a:latin typeface="Lato" panose="020F0502020204030203" pitchFamily="34" charset="0"/>
              </a:rPr>
              <a:t>e.g</a:t>
            </a:r>
            <a:r>
              <a:rPr lang="en-IN" b="0" i="0" dirty="0">
                <a:solidFill>
                  <a:srgbClr val="222222"/>
                </a:solidFill>
                <a:effectLst/>
                <a:latin typeface="Lato" panose="020F0502020204030203" pitchFamily="34" charset="0"/>
              </a:rPr>
              <a:t> [0,1]. This can be done using the given formula,</a:t>
            </a:r>
          </a:p>
          <a:p>
            <a:pPr marL="0" indent="0">
              <a:buNone/>
            </a:pPr>
            <a:r>
              <a:rPr lang="en-IN" dirty="0">
                <a:solidFill>
                  <a:srgbClr val="222222"/>
                </a:solidFill>
                <a:effectLst/>
              </a:rPr>
              <a:t>                                                         </a:t>
            </a:r>
            <a:r>
              <a:rPr lang="en-IN" b="1" dirty="0" err="1">
                <a:solidFill>
                  <a:srgbClr val="222222"/>
                </a:solidFill>
                <a:effectLst/>
              </a:rPr>
              <a:t>z</a:t>
            </a:r>
            <a:r>
              <a:rPr lang="en-IN" b="1" baseline="-25000" dirty="0" err="1">
                <a:solidFill>
                  <a:srgbClr val="222222"/>
                </a:solidFill>
                <a:effectLst/>
              </a:rPr>
              <a:t>if</a:t>
            </a:r>
            <a:r>
              <a:rPr lang="en-IN" b="1" dirty="0">
                <a:solidFill>
                  <a:srgbClr val="222222"/>
                </a:solidFill>
                <a:effectLst/>
              </a:rPr>
              <a:t>=(r</a:t>
            </a:r>
            <a:r>
              <a:rPr lang="en-IN" b="1" baseline="-25000" dirty="0">
                <a:solidFill>
                  <a:srgbClr val="222222"/>
                </a:solidFill>
                <a:effectLst/>
              </a:rPr>
              <a:t>if</a:t>
            </a:r>
            <a:r>
              <a:rPr lang="en-IN" b="1" dirty="0">
                <a:solidFill>
                  <a:srgbClr val="222222"/>
                </a:solidFill>
                <a:effectLst/>
              </a:rPr>
              <a:t>−1)/(M</a:t>
            </a:r>
            <a:r>
              <a:rPr lang="en-IN" b="1" baseline="-25000" dirty="0">
                <a:solidFill>
                  <a:srgbClr val="222222"/>
                </a:solidFill>
                <a:effectLst/>
              </a:rPr>
              <a:t>f</a:t>
            </a:r>
            <a:r>
              <a:rPr lang="en-IN" b="1" dirty="0">
                <a:solidFill>
                  <a:srgbClr val="222222"/>
                </a:solidFill>
                <a:effectLst/>
              </a:rPr>
              <a:t>−1)</a:t>
            </a:r>
            <a:endParaRPr lang="en-IN" dirty="0">
              <a:solidFill>
                <a:srgbClr val="222222"/>
              </a:solidFill>
              <a:effectLst/>
            </a:endParaRPr>
          </a:p>
          <a:p>
            <a:pPr algn="l"/>
            <a:r>
              <a:rPr lang="en-IN" b="0" i="0" dirty="0">
                <a:solidFill>
                  <a:srgbClr val="222222"/>
                </a:solidFill>
                <a:effectLst/>
                <a:latin typeface="Lato" panose="020F0502020204030203" pitchFamily="34" charset="0"/>
              </a:rPr>
              <a:t>where M is a maximum number assigned to states and r is the rank(numeric value) of a particular object.</a:t>
            </a:r>
            <a:br>
              <a:rPr lang="en-IN" b="1" i="0" dirty="0">
                <a:solidFill>
                  <a:srgbClr val="222222"/>
                </a:solidFill>
                <a:effectLst/>
                <a:latin typeface="Lato" panose="020F0502020204030203" pitchFamily="34" charset="0"/>
              </a:rPr>
            </a:br>
            <a:endParaRPr lang="en-IN" b="0" i="0" dirty="0">
              <a:solidFill>
                <a:srgbClr val="222222"/>
              </a:solidFill>
              <a:effectLst/>
              <a:latin typeface="Lato" panose="020F0502020204030203" pitchFamily="34" charset="0"/>
            </a:endParaRPr>
          </a:p>
          <a:p>
            <a:pPr algn="l"/>
            <a:r>
              <a:rPr lang="en-IN" b="0" i="0" dirty="0">
                <a:solidFill>
                  <a:srgbClr val="222222"/>
                </a:solidFill>
                <a:effectLst/>
                <a:latin typeface="Lato" panose="020F0502020204030203" pitchFamily="34" charset="0"/>
              </a:rPr>
              <a:t>The similarity can be calculated as:</a:t>
            </a:r>
          </a:p>
          <a:p>
            <a:pPr marL="0" indent="0" algn="l">
              <a:buNone/>
            </a:pPr>
            <a:r>
              <a:rPr lang="en-IN" b="0" i="0" dirty="0">
                <a:solidFill>
                  <a:srgbClr val="222222"/>
                </a:solidFill>
                <a:effectLst/>
                <a:latin typeface="Lato" panose="020F0502020204030203" pitchFamily="34" charset="0"/>
              </a:rPr>
              <a:t>                                                         </a:t>
            </a:r>
            <a:r>
              <a:rPr lang="en-IN" b="1" i="0" dirty="0">
                <a:solidFill>
                  <a:srgbClr val="222222"/>
                </a:solidFill>
                <a:effectLst/>
                <a:latin typeface="Lato" panose="020F0502020204030203" pitchFamily="34" charset="0"/>
              </a:rPr>
              <a:t>s(</a:t>
            </a:r>
            <a:r>
              <a:rPr lang="en-IN" b="1" i="0" dirty="0" err="1">
                <a:solidFill>
                  <a:srgbClr val="222222"/>
                </a:solidFill>
                <a:effectLst/>
                <a:latin typeface="Lato" panose="020F0502020204030203" pitchFamily="34" charset="0"/>
              </a:rPr>
              <a:t>i</a:t>
            </a:r>
            <a:r>
              <a:rPr lang="en-IN" b="1" i="0" dirty="0">
                <a:solidFill>
                  <a:srgbClr val="222222"/>
                </a:solidFill>
                <a:effectLst/>
                <a:latin typeface="Lato" panose="020F0502020204030203" pitchFamily="34" charset="0"/>
              </a:rPr>
              <a:t>, j)=1-d(</a:t>
            </a:r>
            <a:r>
              <a:rPr lang="en-IN" b="1" i="0" dirty="0" err="1">
                <a:solidFill>
                  <a:srgbClr val="222222"/>
                </a:solidFill>
                <a:effectLst/>
                <a:latin typeface="Lato" panose="020F0502020204030203" pitchFamily="34" charset="0"/>
              </a:rPr>
              <a:t>i</a:t>
            </a:r>
            <a:r>
              <a:rPr lang="en-IN" b="1" i="0" dirty="0">
                <a:solidFill>
                  <a:srgbClr val="222222"/>
                </a:solidFill>
                <a:effectLst/>
                <a:latin typeface="Lato" panose="020F0502020204030203" pitchFamily="34" charset="0"/>
              </a:rPr>
              <a:t>, j)</a:t>
            </a:r>
            <a:endParaRPr lang="en-IN" b="0" i="0" dirty="0">
              <a:solidFill>
                <a:srgbClr val="222222"/>
              </a:solidFill>
              <a:effectLst/>
              <a:latin typeface="Lato" panose="020F0502020204030203" pitchFamily="34" charset="0"/>
            </a:endParaRPr>
          </a:p>
          <a:p>
            <a:pPr algn="l"/>
            <a:endParaRPr lang="en-IN" b="0" i="0" dirty="0">
              <a:solidFill>
                <a:srgbClr val="222222"/>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921679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9867-6F2E-C1E6-4347-A5F56A9D25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0F8F3F4-83FC-2DB2-6A06-0FB8CF2DBDCF}"/>
              </a:ext>
            </a:extLst>
          </p:cNvPr>
          <p:cNvSpPr>
            <a:spLocks noGrp="1"/>
          </p:cNvSpPr>
          <p:nvPr>
            <p:ph idx="1"/>
          </p:nvPr>
        </p:nvSpPr>
        <p:spPr>
          <a:xfrm>
            <a:off x="1251678" y="3657600"/>
            <a:ext cx="10178322" cy="2307493"/>
          </a:xfrm>
        </p:spPr>
        <p:txBody>
          <a:bodyPr/>
          <a:lstStyle/>
          <a:p>
            <a:pPr algn="l"/>
            <a:r>
              <a:rPr lang="en-IN" b="0" i="0" dirty="0">
                <a:solidFill>
                  <a:srgbClr val="222222"/>
                </a:solidFill>
                <a:effectLst/>
                <a:latin typeface="Lato" panose="020F0502020204030203" pitchFamily="34" charset="0"/>
              </a:rPr>
              <a:t>In this example, we have four objects having ID from 1 to 4.</a:t>
            </a:r>
          </a:p>
          <a:p>
            <a:pPr algn="l"/>
            <a:r>
              <a:rPr lang="en-IN" b="0" i="0" dirty="0">
                <a:solidFill>
                  <a:srgbClr val="222222"/>
                </a:solidFill>
                <a:effectLst/>
                <a:latin typeface="Lato" panose="020F0502020204030203" pitchFamily="34" charset="0"/>
              </a:rPr>
              <a:t>Here for encoding our attribute column, we consider</a:t>
            </a:r>
            <a:r>
              <a:rPr lang="en-IN" b="1" i="1" dirty="0">
                <a:solidFill>
                  <a:srgbClr val="222222"/>
                </a:solidFill>
                <a:effectLst/>
                <a:latin typeface="Lato" panose="020F0502020204030203" pitchFamily="34" charset="0"/>
              </a:rPr>
              <a:t> High=1, Medium=2, and Low=3</a:t>
            </a:r>
            <a:r>
              <a:rPr lang="en-IN" b="0" i="0" dirty="0">
                <a:solidFill>
                  <a:srgbClr val="222222"/>
                </a:solidFill>
                <a:effectLst/>
                <a:latin typeface="Lato" panose="020F0502020204030203" pitchFamily="34" charset="0"/>
              </a:rPr>
              <a:t>. And, the value of </a:t>
            </a:r>
            <a:r>
              <a:rPr lang="en-IN" b="0" i="0" dirty="0" err="1">
                <a:solidFill>
                  <a:srgbClr val="222222"/>
                </a:solidFill>
                <a:effectLst/>
                <a:latin typeface="Lato" panose="020F0502020204030203" pitchFamily="34" charset="0"/>
              </a:rPr>
              <a:t>M</a:t>
            </a:r>
            <a:r>
              <a:rPr lang="en-IN" b="0" i="0" baseline="-25000" dirty="0" err="1">
                <a:solidFill>
                  <a:srgbClr val="222222"/>
                </a:solidFill>
                <a:effectLst/>
                <a:latin typeface="Lato" panose="020F0502020204030203" pitchFamily="34" charset="0"/>
              </a:rPr>
              <a:t>f</a:t>
            </a:r>
            <a:r>
              <a:rPr lang="en-IN" b="0" i="0" dirty="0">
                <a:solidFill>
                  <a:srgbClr val="222222"/>
                </a:solidFill>
                <a:effectLst/>
                <a:latin typeface="Lato" panose="020F0502020204030203" pitchFamily="34" charset="0"/>
              </a:rPr>
              <a:t>=3(since there are three states available)</a:t>
            </a:r>
          </a:p>
          <a:p>
            <a:pPr algn="l"/>
            <a:r>
              <a:rPr lang="en-IN" b="0" i="0" dirty="0">
                <a:solidFill>
                  <a:srgbClr val="222222"/>
                </a:solidFill>
                <a:effectLst/>
                <a:latin typeface="Lato" panose="020F0502020204030203" pitchFamily="34" charset="0"/>
              </a:rPr>
              <a:t>Now, we normalize the ranking in the range of 0 to 1 using the above formula.</a:t>
            </a:r>
          </a:p>
          <a:p>
            <a:pPr algn="l"/>
            <a:r>
              <a:rPr lang="en-IN" b="0" i="0" dirty="0">
                <a:solidFill>
                  <a:srgbClr val="222222"/>
                </a:solidFill>
                <a:effectLst/>
                <a:latin typeface="Lato" panose="020F0502020204030203" pitchFamily="34" charset="0"/>
              </a:rPr>
              <a:t>So, </a:t>
            </a:r>
            <a:r>
              <a:rPr lang="en-IN" b="1" i="1" dirty="0">
                <a:solidFill>
                  <a:srgbClr val="222222"/>
                </a:solidFill>
                <a:effectLst/>
                <a:latin typeface="Lato" panose="020F0502020204030203" pitchFamily="34" charset="0"/>
              </a:rPr>
              <a:t> High=(1-1)/(3-1)=0,  Medium=(2-1)/(3-1)=0.5,  Low=(3-1)/(3-1)=1.</a:t>
            </a:r>
            <a:endParaRPr lang="en-IN" b="0" i="0" dirty="0">
              <a:solidFill>
                <a:srgbClr val="222222"/>
              </a:solidFill>
              <a:effectLst/>
              <a:latin typeface="Lato" panose="020F0502020204030203" pitchFamily="34" charset="0"/>
            </a:endParaRPr>
          </a:p>
          <a:p>
            <a:pPr marL="0" indent="0">
              <a:buNone/>
            </a:pPr>
            <a:endParaRPr lang="en-US" dirty="0"/>
          </a:p>
        </p:txBody>
      </p:sp>
      <p:graphicFrame>
        <p:nvGraphicFramePr>
          <p:cNvPr id="7" name="Table 6">
            <a:extLst>
              <a:ext uri="{FF2B5EF4-FFF2-40B4-BE49-F238E27FC236}">
                <a16:creationId xmlns:a16="http://schemas.microsoft.com/office/drawing/2014/main" id="{9A12ADAB-8F5B-80F2-F937-7C736F446B0E}"/>
              </a:ext>
            </a:extLst>
          </p:cNvPr>
          <p:cNvGraphicFramePr>
            <a:graphicFrameLocks noGrp="1"/>
          </p:cNvGraphicFramePr>
          <p:nvPr>
            <p:extLst>
              <p:ext uri="{D42A27DB-BD31-4B8C-83A1-F6EECF244321}">
                <p14:modId xmlns:p14="http://schemas.microsoft.com/office/powerpoint/2010/main" val="3912069766"/>
              </p:ext>
            </p:extLst>
          </p:nvPr>
        </p:nvGraphicFramePr>
        <p:xfrm>
          <a:off x="1251678" y="1371601"/>
          <a:ext cx="5267876" cy="1828800"/>
        </p:xfrm>
        <a:graphic>
          <a:graphicData uri="http://schemas.openxmlformats.org/drawingml/2006/table">
            <a:tbl>
              <a:tblPr>
                <a:tableStyleId>{3C2FFA5D-87B4-456A-9821-1D502468CF0F}</a:tableStyleId>
              </a:tblPr>
              <a:tblGrid>
                <a:gridCol w="1938192">
                  <a:extLst>
                    <a:ext uri="{9D8B030D-6E8A-4147-A177-3AD203B41FA5}">
                      <a16:colId xmlns:a16="http://schemas.microsoft.com/office/drawing/2014/main" val="1864408689"/>
                    </a:ext>
                  </a:extLst>
                </a:gridCol>
                <a:gridCol w="3329684">
                  <a:extLst>
                    <a:ext uri="{9D8B030D-6E8A-4147-A177-3AD203B41FA5}">
                      <a16:colId xmlns:a16="http://schemas.microsoft.com/office/drawing/2014/main" val="1166739196"/>
                    </a:ext>
                  </a:extLst>
                </a:gridCol>
              </a:tblGrid>
              <a:tr h="0">
                <a:tc>
                  <a:txBody>
                    <a:bodyPr/>
                    <a:lstStyle/>
                    <a:p>
                      <a:r>
                        <a:rPr lang="en-IN" spc="-150" dirty="0"/>
                        <a:t>Object ID</a:t>
                      </a:r>
                    </a:p>
                  </a:txBody>
                  <a:tcPr/>
                </a:tc>
                <a:tc>
                  <a:txBody>
                    <a:bodyPr/>
                    <a:lstStyle/>
                    <a:p>
                      <a:r>
                        <a:rPr lang="en-IN" spc="-150" dirty="0"/>
                        <a:t>Attribute</a:t>
                      </a:r>
                    </a:p>
                  </a:txBody>
                  <a:tcPr/>
                </a:tc>
                <a:extLst>
                  <a:ext uri="{0D108BD9-81ED-4DB2-BD59-A6C34878D82A}">
                    <a16:rowId xmlns:a16="http://schemas.microsoft.com/office/drawing/2014/main" val="1921028652"/>
                  </a:ext>
                </a:extLst>
              </a:tr>
              <a:tr h="0">
                <a:tc>
                  <a:txBody>
                    <a:bodyPr/>
                    <a:lstStyle/>
                    <a:p>
                      <a:r>
                        <a:rPr lang="en-IN" spc="-150" dirty="0"/>
                        <a:t>                                     1</a:t>
                      </a:r>
                    </a:p>
                  </a:txBody>
                  <a:tcPr/>
                </a:tc>
                <a:tc>
                  <a:txBody>
                    <a:bodyPr/>
                    <a:lstStyle/>
                    <a:p>
                      <a:r>
                        <a:rPr lang="en-IN" spc="-150" dirty="0"/>
                        <a:t>                                  High</a:t>
                      </a:r>
                    </a:p>
                  </a:txBody>
                  <a:tcPr/>
                </a:tc>
                <a:extLst>
                  <a:ext uri="{0D108BD9-81ED-4DB2-BD59-A6C34878D82A}">
                    <a16:rowId xmlns:a16="http://schemas.microsoft.com/office/drawing/2014/main" val="1488958848"/>
                  </a:ext>
                </a:extLst>
              </a:tr>
              <a:tr h="0">
                <a:tc>
                  <a:txBody>
                    <a:bodyPr/>
                    <a:lstStyle/>
                    <a:p>
                      <a:r>
                        <a:rPr lang="en-IN" spc="-150" dirty="0"/>
                        <a:t>                                     2</a:t>
                      </a:r>
                    </a:p>
                  </a:txBody>
                  <a:tcPr/>
                </a:tc>
                <a:tc>
                  <a:txBody>
                    <a:bodyPr/>
                    <a:lstStyle/>
                    <a:p>
                      <a:r>
                        <a:rPr lang="en-IN" spc="-150"/>
                        <a:t>                                  Low</a:t>
                      </a:r>
                    </a:p>
                  </a:txBody>
                  <a:tcPr/>
                </a:tc>
                <a:extLst>
                  <a:ext uri="{0D108BD9-81ED-4DB2-BD59-A6C34878D82A}">
                    <a16:rowId xmlns:a16="http://schemas.microsoft.com/office/drawing/2014/main" val="2107126446"/>
                  </a:ext>
                </a:extLst>
              </a:tr>
              <a:tr h="0">
                <a:tc>
                  <a:txBody>
                    <a:bodyPr/>
                    <a:lstStyle/>
                    <a:p>
                      <a:r>
                        <a:rPr lang="en-IN" spc="-150" dirty="0"/>
                        <a:t>                                     3</a:t>
                      </a:r>
                    </a:p>
                  </a:txBody>
                  <a:tcPr/>
                </a:tc>
                <a:tc>
                  <a:txBody>
                    <a:bodyPr/>
                    <a:lstStyle/>
                    <a:p>
                      <a:r>
                        <a:rPr lang="en-IN" spc="-150"/>
                        <a:t>                                  Medium</a:t>
                      </a:r>
                    </a:p>
                  </a:txBody>
                  <a:tcPr/>
                </a:tc>
                <a:extLst>
                  <a:ext uri="{0D108BD9-81ED-4DB2-BD59-A6C34878D82A}">
                    <a16:rowId xmlns:a16="http://schemas.microsoft.com/office/drawing/2014/main" val="331026532"/>
                  </a:ext>
                </a:extLst>
              </a:tr>
              <a:tr h="0">
                <a:tc>
                  <a:txBody>
                    <a:bodyPr/>
                    <a:lstStyle/>
                    <a:p>
                      <a:r>
                        <a:rPr lang="en-IN" spc="-150" dirty="0"/>
                        <a:t>                                     4</a:t>
                      </a:r>
                    </a:p>
                  </a:txBody>
                  <a:tcPr/>
                </a:tc>
                <a:tc>
                  <a:txBody>
                    <a:bodyPr/>
                    <a:lstStyle/>
                    <a:p>
                      <a:r>
                        <a:rPr lang="en-IN" spc="-150" dirty="0"/>
                        <a:t>                                  High</a:t>
                      </a:r>
                    </a:p>
                  </a:txBody>
                  <a:tcPr/>
                </a:tc>
                <a:extLst>
                  <a:ext uri="{0D108BD9-81ED-4DB2-BD59-A6C34878D82A}">
                    <a16:rowId xmlns:a16="http://schemas.microsoft.com/office/drawing/2014/main" val="2045761953"/>
                  </a:ext>
                </a:extLst>
              </a:tr>
            </a:tbl>
          </a:graphicData>
        </a:graphic>
      </p:graphicFrame>
    </p:spTree>
    <p:extLst>
      <p:ext uri="{BB962C8B-B14F-4D97-AF65-F5344CB8AC3E}">
        <p14:creationId xmlns:p14="http://schemas.microsoft.com/office/powerpoint/2010/main" val="343558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3DEF-DE0F-B983-336F-84E3E32BC369}"/>
              </a:ext>
            </a:extLst>
          </p:cNvPr>
          <p:cNvSpPr>
            <a:spLocks noGrp="1"/>
          </p:cNvSpPr>
          <p:nvPr>
            <p:ph type="title"/>
          </p:nvPr>
        </p:nvSpPr>
        <p:spPr/>
        <p:txBody>
          <a:bodyPr/>
          <a:lstStyle/>
          <a:p>
            <a:r>
              <a:rPr lang="en-US" dirty="0"/>
              <a:t>PROXIMITY MEASURE</a:t>
            </a:r>
          </a:p>
        </p:txBody>
      </p:sp>
      <p:sp>
        <p:nvSpPr>
          <p:cNvPr id="3" name="Content Placeholder 2">
            <a:extLst>
              <a:ext uri="{FF2B5EF4-FFF2-40B4-BE49-F238E27FC236}">
                <a16:creationId xmlns:a16="http://schemas.microsoft.com/office/drawing/2014/main" id="{02212C93-647C-5DA6-A022-553659AACDA0}"/>
              </a:ext>
            </a:extLst>
          </p:cNvPr>
          <p:cNvSpPr>
            <a:spLocks noGrp="1"/>
          </p:cNvSpPr>
          <p:nvPr>
            <p:ph idx="1"/>
          </p:nvPr>
        </p:nvSpPr>
        <p:spPr>
          <a:xfrm>
            <a:off x="1251678" y="1450429"/>
            <a:ext cx="10178322" cy="5025186"/>
          </a:xfrm>
        </p:spPr>
        <p:txBody>
          <a:bodyPr>
            <a:normAutofit fontScale="92500"/>
          </a:bodyPr>
          <a:lstStyle/>
          <a:p>
            <a:pPr algn="just"/>
            <a:r>
              <a:rPr lang="en-IN" b="1" i="0" dirty="0">
                <a:solidFill>
                  <a:srgbClr val="222222"/>
                </a:solidFill>
                <a:effectLst/>
                <a:latin typeface="Lato" panose="020F0502020204030203" pitchFamily="34" charset="0"/>
              </a:rPr>
              <a:t>Proximity measures are mainly mathematical techniques that calculate the similarity/dissimilarity of data points</a:t>
            </a:r>
            <a:r>
              <a:rPr lang="en-IN" b="0" i="0" dirty="0">
                <a:solidFill>
                  <a:srgbClr val="222222"/>
                </a:solidFill>
                <a:effectLst/>
                <a:latin typeface="Lato" panose="020F0502020204030203" pitchFamily="34" charset="0"/>
              </a:rPr>
              <a:t>. </a:t>
            </a:r>
          </a:p>
          <a:p>
            <a:pPr algn="just"/>
            <a:r>
              <a:rPr lang="en-IN" sz="2100" dirty="0">
                <a:solidFill>
                  <a:srgbClr val="222222"/>
                </a:solidFill>
                <a:latin typeface="Lato" panose="020F0502020204030203" pitchFamily="34" charset="0"/>
              </a:rPr>
              <a:t>Usually, proximity is measured in terms of similarity or dissimilarity i.e., how alike objects are to one another. </a:t>
            </a:r>
          </a:p>
          <a:p>
            <a:pPr algn="just"/>
            <a:r>
              <a:rPr lang="en-IN" sz="2100" dirty="0">
                <a:solidFill>
                  <a:srgbClr val="222222"/>
                </a:solidFill>
                <a:latin typeface="Lato" panose="020F0502020204030203" pitchFamily="34" charset="0"/>
              </a:rPr>
              <a:t>While implementing clustering algorithms ,outlier analysis and nearest neighbour, it is important to be able to quantify the proximity of objects to one another. </a:t>
            </a:r>
          </a:p>
          <a:p>
            <a:pPr algn="just"/>
            <a:r>
              <a:rPr lang="en-IN" sz="2100" dirty="0">
                <a:solidFill>
                  <a:srgbClr val="222222"/>
                </a:solidFill>
                <a:latin typeface="Lato" panose="020F0502020204030203" pitchFamily="34" charset="0"/>
              </a:rPr>
              <a:t>Distance or similarity measures are essential in solving many pattern recognition problems such as classification and clustering. </a:t>
            </a:r>
          </a:p>
          <a:p>
            <a:pPr algn="just"/>
            <a:r>
              <a:rPr lang="en-IN" sz="2100" dirty="0">
                <a:solidFill>
                  <a:srgbClr val="222222"/>
                </a:solidFill>
                <a:latin typeface="Lato" panose="020F0502020204030203" pitchFamily="34" charset="0"/>
              </a:rPr>
              <a:t>Various distance/similarity measures are available in the literature to compare two data distributions. </a:t>
            </a:r>
          </a:p>
          <a:p>
            <a:pPr algn="just"/>
            <a:r>
              <a:rPr lang="en-IN" sz="2100" dirty="0">
                <a:solidFill>
                  <a:srgbClr val="222222"/>
                </a:solidFill>
                <a:latin typeface="Lato" panose="020F0502020204030203" pitchFamily="34" charset="0"/>
              </a:rPr>
              <a:t> As the names suggest, a similarity measures how close two distributions are. </a:t>
            </a:r>
          </a:p>
          <a:p>
            <a:pPr algn="just"/>
            <a:r>
              <a:rPr lang="en-IN" sz="2100" dirty="0">
                <a:solidFill>
                  <a:srgbClr val="222222"/>
                </a:solidFill>
                <a:latin typeface="Lato" panose="020F0502020204030203" pitchFamily="34" charset="0"/>
              </a:rPr>
              <a:t>For multivariate data, complex summary methods are developed to answer this question.</a:t>
            </a:r>
          </a:p>
          <a:p>
            <a:pPr algn="just"/>
            <a:r>
              <a:rPr lang="en-IN" sz="2000" b="1" i="0" dirty="0">
                <a:solidFill>
                  <a:srgbClr val="222222"/>
                </a:solidFill>
                <a:effectLst/>
                <a:latin typeface="Lato" panose="020F0502020204030203" pitchFamily="34" charset="0"/>
              </a:rPr>
              <a:t>Proximity measures are different for different types of attributes. </a:t>
            </a:r>
            <a:endParaRPr lang="en-IN" sz="2000" b="0" i="0" dirty="0">
              <a:solidFill>
                <a:srgbClr val="222222"/>
              </a:solidFill>
              <a:effectLst/>
              <a:latin typeface="Lato" panose="020F0502020204030203" pitchFamily="34" charset="0"/>
            </a:endParaRPr>
          </a:p>
          <a:p>
            <a:pPr algn="just"/>
            <a:endParaRPr lang="en-US" sz="2100" dirty="0">
              <a:solidFill>
                <a:srgbClr val="222222"/>
              </a:solidFill>
              <a:latin typeface="Lato" panose="020F0502020204030203" pitchFamily="34" charset="0"/>
            </a:endParaRPr>
          </a:p>
        </p:txBody>
      </p:sp>
    </p:spTree>
    <p:extLst>
      <p:ext uri="{BB962C8B-B14F-4D97-AF65-F5344CB8AC3E}">
        <p14:creationId xmlns:p14="http://schemas.microsoft.com/office/powerpoint/2010/main" val="2057856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BCD94-245E-3D14-BDC8-0FF977CE5ACF}"/>
              </a:ext>
            </a:extLst>
          </p:cNvPr>
          <p:cNvSpPr>
            <a:spLocks noGrp="1"/>
          </p:cNvSpPr>
          <p:nvPr>
            <p:ph idx="1"/>
          </p:nvPr>
        </p:nvSpPr>
        <p:spPr>
          <a:xfrm>
            <a:off x="1251678" y="463139"/>
            <a:ext cx="10178322" cy="2965861"/>
          </a:xfrm>
        </p:spPr>
        <p:txBody>
          <a:bodyPr/>
          <a:lstStyle/>
          <a:p>
            <a:pPr algn="l"/>
            <a:r>
              <a:rPr lang="en-IN" b="0" i="0" dirty="0">
                <a:solidFill>
                  <a:srgbClr val="222222"/>
                </a:solidFill>
                <a:effectLst/>
                <a:latin typeface="Lato" panose="020F0502020204030203" pitchFamily="34" charset="0"/>
              </a:rPr>
              <a:t>Finally, we are able to calculate the dissimilarity based on difference in normalized values corresponding to that attribute.</a:t>
            </a:r>
          </a:p>
          <a:p>
            <a:pPr algn="l"/>
            <a:r>
              <a:rPr lang="en-IN" b="0" i="0" dirty="0">
                <a:solidFill>
                  <a:srgbClr val="222222"/>
                </a:solidFill>
                <a:effectLst/>
                <a:latin typeface="Lato" panose="020F0502020204030203" pitchFamily="34" charset="0"/>
              </a:rPr>
              <a:t>– d(1,1)= 0-0 = 0                               – d(2,2)= 3-3 = 0</a:t>
            </a:r>
          </a:p>
          <a:p>
            <a:pPr algn="l"/>
            <a:r>
              <a:rPr lang="en-IN" b="0" i="0" dirty="0">
                <a:solidFill>
                  <a:srgbClr val="222222"/>
                </a:solidFill>
                <a:effectLst/>
                <a:latin typeface="Lato" panose="020F0502020204030203" pitchFamily="34" charset="0"/>
              </a:rPr>
              <a:t>– d(2,1)= 1-0= 1                                – d(3,2)= 0.5-0 = 0.5</a:t>
            </a:r>
          </a:p>
          <a:p>
            <a:pPr algn="l"/>
            <a:r>
              <a:rPr lang="en-IN" b="0" i="0" dirty="0">
                <a:solidFill>
                  <a:srgbClr val="222222"/>
                </a:solidFill>
                <a:effectLst/>
                <a:latin typeface="Lato" panose="020F0502020204030203" pitchFamily="34" charset="0"/>
              </a:rPr>
              <a:t>– d(3,1)= 0.5-0 = 0.5                         – d(4,2)= 1-0 = 1</a:t>
            </a:r>
          </a:p>
          <a:p>
            <a:pPr algn="l"/>
            <a:r>
              <a:rPr lang="en-IN" b="0" i="0" dirty="0">
                <a:solidFill>
                  <a:srgbClr val="222222"/>
                </a:solidFill>
                <a:effectLst/>
                <a:latin typeface="Lato" panose="020F0502020204030203" pitchFamily="34" charset="0"/>
              </a:rPr>
              <a:t>– d(4,1)= 0-0 =0                                 – d(3,3)= 0.5-0.5 = 0</a:t>
            </a:r>
          </a:p>
          <a:p>
            <a:pPr algn="l"/>
            <a:r>
              <a:rPr lang="en-IN" b="0" i="0" dirty="0">
                <a:solidFill>
                  <a:srgbClr val="222222"/>
                </a:solidFill>
                <a:effectLst/>
                <a:latin typeface="Lato" panose="020F0502020204030203" pitchFamily="34" charset="0"/>
              </a:rPr>
              <a:t>– d(4,3)= 0.5-0=0                               – d(4,4)= 0-0 = 0</a:t>
            </a:r>
          </a:p>
          <a:p>
            <a:endParaRPr lang="en-US" dirty="0"/>
          </a:p>
        </p:txBody>
      </p:sp>
      <p:graphicFrame>
        <p:nvGraphicFramePr>
          <p:cNvPr id="4" name="Table 4">
            <a:extLst>
              <a:ext uri="{FF2B5EF4-FFF2-40B4-BE49-F238E27FC236}">
                <a16:creationId xmlns:a16="http://schemas.microsoft.com/office/drawing/2014/main" id="{9BA6F0F7-49E2-5A3F-1855-A72B843B8B6D}"/>
              </a:ext>
            </a:extLst>
          </p:cNvPr>
          <p:cNvGraphicFramePr>
            <a:graphicFrameLocks noGrp="1"/>
          </p:cNvGraphicFramePr>
          <p:nvPr>
            <p:extLst>
              <p:ext uri="{D42A27DB-BD31-4B8C-83A1-F6EECF244321}">
                <p14:modId xmlns:p14="http://schemas.microsoft.com/office/powerpoint/2010/main" val="2856507795"/>
              </p:ext>
            </p:extLst>
          </p:nvPr>
        </p:nvGraphicFramePr>
        <p:xfrm>
          <a:off x="2032000" y="3735999"/>
          <a:ext cx="5817590" cy="1845405"/>
        </p:xfrm>
        <a:graphic>
          <a:graphicData uri="http://schemas.openxmlformats.org/drawingml/2006/table">
            <a:tbl>
              <a:tblPr firstRow="1" bandRow="1">
                <a:tableStyleId>{5C22544A-7EE6-4342-B048-85BDC9FD1C3A}</a:tableStyleId>
              </a:tblPr>
              <a:tblGrid>
                <a:gridCol w="1163518">
                  <a:extLst>
                    <a:ext uri="{9D8B030D-6E8A-4147-A177-3AD203B41FA5}">
                      <a16:colId xmlns:a16="http://schemas.microsoft.com/office/drawing/2014/main" val="1878267280"/>
                    </a:ext>
                  </a:extLst>
                </a:gridCol>
                <a:gridCol w="1163518">
                  <a:extLst>
                    <a:ext uri="{9D8B030D-6E8A-4147-A177-3AD203B41FA5}">
                      <a16:colId xmlns:a16="http://schemas.microsoft.com/office/drawing/2014/main" val="532947362"/>
                    </a:ext>
                  </a:extLst>
                </a:gridCol>
                <a:gridCol w="1163518">
                  <a:extLst>
                    <a:ext uri="{9D8B030D-6E8A-4147-A177-3AD203B41FA5}">
                      <a16:colId xmlns:a16="http://schemas.microsoft.com/office/drawing/2014/main" val="3550975199"/>
                    </a:ext>
                  </a:extLst>
                </a:gridCol>
                <a:gridCol w="1163518">
                  <a:extLst>
                    <a:ext uri="{9D8B030D-6E8A-4147-A177-3AD203B41FA5}">
                      <a16:colId xmlns:a16="http://schemas.microsoft.com/office/drawing/2014/main" val="1188869849"/>
                    </a:ext>
                  </a:extLst>
                </a:gridCol>
                <a:gridCol w="1163518">
                  <a:extLst>
                    <a:ext uri="{9D8B030D-6E8A-4147-A177-3AD203B41FA5}">
                      <a16:colId xmlns:a16="http://schemas.microsoft.com/office/drawing/2014/main" val="2185920121"/>
                    </a:ext>
                  </a:extLst>
                </a:gridCol>
              </a:tblGrid>
              <a:tr h="36908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919592"/>
                  </a:ext>
                </a:extLst>
              </a:tr>
              <a:tr h="36908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888376"/>
                  </a:ext>
                </a:extLst>
              </a:tr>
              <a:tr h="36908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977352"/>
                  </a:ext>
                </a:extLst>
              </a:tr>
              <a:tr h="36908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6277084"/>
                  </a:ext>
                </a:extLst>
              </a:tr>
              <a:tr h="36908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761316"/>
                  </a:ext>
                </a:extLst>
              </a:tr>
            </a:tbl>
          </a:graphicData>
        </a:graphic>
      </p:graphicFrame>
      <p:sp>
        <p:nvSpPr>
          <p:cNvPr id="5" name="TextBox 4">
            <a:extLst>
              <a:ext uri="{FF2B5EF4-FFF2-40B4-BE49-F238E27FC236}">
                <a16:creationId xmlns:a16="http://schemas.microsoft.com/office/drawing/2014/main" id="{FBE30CD5-F0AC-1E7B-7927-15614EDF8FA8}"/>
              </a:ext>
            </a:extLst>
          </p:cNvPr>
          <p:cNvSpPr txBox="1"/>
          <p:nvPr/>
        </p:nvSpPr>
        <p:spPr>
          <a:xfrm>
            <a:off x="3640561" y="5703737"/>
            <a:ext cx="3367086" cy="369332"/>
          </a:xfrm>
          <a:prstGeom prst="rect">
            <a:avLst/>
          </a:prstGeom>
          <a:noFill/>
        </p:spPr>
        <p:txBody>
          <a:bodyPr wrap="square" rtlCol="0">
            <a:spAutoFit/>
          </a:bodyPr>
          <a:lstStyle/>
          <a:p>
            <a:r>
              <a:rPr lang="en-US" dirty="0"/>
              <a:t>DISSIMILARITY MATRIX</a:t>
            </a:r>
          </a:p>
        </p:txBody>
      </p:sp>
    </p:spTree>
    <p:extLst>
      <p:ext uri="{BB962C8B-B14F-4D97-AF65-F5344CB8AC3E}">
        <p14:creationId xmlns:p14="http://schemas.microsoft.com/office/powerpoint/2010/main" val="2773387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C44B-E340-31A9-3B2D-CF7D702C03C6}"/>
              </a:ext>
            </a:extLst>
          </p:cNvPr>
          <p:cNvSpPr>
            <a:spLocks noGrp="1"/>
          </p:cNvSpPr>
          <p:nvPr>
            <p:ph type="title"/>
          </p:nvPr>
        </p:nvSpPr>
        <p:spPr>
          <a:xfrm>
            <a:off x="1494566" y="2682934"/>
            <a:ext cx="10178322" cy="1492132"/>
          </a:xfrm>
        </p:spPr>
        <p:txBody>
          <a:bodyPr/>
          <a:lstStyle/>
          <a:p>
            <a:pPr algn="ctr"/>
            <a:r>
              <a:rPr lang="en-US" dirty="0"/>
              <a:t>Proximity measure for BINARY attributes</a:t>
            </a:r>
          </a:p>
        </p:txBody>
      </p:sp>
    </p:spTree>
    <p:extLst>
      <p:ext uri="{BB962C8B-B14F-4D97-AF65-F5344CB8AC3E}">
        <p14:creationId xmlns:p14="http://schemas.microsoft.com/office/powerpoint/2010/main" val="367568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049E-23E4-3125-C19F-32BE6B9C6B01}"/>
              </a:ext>
            </a:extLst>
          </p:cNvPr>
          <p:cNvSpPr>
            <a:spLocks noGrp="1"/>
          </p:cNvSpPr>
          <p:nvPr>
            <p:ph type="title"/>
          </p:nvPr>
        </p:nvSpPr>
        <p:spPr>
          <a:xfrm>
            <a:off x="1251678" y="184719"/>
            <a:ext cx="10178322" cy="1492132"/>
          </a:xfrm>
        </p:spPr>
        <p:txBody>
          <a:bodyPr/>
          <a:lstStyle/>
          <a:p>
            <a:r>
              <a:rPr lang="en-US" dirty="0"/>
              <a:t>Proximity measure for BINARY attributes</a:t>
            </a:r>
            <a:endParaRPr lang="en-US" b="1" dirty="0"/>
          </a:p>
        </p:txBody>
      </p:sp>
      <p:cxnSp>
        <p:nvCxnSpPr>
          <p:cNvPr id="12" name="Straight Arrow Connector 11">
            <a:extLst>
              <a:ext uri="{FF2B5EF4-FFF2-40B4-BE49-F238E27FC236}">
                <a16:creationId xmlns:a16="http://schemas.microsoft.com/office/drawing/2014/main" id="{AD368007-DED7-E470-9688-4DBB810EEC11}"/>
              </a:ext>
            </a:extLst>
          </p:cNvPr>
          <p:cNvCxnSpPr>
            <a:stCxn id="4" idx="1"/>
          </p:cNvCxnSpPr>
          <p:nvPr/>
        </p:nvCxnSpPr>
        <p:spPr>
          <a:xfrm flipH="1">
            <a:off x="3250740" y="1857142"/>
            <a:ext cx="2314572" cy="9638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6" name="Group 35">
            <a:extLst>
              <a:ext uri="{FF2B5EF4-FFF2-40B4-BE49-F238E27FC236}">
                <a16:creationId xmlns:a16="http://schemas.microsoft.com/office/drawing/2014/main" id="{9A4D08D4-C2F9-E13F-0A25-01821A05F077}"/>
              </a:ext>
            </a:extLst>
          </p:cNvPr>
          <p:cNvGrpSpPr/>
          <p:nvPr/>
        </p:nvGrpSpPr>
        <p:grpSpPr>
          <a:xfrm>
            <a:off x="1251678" y="1533976"/>
            <a:ext cx="10559655" cy="5177998"/>
            <a:chOff x="944163" y="2141959"/>
            <a:chExt cx="10559655" cy="5177998"/>
          </a:xfrm>
        </p:grpSpPr>
        <p:sp>
          <p:nvSpPr>
            <p:cNvPr id="4" name="TextBox 3">
              <a:extLst>
                <a:ext uri="{FF2B5EF4-FFF2-40B4-BE49-F238E27FC236}">
                  <a16:creationId xmlns:a16="http://schemas.microsoft.com/office/drawing/2014/main" id="{1122D3D1-7403-1AFD-12E8-2D133138FD2D}"/>
                </a:ext>
              </a:extLst>
            </p:cNvPr>
            <p:cNvSpPr txBox="1"/>
            <p:nvPr/>
          </p:nvSpPr>
          <p:spPr>
            <a:xfrm>
              <a:off x="5257797" y="2141959"/>
              <a:ext cx="2528888" cy="646331"/>
            </a:xfrm>
            <a:prstGeom prst="rect">
              <a:avLst/>
            </a:prstGeom>
            <a:noFill/>
            <a:ln>
              <a:solidFill>
                <a:schemeClr val="tx1"/>
              </a:solidFill>
            </a:ln>
          </p:spPr>
          <p:txBody>
            <a:bodyPr wrap="square" rtlCol="0">
              <a:spAutoFit/>
            </a:bodyPr>
            <a:lstStyle/>
            <a:p>
              <a:r>
                <a:rPr lang="en-US" dirty="0"/>
                <a:t>BINARY ATTRIBUTES</a:t>
              </a:r>
            </a:p>
            <a:p>
              <a:r>
                <a:rPr lang="en-US" dirty="0"/>
                <a:t>  </a:t>
              </a:r>
            </a:p>
          </p:txBody>
        </p:sp>
        <p:sp>
          <p:nvSpPr>
            <p:cNvPr id="5" name="TextBox 4">
              <a:extLst>
                <a:ext uri="{FF2B5EF4-FFF2-40B4-BE49-F238E27FC236}">
                  <a16:creationId xmlns:a16="http://schemas.microsoft.com/office/drawing/2014/main" id="{7F1937E0-2DE1-BBE8-754A-3EFDF4223271}"/>
                </a:ext>
              </a:extLst>
            </p:cNvPr>
            <p:cNvSpPr txBox="1"/>
            <p:nvPr/>
          </p:nvSpPr>
          <p:spPr>
            <a:xfrm>
              <a:off x="1566861" y="3491596"/>
              <a:ext cx="2990851" cy="646331"/>
            </a:xfrm>
            <a:prstGeom prst="rect">
              <a:avLst/>
            </a:prstGeom>
            <a:noFill/>
            <a:ln>
              <a:solidFill>
                <a:schemeClr val="tx1"/>
              </a:solidFill>
            </a:ln>
          </p:spPr>
          <p:txBody>
            <a:bodyPr wrap="square" rtlCol="0">
              <a:spAutoFit/>
            </a:bodyPr>
            <a:lstStyle/>
            <a:p>
              <a:r>
                <a:rPr lang="en-US" dirty="0"/>
                <a:t>DISSIMILARITY ATTRIBUTES</a:t>
              </a:r>
            </a:p>
            <a:p>
              <a:endParaRPr lang="en-US" dirty="0"/>
            </a:p>
          </p:txBody>
        </p:sp>
        <p:sp>
          <p:nvSpPr>
            <p:cNvPr id="6" name="TextBox 5">
              <a:extLst>
                <a:ext uri="{FF2B5EF4-FFF2-40B4-BE49-F238E27FC236}">
                  <a16:creationId xmlns:a16="http://schemas.microsoft.com/office/drawing/2014/main" id="{79DA9A65-CDDA-2AE7-C7C0-5575C5C0E852}"/>
                </a:ext>
              </a:extLst>
            </p:cNvPr>
            <p:cNvSpPr txBox="1"/>
            <p:nvPr/>
          </p:nvSpPr>
          <p:spPr>
            <a:xfrm>
              <a:off x="8098632" y="3284878"/>
              <a:ext cx="2990851" cy="646331"/>
            </a:xfrm>
            <a:prstGeom prst="rect">
              <a:avLst/>
            </a:prstGeom>
            <a:noFill/>
            <a:ln>
              <a:solidFill>
                <a:schemeClr val="tx1"/>
              </a:solidFill>
            </a:ln>
          </p:spPr>
          <p:txBody>
            <a:bodyPr wrap="square" rtlCol="0">
              <a:spAutoFit/>
            </a:bodyPr>
            <a:lstStyle/>
            <a:p>
              <a:r>
                <a:rPr lang="en-US" dirty="0"/>
                <a:t>SIMILARITY ATTRIBUTES</a:t>
              </a:r>
            </a:p>
            <a:p>
              <a:endParaRPr lang="en-US" dirty="0"/>
            </a:p>
          </p:txBody>
        </p:sp>
        <p:sp>
          <p:nvSpPr>
            <p:cNvPr id="7" name="TextBox 6">
              <a:extLst>
                <a:ext uri="{FF2B5EF4-FFF2-40B4-BE49-F238E27FC236}">
                  <a16:creationId xmlns:a16="http://schemas.microsoft.com/office/drawing/2014/main" id="{68983626-514B-686E-88E2-6B09BF261F85}"/>
                </a:ext>
              </a:extLst>
            </p:cNvPr>
            <p:cNvSpPr txBox="1"/>
            <p:nvPr/>
          </p:nvSpPr>
          <p:spPr>
            <a:xfrm>
              <a:off x="1126329" y="4706483"/>
              <a:ext cx="1452564" cy="923330"/>
            </a:xfrm>
            <a:prstGeom prst="rect">
              <a:avLst/>
            </a:prstGeom>
            <a:noFill/>
            <a:ln>
              <a:solidFill>
                <a:schemeClr val="tx1"/>
              </a:solidFill>
            </a:ln>
          </p:spPr>
          <p:txBody>
            <a:bodyPr wrap="square" rtlCol="0">
              <a:spAutoFit/>
            </a:bodyPr>
            <a:lstStyle/>
            <a:p>
              <a:r>
                <a:rPr lang="en-US" dirty="0"/>
                <a:t>SYMMETRIC BINARY</a:t>
              </a:r>
            </a:p>
            <a:p>
              <a:endParaRPr lang="en-US" dirty="0"/>
            </a:p>
          </p:txBody>
        </p:sp>
        <p:sp>
          <p:nvSpPr>
            <p:cNvPr id="8" name="TextBox 7">
              <a:extLst>
                <a:ext uri="{FF2B5EF4-FFF2-40B4-BE49-F238E27FC236}">
                  <a16:creationId xmlns:a16="http://schemas.microsoft.com/office/drawing/2014/main" id="{1B5005CD-D07E-7786-F017-954A3EDD5E95}"/>
                </a:ext>
              </a:extLst>
            </p:cNvPr>
            <p:cNvSpPr txBox="1"/>
            <p:nvPr/>
          </p:nvSpPr>
          <p:spPr>
            <a:xfrm>
              <a:off x="3348036" y="4682019"/>
              <a:ext cx="1909761" cy="923330"/>
            </a:xfrm>
            <a:prstGeom prst="rect">
              <a:avLst/>
            </a:prstGeom>
            <a:noFill/>
            <a:ln>
              <a:solidFill>
                <a:schemeClr val="tx1"/>
              </a:solidFill>
            </a:ln>
          </p:spPr>
          <p:txBody>
            <a:bodyPr wrap="square" rtlCol="0">
              <a:spAutoFit/>
            </a:bodyPr>
            <a:lstStyle/>
            <a:p>
              <a:r>
                <a:rPr lang="en-US" dirty="0"/>
                <a:t>ASYMMETRIC BINARY</a:t>
              </a:r>
            </a:p>
            <a:p>
              <a:endParaRPr lang="en-US" dirty="0"/>
            </a:p>
          </p:txBody>
        </p:sp>
        <p:sp>
          <p:nvSpPr>
            <p:cNvPr id="9" name="TextBox 8">
              <a:extLst>
                <a:ext uri="{FF2B5EF4-FFF2-40B4-BE49-F238E27FC236}">
                  <a16:creationId xmlns:a16="http://schemas.microsoft.com/office/drawing/2014/main" id="{4DF0FDB1-3152-7156-08AB-FED16EB49DB2}"/>
                </a:ext>
              </a:extLst>
            </p:cNvPr>
            <p:cNvSpPr txBox="1"/>
            <p:nvPr/>
          </p:nvSpPr>
          <p:spPr>
            <a:xfrm>
              <a:off x="7372350" y="4521817"/>
              <a:ext cx="1452564" cy="923330"/>
            </a:xfrm>
            <a:prstGeom prst="rect">
              <a:avLst/>
            </a:prstGeom>
            <a:noFill/>
            <a:ln>
              <a:solidFill>
                <a:schemeClr val="tx1"/>
              </a:solidFill>
            </a:ln>
          </p:spPr>
          <p:txBody>
            <a:bodyPr wrap="square" rtlCol="0">
              <a:spAutoFit/>
            </a:bodyPr>
            <a:lstStyle/>
            <a:p>
              <a:r>
                <a:rPr lang="en-US" dirty="0"/>
                <a:t>SYMMETRIC BINARY</a:t>
              </a:r>
            </a:p>
            <a:p>
              <a:endParaRPr lang="en-US" dirty="0"/>
            </a:p>
          </p:txBody>
        </p:sp>
        <p:sp>
          <p:nvSpPr>
            <p:cNvPr id="10" name="TextBox 9">
              <a:extLst>
                <a:ext uri="{FF2B5EF4-FFF2-40B4-BE49-F238E27FC236}">
                  <a16:creationId xmlns:a16="http://schemas.microsoft.com/office/drawing/2014/main" id="{0F473689-F480-92CA-CA3F-BA990A5FF472}"/>
                </a:ext>
              </a:extLst>
            </p:cNvPr>
            <p:cNvSpPr txBox="1"/>
            <p:nvPr/>
          </p:nvSpPr>
          <p:spPr>
            <a:xfrm>
              <a:off x="9594057" y="4497353"/>
              <a:ext cx="1909761" cy="923330"/>
            </a:xfrm>
            <a:prstGeom prst="rect">
              <a:avLst/>
            </a:prstGeom>
            <a:noFill/>
            <a:ln>
              <a:solidFill>
                <a:schemeClr val="tx1"/>
              </a:solidFill>
            </a:ln>
          </p:spPr>
          <p:txBody>
            <a:bodyPr wrap="square" rtlCol="0">
              <a:spAutoFit/>
            </a:bodyPr>
            <a:lstStyle/>
            <a:p>
              <a:r>
                <a:rPr lang="en-US" dirty="0"/>
                <a:t>ASYMMETRIC BINARY</a:t>
              </a:r>
            </a:p>
            <a:p>
              <a:endParaRPr lang="en-US" dirty="0"/>
            </a:p>
          </p:txBody>
        </p:sp>
        <p:cxnSp>
          <p:nvCxnSpPr>
            <p:cNvPr id="13" name="Straight Arrow Connector 12">
              <a:extLst>
                <a:ext uri="{FF2B5EF4-FFF2-40B4-BE49-F238E27FC236}">
                  <a16:creationId xmlns:a16="http://schemas.microsoft.com/office/drawing/2014/main" id="{AC766B7F-FBC5-C2A3-6448-123DA37F5EDC}"/>
                </a:ext>
              </a:extLst>
            </p:cNvPr>
            <p:cNvCxnSpPr>
              <a:cxnSpLocks/>
              <a:endCxn id="6" idx="0"/>
            </p:cNvCxnSpPr>
            <p:nvPr/>
          </p:nvCxnSpPr>
          <p:spPr>
            <a:xfrm>
              <a:off x="7786685" y="2413230"/>
              <a:ext cx="1807373" cy="871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E7C3370-5330-0476-1DED-A3B23B986CCE}"/>
                </a:ext>
              </a:extLst>
            </p:cNvPr>
            <p:cNvCxnSpPr>
              <a:cxnSpLocks/>
              <a:endCxn id="7" idx="0"/>
            </p:cNvCxnSpPr>
            <p:nvPr/>
          </p:nvCxnSpPr>
          <p:spPr>
            <a:xfrm flipH="1">
              <a:off x="1852611" y="4169225"/>
              <a:ext cx="726282" cy="5372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707D5206-49D1-D01B-D7D0-4C0ABC22FC66}"/>
                </a:ext>
              </a:extLst>
            </p:cNvPr>
            <p:cNvCxnSpPr>
              <a:cxnSpLocks/>
            </p:cNvCxnSpPr>
            <p:nvPr/>
          </p:nvCxnSpPr>
          <p:spPr>
            <a:xfrm>
              <a:off x="3700463" y="4156993"/>
              <a:ext cx="723891" cy="549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F0BAFD78-B1DA-3E92-3481-03BF47EC588B}"/>
                </a:ext>
              </a:extLst>
            </p:cNvPr>
            <p:cNvCxnSpPr>
              <a:cxnSpLocks/>
              <a:endCxn id="10" idx="0"/>
            </p:cNvCxnSpPr>
            <p:nvPr/>
          </p:nvCxnSpPr>
          <p:spPr>
            <a:xfrm>
              <a:off x="10139360" y="3931209"/>
              <a:ext cx="409578" cy="5661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D11B11B6-E3B4-560F-6C0D-D46FB1D208B9}"/>
                </a:ext>
              </a:extLst>
            </p:cNvPr>
            <p:cNvCxnSpPr>
              <a:cxnSpLocks/>
              <a:endCxn id="9" idx="0"/>
            </p:cNvCxnSpPr>
            <p:nvPr/>
          </p:nvCxnSpPr>
          <p:spPr>
            <a:xfrm flipH="1">
              <a:off x="8098632" y="3945982"/>
              <a:ext cx="782239" cy="575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B7F5478C-9640-4DD4-C0E5-EFCE6DF9AF8A}"/>
                </a:ext>
              </a:extLst>
            </p:cNvPr>
            <p:cNvSpPr txBox="1"/>
            <p:nvPr/>
          </p:nvSpPr>
          <p:spPr>
            <a:xfrm>
              <a:off x="7077075" y="5452033"/>
              <a:ext cx="2281238" cy="646331"/>
            </a:xfrm>
            <a:prstGeom prst="rect">
              <a:avLst/>
            </a:prstGeom>
            <a:noFill/>
          </p:spPr>
          <p:txBody>
            <a:bodyPr wrap="square" rtlCol="0">
              <a:spAutoFit/>
            </a:bodyPr>
            <a:lstStyle/>
            <a:p>
              <a:r>
                <a:rPr lang="en-US" dirty="0">
                  <a:solidFill>
                    <a:srgbClr val="FF0000"/>
                  </a:solidFill>
                </a:rPr>
                <a:t>SIMPLE MATCHING COEFFICIENT (SMC)</a:t>
              </a:r>
            </a:p>
          </p:txBody>
        </p:sp>
        <p:sp>
          <p:nvSpPr>
            <p:cNvPr id="32" name="TextBox 31">
              <a:extLst>
                <a:ext uri="{FF2B5EF4-FFF2-40B4-BE49-F238E27FC236}">
                  <a16:creationId xmlns:a16="http://schemas.microsoft.com/office/drawing/2014/main" id="{66BF98D3-AFF0-AD1F-3BA8-00180689AAA5}"/>
                </a:ext>
              </a:extLst>
            </p:cNvPr>
            <p:cNvSpPr txBox="1"/>
            <p:nvPr/>
          </p:nvSpPr>
          <p:spPr>
            <a:xfrm>
              <a:off x="9565482" y="5420683"/>
              <a:ext cx="1864518" cy="646331"/>
            </a:xfrm>
            <a:prstGeom prst="rect">
              <a:avLst/>
            </a:prstGeom>
            <a:noFill/>
          </p:spPr>
          <p:txBody>
            <a:bodyPr wrap="square" rtlCol="0">
              <a:spAutoFit/>
            </a:bodyPr>
            <a:lstStyle/>
            <a:p>
              <a:r>
                <a:rPr lang="en-US" dirty="0">
                  <a:solidFill>
                    <a:srgbClr val="FF0000"/>
                  </a:solidFill>
                </a:rPr>
                <a:t>JACCARD COEFFICIENT</a:t>
              </a:r>
            </a:p>
          </p:txBody>
        </p:sp>
        <p:sp>
          <p:nvSpPr>
            <p:cNvPr id="33" name="TextBox 32">
              <a:extLst>
                <a:ext uri="{FF2B5EF4-FFF2-40B4-BE49-F238E27FC236}">
                  <a16:creationId xmlns:a16="http://schemas.microsoft.com/office/drawing/2014/main" id="{E6F42C40-267B-F25F-CB5D-FB88EDCEB72D}"/>
                </a:ext>
              </a:extLst>
            </p:cNvPr>
            <p:cNvSpPr txBox="1"/>
            <p:nvPr/>
          </p:nvSpPr>
          <p:spPr>
            <a:xfrm>
              <a:off x="944163" y="5697682"/>
              <a:ext cx="1999062" cy="400110"/>
            </a:xfrm>
            <a:prstGeom prst="rect">
              <a:avLst/>
            </a:prstGeom>
            <a:noFill/>
          </p:spPr>
          <p:txBody>
            <a:bodyPr wrap="square" rtlCol="0">
              <a:spAutoFit/>
            </a:bodyPr>
            <a:lstStyle/>
            <a:p>
              <a:r>
                <a:rPr lang="en-US" sz="2000" dirty="0">
                  <a:solidFill>
                    <a:srgbClr val="FF0000"/>
                  </a:solidFill>
                </a:rPr>
                <a:t>(</a:t>
              </a:r>
              <a:r>
                <a:rPr lang="en-US" sz="2000" dirty="0" err="1">
                  <a:solidFill>
                    <a:srgbClr val="FF0000"/>
                  </a:solidFill>
                </a:rPr>
                <a:t>r+s</a:t>
              </a:r>
              <a:r>
                <a:rPr lang="en-US" sz="2000" dirty="0">
                  <a:solidFill>
                    <a:srgbClr val="FF0000"/>
                  </a:solidFill>
                </a:rPr>
                <a:t>) / (</a:t>
              </a:r>
              <a:r>
                <a:rPr lang="en-US" sz="2000" dirty="0" err="1">
                  <a:solidFill>
                    <a:srgbClr val="FF0000"/>
                  </a:solidFill>
                </a:rPr>
                <a:t>q+r+s+t</a:t>
              </a:r>
              <a:r>
                <a:rPr lang="en-US" sz="2000" dirty="0">
                  <a:solidFill>
                    <a:srgbClr val="FF0000"/>
                  </a:solidFill>
                </a:rPr>
                <a:t>)</a:t>
              </a:r>
            </a:p>
          </p:txBody>
        </p:sp>
        <p:sp>
          <p:nvSpPr>
            <p:cNvPr id="34" name="TextBox 33">
              <a:extLst>
                <a:ext uri="{FF2B5EF4-FFF2-40B4-BE49-F238E27FC236}">
                  <a16:creationId xmlns:a16="http://schemas.microsoft.com/office/drawing/2014/main" id="{FACCDA00-BF4F-B20C-3C9F-DB9927442BBD}"/>
                </a:ext>
              </a:extLst>
            </p:cNvPr>
            <p:cNvSpPr txBox="1"/>
            <p:nvPr/>
          </p:nvSpPr>
          <p:spPr>
            <a:xfrm>
              <a:off x="3424823" y="5689889"/>
              <a:ext cx="1999062" cy="400110"/>
            </a:xfrm>
            <a:prstGeom prst="rect">
              <a:avLst/>
            </a:prstGeom>
            <a:noFill/>
          </p:spPr>
          <p:txBody>
            <a:bodyPr wrap="square" rtlCol="0">
              <a:spAutoFit/>
            </a:bodyPr>
            <a:lstStyle/>
            <a:p>
              <a:r>
                <a:rPr lang="en-US" sz="2000" dirty="0">
                  <a:solidFill>
                    <a:srgbClr val="FF0000"/>
                  </a:solidFill>
                </a:rPr>
                <a:t>(</a:t>
              </a:r>
              <a:r>
                <a:rPr lang="en-US" sz="2000" dirty="0" err="1">
                  <a:solidFill>
                    <a:srgbClr val="FF0000"/>
                  </a:solidFill>
                </a:rPr>
                <a:t>r+s</a:t>
              </a:r>
              <a:r>
                <a:rPr lang="en-US" sz="2000" dirty="0">
                  <a:solidFill>
                    <a:srgbClr val="FF0000"/>
                  </a:solidFill>
                </a:rPr>
                <a:t>) / (</a:t>
              </a:r>
              <a:r>
                <a:rPr lang="en-US" sz="2000" dirty="0" err="1">
                  <a:solidFill>
                    <a:srgbClr val="FF0000"/>
                  </a:solidFill>
                </a:rPr>
                <a:t>q+r+s</a:t>
              </a:r>
              <a:r>
                <a:rPr lang="en-US" sz="2000" dirty="0">
                  <a:solidFill>
                    <a:srgbClr val="FF0000"/>
                  </a:solidFill>
                </a:rPr>
                <a:t>)</a:t>
              </a:r>
            </a:p>
          </p:txBody>
        </p:sp>
        <p:sp>
          <p:nvSpPr>
            <p:cNvPr id="35" name="TextBox 34">
              <a:extLst>
                <a:ext uri="{FF2B5EF4-FFF2-40B4-BE49-F238E27FC236}">
                  <a16:creationId xmlns:a16="http://schemas.microsoft.com/office/drawing/2014/main" id="{12472C61-89D2-8E10-7A0F-604D16AD0450}"/>
                </a:ext>
              </a:extLst>
            </p:cNvPr>
            <p:cNvSpPr txBox="1"/>
            <p:nvPr/>
          </p:nvSpPr>
          <p:spPr>
            <a:xfrm>
              <a:off x="7390272" y="5996518"/>
              <a:ext cx="4009901" cy="1323439"/>
            </a:xfrm>
            <a:prstGeom prst="rect">
              <a:avLst/>
            </a:prstGeom>
            <a:noFill/>
          </p:spPr>
          <p:txBody>
            <a:bodyPr wrap="square" rtlCol="0">
              <a:spAutoFit/>
            </a:bodyPr>
            <a:lstStyle/>
            <a:p>
              <a:pPr algn="r"/>
              <a:r>
                <a:rPr lang="en-US" sz="2000" dirty="0"/>
                <a:t>q / (q + r + s)</a:t>
              </a:r>
            </a:p>
            <a:p>
              <a:pPr algn="r"/>
              <a:r>
                <a:rPr lang="en-US" sz="2000" dirty="0"/>
                <a:t>OR</a:t>
              </a:r>
            </a:p>
            <a:p>
              <a:pPr algn="r"/>
              <a:r>
                <a:rPr lang="en-US" sz="2000" dirty="0"/>
                <a:t>(M</a:t>
              </a:r>
              <a:r>
                <a:rPr lang="en-US" sz="2000" baseline="-25000" dirty="0"/>
                <a:t>11</a:t>
              </a:r>
              <a:r>
                <a:rPr lang="en-US" sz="2000" dirty="0"/>
                <a:t> +M</a:t>
              </a:r>
              <a:r>
                <a:rPr lang="en-US" sz="2000" baseline="-25000" dirty="0"/>
                <a:t>00 </a:t>
              </a:r>
              <a:r>
                <a:rPr lang="en-US" sz="2000" dirty="0"/>
                <a:t>) / (M</a:t>
              </a:r>
              <a:r>
                <a:rPr lang="en-US" sz="2000" baseline="-25000" dirty="0"/>
                <a:t>11</a:t>
              </a:r>
              <a:r>
                <a:rPr lang="en-US" sz="2000" dirty="0"/>
                <a:t> +M</a:t>
              </a:r>
              <a:r>
                <a:rPr lang="en-US" sz="2000" baseline="-25000" dirty="0"/>
                <a:t>10 </a:t>
              </a:r>
              <a:r>
                <a:rPr lang="en-US" sz="2000" dirty="0"/>
                <a:t>+ M</a:t>
              </a:r>
              <a:r>
                <a:rPr lang="en-US" sz="2000" baseline="-25000" dirty="0"/>
                <a:t>01 </a:t>
              </a:r>
              <a:r>
                <a:rPr lang="en-US" sz="2000" dirty="0"/>
                <a:t>+ M</a:t>
              </a:r>
              <a:r>
                <a:rPr lang="en-US" sz="2000" baseline="-25000" dirty="0"/>
                <a:t>00</a:t>
              </a:r>
              <a:r>
                <a:rPr lang="en-US" sz="2000" dirty="0"/>
                <a:t>) </a:t>
              </a:r>
              <a:endParaRPr lang="en-US" sz="2000" baseline="-25000" dirty="0"/>
            </a:p>
            <a:p>
              <a:endParaRPr lang="en-US" sz="2000" dirty="0"/>
            </a:p>
          </p:txBody>
        </p:sp>
      </p:grpSp>
      <p:sp>
        <p:nvSpPr>
          <p:cNvPr id="37" name="TextBox 36">
            <a:extLst>
              <a:ext uri="{FF2B5EF4-FFF2-40B4-BE49-F238E27FC236}">
                <a16:creationId xmlns:a16="http://schemas.microsoft.com/office/drawing/2014/main" id="{B0935AF8-F4D8-9BEF-0FFC-70496D553D5F}"/>
              </a:ext>
            </a:extLst>
          </p:cNvPr>
          <p:cNvSpPr txBox="1"/>
          <p:nvPr/>
        </p:nvSpPr>
        <p:spPr>
          <a:xfrm>
            <a:off x="6025756" y="5395186"/>
            <a:ext cx="3773423" cy="369332"/>
          </a:xfrm>
          <a:prstGeom prst="rect">
            <a:avLst/>
          </a:prstGeom>
          <a:noFill/>
        </p:spPr>
        <p:txBody>
          <a:bodyPr wrap="square" rtlCol="0">
            <a:spAutoFit/>
          </a:bodyPr>
          <a:lstStyle/>
          <a:p>
            <a:r>
              <a:rPr lang="en-US" dirty="0"/>
              <a:t>(M</a:t>
            </a:r>
            <a:r>
              <a:rPr lang="en-US" baseline="-25000" dirty="0"/>
              <a:t>11</a:t>
            </a:r>
            <a:r>
              <a:rPr lang="en-US" dirty="0"/>
              <a:t> +M</a:t>
            </a:r>
            <a:r>
              <a:rPr lang="en-US" baseline="-25000" dirty="0"/>
              <a:t>00 </a:t>
            </a:r>
            <a:r>
              <a:rPr lang="en-US" dirty="0"/>
              <a:t>) / (M</a:t>
            </a:r>
            <a:r>
              <a:rPr lang="en-US" baseline="-25000" dirty="0"/>
              <a:t>11</a:t>
            </a:r>
            <a:r>
              <a:rPr lang="en-US" dirty="0"/>
              <a:t> +M</a:t>
            </a:r>
            <a:r>
              <a:rPr lang="en-US" baseline="-25000" dirty="0"/>
              <a:t>10 </a:t>
            </a:r>
            <a:r>
              <a:rPr lang="en-US" dirty="0"/>
              <a:t>+ M</a:t>
            </a:r>
            <a:r>
              <a:rPr lang="en-US" baseline="-25000" dirty="0"/>
              <a:t>01 </a:t>
            </a:r>
            <a:r>
              <a:rPr lang="en-US" dirty="0"/>
              <a:t>+ M</a:t>
            </a:r>
            <a:r>
              <a:rPr lang="en-US" baseline="-25000" dirty="0"/>
              <a:t>00</a:t>
            </a:r>
            <a:r>
              <a:rPr lang="en-US" dirty="0"/>
              <a:t>) </a:t>
            </a:r>
            <a:endParaRPr lang="en-US" baseline="-25000" dirty="0"/>
          </a:p>
        </p:txBody>
      </p:sp>
    </p:spTree>
    <p:extLst>
      <p:ext uri="{BB962C8B-B14F-4D97-AF65-F5344CB8AC3E}">
        <p14:creationId xmlns:p14="http://schemas.microsoft.com/office/powerpoint/2010/main" val="190039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A77D-20F3-F751-7769-41F2FB369652}"/>
              </a:ext>
            </a:extLst>
          </p:cNvPr>
          <p:cNvSpPr>
            <a:spLocks noGrp="1"/>
          </p:cNvSpPr>
          <p:nvPr>
            <p:ph type="title"/>
          </p:nvPr>
        </p:nvSpPr>
        <p:spPr/>
        <p:txBody>
          <a:bodyPr/>
          <a:lstStyle/>
          <a:p>
            <a:r>
              <a:rPr lang="en-US" dirty="0"/>
              <a:t>Proximity measure for BINARY attributes</a:t>
            </a:r>
          </a:p>
        </p:txBody>
      </p:sp>
      <p:graphicFrame>
        <p:nvGraphicFramePr>
          <p:cNvPr id="4" name="Table 4">
            <a:extLst>
              <a:ext uri="{FF2B5EF4-FFF2-40B4-BE49-F238E27FC236}">
                <a16:creationId xmlns:a16="http://schemas.microsoft.com/office/drawing/2014/main" id="{640814F8-EEFC-08ED-2106-CC5F40CBDF7E}"/>
              </a:ext>
            </a:extLst>
          </p:cNvPr>
          <p:cNvGraphicFramePr>
            <a:graphicFrameLocks noGrp="1"/>
          </p:cNvGraphicFramePr>
          <p:nvPr>
            <p:extLst>
              <p:ext uri="{D42A27DB-BD31-4B8C-83A1-F6EECF244321}">
                <p14:modId xmlns:p14="http://schemas.microsoft.com/office/powerpoint/2010/main" val="1172355642"/>
              </p:ext>
            </p:extLst>
          </p:nvPr>
        </p:nvGraphicFramePr>
        <p:xfrm>
          <a:off x="1117863" y="2234140"/>
          <a:ext cx="2692137" cy="1966287"/>
        </p:xfrm>
        <a:graphic>
          <a:graphicData uri="http://schemas.openxmlformats.org/drawingml/2006/table">
            <a:tbl>
              <a:tblPr firstRow="1" bandRow="1">
                <a:tableStyleId>{5C22544A-7EE6-4342-B048-85BDC9FD1C3A}</a:tableStyleId>
              </a:tblPr>
              <a:tblGrid>
                <a:gridCol w="639523">
                  <a:extLst>
                    <a:ext uri="{9D8B030D-6E8A-4147-A177-3AD203B41FA5}">
                      <a16:colId xmlns:a16="http://schemas.microsoft.com/office/drawing/2014/main" val="4101326159"/>
                    </a:ext>
                  </a:extLst>
                </a:gridCol>
                <a:gridCol w="1155235">
                  <a:extLst>
                    <a:ext uri="{9D8B030D-6E8A-4147-A177-3AD203B41FA5}">
                      <a16:colId xmlns:a16="http://schemas.microsoft.com/office/drawing/2014/main" val="3209629665"/>
                    </a:ext>
                  </a:extLst>
                </a:gridCol>
                <a:gridCol w="897379">
                  <a:extLst>
                    <a:ext uri="{9D8B030D-6E8A-4147-A177-3AD203B41FA5}">
                      <a16:colId xmlns:a16="http://schemas.microsoft.com/office/drawing/2014/main" val="1991841376"/>
                    </a:ext>
                  </a:extLst>
                </a:gridCol>
              </a:tblGrid>
              <a:tr h="655429">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p>
                      <a:pPr algn="ctr"/>
                      <a:r>
                        <a:rPr lang="en-US" dirty="0">
                          <a:solidFill>
                            <a:schemeClr val="tx1"/>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905685"/>
                  </a:ext>
                </a:extLst>
              </a:tr>
              <a:tr h="655429">
                <a:tc>
                  <a:txBody>
                    <a:bodyPr/>
                    <a:lstStyle/>
                    <a:p>
                      <a:pPr algn="ctr"/>
                      <a:r>
                        <a:rPr lang="en-US" b="1" dirty="0"/>
                        <a:t>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q</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13077572"/>
                  </a:ext>
                </a:extLst>
              </a:tr>
              <a:tr h="655429">
                <a:tc>
                  <a:txBody>
                    <a:bodyPr/>
                    <a:lstStyle/>
                    <a:p>
                      <a:pPr algn="ctr"/>
                      <a:r>
                        <a:rPr lang="en-US" b="1"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s</a:t>
                      </a:r>
                    </a:p>
                  </a:txBody>
                  <a:tcPr>
                    <a:lnL w="12700" cap="flat" cmpd="sng" algn="ctr">
                      <a:solidFill>
                        <a:schemeClr val="tx1"/>
                      </a:solidFill>
                      <a:prstDash val="solid"/>
                      <a:round/>
                      <a:headEnd type="none" w="med" len="med"/>
                      <a:tailEnd type="none" w="med" len="med"/>
                    </a:lnL>
                  </a:tcPr>
                </a:tc>
                <a:tc>
                  <a:txBody>
                    <a:bodyPr/>
                    <a:lstStyle/>
                    <a:p>
                      <a:pPr algn="ctr"/>
                      <a:r>
                        <a:rPr lang="en-US" dirty="0"/>
                        <a:t>t</a:t>
                      </a:r>
                    </a:p>
                  </a:txBody>
                  <a:tcPr/>
                </a:tc>
                <a:extLst>
                  <a:ext uri="{0D108BD9-81ED-4DB2-BD59-A6C34878D82A}">
                    <a16:rowId xmlns:a16="http://schemas.microsoft.com/office/drawing/2014/main" val="3467042686"/>
                  </a:ext>
                </a:extLst>
              </a:tr>
            </a:tbl>
          </a:graphicData>
        </a:graphic>
      </p:graphicFrame>
      <p:sp>
        <p:nvSpPr>
          <p:cNvPr id="3" name="TextBox 2">
            <a:extLst>
              <a:ext uri="{FF2B5EF4-FFF2-40B4-BE49-F238E27FC236}">
                <a16:creationId xmlns:a16="http://schemas.microsoft.com/office/drawing/2014/main" id="{172B63DB-A580-F78E-D427-54F0F7A70413}"/>
              </a:ext>
            </a:extLst>
          </p:cNvPr>
          <p:cNvSpPr txBox="1"/>
          <p:nvPr/>
        </p:nvSpPr>
        <p:spPr>
          <a:xfrm>
            <a:off x="3795135" y="2976316"/>
            <a:ext cx="1471961" cy="369332"/>
          </a:xfrm>
          <a:prstGeom prst="rect">
            <a:avLst/>
          </a:prstGeom>
          <a:noFill/>
        </p:spPr>
        <p:txBody>
          <a:bodyPr wrap="square" rtlCol="0">
            <a:spAutoFit/>
          </a:bodyPr>
          <a:lstStyle/>
          <a:p>
            <a:r>
              <a:rPr lang="en-US" dirty="0"/>
              <a:t>M</a:t>
            </a:r>
            <a:r>
              <a:rPr lang="en-US" baseline="-25000" dirty="0"/>
              <a:t>11</a:t>
            </a:r>
          </a:p>
        </p:txBody>
      </p:sp>
      <p:sp>
        <p:nvSpPr>
          <p:cNvPr id="5" name="TextBox 4">
            <a:extLst>
              <a:ext uri="{FF2B5EF4-FFF2-40B4-BE49-F238E27FC236}">
                <a16:creationId xmlns:a16="http://schemas.microsoft.com/office/drawing/2014/main" id="{4EB02D21-38F7-F9C9-F515-0EF43BD439AB}"/>
              </a:ext>
            </a:extLst>
          </p:cNvPr>
          <p:cNvSpPr txBox="1"/>
          <p:nvPr/>
        </p:nvSpPr>
        <p:spPr>
          <a:xfrm>
            <a:off x="3795135" y="3625778"/>
            <a:ext cx="1471961" cy="369332"/>
          </a:xfrm>
          <a:prstGeom prst="rect">
            <a:avLst/>
          </a:prstGeom>
          <a:noFill/>
        </p:spPr>
        <p:txBody>
          <a:bodyPr wrap="square" rtlCol="0">
            <a:spAutoFit/>
          </a:bodyPr>
          <a:lstStyle/>
          <a:p>
            <a:r>
              <a:rPr lang="en-US" dirty="0"/>
              <a:t>M</a:t>
            </a:r>
            <a:r>
              <a:rPr lang="en-US" baseline="-25000" dirty="0"/>
              <a:t>10</a:t>
            </a:r>
          </a:p>
        </p:txBody>
      </p:sp>
      <p:sp>
        <p:nvSpPr>
          <p:cNvPr id="6" name="TextBox 5">
            <a:extLst>
              <a:ext uri="{FF2B5EF4-FFF2-40B4-BE49-F238E27FC236}">
                <a16:creationId xmlns:a16="http://schemas.microsoft.com/office/drawing/2014/main" id="{A3DAAD4F-9064-33D5-9B60-DC6A85B47D8C}"/>
              </a:ext>
            </a:extLst>
          </p:cNvPr>
          <p:cNvSpPr txBox="1"/>
          <p:nvPr/>
        </p:nvSpPr>
        <p:spPr>
          <a:xfrm>
            <a:off x="1899915" y="4253623"/>
            <a:ext cx="646770" cy="369332"/>
          </a:xfrm>
          <a:prstGeom prst="rect">
            <a:avLst/>
          </a:prstGeom>
          <a:noFill/>
        </p:spPr>
        <p:txBody>
          <a:bodyPr wrap="square" rtlCol="0">
            <a:spAutoFit/>
          </a:bodyPr>
          <a:lstStyle/>
          <a:p>
            <a:r>
              <a:rPr lang="en-US" dirty="0"/>
              <a:t>M</a:t>
            </a:r>
            <a:r>
              <a:rPr lang="en-US" baseline="-25000" dirty="0"/>
              <a:t>01</a:t>
            </a:r>
          </a:p>
        </p:txBody>
      </p:sp>
      <p:sp>
        <p:nvSpPr>
          <p:cNvPr id="7" name="TextBox 6">
            <a:extLst>
              <a:ext uri="{FF2B5EF4-FFF2-40B4-BE49-F238E27FC236}">
                <a16:creationId xmlns:a16="http://schemas.microsoft.com/office/drawing/2014/main" id="{5CB6DB88-CD8B-681F-0343-CD79DEDAAEB5}"/>
              </a:ext>
            </a:extLst>
          </p:cNvPr>
          <p:cNvSpPr txBox="1"/>
          <p:nvPr/>
        </p:nvSpPr>
        <p:spPr>
          <a:xfrm>
            <a:off x="3030391" y="4255979"/>
            <a:ext cx="598448" cy="369332"/>
          </a:xfrm>
          <a:prstGeom prst="rect">
            <a:avLst/>
          </a:prstGeom>
          <a:noFill/>
        </p:spPr>
        <p:txBody>
          <a:bodyPr wrap="square" rtlCol="0">
            <a:spAutoFit/>
          </a:bodyPr>
          <a:lstStyle/>
          <a:p>
            <a:r>
              <a:rPr lang="en-US" dirty="0"/>
              <a:t>M</a:t>
            </a:r>
            <a:r>
              <a:rPr lang="en-US" baseline="-25000" dirty="0"/>
              <a:t>00</a:t>
            </a:r>
          </a:p>
        </p:txBody>
      </p:sp>
      <p:sp>
        <p:nvSpPr>
          <p:cNvPr id="8" name="Oval 7">
            <a:extLst>
              <a:ext uri="{FF2B5EF4-FFF2-40B4-BE49-F238E27FC236}">
                <a16:creationId xmlns:a16="http://schemas.microsoft.com/office/drawing/2014/main" id="{09D29830-0294-30FD-BBA9-B667D793B756}"/>
              </a:ext>
            </a:extLst>
          </p:cNvPr>
          <p:cNvSpPr/>
          <p:nvPr/>
        </p:nvSpPr>
        <p:spPr>
          <a:xfrm>
            <a:off x="1999781" y="2924769"/>
            <a:ext cx="624469" cy="3913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4D58D14-7A0C-E7E8-1EDE-67AF44453E9F}"/>
              </a:ext>
            </a:extLst>
          </p:cNvPr>
          <p:cNvSpPr/>
          <p:nvPr/>
        </p:nvSpPr>
        <p:spPr>
          <a:xfrm>
            <a:off x="3068443" y="2976316"/>
            <a:ext cx="624469" cy="3913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0263DC35-BD25-55F7-2763-21E9E241B76B}"/>
              </a:ext>
            </a:extLst>
          </p:cNvPr>
          <p:cNvSpPr/>
          <p:nvPr/>
        </p:nvSpPr>
        <p:spPr>
          <a:xfrm>
            <a:off x="1999781" y="3537259"/>
            <a:ext cx="624469" cy="3913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8362E3A-37A9-64D4-E58C-D87050C58BE0}"/>
              </a:ext>
            </a:extLst>
          </p:cNvPr>
          <p:cNvSpPr/>
          <p:nvPr/>
        </p:nvSpPr>
        <p:spPr>
          <a:xfrm>
            <a:off x="3072625" y="3588371"/>
            <a:ext cx="624469" cy="3913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2">
            <a:extLst>
              <a:ext uri="{FF2B5EF4-FFF2-40B4-BE49-F238E27FC236}">
                <a16:creationId xmlns:a16="http://schemas.microsoft.com/office/drawing/2014/main" id="{C03E497D-3C86-58AE-FEA3-F67462E76775}"/>
              </a:ext>
            </a:extLst>
          </p:cNvPr>
          <p:cNvGraphicFramePr>
            <a:graphicFrameLocks noGrp="1"/>
          </p:cNvGraphicFramePr>
          <p:nvPr>
            <p:extLst>
              <p:ext uri="{D42A27DB-BD31-4B8C-83A1-F6EECF244321}">
                <p14:modId xmlns:p14="http://schemas.microsoft.com/office/powerpoint/2010/main" val="769703789"/>
              </p:ext>
            </p:extLst>
          </p:nvPr>
        </p:nvGraphicFramePr>
        <p:xfrm>
          <a:off x="6096000" y="2446111"/>
          <a:ext cx="3007360" cy="2560320"/>
        </p:xfrm>
        <a:graphic>
          <a:graphicData uri="http://schemas.openxmlformats.org/drawingml/2006/table">
            <a:tbl>
              <a:tblPr firstRow="1" bandRow="1">
                <a:tableStyleId>{5C22544A-7EE6-4342-B048-85BDC9FD1C3A}</a:tableStyleId>
              </a:tblPr>
              <a:tblGrid>
                <a:gridCol w="1503680">
                  <a:extLst>
                    <a:ext uri="{9D8B030D-6E8A-4147-A177-3AD203B41FA5}">
                      <a16:colId xmlns:a16="http://schemas.microsoft.com/office/drawing/2014/main" val="1676754006"/>
                    </a:ext>
                  </a:extLst>
                </a:gridCol>
                <a:gridCol w="1503680">
                  <a:extLst>
                    <a:ext uri="{9D8B030D-6E8A-4147-A177-3AD203B41FA5}">
                      <a16:colId xmlns:a16="http://schemas.microsoft.com/office/drawing/2014/main" val="4282172074"/>
                    </a:ext>
                  </a:extLst>
                </a:gridCol>
              </a:tblGrid>
              <a:tr h="582938">
                <a:tc>
                  <a:txBody>
                    <a:bodyPr/>
                    <a:lstStyle/>
                    <a:p>
                      <a:r>
                        <a:rPr lang="en-US"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a:t>
                      </a:r>
                      <a:r>
                        <a:rPr lang="en-US" baseline="-25000" dirty="0">
                          <a:solidFill>
                            <a:schemeClr val="tx1"/>
                          </a:solidFill>
                        </a:rPr>
                        <a:t>11</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0170930"/>
                  </a:ext>
                </a:extLst>
              </a:tr>
              <a:tr h="582938">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10</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9007657"/>
                  </a:ext>
                </a:extLst>
              </a:tr>
              <a:tr h="582938">
                <a:tc>
                  <a:txBody>
                    <a:bodyPr/>
                    <a:lstStyle/>
                    <a:p>
                      <a:r>
                        <a:rPr lang="en-US"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01</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385482"/>
                  </a:ext>
                </a:extLst>
              </a:tr>
              <a:tr h="582938">
                <a:tc>
                  <a:txBody>
                    <a:bodyPr/>
                    <a:lstStyle/>
                    <a:p>
                      <a:r>
                        <a:rPr lang="en-US"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00</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7548925"/>
                  </a:ext>
                </a:extLst>
              </a:tr>
            </a:tbl>
          </a:graphicData>
        </a:graphic>
      </p:graphicFrame>
    </p:spTree>
    <p:extLst>
      <p:ext uri="{BB962C8B-B14F-4D97-AF65-F5344CB8AC3E}">
        <p14:creationId xmlns:p14="http://schemas.microsoft.com/office/powerpoint/2010/main" val="343058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3" nodeType="clickEffect">
                                  <p:stCondLst>
                                    <p:cond delay="0"/>
                                  </p:stCondLst>
                                  <p:childTnLst>
                                    <p:animEffect transition="out" filter="blinds(horizontal)">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3" nodeType="clickEffect">
                                  <p:stCondLst>
                                    <p:cond delay="0"/>
                                  </p:stCondLst>
                                  <p:childTnLst>
                                    <p:animEffect transition="out" filter="blinds(horizontal)">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childTnLst>
                                    <p:animEffect transition="out" filter="blinds(horizontal)">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childTnLst>
                                    <p:animEffect transition="out" filter="blinds(horizontal)">
                                      <p:cBhvr>
                                        <p:cTn id="84" dur="500"/>
                                        <p:tgtEl>
                                          <p:spTgt spid="11"/>
                                        </p:tgtEl>
                                      </p:cBhvr>
                                    </p:animEffect>
                                    <p:set>
                                      <p:cBhvr>
                                        <p:cTn id="85" dur="1" fill="hold">
                                          <p:stCondLst>
                                            <p:cond delay="499"/>
                                          </p:stCondLst>
                                        </p:cTn>
                                        <p:tgtEl>
                                          <p:spTgt spid="1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1" nodeType="clickEffect">
                                  <p:stCondLst>
                                    <p:cond delay="0"/>
                                  </p:stCondLst>
                                  <p:childTnLst>
                                    <p:animEffect transition="out" filter="blinds(horizontal)">
                                      <p:cBhvr>
                                        <p:cTn id="89" dur="500"/>
                                        <p:tgtEl>
                                          <p:spTgt spid="7"/>
                                        </p:tgtEl>
                                      </p:cBhvr>
                                    </p:animEffect>
                                    <p:set>
                                      <p:cBhvr>
                                        <p:cTn id="90" dur="1" fill="hold">
                                          <p:stCondLst>
                                            <p:cond delay="499"/>
                                          </p:stCondLst>
                                        </p:cTn>
                                        <p:tgtEl>
                                          <p:spTgt spid="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P spid="7" grpId="0"/>
      <p:bldP spid="7" grpId="1"/>
      <p:bldP spid="8" grpId="0" animBg="1"/>
      <p:bldP spid="8" grpId="3" animBg="1"/>
      <p:bldP spid="9" grpId="0" animBg="1"/>
      <p:bldP spid="9" grpId="3" animBg="1"/>
      <p:bldP spid="10" grpId="0" animBg="1"/>
      <p:bldP spid="10" grpId="2" animBg="1"/>
      <p:bldP spid="11" grpId="0" animBg="1"/>
      <p:bldP spid="11"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BF11-5A2C-A0DD-1017-1DF36D08FA56}"/>
              </a:ext>
            </a:extLst>
          </p:cNvPr>
          <p:cNvSpPr>
            <a:spLocks noGrp="1"/>
          </p:cNvSpPr>
          <p:nvPr>
            <p:ph type="title"/>
          </p:nvPr>
        </p:nvSpPr>
        <p:spPr>
          <a:xfrm>
            <a:off x="1358556" y="2429691"/>
            <a:ext cx="10178322" cy="686394"/>
          </a:xfrm>
        </p:spPr>
        <p:txBody>
          <a:bodyPr>
            <a:normAutofit/>
          </a:bodyPr>
          <a:lstStyle/>
          <a:p>
            <a:pPr algn="ctr"/>
            <a:r>
              <a:rPr lang="en-US" sz="2800" dirty="0"/>
              <a:t>Proximity measure for BINARY attributes</a:t>
            </a:r>
          </a:p>
        </p:txBody>
      </p:sp>
      <p:sp>
        <p:nvSpPr>
          <p:cNvPr id="3" name="Content Placeholder 2">
            <a:extLst>
              <a:ext uri="{FF2B5EF4-FFF2-40B4-BE49-F238E27FC236}">
                <a16:creationId xmlns:a16="http://schemas.microsoft.com/office/drawing/2014/main" id="{5BAA3DF3-FA01-9BC5-251D-257B0406F37A}"/>
              </a:ext>
            </a:extLst>
          </p:cNvPr>
          <p:cNvSpPr>
            <a:spLocks noGrp="1"/>
          </p:cNvSpPr>
          <p:nvPr>
            <p:ph idx="1"/>
          </p:nvPr>
        </p:nvSpPr>
        <p:spPr>
          <a:xfrm>
            <a:off x="1251678" y="3116085"/>
            <a:ext cx="10178322" cy="1324098"/>
          </a:xfrm>
        </p:spPr>
        <p:txBody>
          <a:bodyPr>
            <a:normAutofit/>
          </a:bodyPr>
          <a:lstStyle/>
          <a:p>
            <a:pPr marL="0" indent="0" algn="ctr">
              <a:buNone/>
            </a:pPr>
            <a:r>
              <a:rPr lang="en-US" sz="4000" b="1" dirty="0"/>
              <a:t>DISSIMILARITY (ASYMETRIC BINARY)</a:t>
            </a:r>
          </a:p>
          <a:p>
            <a:endParaRPr lang="en-US" sz="4000" dirty="0"/>
          </a:p>
        </p:txBody>
      </p:sp>
    </p:spTree>
    <p:extLst>
      <p:ext uri="{BB962C8B-B14F-4D97-AF65-F5344CB8AC3E}">
        <p14:creationId xmlns:p14="http://schemas.microsoft.com/office/powerpoint/2010/main" val="361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2710-F26F-0A10-DD8C-7FFDD02613FC}"/>
              </a:ext>
            </a:extLst>
          </p:cNvPr>
          <p:cNvSpPr>
            <a:spLocks noGrp="1"/>
          </p:cNvSpPr>
          <p:nvPr>
            <p:ph type="title"/>
          </p:nvPr>
        </p:nvSpPr>
        <p:spPr/>
        <p:txBody>
          <a:bodyPr/>
          <a:lstStyle/>
          <a:p>
            <a:r>
              <a:rPr lang="en-US" dirty="0"/>
              <a:t>Proximity measure for BINARY attributes</a:t>
            </a:r>
          </a:p>
        </p:txBody>
      </p:sp>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extLst>
              <p:ext uri="{D42A27DB-BD31-4B8C-83A1-F6EECF244321}">
                <p14:modId xmlns:p14="http://schemas.microsoft.com/office/powerpoint/2010/main" val="1112439255"/>
              </p:ext>
            </p:extLst>
          </p:nvPr>
        </p:nvGraphicFramePr>
        <p:xfrm>
          <a:off x="1068798" y="2488169"/>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1068798" y="2118837"/>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8046720" y="1841838"/>
            <a:ext cx="3884202" cy="646331"/>
          </a:xfrm>
          <a:prstGeom prst="rect">
            <a:avLst/>
          </a:prstGeom>
          <a:noFill/>
        </p:spPr>
        <p:txBody>
          <a:bodyPr wrap="square">
            <a:spAutoFit/>
          </a:bodyPr>
          <a:lstStyle/>
          <a:p>
            <a:pPr marL="0" indent="0">
              <a:buNone/>
            </a:pPr>
            <a:r>
              <a:rPr lang="en-US" sz="1800" b="1" dirty="0"/>
              <a:t>DISSIMILARITY (ASYMETRIC BINARY)</a:t>
            </a:r>
          </a:p>
        </p:txBody>
      </p:sp>
      <p:sp>
        <p:nvSpPr>
          <p:cNvPr id="8" name="TextBox 7">
            <a:extLst>
              <a:ext uri="{FF2B5EF4-FFF2-40B4-BE49-F238E27FC236}">
                <a16:creationId xmlns:a16="http://schemas.microsoft.com/office/drawing/2014/main" id="{C57AAF9D-F41C-D619-7253-82477175C85D}"/>
              </a:ext>
            </a:extLst>
          </p:cNvPr>
          <p:cNvSpPr txBox="1"/>
          <p:nvPr/>
        </p:nvSpPr>
        <p:spPr>
          <a:xfrm>
            <a:off x="7589520" y="2758440"/>
            <a:ext cx="4173762" cy="400110"/>
          </a:xfrm>
          <a:prstGeom prst="rect">
            <a:avLst/>
          </a:prstGeom>
          <a:noFill/>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p:txBody>
      </p:sp>
      <p:graphicFrame>
        <p:nvGraphicFramePr>
          <p:cNvPr id="9" name="Table 9">
            <a:extLst>
              <a:ext uri="{FF2B5EF4-FFF2-40B4-BE49-F238E27FC236}">
                <a16:creationId xmlns:a16="http://schemas.microsoft.com/office/drawing/2014/main" id="{4A32EBF1-A907-39DA-B8CC-7E4BAA913284}"/>
              </a:ext>
            </a:extLst>
          </p:cNvPr>
          <p:cNvGraphicFramePr>
            <a:graphicFrameLocks noGrp="1"/>
          </p:cNvGraphicFramePr>
          <p:nvPr>
            <p:extLst>
              <p:ext uri="{D42A27DB-BD31-4B8C-83A1-F6EECF244321}">
                <p14:modId xmlns:p14="http://schemas.microsoft.com/office/powerpoint/2010/main" val="882018530"/>
              </p:ext>
            </p:extLst>
          </p:nvPr>
        </p:nvGraphicFramePr>
        <p:xfrm>
          <a:off x="7345680" y="3372092"/>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35633395"/>
                  </a:ext>
                </a:extLst>
              </a:tr>
            </a:tbl>
          </a:graphicData>
        </a:graphic>
      </p:graphicFrame>
    </p:spTree>
    <p:extLst>
      <p:ext uri="{BB962C8B-B14F-4D97-AF65-F5344CB8AC3E}">
        <p14:creationId xmlns:p14="http://schemas.microsoft.com/office/powerpoint/2010/main" val="363904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2710-F26F-0A10-DD8C-7FFDD02613FC}"/>
              </a:ext>
            </a:extLst>
          </p:cNvPr>
          <p:cNvSpPr>
            <a:spLocks noGrp="1"/>
          </p:cNvSpPr>
          <p:nvPr>
            <p:ph type="title"/>
          </p:nvPr>
        </p:nvSpPr>
        <p:spPr/>
        <p:txBody>
          <a:bodyPr/>
          <a:lstStyle/>
          <a:p>
            <a:r>
              <a:rPr lang="en-US" dirty="0"/>
              <a:t>Proximity measure for BINARY attributes</a:t>
            </a:r>
          </a:p>
        </p:txBody>
      </p:sp>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nvGraphicFramePr>
        <p:xfrm>
          <a:off x="1068798" y="2488169"/>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1068798" y="2118837"/>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8046720" y="1841838"/>
            <a:ext cx="3884202" cy="646331"/>
          </a:xfrm>
          <a:prstGeom prst="rect">
            <a:avLst/>
          </a:prstGeom>
          <a:noFill/>
        </p:spPr>
        <p:txBody>
          <a:bodyPr wrap="square">
            <a:spAutoFit/>
          </a:bodyPr>
          <a:lstStyle/>
          <a:p>
            <a:pPr marL="0" indent="0">
              <a:buNone/>
            </a:pPr>
            <a:r>
              <a:rPr lang="en-US" sz="1800" b="1" dirty="0"/>
              <a:t>DISSIMILARITY (ASYMETRIC BINARY)</a:t>
            </a:r>
          </a:p>
        </p:txBody>
      </p:sp>
      <p:sp>
        <p:nvSpPr>
          <p:cNvPr id="8" name="TextBox 7">
            <a:extLst>
              <a:ext uri="{FF2B5EF4-FFF2-40B4-BE49-F238E27FC236}">
                <a16:creationId xmlns:a16="http://schemas.microsoft.com/office/drawing/2014/main" id="{C57AAF9D-F41C-D619-7253-82477175C85D}"/>
              </a:ext>
            </a:extLst>
          </p:cNvPr>
          <p:cNvSpPr txBox="1"/>
          <p:nvPr/>
        </p:nvSpPr>
        <p:spPr>
          <a:xfrm>
            <a:off x="7589520" y="2758440"/>
            <a:ext cx="4173762" cy="400110"/>
          </a:xfrm>
          <a:prstGeom prst="rect">
            <a:avLst/>
          </a:prstGeom>
          <a:noFill/>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p:txBody>
      </p:sp>
      <p:graphicFrame>
        <p:nvGraphicFramePr>
          <p:cNvPr id="9" name="Table 9">
            <a:extLst>
              <a:ext uri="{FF2B5EF4-FFF2-40B4-BE49-F238E27FC236}">
                <a16:creationId xmlns:a16="http://schemas.microsoft.com/office/drawing/2014/main" id="{4A32EBF1-A907-39DA-B8CC-7E4BAA913284}"/>
              </a:ext>
            </a:extLst>
          </p:cNvPr>
          <p:cNvGraphicFramePr>
            <a:graphicFrameLocks noGrp="1"/>
          </p:cNvGraphicFramePr>
          <p:nvPr>
            <p:extLst>
              <p:ext uri="{D42A27DB-BD31-4B8C-83A1-F6EECF244321}">
                <p14:modId xmlns:p14="http://schemas.microsoft.com/office/powerpoint/2010/main" val="3085941715"/>
              </p:ext>
            </p:extLst>
          </p:nvPr>
        </p:nvGraphicFramePr>
        <p:xfrm>
          <a:off x="7345680" y="3372092"/>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endParaRPr lang="en-US"/>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Tree>
    <p:extLst>
      <p:ext uri="{BB962C8B-B14F-4D97-AF65-F5344CB8AC3E}">
        <p14:creationId xmlns:p14="http://schemas.microsoft.com/office/powerpoint/2010/main" val="2026577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extLst>
              <p:ext uri="{D42A27DB-BD31-4B8C-83A1-F6EECF244321}">
                <p14:modId xmlns:p14="http://schemas.microsoft.com/office/powerpoint/2010/main" val="1944874686"/>
              </p:ext>
            </p:extLst>
          </p:nvPr>
        </p:nvGraphicFramePr>
        <p:xfrm>
          <a:off x="962118" y="1025129"/>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962118" y="655797"/>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1099278" y="167580"/>
            <a:ext cx="4907280" cy="369332"/>
          </a:xfrm>
          <a:prstGeom prst="rect">
            <a:avLst/>
          </a:prstGeom>
          <a:noFill/>
        </p:spPr>
        <p:txBody>
          <a:bodyPr wrap="square">
            <a:spAutoFit/>
          </a:bodyPr>
          <a:lstStyle/>
          <a:p>
            <a:pPr marL="0" indent="0">
              <a:buNone/>
            </a:pPr>
            <a:r>
              <a:rPr lang="en-US" sz="1800" b="1" dirty="0"/>
              <a:t>DISSIMILARITY (ASYMETRIC BINARY)</a:t>
            </a:r>
          </a:p>
        </p:txBody>
      </p:sp>
      <p:sp>
        <p:nvSpPr>
          <p:cNvPr id="8" name="TextBox 7">
            <a:extLst>
              <a:ext uri="{FF2B5EF4-FFF2-40B4-BE49-F238E27FC236}">
                <a16:creationId xmlns:a16="http://schemas.microsoft.com/office/drawing/2014/main" id="{C57AAF9D-F41C-D619-7253-82477175C85D}"/>
              </a:ext>
            </a:extLst>
          </p:cNvPr>
          <p:cNvSpPr txBox="1"/>
          <p:nvPr/>
        </p:nvSpPr>
        <p:spPr>
          <a:xfrm>
            <a:off x="7635240" y="255687"/>
            <a:ext cx="4173762" cy="400110"/>
          </a:xfrm>
          <a:prstGeom prst="rect">
            <a:avLst/>
          </a:prstGeom>
          <a:noFill/>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p:txBody>
      </p:sp>
      <p:graphicFrame>
        <p:nvGraphicFramePr>
          <p:cNvPr id="9" name="Table 9">
            <a:extLst>
              <a:ext uri="{FF2B5EF4-FFF2-40B4-BE49-F238E27FC236}">
                <a16:creationId xmlns:a16="http://schemas.microsoft.com/office/drawing/2014/main" id="{4A32EBF1-A907-39DA-B8CC-7E4BAA913284}"/>
              </a:ext>
            </a:extLst>
          </p:cNvPr>
          <p:cNvGraphicFramePr>
            <a:graphicFrameLocks noGrp="1"/>
          </p:cNvGraphicFramePr>
          <p:nvPr>
            <p:extLst>
              <p:ext uri="{D42A27DB-BD31-4B8C-83A1-F6EECF244321}">
                <p14:modId xmlns:p14="http://schemas.microsoft.com/office/powerpoint/2010/main" val="2894179020"/>
              </p:ext>
            </p:extLst>
          </p:nvPr>
        </p:nvGraphicFramePr>
        <p:xfrm>
          <a:off x="7391400" y="869339"/>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endParaRPr lang="en-US"/>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
        <p:nvSpPr>
          <p:cNvPr id="10" name="TextBox 9">
            <a:extLst>
              <a:ext uri="{FF2B5EF4-FFF2-40B4-BE49-F238E27FC236}">
                <a16:creationId xmlns:a16="http://schemas.microsoft.com/office/drawing/2014/main" id="{0D944A9D-69B2-19B0-F005-33B05147EE06}"/>
              </a:ext>
            </a:extLst>
          </p:cNvPr>
          <p:cNvSpPr txBox="1"/>
          <p:nvPr/>
        </p:nvSpPr>
        <p:spPr>
          <a:xfrm>
            <a:off x="7861842" y="2635332"/>
            <a:ext cx="3368040" cy="369332"/>
          </a:xfrm>
          <a:prstGeom prst="rect">
            <a:avLst/>
          </a:prstGeom>
          <a:noFill/>
        </p:spPr>
        <p:txBody>
          <a:bodyPr wrap="square">
            <a:spAutoFit/>
          </a:bodyPr>
          <a:lstStyle/>
          <a:p>
            <a:pPr marL="0" indent="0">
              <a:buNone/>
            </a:pPr>
            <a:r>
              <a:rPr lang="en-US" sz="1800" b="1" dirty="0"/>
              <a:t>DISSIMILARITY MATRIX</a:t>
            </a:r>
          </a:p>
        </p:txBody>
      </p:sp>
      <p:sp>
        <p:nvSpPr>
          <p:cNvPr id="11" name="TextBox 10">
            <a:extLst>
              <a:ext uri="{FF2B5EF4-FFF2-40B4-BE49-F238E27FC236}">
                <a16:creationId xmlns:a16="http://schemas.microsoft.com/office/drawing/2014/main" id="{4E60F586-7606-6F5B-E11C-8E6BC5A5F17C}"/>
              </a:ext>
            </a:extLst>
          </p:cNvPr>
          <p:cNvSpPr txBox="1"/>
          <p:nvPr/>
        </p:nvSpPr>
        <p:spPr>
          <a:xfrm>
            <a:off x="1424548" y="4756488"/>
            <a:ext cx="5031982" cy="1323439"/>
          </a:xfrm>
          <a:prstGeom prst="rect">
            <a:avLst/>
          </a:prstGeom>
          <a:noFill/>
        </p:spPr>
        <p:txBody>
          <a:bodyPr wrap="square" rtlCol="0">
            <a:spAutoFit/>
          </a:bodyPr>
          <a:lstStyle/>
          <a:p>
            <a:r>
              <a:rPr lang="en-US" sz="2000" dirty="0"/>
              <a:t>d(JIM,JACK)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a:p>
            <a:r>
              <a:rPr lang="en-US" sz="2000" dirty="0"/>
              <a:t>                   = (1+0) /(2+1+0)</a:t>
            </a:r>
          </a:p>
          <a:p>
            <a:r>
              <a:rPr lang="en-US" sz="2000" dirty="0"/>
              <a:t>                   = 1/3</a:t>
            </a:r>
          </a:p>
          <a:p>
            <a:r>
              <a:rPr lang="en-US" sz="2000" dirty="0"/>
              <a:t>		      = 0.33</a:t>
            </a:r>
          </a:p>
        </p:txBody>
      </p:sp>
      <p:graphicFrame>
        <p:nvGraphicFramePr>
          <p:cNvPr id="12" name="Table 9">
            <a:extLst>
              <a:ext uri="{FF2B5EF4-FFF2-40B4-BE49-F238E27FC236}">
                <a16:creationId xmlns:a16="http://schemas.microsoft.com/office/drawing/2014/main" id="{868062FF-25B4-0AA2-0C28-8E0FC5625BC4}"/>
              </a:ext>
            </a:extLst>
          </p:cNvPr>
          <p:cNvGraphicFramePr>
            <a:graphicFrameLocks noGrp="1"/>
          </p:cNvGraphicFramePr>
          <p:nvPr>
            <p:extLst>
              <p:ext uri="{D42A27DB-BD31-4B8C-83A1-F6EECF244321}">
                <p14:modId xmlns:p14="http://schemas.microsoft.com/office/powerpoint/2010/main" val="3559506941"/>
              </p:ext>
            </p:extLst>
          </p:nvPr>
        </p:nvGraphicFramePr>
        <p:xfrm>
          <a:off x="7337060" y="4756488"/>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0.33</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Tree>
    <p:extLst>
      <p:ext uri="{BB962C8B-B14F-4D97-AF65-F5344CB8AC3E}">
        <p14:creationId xmlns:p14="http://schemas.microsoft.com/office/powerpoint/2010/main" val="12996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nvGraphicFramePr>
        <p:xfrm>
          <a:off x="962118" y="1025129"/>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962118" y="655797"/>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1099278" y="167580"/>
            <a:ext cx="4907280" cy="369332"/>
          </a:xfrm>
          <a:prstGeom prst="rect">
            <a:avLst/>
          </a:prstGeom>
          <a:noFill/>
        </p:spPr>
        <p:txBody>
          <a:bodyPr wrap="square">
            <a:spAutoFit/>
          </a:bodyPr>
          <a:lstStyle/>
          <a:p>
            <a:pPr marL="0" indent="0">
              <a:buNone/>
            </a:pPr>
            <a:r>
              <a:rPr lang="en-US" sz="1800" b="1" dirty="0"/>
              <a:t>DISSIMILARITY (ASYMETRIC BINARY)</a:t>
            </a:r>
          </a:p>
        </p:txBody>
      </p:sp>
      <p:sp>
        <p:nvSpPr>
          <p:cNvPr id="8" name="TextBox 7">
            <a:extLst>
              <a:ext uri="{FF2B5EF4-FFF2-40B4-BE49-F238E27FC236}">
                <a16:creationId xmlns:a16="http://schemas.microsoft.com/office/drawing/2014/main" id="{C57AAF9D-F41C-D619-7253-82477175C85D}"/>
              </a:ext>
            </a:extLst>
          </p:cNvPr>
          <p:cNvSpPr txBox="1"/>
          <p:nvPr/>
        </p:nvSpPr>
        <p:spPr>
          <a:xfrm>
            <a:off x="1424548" y="3492881"/>
            <a:ext cx="4173762" cy="400110"/>
          </a:xfrm>
          <a:prstGeom prst="rect">
            <a:avLst/>
          </a:prstGeom>
          <a:noFill/>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p:txBody>
      </p:sp>
      <p:sp>
        <p:nvSpPr>
          <p:cNvPr id="10" name="TextBox 9">
            <a:extLst>
              <a:ext uri="{FF2B5EF4-FFF2-40B4-BE49-F238E27FC236}">
                <a16:creationId xmlns:a16="http://schemas.microsoft.com/office/drawing/2014/main" id="{0D944A9D-69B2-19B0-F005-33B05147EE06}"/>
              </a:ext>
            </a:extLst>
          </p:cNvPr>
          <p:cNvSpPr txBox="1"/>
          <p:nvPr/>
        </p:nvSpPr>
        <p:spPr>
          <a:xfrm>
            <a:off x="7861842" y="642941"/>
            <a:ext cx="3368040" cy="369332"/>
          </a:xfrm>
          <a:prstGeom prst="rect">
            <a:avLst/>
          </a:prstGeom>
          <a:noFill/>
        </p:spPr>
        <p:txBody>
          <a:bodyPr wrap="square">
            <a:spAutoFit/>
          </a:bodyPr>
          <a:lstStyle/>
          <a:p>
            <a:pPr marL="0" indent="0">
              <a:buNone/>
            </a:pPr>
            <a:r>
              <a:rPr lang="en-US" sz="1800" b="1" dirty="0"/>
              <a:t>DISSIMILARITY MATRIX</a:t>
            </a:r>
          </a:p>
        </p:txBody>
      </p:sp>
      <p:sp>
        <p:nvSpPr>
          <p:cNvPr id="11" name="TextBox 10">
            <a:extLst>
              <a:ext uri="{FF2B5EF4-FFF2-40B4-BE49-F238E27FC236}">
                <a16:creationId xmlns:a16="http://schemas.microsoft.com/office/drawing/2014/main" id="{4E60F586-7606-6F5B-E11C-8E6BC5A5F17C}"/>
              </a:ext>
            </a:extLst>
          </p:cNvPr>
          <p:cNvSpPr txBox="1"/>
          <p:nvPr/>
        </p:nvSpPr>
        <p:spPr>
          <a:xfrm>
            <a:off x="1295008" y="4492584"/>
            <a:ext cx="5031982" cy="1323439"/>
          </a:xfrm>
          <a:prstGeom prst="rect">
            <a:avLst/>
          </a:prstGeom>
          <a:noFill/>
        </p:spPr>
        <p:txBody>
          <a:bodyPr wrap="square" rtlCol="0">
            <a:spAutoFit/>
          </a:bodyPr>
          <a:lstStyle/>
          <a:p>
            <a:r>
              <a:rPr lang="en-US" sz="2000" dirty="0"/>
              <a:t>d(MARY,JACK)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a:p>
            <a:r>
              <a:rPr lang="en-US" sz="2000" dirty="0"/>
              <a:t>                   = (1+1) /(1+1+1)</a:t>
            </a:r>
          </a:p>
          <a:p>
            <a:r>
              <a:rPr lang="en-US" sz="2000" dirty="0"/>
              <a:t>                   = 2/3</a:t>
            </a:r>
          </a:p>
          <a:p>
            <a:r>
              <a:rPr lang="en-US" sz="2000" dirty="0"/>
              <a:t>		      = 0.67</a:t>
            </a:r>
          </a:p>
        </p:txBody>
      </p:sp>
      <p:graphicFrame>
        <p:nvGraphicFramePr>
          <p:cNvPr id="12" name="Table 9">
            <a:extLst>
              <a:ext uri="{FF2B5EF4-FFF2-40B4-BE49-F238E27FC236}">
                <a16:creationId xmlns:a16="http://schemas.microsoft.com/office/drawing/2014/main" id="{868062FF-25B4-0AA2-0C28-8E0FC5625BC4}"/>
              </a:ext>
            </a:extLst>
          </p:cNvPr>
          <p:cNvGraphicFramePr>
            <a:graphicFrameLocks noGrp="1"/>
          </p:cNvGraphicFramePr>
          <p:nvPr>
            <p:extLst>
              <p:ext uri="{D42A27DB-BD31-4B8C-83A1-F6EECF244321}">
                <p14:modId xmlns:p14="http://schemas.microsoft.com/office/powerpoint/2010/main" val="1065082538"/>
              </p:ext>
            </p:extLst>
          </p:nvPr>
        </p:nvGraphicFramePr>
        <p:xfrm>
          <a:off x="7337060" y="1041977"/>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0.33</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graphicFrame>
        <p:nvGraphicFramePr>
          <p:cNvPr id="13" name="Table 9">
            <a:extLst>
              <a:ext uri="{FF2B5EF4-FFF2-40B4-BE49-F238E27FC236}">
                <a16:creationId xmlns:a16="http://schemas.microsoft.com/office/drawing/2014/main" id="{EDE75817-0FA9-33EC-3479-D5B1D465DDB4}"/>
              </a:ext>
            </a:extLst>
          </p:cNvPr>
          <p:cNvGraphicFramePr>
            <a:graphicFrameLocks noGrp="1"/>
          </p:cNvGraphicFramePr>
          <p:nvPr>
            <p:extLst>
              <p:ext uri="{D42A27DB-BD31-4B8C-83A1-F6EECF244321}">
                <p14:modId xmlns:p14="http://schemas.microsoft.com/office/powerpoint/2010/main" val="4074759877"/>
              </p:ext>
            </p:extLst>
          </p:nvPr>
        </p:nvGraphicFramePr>
        <p:xfrm>
          <a:off x="7391398" y="4204631"/>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0.33</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r>
                        <a:rPr lang="en-US" dirty="0"/>
                        <a:t>0.67</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
        <p:nvSpPr>
          <p:cNvPr id="14" name="TextBox 13">
            <a:extLst>
              <a:ext uri="{FF2B5EF4-FFF2-40B4-BE49-F238E27FC236}">
                <a16:creationId xmlns:a16="http://schemas.microsoft.com/office/drawing/2014/main" id="{0D9F73F4-0646-23ED-B71D-66E26FBDA078}"/>
              </a:ext>
            </a:extLst>
          </p:cNvPr>
          <p:cNvSpPr txBox="1"/>
          <p:nvPr/>
        </p:nvSpPr>
        <p:spPr>
          <a:xfrm>
            <a:off x="7916180" y="3853336"/>
            <a:ext cx="3368040" cy="369332"/>
          </a:xfrm>
          <a:prstGeom prst="rect">
            <a:avLst/>
          </a:prstGeom>
          <a:noFill/>
        </p:spPr>
        <p:txBody>
          <a:bodyPr wrap="square">
            <a:spAutoFit/>
          </a:bodyPr>
          <a:lstStyle/>
          <a:p>
            <a:pPr marL="0" indent="0">
              <a:buNone/>
            </a:pPr>
            <a:r>
              <a:rPr lang="en-US" sz="1800" b="1" dirty="0"/>
              <a:t>DISSIMILARITY MATRIX</a:t>
            </a:r>
          </a:p>
        </p:txBody>
      </p:sp>
    </p:spTree>
    <p:extLst>
      <p:ext uri="{BB962C8B-B14F-4D97-AF65-F5344CB8AC3E}">
        <p14:creationId xmlns:p14="http://schemas.microsoft.com/office/powerpoint/2010/main" val="22531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nvGraphicFramePr>
        <p:xfrm>
          <a:off x="962118" y="1025129"/>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962118" y="655797"/>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1099278" y="167580"/>
            <a:ext cx="4907280" cy="369332"/>
          </a:xfrm>
          <a:prstGeom prst="rect">
            <a:avLst/>
          </a:prstGeom>
          <a:noFill/>
        </p:spPr>
        <p:txBody>
          <a:bodyPr wrap="square">
            <a:spAutoFit/>
          </a:bodyPr>
          <a:lstStyle/>
          <a:p>
            <a:pPr marL="0" indent="0">
              <a:buNone/>
            </a:pPr>
            <a:r>
              <a:rPr lang="en-US" sz="1800" b="1" dirty="0"/>
              <a:t>DISSIMILARITY (ASYMETRIC BINARY)</a:t>
            </a:r>
          </a:p>
        </p:txBody>
      </p:sp>
      <p:sp>
        <p:nvSpPr>
          <p:cNvPr id="8" name="TextBox 7">
            <a:extLst>
              <a:ext uri="{FF2B5EF4-FFF2-40B4-BE49-F238E27FC236}">
                <a16:creationId xmlns:a16="http://schemas.microsoft.com/office/drawing/2014/main" id="{C57AAF9D-F41C-D619-7253-82477175C85D}"/>
              </a:ext>
            </a:extLst>
          </p:cNvPr>
          <p:cNvSpPr txBox="1"/>
          <p:nvPr/>
        </p:nvSpPr>
        <p:spPr>
          <a:xfrm>
            <a:off x="1424548" y="3492881"/>
            <a:ext cx="4173762" cy="400110"/>
          </a:xfrm>
          <a:prstGeom prst="rect">
            <a:avLst/>
          </a:prstGeom>
          <a:noFill/>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p:txBody>
      </p:sp>
      <p:sp>
        <p:nvSpPr>
          <p:cNvPr id="10" name="TextBox 9">
            <a:extLst>
              <a:ext uri="{FF2B5EF4-FFF2-40B4-BE49-F238E27FC236}">
                <a16:creationId xmlns:a16="http://schemas.microsoft.com/office/drawing/2014/main" id="{0D944A9D-69B2-19B0-F005-33B05147EE06}"/>
              </a:ext>
            </a:extLst>
          </p:cNvPr>
          <p:cNvSpPr txBox="1"/>
          <p:nvPr/>
        </p:nvSpPr>
        <p:spPr>
          <a:xfrm>
            <a:off x="7861842" y="642941"/>
            <a:ext cx="3368040" cy="369332"/>
          </a:xfrm>
          <a:prstGeom prst="rect">
            <a:avLst/>
          </a:prstGeom>
          <a:noFill/>
        </p:spPr>
        <p:txBody>
          <a:bodyPr wrap="square">
            <a:spAutoFit/>
          </a:bodyPr>
          <a:lstStyle/>
          <a:p>
            <a:pPr marL="0" indent="0">
              <a:buNone/>
            </a:pPr>
            <a:r>
              <a:rPr lang="en-US" sz="1800" b="1" dirty="0"/>
              <a:t>DISSIMILARITY MATRIX</a:t>
            </a:r>
          </a:p>
        </p:txBody>
      </p:sp>
      <p:sp>
        <p:nvSpPr>
          <p:cNvPr id="11" name="TextBox 10">
            <a:extLst>
              <a:ext uri="{FF2B5EF4-FFF2-40B4-BE49-F238E27FC236}">
                <a16:creationId xmlns:a16="http://schemas.microsoft.com/office/drawing/2014/main" id="{4E60F586-7606-6F5B-E11C-8E6BC5A5F17C}"/>
              </a:ext>
            </a:extLst>
          </p:cNvPr>
          <p:cNvSpPr txBox="1"/>
          <p:nvPr/>
        </p:nvSpPr>
        <p:spPr>
          <a:xfrm>
            <a:off x="1295008" y="4492584"/>
            <a:ext cx="5031982" cy="1323439"/>
          </a:xfrm>
          <a:prstGeom prst="rect">
            <a:avLst/>
          </a:prstGeom>
          <a:noFill/>
        </p:spPr>
        <p:txBody>
          <a:bodyPr wrap="square" rtlCol="0">
            <a:spAutoFit/>
          </a:bodyPr>
          <a:lstStyle/>
          <a:p>
            <a:r>
              <a:rPr lang="en-US" sz="2000" dirty="0"/>
              <a:t>d(MARY,JIM)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a:t>
            </a:r>
          </a:p>
          <a:p>
            <a:r>
              <a:rPr lang="en-US" sz="2000" dirty="0"/>
              <a:t>                   = (1+2) /(1+1+2)</a:t>
            </a:r>
          </a:p>
          <a:p>
            <a:r>
              <a:rPr lang="en-US" sz="2000" dirty="0"/>
              <a:t>                   = 3 /4</a:t>
            </a:r>
          </a:p>
          <a:p>
            <a:r>
              <a:rPr lang="en-US" sz="2000" dirty="0"/>
              <a:t>		      = 0.75</a:t>
            </a:r>
          </a:p>
        </p:txBody>
      </p:sp>
      <p:graphicFrame>
        <p:nvGraphicFramePr>
          <p:cNvPr id="12" name="Table 9">
            <a:extLst>
              <a:ext uri="{FF2B5EF4-FFF2-40B4-BE49-F238E27FC236}">
                <a16:creationId xmlns:a16="http://schemas.microsoft.com/office/drawing/2014/main" id="{868062FF-25B4-0AA2-0C28-8E0FC5625BC4}"/>
              </a:ext>
            </a:extLst>
          </p:cNvPr>
          <p:cNvGraphicFramePr>
            <a:graphicFrameLocks noGrp="1"/>
          </p:cNvGraphicFramePr>
          <p:nvPr>
            <p:extLst>
              <p:ext uri="{D42A27DB-BD31-4B8C-83A1-F6EECF244321}">
                <p14:modId xmlns:p14="http://schemas.microsoft.com/office/powerpoint/2010/main" val="2642196973"/>
              </p:ext>
            </p:extLst>
          </p:nvPr>
        </p:nvGraphicFramePr>
        <p:xfrm>
          <a:off x="7337060" y="1041977"/>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0.33</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0.67</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graphicFrame>
        <p:nvGraphicFramePr>
          <p:cNvPr id="13" name="Table 9">
            <a:extLst>
              <a:ext uri="{FF2B5EF4-FFF2-40B4-BE49-F238E27FC236}">
                <a16:creationId xmlns:a16="http://schemas.microsoft.com/office/drawing/2014/main" id="{EDE75817-0FA9-33EC-3479-D5B1D465DDB4}"/>
              </a:ext>
            </a:extLst>
          </p:cNvPr>
          <p:cNvGraphicFramePr>
            <a:graphicFrameLocks noGrp="1"/>
          </p:cNvGraphicFramePr>
          <p:nvPr>
            <p:extLst>
              <p:ext uri="{D42A27DB-BD31-4B8C-83A1-F6EECF244321}">
                <p14:modId xmlns:p14="http://schemas.microsoft.com/office/powerpoint/2010/main" val="100766798"/>
              </p:ext>
            </p:extLst>
          </p:nvPr>
        </p:nvGraphicFramePr>
        <p:xfrm>
          <a:off x="7391398" y="4204631"/>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0.33</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r>
                        <a:rPr lang="en-US" dirty="0"/>
                        <a:t>0.67</a:t>
                      </a:r>
                    </a:p>
                  </a:txBody>
                  <a:tcPr/>
                </a:tc>
                <a:tc>
                  <a:txBody>
                    <a:bodyPr/>
                    <a:lstStyle/>
                    <a:p>
                      <a:r>
                        <a:rPr lang="en-US" dirty="0"/>
                        <a:t>0.75</a:t>
                      </a:r>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
        <p:nvSpPr>
          <p:cNvPr id="14" name="TextBox 13">
            <a:extLst>
              <a:ext uri="{FF2B5EF4-FFF2-40B4-BE49-F238E27FC236}">
                <a16:creationId xmlns:a16="http://schemas.microsoft.com/office/drawing/2014/main" id="{0D9F73F4-0646-23ED-B71D-66E26FBDA078}"/>
              </a:ext>
            </a:extLst>
          </p:cNvPr>
          <p:cNvSpPr txBox="1"/>
          <p:nvPr/>
        </p:nvSpPr>
        <p:spPr>
          <a:xfrm>
            <a:off x="7916180" y="3853336"/>
            <a:ext cx="3368040" cy="369332"/>
          </a:xfrm>
          <a:prstGeom prst="rect">
            <a:avLst/>
          </a:prstGeom>
          <a:noFill/>
        </p:spPr>
        <p:txBody>
          <a:bodyPr wrap="square">
            <a:spAutoFit/>
          </a:bodyPr>
          <a:lstStyle/>
          <a:p>
            <a:pPr marL="0" indent="0">
              <a:buNone/>
            </a:pPr>
            <a:r>
              <a:rPr lang="en-US" sz="1800" b="1" dirty="0"/>
              <a:t>DISSIMILARITY MATRIX</a:t>
            </a:r>
          </a:p>
        </p:txBody>
      </p:sp>
    </p:spTree>
    <p:extLst>
      <p:ext uri="{BB962C8B-B14F-4D97-AF65-F5344CB8AC3E}">
        <p14:creationId xmlns:p14="http://schemas.microsoft.com/office/powerpoint/2010/main" val="22279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E23F-B42C-4D19-4BEF-21211FF9E645}"/>
              </a:ext>
            </a:extLst>
          </p:cNvPr>
          <p:cNvSpPr>
            <a:spLocks noGrp="1"/>
          </p:cNvSpPr>
          <p:nvPr>
            <p:ph type="title"/>
          </p:nvPr>
        </p:nvSpPr>
        <p:spPr/>
        <p:txBody>
          <a:bodyPr/>
          <a:lstStyle/>
          <a:p>
            <a:r>
              <a:rPr lang="en-IN" b="1" i="0" dirty="0">
                <a:solidFill>
                  <a:srgbClr val="3B444F"/>
                </a:solidFill>
                <a:effectLst/>
              </a:rPr>
              <a:t>Similarity and Dissimilarity</a:t>
            </a:r>
            <a:br>
              <a:rPr lang="en-IN" b="1" i="0" dirty="0">
                <a:solidFill>
                  <a:srgbClr val="3B444F"/>
                </a:solidFill>
                <a:effectLst/>
              </a:rPr>
            </a:br>
            <a:endParaRPr lang="en-US" dirty="0"/>
          </a:p>
        </p:txBody>
      </p:sp>
      <p:sp>
        <p:nvSpPr>
          <p:cNvPr id="3" name="Content Placeholder 2">
            <a:extLst>
              <a:ext uri="{FF2B5EF4-FFF2-40B4-BE49-F238E27FC236}">
                <a16:creationId xmlns:a16="http://schemas.microsoft.com/office/drawing/2014/main" id="{09C8AF70-7370-93B8-9CFE-08E5EBDE601F}"/>
              </a:ext>
            </a:extLst>
          </p:cNvPr>
          <p:cNvSpPr>
            <a:spLocks noGrp="1"/>
          </p:cNvSpPr>
          <p:nvPr>
            <p:ph idx="1"/>
          </p:nvPr>
        </p:nvSpPr>
        <p:spPr>
          <a:xfrm>
            <a:off x="1251678" y="1492469"/>
            <a:ext cx="10178322" cy="5150069"/>
          </a:xfrm>
        </p:spPr>
        <p:txBody>
          <a:bodyPr>
            <a:normAutofit fontScale="77500" lnSpcReduction="20000"/>
          </a:bodyPr>
          <a:lstStyle/>
          <a:p>
            <a:pPr algn="l"/>
            <a:r>
              <a:rPr lang="en-IN" sz="2800" b="1" i="0" u="sng" dirty="0">
                <a:solidFill>
                  <a:srgbClr val="3B444F"/>
                </a:solidFill>
                <a:effectLst/>
              </a:rPr>
              <a:t>Similarity Measure </a:t>
            </a:r>
            <a:r>
              <a:rPr lang="en-IN" sz="2800" b="0" i="0" dirty="0">
                <a:solidFill>
                  <a:srgbClr val="3B444F"/>
                </a:solidFill>
                <a:effectLst/>
              </a:rPr>
              <a:t>- Numerical measure of how alike two data objects often fall between 0 (no similarity) and 1 (complete similarity).</a:t>
            </a:r>
            <a:r>
              <a:rPr lang="en-IN" sz="2800" b="0" i="0" dirty="0">
                <a:solidFill>
                  <a:srgbClr val="222222"/>
                </a:solidFill>
                <a:effectLst/>
              </a:rPr>
              <a:t> </a:t>
            </a:r>
          </a:p>
          <a:p>
            <a:pPr algn="l">
              <a:buFontTx/>
              <a:buChar char="-"/>
            </a:pPr>
            <a:r>
              <a:rPr lang="en-IN" sz="2800" b="0" i="0" dirty="0">
                <a:solidFill>
                  <a:srgbClr val="222222"/>
                </a:solidFill>
                <a:effectLst/>
              </a:rPr>
              <a:t>Measure is higher when objects are more alike. </a:t>
            </a:r>
          </a:p>
          <a:p>
            <a:pPr algn="l">
              <a:buFontTx/>
              <a:buChar char="-"/>
            </a:pPr>
            <a:r>
              <a:rPr lang="en-IN" sz="2800" b="0" i="0" dirty="0">
                <a:solidFill>
                  <a:srgbClr val="222222"/>
                </a:solidFill>
                <a:effectLst/>
              </a:rPr>
              <a:t>Often falls in the range [0,1].</a:t>
            </a:r>
            <a:endParaRPr lang="en-IN" sz="2800" b="0" i="0" dirty="0">
              <a:solidFill>
                <a:srgbClr val="3B444F"/>
              </a:solidFill>
              <a:effectLst/>
            </a:endParaRPr>
          </a:p>
          <a:p>
            <a:pPr algn="l"/>
            <a:endParaRPr lang="en-IN" sz="2800" b="0" i="0" dirty="0">
              <a:solidFill>
                <a:srgbClr val="3B444F"/>
              </a:solidFill>
              <a:effectLst/>
            </a:endParaRPr>
          </a:p>
          <a:p>
            <a:pPr algn="l"/>
            <a:r>
              <a:rPr lang="en-IN" sz="2800" b="1" i="0" u="sng" dirty="0">
                <a:solidFill>
                  <a:srgbClr val="3B444F"/>
                </a:solidFill>
                <a:effectLst/>
              </a:rPr>
              <a:t>Dissimilarity Measure </a:t>
            </a:r>
            <a:r>
              <a:rPr lang="en-IN" sz="2800" b="0" i="0" dirty="0">
                <a:solidFill>
                  <a:srgbClr val="3B444F"/>
                </a:solidFill>
                <a:effectLst/>
              </a:rPr>
              <a:t>-Numerical measure of how different two data objects are range from 0 (objects are alike) to ∞ (objects are different).</a:t>
            </a:r>
            <a:r>
              <a:rPr lang="en-IN" sz="2800" b="0" i="0" dirty="0">
                <a:solidFill>
                  <a:srgbClr val="222222"/>
                </a:solidFill>
                <a:effectLst/>
              </a:rPr>
              <a:t> Numerical measure of how different two data objects are.</a:t>
            </a:r>
          </a:p>
          <a:p>
            <a:pPr marL="0" indent="0" algn="l">
              <a:buNone/>
            </a:pPr>
            <a:r>
              <a:rPr lang="en-IN" sz="2800" b="0" i="0" dirty="0">
                <a:solidFill>
                  <a:srgbClr val="222222"/>
                </a:solidFill>
                <a:effectLst/>
              </a:rPr>
              <a:t>– Lower when objects are more alike.</a:t>
            </a:r>
          </a:p>
          <a:p>
            <a:pPr marL="0" indent="0" algn="l">
              <a:buNone/>
            </a:pPr>
            <a:r>
              <a:rPr lang="en-IN" sz="2800" b="0" i="0" dirty="0">
                <a:solidFill>
                  <a:srgbClr val="222222"/>
                </a:solidFill>
                <a:effectLst/>
              </a:rPr>
              <a:t>– Minimum dissimilarity is often 0.</a:t>
            </a:r>
          </a:p>
          <a:p>
            <a:pPr marL="0" indent="0" algn="l">
              <a:buNone/>
            </a:pPr>
            <a:r>
              <a:rPr lang="en-IN" sz="2800" b="0" i="0" dirty="0">
                <a:solidFill>
                  <a:srgbClr val="222222"/>
                </a:solidFill>
                <a:effectLst/>
              </a:rPr>
              <a:t>– Upper limit varies.</a:t>
            </a:r>
            <a:endParaRPr lang="en-IN" sz="2800" b="0" i="0" dirty="0">
              <a:solidFill>
                <a:srgbClr val="3B444F"/>
              </a:solidFill>
              <a:effectLst/>
            </a:endParaRPr>
          </a:p>
          <a:p>
            <a:pPr algn="l"/>
            <a:endParaRPr lang="en-IN" sz="2800" b="0" i="0" dirty="0">
              <a:solidFill>
                <a:srgbClr val="3B444F"/>
              </a:solidFill>
              <a:effectLst/>
            </a:endParaRPr>
          </a:p>
          <a:p>
            <a:pPr algn="l"/>
            <a:r>
              <a:rPr lang="en-IN" sz="2800" b="1" i="0" u="sng" dirty="0">
                <a:solidFill>
                  <a:srgbClr val="3B444F"/>
                </a:solidFill>
                <a:effectLst/>
              </a:rPr>
              <a:t>Proximity </a:t>
            </a:r>
            <a:r>
              <a:rPr lang="en-IN" sz="2800" b="0" i="0" dirty="0">
                <a:solidFill>
                  <a:srgbClr val="3B444F"/>
                </a:solidFill>
                <a:effectLst/>
              </a:rPr>
              <a:t>- refers to a similarity or dissimilarity</a:t>
            </a:r>
          </a:p>
          <a:p>
            <a:pPr marL="0" indent="0">
              <a:buNone/>
            </a:pPr>
            <a:endParaRPr lang="en-US" dirty="0"/>
          </a:p>
        </p:txBody>
      </p:sp>
    </p:spTree>
    <p:extLst>
      <p:ext uri="{BB962C8B-B14F-4D97-AF65-F5344CB8AC3E}">
        <p14:creationId xmlns:p14="http://schemas.microsoft.com/office/powerpoint/2010/main" val="354319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BF11-5A2C-A0DD-1017-1DF36D08FA56}"/>
              </a:ext>
            </a:extLst>
          </p:cNvPr>
          <p:cNvSpPr>
            <a:spLocks noGrp="1"/>
          </p:cNvSpPr>
          <p:nvPr>
            <p:ph type="title"/>
          </p:nvPr>
        </p:nvSpPr>
        <p:spPr>
          <a:xfrm>
            <a:off x="1358556" y="2429691"/>
            <a:ext cx="10178322" cy="686394"/>
          </a:xfrm>
        </p:spPr>
        <p:txBody>
          <a:bodyPr>
            <a:normAutofit/>
          </a:bodyPr>
          <a:lstStyle/>
          <a:p>
            <a:pPr algn="ctr"/>
            <a:r>
              <a:rPr lang="en-US" sz="2800" dirty="0"/>
              <a:t>Proximity measure for BINARY attributes</a:t>
            </a:r>
          </a:p>
        </p:txBody>
      </p:sp>
      <p:sp>
        <p:nvSpPr>
          <p:cNvPr id="3" name="Content Placeholder 2">
            <a:extLst>
              <a:ext uri="{FF2B5EF4-FFF2-40B4-BE49-F238E27FC236}">
                <a16:creationId xmlns:a16="http://schemas.microsoft.com/office/drawing/2014/main" id="{5BAA3DF3-FA01-9BC5-251D-257B0406F37A}"/>
              </a:ext>
            </a:extLst>
          </p:cNvPr>
          <p:cNvSpPr>
            <a:spLocks noGrp="1"/>
          </p:cNvSpPr>
          <p:nvPr>
            <p:ph idx="1"/>
          </p:nvPr>
        </p:nvSpPr>
        <p:spPr>
          <a:xfrm>
            <a:off x="1251678" y="3116085"/>
            <a:ext cx="10178322" cy="1324098"/>
          </a:xfrm>
        </p:spPr>
        <p:txBody>
          <a:bodyPr>
            <a:normAutofit/>
          </a:bodyPr>
          <a:lstStyle/>
          <a:p>
            <a:pPr marL="0" indent="0" algn="ctr">
              <a:buNone/>
            </a:pPr>
            <a:r>
              <a:rPr lang="en-US" sz="4000" b="1" dirty="0"/>
              <a:t>DISSIMILARITY (SYMETRIC BINARY)</a:t>
            </a:r>
          </a:p>
          <a:p>
            <a:endParaRPr lang="en-US" sz="4000" dirty="0"/>
          </a:p>
        </p:txBody>
      </p:sp>
    </p:spTree>
    <p:extLst>
      <p:ext uri="{BB962C8B-B14F-4D97-AF65-F5344CB8AC3E}">
        <p14:creationId xmlns:p14="http://schemas.microsoft.com/office/powerpoint/2010/main" val="343512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extLst>
              <p:ext uri="{D42A27DB-BD31-4B8C-83A1-F6EECF244321}">
                <p14:modId xmlns:p14="http://schemas.microsoft.com/office/powerpoint/2010/main" val="4083096086"/>
              </p:ext>
            </p:extLst>
          </p:nvPr>
        </p:nvGraphicFramePr>
        <p:xfrm>
          <a:off x="1023078" y="1028701"/>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1023078" y="659369"/>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1485508" y="105371"/>
            <a:ext cx="4981090" cy="369332"/>
          </a:xfrm>
          <a:prstGeom prst="rect">
            <a:avLst/>
          </a:prstGeom>
          <a:noFill/>
        </p:spPr>
        <p:txBody>
          <a:bodyPr wrap="square">
            <a:spAutoFit/>
          </a:bodyPr>
          <a:lstStyle/>
          <a:p>
            <a:pPr marL="0" indent="0">
              <a:buNone/>
            </a:pPr>
            <a:r>
              <a:rPr lang="en-US" sz="1800" b="1" dirty="0"/>
              <a:t>DISSIMILARITY (SYMETRIC BINARY)</a:t>
            </a:r>
          </a:p>
        </p:txBody>
      </p:sp>
      <p:graphicFrame>
        <p:nvGraphicFramePr>
          <p:cNvPr id="9" name="Table 9">
            <a:extLst>
              <a:ext uri="{FF2B5EF4-FFF2-40B4-BE49-F238E27FC236}">
                <a16:creationId xmlns:a16="http://schemas.microsoft.com/office/drawing/2014/main" id="{4A32EBF1-A907-39DA-B8CC-7E4BAA913284}"/>
              </a:ext>
            </a:extLst>
          </p:cNvPr>
          <p:cNvGraphicFramePr>
            <a:graphicFrameLocks noGrp="1"/>
          </p:cNvGraphicFramePr>
          <p:nvPr>
            <p:extLst>
              <p:ext uri="{D42A27DB-BD31-4B8C-83A1-F6EECF244321}">
                <p14:modId xmlns:p14="http://schemas.microsoft.com/office/powerpoint/2010/main" val="990237129"/>
              </p:ext>
            </p:extLst>
          </p:nvPr>
        </p:nvGraphicFramePr>
        <p:xfrm>
          <a:off x="7360920" y="407076"/>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endParaRPr lang="en-US"/>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dirty="0"/>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
        <p:nvSpPr>
          <p:cNvPr id="10" name="TextBox 9">
            <a:extLst>
              <a:ext uri="{FF2B5EF4-FFF2-40B4-BE49-F238E27FC236}">
                <a16:creationId xmlns:a16="http://schemas.microsoft.com/office/drawing/2014/main" id="{BDEC3878-DBD4-F3E0-F0D2-9BEFBE6CC10D}"/>
              </a:ext>
            </a:extLst>
          </p:cNvPr>
          <p:cNvSpPr txBox="1"/>
          <p:nvPr/>
        </p:nvSpPr>
        <p:spPr>
          <a:xfrm>
            <a:off x="1023078" y="3207993"/>
            <a:ext cx="5379720" cy="1323439"/>
          </a:xfrm>
          <a:prstGeom prst="rect">
            <a:avLst/>
          </a:prstGeom>
          <a:noFill/>
          <a:ln>
            <a:solidFill>
              <a:schemeClr val="accent1"/>
            </a:solidFill>
          </a:ln>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+M</a:t>
            </a:r>
            <a:r>
              <a:rPr lang="en-US" sz="2000" baseline="-25000" dirty="0"/>
              <a:t>00</a:t>
            </a:r>
            <a:r>
              <a:rPr lang="en-US" sz="2000" dirty="0"/>
              <a:t>)</a:t>
            </a:r>
          </a:p>
          <a:p>
            <a:endParaRPr lang="en-US" sz="2000" dirty="0"/>
          </a:p>
          <a:p>
            <a:r>
              <a:rPr lang="en-US" sz="2000" dirty="0"/>
              <a:t>d(JIM, JACK) = (1+0)/(2+1+0+3) </a:t>
            </a:r>
          </a:p>
          <a:p>
            <a:r>
              <a:rPr lang="en-US" sz="2000" dirty="0"/>
              <a:t>                   = 1/6 = 0.166</a:t>
            </a:r>
          </a:p>
        </p:txBody>
      </p:sp>
      <p:graphicFrame>
        <p:nvGraphicFramePr>
          <p:cNvPr id="11" name="Table 9">
            <a:extLst>
              <a:ext uri="{FF2B5EF4-FFF2-40B4-BE49-F238E27FC236}">
                <a16:creationId xmlns:a16="http://schemas.microsoft.com/office/drawing/2014/main" id="{59638EFE-81EE-A4BB-0764-DE3D24227BE6}"/>
              </a:ext>
            </a:extLst>
          </p:cNvPr>
          <p:cNvGraphicFramePr>
            <a:graphicFrameLocks noGrp="1"/>
          </p:cNvGraphicFramePr>
          <p:nvPr>
            <p:extLst>
              <p:ext uri="{D42A27DB-BD31-4B8C-83A1-F6EECF244321}">
                <p14:modId xmlns:p14="http://schemas.microsoft.com/office/powerpoint/2010/main" val="2983338324"/>
              </p:ext>
            </p:extLst>
          </p:nvPr>
        </p:nvGraphicFramePr>
        <p:xfrm>
          <a:off x="7360920" y="2910128"/>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0.166</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endParaRPr lang="en-US" dirty="0"/>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
        <p:nvSpPr>
          <p:cNvPr id="12" name="TextBox 11">
            <a:extLst>
              <a:ext uri="{FF2B5EF4-FFF2-40B4-BE49-F238E27FC236}">
                <a16:creationId xmlns:a16="http://schemas.microsoft.com/office/drawing/2014/main" id="{279E4376-FC0A-611C-8941-0065B312C51E}"/>
              </a:ext>
            </a:extLst>
          </p:cNvPr>
          <p:cNvSpPr txBox="1"/>
          <p:nvPr/>
        </p:nvSpPr>
        <p:spPr>
          <a:xfrm>
            <a:off x="1182099" y="5167579"/>
            <a:ext cx="5379720" cy="1323439"/>
          </a:xfrm>
          <a:prstGeom prst="rect">
            <a:avLst/>
          </a:prstGeom>
          <a:noFill/>
          <a:ln>
            <a:solidFill>
              <a:schemeClr val="accent1"/>
            </a:solidFill>
          </a:ln>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+M</a:t>
            </a:r>
            <a:r>
              <a:rPr lang="en-US" sz="2000" baseline="-25000" dirty="0"/>
              <a:t>00</a:t>
            </a:r>
            <a:r>
              <a:rPr lang="en-US" sz="2000" dirty="0"/>
              <a:t>)</a:t>
            </a:r>
          </a:p>
          <a:p>
            <a:endParaRPr lang="en-US" sz="2000" dirty="0"/>
          </a:p>
          <a:p>
            <a:r>
              <a:rPr lang="en-US" sz="2000" dirty="0"/>
              <a:t>d(MARY,JACK) = (1+1)/(1+1+1+3) </a:t>
            </a:r>
          </a:p>
          <a:p>
            <a:r>
              <a:rPr lang="en-US" sz="2000" dirty="0"/>
              <a:t>                       =2/6  = 1/3 = 0.33</a:t>
            </a:r>
          </a:p>
        </p:txBody>
      </p:sp>
      <p:graphicFrame>
        <p:nvGraphicFramePr>
          <p:cNvPr id="13" name="Table 9">
            <a:extLst>
              <a:ext uri="{FF2B5EF4-FFF2-40B4-BE49-F238E27FC236}">
                <a16:creationId xmlns:a16="http://schemas.microsoft.com/office/drawing/2014/main" id="{FE26607B-2B86-60C0-29A0-C911FE909DE4}"/>
              </a:ext>
            </a:extLst>
          </p:cNvPr>
          <p:cNvGraphicFramePr>
            <a:graphicFrameLocks noGrp="1"/>
          </p:cNvGraphicFramePr>
          <p:nvPr>
            <p:extLst>
              <p:ext uri="{D42A27DB-BD31-4B8C-83A1-F6EECF244321}">
                <p14:modId xmlns:p14="http://schemas.microsoft.com/office/powerpoint/2010/main" val="4208790764"/>
              </p:ext>
            </p:extLst>
          </p:nvPr>
        </p:nvGraphicFramePr>
        <p:xfrm>
          <a:off x="7193280" y="4879626"/>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0.166</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r>
                        <a:rPr lang="en-US" dirty="0"/>
                        <a:t>0.33</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Tree>
    <p:extLst>
      <p:ext uri="{BB962C8B-B14F-4D97-AF65-F5344CB8AC3E}">
        <p14:creationId xmlns:p14="http://schemas.microsoft.com/office/powerpoint/2010/main" val="429050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E75CAB4-B6CF-4A21-D282-6CAF4A9624FD}"/>
              </a:ext>
            </a:extLst>
          </p:cNvPr>
          <p:cNvGraphicFramePr>
            <a:graphicFrameLocks noGrp="1"/>
          </p:cNvGraphicFramePr>
          <p:nvPr/>
        </p:nvGraphicFramePr>
        <p:xfrm>
          <a:off x="1023078" y="1028701"/>
          <a:ext cx="5697762" cy="1979535"/>
        </p:xfrm>
        <a:graphic>
          <a:graphicData uri="http://schemas.openxmlformats.org/drawingml/2006/table">
            <a:tbl>
              <a:tblPr firstRow="1" bandRow="1">
                <a:tableStyleId>{5C22544A-7EE6-4342-B048-85BDC9FD1C3A}</a:tableStyleId>
              </a:tblPr>
              <a:tblGrid>
                <a:gridCol w="813966">
                  <a:extLst>
                    <a:ext uri="{9D8B030D-6E8A-4147-A177-3AD203B41FA5}">
                      <a16:colId xmlns:a16="http://schemas.microsoft.com/office/drawing/2014/main" val="705240247"/>
                    </a:ext>
                  </a:extLst>
                </a:gridCol>
                <a:gridCol w="813966">
                  <a:extLst>
                    <a:ext uri="{9D8B030D-6E8A-4147-A177-3AD203B41FA5}">
                      <a16:colId xmlns:a16="http://schemas.microsoft.com/office/drawing/2014/main" val="3449376542"/>
                    </a:ext>
                  </a:extLst>
                </a:gridCol>
                <a:gridCol w="813966">
                  <a:extLst>
                    <a:ext uri="{9D8B030D-6E8A-4147-A177-3AD203B41FA5}">
                      <a16:colId xmlns:a16="http://schemas.microsoft.com/office/drawing/2014/main" val="700274992"/>
                    </a:ext>
                  </a:extLst>
                </a:gridCol>
                <a:gridCol w="813966">
                  <a:extLst>
                    <a:ext uri="{9D8B030D-6E8A-4147-A177-3AD203B41FA5}">
                      <a16:colId xmlns:a16="http://schemas.microsoft.com/office/drawing/2014/main" val="2925113384"/>
                    </a:ext>
                  </a:extLst>
                </a:gridCol>
                <a:gridCol w="813966">
                  <a:extLst>
                    <a:ext uri="{9D8B030D-6E8A-4147-A177-3AD203B41FA5}">
                      <a16:colId xmlns:a16="http://schemas.microsoft.com/office/drawing/2014/main" val="3803078164"/>
                    </a:ext>
                  </a:extLst>
                </a:gridCol>
                <a:gridCol w="813966">
                  <a:extLst>
                    <a:ext uri="{9D8B030D-6E8A-4147-A177-3AD203B41FA5}">
                      <a16:colId xmlns:a16="http://schemas.microsoft.com/office/drawing/2014/main" val="1140490139"/>
                    </a:ext>
                  </a:extLst>
                </a:gridCol>
                <a:gridCol w="813966">
                  <a:extLst>
                    <a:ext uri="{9D8B030D-6E8A-4147-A177-3AD203B41FA5}">
                      <a16:colId xmlns:a16="http://schemas.microsoft.com/office/drawing/2014/main" val="3741419"/>
                    </a:ext>
                  </a:extLst>
                </a:gridCol>
              </a:tblGrid>
              <a:tr h="637696">
                <a:tc>
                  <a:txBody>
                    <a:bodyPr/>
                    <a:lstStyle/>
                    <a:p>
                      <a:endParaRPr lang="en-US"/>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2751658390"/>
                  </a:ext>
                </a:extLst>
              </a:tr>
              <a:tr h="446485">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77195092"/>
                  </a:ext>
                </a:extLst>
              </a:tr>
              <a:tr h="446485">
                <a:tc>
                  <a:txBody>
                    <a:bodyPr/>
                    <a:lstStyle/>
                    <a:p>
                      <a:r>
                        <a:rPr lang="en-US" dirty="0"/>
                        <a:t>JIM</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934301506"/>
                  </a:ext>
                </a:extLst>
              </a:tr>
              <a:tr h="446485">
                <a:tc>
                  <a:txBody>
                    <a:bodyPr/>
                    <a:lstStyle/>
                    <a:p>
                      <a:r>
                        <a:rPr lang="en-US" dirty="0"/>
                        <a:t>MARY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931760468"/>
                  </a:ext>
                </a:extLst>
              </a:tr>
            </a:tbl>
          </a:graphicData>
        </a:graphic>
      </p:graphicFrame>
      <p:sp>
        <p:nvSpPr>
          <p:cNvPr id="5" name="TextBox 4">
            <a:extLst>
              <a:ext uri="{FF2B5EF4-FFF2-40B4-BE49-F238E27FC236}">
                <a16:creationId xmlns:a16="http://schemas.microsoft.com/office/drawing/2014/main" id="{A8EE0122-F452-7A6A-0B11-78D4D47689CE}"/>
              </a:ext>
            </a:extLst>
          </p:cNvPr>
          <p:cNvSpPr txBox="1"/>
          <p:nvPr/>
        </p:nvSpPr>
        <p:spPr>
          <a:xfrm>
            <a:off x="1023078" y="659369"/>
            <a:ext cx="924860" cy="369332"/>
          </a:xfrm>
          <a:prstGeom prst="rect">
            <a:avLst/>
          </a:prstGeom>
          <a:noFill/>
        </p:spPr>
        <p:txBody>
          <a:bodyPr wrap="square" rtlCol="0">
            <a:spAutoFit/>
          </a:bodyPr>
          <a:lstStyle/>
          <a:p>
            <a:r>
              <a:rPr lang="en-US" dirty="0"/>
              <a:t>DATA</a:t>
            </a:r>
          </a:p>
        </p:txBody>
      </p:sp>
      <p:sp>
        <p:nvSpPr>
          <p:cNvPr id="7" name="TextBox 6">
            <a:extLst>
              <a:ext uri="{FF2B5EF4-FFF2-40B4-BE49-F238E27FC236}">
                <a16:creationId xmlns:a16="http://schemas.microsoft.com/office/drawing/2014/main" id="{E0160529-9785-5410-25FB-CA9FA692F7E2}"/>
              </a:ext>
            </a:extLst>
          </p:cNvPr>
          <p:cNvSpPr txBox="1"/>
          <p:nvPr/>
        </p:nvSpPr>
        <p:spPr>
          <a:xfrm>
            <a:off x="1485508" y="105371"/>
            <a:ext cx="4981090" cy="369332"/>
          </a:xfrm>
          <a:prstGeom prst="rect">
            <a:avLst/>
          </a:prstGeom>
          <a:noFill/>
        </p:spPr>
        <p:txBody>
          <a:bodyPr wrap="square">
            <a:spAutoFit/>
          </a:bodyPr>
          <a:lstStyle/>
          <a:p>
            <a:pPr marL="0" indent="0">
              <a:buNone/>
            </a:pPr>
            <a:r>
              <a:rPr lang="en-US" sz="1800" b="1" dirty="0"/>
              <a:t>DISSIMILARITY (SYMETRIC BINARY)</a:t>
            </a:r>
          </a:p>
        </p:txBody>
      </p:sp>
      <p:sp>
        <p:nvSpPr>
          <p:cNvPr id="12" name="TextBox 11">
            <a:extLst>
              <a:ext uri="{FF2B5EF4-FFF2-40B4-BE49-F238E27FC236}">
                <a16:creationId xmlns:a16="http://schemas.microsoft.com/office/drawing/2014/main" id="{279E4376-FC0A-611C-8941-0065B312C51E}"/>
              </a:ext>
            </a:extLst>
          </p:cNvPr>
          <p:cNvSpPr txBox="1"/>
          <p:nvPr/>
        </p:nvSpPr>
        <p:spPr>
          <a:xfrm>
            <a:off x="1182099" y="3377568"/>
            <a:ext cx="5379720" cy="1323439"/>
          </a:xfrm>
          <a:prstGeom prst="rect">
            <a:avLst/>
          </a:prstGeom>
          <a:noFill/>
          <a:ln>
            <a:solidFill>
              <a:schemeClr val="accent1"/>
            </a:solidFill>
          </a:ln>
        </p:spPr>
        <p:txBody>
          <a:bodyPr wrap="square" rtlCol="0">
            <a:spAutoFit/>
          </a:bodyPr>
          <a:lstStyle/>
          <a:p>
            <a:r>
              <a:rPr lang="en-US" sz="2000" dirty="0"/>
              <a:t>d(</a:t>
            </a:r>
            <a:r>
              <a:rPr lang="en-US" sz="2000" dirty="0" err="1"/>
              <a:t>i,j</a:t>
            </a:r>
            <a:r>
              <a:rPr lang="en-US" sz="2000" dirty="0"/>
              <a:t>) = (M</a:t>
            </a:r>
            <a:r>
              <a:rPr lang="en-US" sz="2000" baseline="-25000" dirty="0"/>
              <a:t>10</a:t>
            </a:r>
            <a:r>
              <a:rPr lang="en-US" sz="2000" dirty="0"/>
              <a:t> +M</a:t>
            </a:r>
            <a:r>
              <a:rPr lang="en-US" sz="2000" baseline="-25000" dirty="0"/>
              <a:t>01</a:t>
            </a:r>
            <a:r>
              <a:rPr lang="en-US" sz="2000" dirty="0"/>
              <a:t>) / (M</a:t>
            </a:r>
            <a:r>
              <a:rPr lang="en-US" sz="2000" baseline="-25000" dirty="0"/>
              <a:t>11</a:t>
            </a:r>
            <a:r>
              <a:rPr lang="en-US" sz="2000" dirty="0"/>
              <a:t> +M</a:t>
            </a:r>
            <a:r>
              <a:rPr lang="en-US" sz="2000" baseline="-25000" dirty="0"/>
              <a:t>10</a:t>
            </a:r>
            <a:r>
              <a:rPr lang="en-US" sz="2000" dirty="0"/>
              <a:t>+M</a:t>
            </a:r>
            <a:r>
              <a:rPr lang="en-US" sz="2000" baseline="-25000" dirty="0"/>
              <a:t>01</a:t>
            </a:r>
            <a:r>
              <a:rPr lang="en-US" sz="2000" dirty="0"/>
              <a:t>+M</a:t>
            </a:r>
            <a:r>
              <a:rPr lang="en-US" sz="2000" baseline="-25000" dirty="0"/>
              <a:t>00</a:t>
            </a:r>
            <a:r>
              <a:rPr lang="en-US" sz="2000" dirty="0"/>
              <a:t>)</a:t>
            </a:r>
          </a:p>
          <a:p>
            <a:endParaRPr lang="en-US" sz="2000" dirty="0"/>
          </a:p>
          <a:p>
            <a:r>
              <a:rPr lang="en-US" sz="2000" dirty="0"/>
              <a:t>d(MARY,JIM) = (1+2)/(1+1+2+2) </a:t>
            </a:r>
          </a:p>
          <a:p>
            <a:r>
              <a:rPr lang="en-US" sz="2000" dirty="0"/>
              <a:t>                       =3/6  = ½ = 0.5</a:t>
            </a:r>
          </a:p>
        </p:txBody>
      </p:sp>
      <p:graphicFrame>
        <p:nvGraphicFramePr>
          <p:cNvPr id="13" name="Table 9">
            <a:extLst>
              <a:ext uri="{FF2B5EF4-FFF2-40B4-BE49-F238E27FC236}">
                <a16:creationId xmlns:a16="http://schemas.microsoft.com/office/drawing/2014/main" id="{FE26607B-2B86-60C0-29A0-C911FE909DE4}"/>
              </a:ext>
            </a:extLst>
          </p:cNvPr>
          <p:cNvGraphicFramePr>
            <a:graphicFrameLocks noGrp="1"/>
          </p:cNvGraphicFramePr>
          <p:nvPr>
            <p:extLst>
              <p:ext uri="{D42A27DB-BD31-4B8C-83A1-F6EECF244321}">
                <p14:modId xmlns:p14="http://schemas.microsoft.com/office/powerpoint/2010/main" val="547363714"/>
              </p:ext>
            </p:extLst>
          </p:nvPr>
        </p:nvGraphicFramePr>
        <p:xfrm>
          <a:off x="7330440" y="290037"/>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0.166</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r>
                        <a:rPr lang="en-US" dirty="0"/>
                        <a:t>0.33</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graphicFrame>
        <p:nvGraphicFramePr>
          <p:cNvPr id="14" name="Table 9">
            <a:extLst>
              <a:ext uri="{FF2B5EF4-FFF2-40B4-BE49-F238E27FC236}">
                <a16:creationId xmlns:a16="http://schemas.microsoft.com/office/drawing/2014/main" id="{90F5AF84-FB97-643D-3931-B90A965D70EA}"/>
              </a:ext>
            </a:extLst>
          </p:cNvPr>
          <p:cNvGraphicFramePr>
            <a:graphicFrameLocks noGrp="1"/>
          </p:cNvGraphicFramePr>
          <p:nvPr>
            <p:extLst>
              <p:ext uri="{D42A27DB-BD31-4B8C-83A1-F6EECF244321}">
                <p14:modId xmlns:p14="http://schemas.microsoft.com/office/powerpoint/2010/main" val="224678942"/>
              </p:ext>
            </p:extLst>
          </p:nvPr>
        </p:nvGraphicFramePr>
        <p:xfrm>
          <a:off x="7330440" y="3168078"/>
          <a:ext cx="4417604" cy="1611392"/>
        </p:xfrm>
        <a:graphic>
          <a:graphicData uri="http://schemas.openxmlformats.org/drawingml/2006/table">
            <a:tbl>
              <a:tblPr firstRow="1" bandRow="1">
                <a:tableStyleId>{5C22544A-7EE6-4342-B048-85BDC9FD1C3A}</a:tableStyleId>
              </a:tblPr>
              <a:tblGrid>
                <a:gridCol w="1104401">
                  <a:extLst>
                    <a:ext uri="{9D8B030D-6E8A-4147-A177-3AD203B41FA5}">
                      <a16:colId xmlns:a16="http://schemas.microsoft.com/office/drawing/2014/main" val="1907488487"/>
                    </a:ext>
                  </a:extLst>
                </a:gridCol>
                <a:gridCol w="1104401">
                  <a:extLst>
                    <a:ext uri="{9D8B030D-6E8A-4147-A177-3AD203B41FA5}">
                      <a16:colId xmlns:a16="http://schemas.microsoft.com/office/drawing/2014/main" val="358520754"/>
                    </a:ext>
                  </a:extLst>
                </a:gridCol>
                <a:gridCol w="1104401">
                  <a:extLst>
                    <a:ext uri="{9D8B030D-6E8A-4147-A177-3AD203B41FA5}">
                      <a16:colId xmlns:a16="http://schemas.microsoft.com/office/drawing/2014/main" val="2576542609"/>
                    </a:ext>
                  </a:extLst>
                </a:gridCol>
                <a:gridCol w="1104401">
                  <a:extLst>
                    <a:ext uri="{9D8B030D-6E8A-4147-A177-3AD203B41FA5}">
                      <a16:colId xmlns:a16="http://schemas.microsoft.com/office/drawing/2014/main" val="2750036364"/>
                    </a:ext>
                  </a:extLst>
                </a:gridCol>
              </a:tblGrid>
              <a:tr h="402848">
                <a:tc>
                  <a:txBody>
                    <a:bodyPr/>
                    <a:lstStyle/>
                    <a:p>
                      <a:endParaRPr lang="en-US" dirty="0"/>
                    </a:p>
                  </a:txBody>
                  <a:tcPr/>
                </a:tc>
                <a:tc>
                  <a:txBody>
                    <a:bodyPr/>
                    <a:lstStyle/>
                    <a:p>
                      <a:r>
                        <a:rPr lang="en-US" dirty="0"/>
                        <a:t>JACK</a:t>
                      </a:r>
                    </a:p>
                  </a:txBody>
                  <a:tcPr/>
                </a:tc>
                <a:tc>
                  <a:txBody>
                    <a:bodyPr/>
                    <a:lstStyle/>
                    <a:p>
                      <a:r>
                        <a:rPr lang="en-US" dirty="0"/>
                        <a:t>JIM</a:t>
                      </a:r>
                    </a:p>
                  </a:txBody>
                  <a:tcPr/>
                </a:tc>
                <a:tc>
                  <a:txBody>
                    <a:bodyPr/>
                    <a:lstStyle/>
                    <a:p>
                      <a:r>
                        <a:rPr lang="en-US" dirty="0"/>
                        <a:t>MARY</a:t>
                      </a:r>
                    </a:p>
                  </a:txBody>
                  <a:tcPr/>
                </a:tc>
                <a:extLst>
                  <a:ext uri="{0D108BD9-81ED-4DB2-BD59-A6C34878D82A}">
                    <a16:rowId xmlns:a16="http://schemas.microsoft.com/office/drawing/2014/main" val="1581147184"/>
                  </a:ext>
                </a:extLst>
              </a:tr>
              <a:tr h="402848">
                <a:tc>
                  <a:txBody>
                    <a:bodyPr/>
                    <a:lstStyle/>
                    <a:p>
                      <a:r>
                        <a:rPr lang="en-US" dirty="0"/>
                        <a:t>JACK</a:t>
                      </a:r>
                    </a:p>
                  </a:txBody>
                  <a:tcPr/>
                </a:tc>
                <a:tc>
                  <a:txBody>
                    <a:bodyPr/>
                    <a:lstStyle/>
                    <a:p>
                      <a:r>
                        <a:rPr lang="en-US" dirty="0"/>
                        <a:t>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06276359"/>
                  </a:ext>
                </a:extLst>
              </a:tr>
              <a:tr h="402848">
                <a:tc>
                  <a:txBody>
                    <a:bodyPr/>
                    <a:lstStyle/>
                    <a:p>
                      <a:r>
                        <a:rPr lang="en-US" dirty="0"/>
                        <a:t>JIM</a:t>
                      </a:r>
                    </a:p>
                  </a:txBody>
                  <a:tcPr/>
                </a:tc>
                <a:tc>
                  <a:txBody>
                    <a:bodyPr/>
                    <a:lstStyle/>
                    <a:p>
                      <a:r>
                        <a:rPr lang="en-US" dirty="0"/>
                        <a:t>0.166</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175557984"/>
                  </a:ext>
                </a:extLst>
              </a:tr>
              <a:tr h="402848">
                <a:tc>
                  <a:txBody>
                    <a:bodyPr/>
                    <a:lstStyle/>
                    <a:p>
                      <a:r>
                        <a:rPr lang="en-US" dirty="0"/>
                        <a:t>MARY</a:t>
                      </a:r>
                    </a:p>
                  </a:txBody>
                  <a:tcPr/>
                </a:tc>
                <a:tc>
                  <a:txBody>
                    <a:bodyPr/>
                    <a:lstStyle/>
                    <a:p>
                      <a:r>
                        <a:rPr lang="en-US" dirty="0"/>
                        <a:t>0.33</a:t>
                      </a:r>
                    </a:p>
                  </a:txBody>
                  <a:tcPr/>
                </a:tc>
                <a:tc>
                  <a:txBody>
                    <a:bodyPr/>
                    <a:lstStyle/>
                    <a:p>
                      <a:r>
                        <a:rPr lang="en-US" dirty="0"/>
                        <a:t>0.5</a:t>
                      </a:r>
                    </a:p>
                  </a:txBody>
                  <a:tcPr/>
                </a:tc>
                <a:tc>
                  <a:txBody>
                    <a:bodyPr/>
                    <a:lstStyle/>
                    <a:p>
                      <a:r>
                        <a:rPr lang="en-US" dirty="0"/>
                        <a:t>0</a:t>
                      </a:r>
                    </a:p>
                  </a:txBody>
                  <a:tcPr/>
                </a:tc>
                <a:extLst>
                  <a:ext uri="{0D108BD9-81ED-4DB2-BD59-A6C34878D82A}">
                    <a16:rowId xmlns:a16="http://schemas.microsoft.com/office/drawing/2014/main" val="3835633395"/>
                  </a:ext>
                </a:extLst>
              </a:tr>
            </a:tbl>
          </a:graphicData>
        </a:graphic>
      </p:graphicFrame>
    </p:spTree>
    <p:extLst>
      <p:ext uri="{BB962C8B-B14F-4D97-AF65-F5344CB8AC3E}">
        <p14:creationId xmlns:p14="http://schemas.microsoft.com/office/powerpoint/2010/main" val="5697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51F7B-8132-11F2-8104-4B4B04A4D031}"/>
              </a:ext>
            </a:extLst>
          </p:cNvPr>
          <p:cNvSpPr>
            <a:spLocks noGrp="1"/>
          </p:cNvSpPr>
          <p:nvPr>
            <p:ph idx="1"/>
          </p:nvPr>
        </p:nvSpPr>
        <p:spPr>
          <a:xfrm>
            <a:off x="1251678" y="2286001"/>
            <a:ext cx="10178322" cy="2179121"/>
          </a:xfrm>
        </p:spPr>
        <p:txBody>
          <a:bodyPr>
            <a:normAutofit lnSpcReduction="10000"/>
          </a:bodyPr>
          <a:lstStyle/>
          <a:p>
            <a:pPr marL="0" indent="0" algn="ctr">
              <a:buNone/>
            </a:pPr>
            <a:r>
              <a:rPr lang="en-US" sz="4000" dirty="0"/>
              <a:t>SIMILARITY (SYMMETRIC BINARY)</a:t>
            </a:r>
          </a:p>
          <a:p>
            <a:pPr marL="0" indent="0" algn="ctr">
              <a:buNone/>
            </a:pPr>
            <a:r>
              <a:rPr lang="en-US" sz="4000" dirty="0"/>
              <a:t>SIMPLE MATCHING COEFFICIENT</a:t>
            </a:r>
          </a:p>
          <a:p>
            <a:pPr marL="0" indent="0" algn="ctr">
              <a:buNone/>
            </a:pPr>
            <a:r>
              <a:rPr lang="en-US" sz="4000" dirty="0"/>
              <a:t> (SMC)</a:t>
            </a:r>
          </a:p>
        </p:txBody>
      </p:sp>
      <p:sp>
        <p:nvSpPr>
          <p:cNvPr id="4" name="Title 1">
            <a:extLst>
              <a:ext uri="{FF2B5EF4-FFF2-40B4-BE49-F238E27FC236}">
                <a16:creationId xmlns:a16="http://schemas.microsoft.com/office/drawing/2014/main" id="{87D3C3CF-89A0-E05F-80EC-153EB966A878}"/>
              </a:ext>
            </a:extLst>
          </p:cNvPr>
          <p:cNvSpPr txBox="1">
            <a:spLocks/>
          </p:cNvSpPr>
          <p:nvPr/>
        </p:nvSpPr>
        <p:spPr>
          <a:xfrm>
            <a:off x="1251678" y="1594855"/>
            <a:ext cx="10178322" cy="6863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2800" dirty="0"/>
              <a:t>Proximity measure for BINARY attributes</a:t>
            </a:r>
          </a:p>
        </p:txBody>
      </p:sp>
    </p:spTree>
    <p:extLst>
      <p:ext uri="{BB962C8B-B14F-4D97-AF65-F5344CB8AC3E}">
        <p14:creationId xmlns:p14="http://schemas.microsoft.com/office/powerpoint/2010/main" val="1909489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5B8-4C81-A796-7F09-DE93720CB9A5}"/>
              </a:ext>
            </a:extLst>
          </p:cNvPr>
          <p:cNvSpPr>
            <a:spLocks noGrp="1"/>
          </p:cNvSpPr>
          <p:nvPr>
            <p:ph type="title"/>
          </p:nvPr>
        </p:nvSpPr>
        <p:spPr>
          <a:xfrm>
            <a:off x="1251678" y="382385"/>
            <a:ext cx="10178322" cy="840773"/>
          </a:xfrm>
        </p:spPr>
        <p:txBody>
          <a:bodyPr/>
          <a:lstStyle/>
          <a:p>
            <a:r>
              <a:rPr lang="en-US" dirty="0"/>
              <a:t>example</a:t>
            </a:r>
          </a:p>
        </p:txBody>
      </p:sp>
      <p:sp>
        <p:nvSpPr>
          <p:cNvPr id="3" name="Content Placeholder 2">
            <a:extLst>
              <a:ext uri="{FF2B5EF4-FFF2-40B4-BE49-F238E27FC236}">
                <a16:creationId xmlns:a16="http://schemas.microsoft.com/office/drawing/2014/main" id="{243BB23B-FF1B-CBF7-1447-369E9698A8D8}"/>
              </a:ext>
            </a:extLst>
          </p:cNvPr>
          <p:cNvSpPr>
            <a:spLocks noGrp="1"/>
          </p:cNvSpPr>
          <p:nvPr>
            <p:ph idx="1"/>
          </p:nvPr>
        </p:nvSpPr>
        <p:spPr>
          <a:xfrm>
            <a:off x="1006839" y="1329978"/>
            <a:ext cx="10178322" cy="4560183"/>
          </a:xfrm>
        </p:spPr>
        <p:txBody>
          <a:bodyPr>
            <a:noAutofit/>
          </a:bodyPr>
          <a:lstStyle/>
          <a:p>
            <a:pPr marL="0" indent="0">
              <a:buNone/>
            </a:pPr>
            <a:r>
              <a:rPr lang="en-US" sz="3200" dirty="0"/>
              <a:t>	(x) = (1,0,0,0,0,0,0,0,0,0)</a:t>
            </a:r>
          </a:p>
          <a:p>
            <a:pPr marL="0" indent="0">
              <a:buNone/>
            </a:pPr>
            <a:r>
              <a:rPr lang="en-US" sz="3200" dirty="0"/>
              <a:t>	(y)= (0,0,0,0,0,0,1,0,0,1)</a:t>
            </a:r>
          </a:p>
          <a:p>
            <a:pPr marL="0" indent="0">
              <a:buNone/>
            </a:pPr>
            <a:r>
              <a:rPr lang="en-US" sz="3200" dirty="0"/>
              <a:t>	Formula : </a:t>
            </a:r>
          </a:p>
          <a:p>
            <a:pPr marL="0" indent="0">
              <a:buNone/>
            </a:pPr>
            <a:r>
              <a:rPr lang="en-US" sz="3200" dirty="0"/>
              <a:t>		S=(M</a:t>
            </a:r>
            <a:r>
              <a:rPr lang="en-US" sz="3200" baseline="-25000" dirty="0"/>
              <a:t>11</a:t>
            </a:r>
            <a:r>
              <a:rPr lang="en-US" sz="3200" dirty="0"/>
              <a:t> +M</a:t>
            </a:r>
            <a:r>
              <a:rPr lang="en-US" sz="3200" baseline="-25000" dirty="0"/>
              <a:t>00 </a:t>
            </a:r>
            <a:r>
              <a:rPr lang="en-US" sz="3200" dirty="0"/>
              <a:t>) / (M</a:t>
            </a:r>
            <a:r>
              <a:rPr lang="en-US" sz="3200" baseline="-25000" dirty="0"/>
              <a:t>11</a:t>
            </a:r>
            <a:r>
              <a:rPr lang="en-US" sz="3200" dirty="0"/>
              <a:t> +M</a:t>
            </a:r>
            <a:r>
              <a:rPr lang="en-US" sz="3200" baseline="-25000" dirty="0"/>
              <a:t>10 </a:t>
            </a:r>
            <a:r>
              <a:rPr lang="en-US" sz="3200" dirty="0"/>
              <a:t>+ M</a:t>
            </a:r>
            <a:r>
              <a:rPr lang="en-US" sz="3200" baseline="-25000" dirty="0"/>
              <a:t>01 </a:t>
            </a:r>
            <a:r>
              <a:rPr lang="en-US" sz="3200" dirty="0"/>
              <a:t>+ M</a:t>
            </a:r>
            <a:r>
              <a:rPr lang="en-US" sz="3200" baseline="-25000" dirty="0"/>
              <a:t>00</a:t>
            </a:r>
            <a:r>
              <a:rPr lang="en-US" sz="3200" dirty="0"/>
              <a:t>)</a:t>
            </a:r>
          </a:p>
          <a:p>
            <a:pPr marL="0" indent="0">
              <a:buNone/>
            </a:pPr>
            <a:r>
              <a:rPr lang="en-US" sz="3200" dirty="0"/>
              <a:t>		S (x , y)=  (0+7)/(0+1+2+7)</a:t>
            </a:r>
          </a:p>
          <a:p>
            <a:pPr marL="0" indent="0">
              <a:buNone/>
            </a:pPr>
            <a:r>
              <a:rPr lang="en-US" sz="3200" dirty="0"/>
              <a:t>     		          =  7/10</a:t>
            </a:r>
          </a:p>
          <a:p>
            <a:pPr marL="0" indent="0">
              <a:buNone/>
            </a:pPr>
            <a:r>
              <a:rPr lang="en-US" sz="3200" dirty="0"/>
              <a:t>                          =0.7</a:t>
            </a:r>
          </a:p>
        </p:txBody>
      </p:sp>
    </p:spTree>
    <p:extLst>
      <p:ext uri="{BB962C8B-B14F-4D97-AF65-F5344CB8AC3E}">
        <p14:creationId xmlns:p14="http://schemas.microsoft.com/office/powerpoint/2010/main" val="3729202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51F7B-8132-11F2-8104-4B4B04A4D031}"/>
              </a:ext>
            </a:extLst>
          </p:cNvPr>
          <p:cNvSpPr>
            <a:spLocks noGrp="1"/>
          </p:cNvSpPr>
          <p:nvPr>
            <p:ph idx="1"/>
          </p:nvPr>
        </p:nvSpPr>
        <p:spPr>
          <a:xfrm>
            <a:off x="1251678" y="2286001"/>
            <a:ext cx="10178322" cy="2179121"/>
          </a:xfrm>
        </p:spPr>
        <p:txBody>
          <a:bodyPr>
            <a:normAutofit/>
          </a:bodyPr>
          <a:lstStyle/>
          <a:p>
            <a:pPr marL="0" indent="0" algn="ctr">
              <a:buNone/>
            </a:pPr>
            <a:r>
              <a:rPr lang="en-US" sz="4000" dirty="0"/>
              <a:t>SIMILARITY (ASYMMETRIC BINARY)</a:t>
            </a:r>
          </a:p>
          <a:p>
            <a:pPr marL="0" indent="0" algn="ctr">
              <a:buNone/>
            </a:pPr>
            <a:r>
              <a:rPr lang="en-US" sz="4000" dirty="0"/>
              <a:t>JACAARD COEFFICIENT</a:t>
            </a:r>
          </a:p>
        </p:txBody>
      </p:sp>
      <p:sp>
        <p:nvSpPr>
          <p:cNvPr id="4" name="Title 1">
            <a:extLst>
              <a:ext uri="{FF2B5EF4-FFF2-40B4-BE49-F238E27FC236}">
                <a16:creationId xmlns:a16="http://schemas.microsoft.com/office/drawing/2014/main" id="{87D3C3CF-89A0-E05F-80EC-153EB966A878}"/>
              </a:ext>
            </a:extLst>
          </p:cNvPr>
          <p:cNvSpPr txBox="1">
            <a:spLocks/>
          </p:cNvSpPr>
          <p:nvPr/>
        </p:nvSpPr>
        <p:spPr>
          <a:xfrm>
            <a:off x="1251678" y="1594855"/>
            <a:ext cx="10178322" cy="6863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2800" dirty="0"/>
              <a:t>Proximity measure for BINARY attributes</a:t>
            </a:r>
          </a:p>
        </p:txBody>
      </p:sp>
    </p:spTree>
    <p:extLst>
      <p:ext uri="{BB962C8B-B14F-4D97-AF65-F5344CB8AC3E}">
        <p14:creationId xmlns:p14="http://schemas.microsoft.com/office/powerpoint/2010/main" val="1607218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5B8-4C81-A796-7F09-DE93720CB9A5}"/>
              </a:ext>
            </a:extLst>
          </p:cNvPr>
          <p:cNvSpPr>
            <a:spLocks noGrp="1"/>
          </p:cNvSpPr>
          <p:nvPr>
            <p:ph type="title"/>
          </p:nvPr>
        </p:nvSpPr>
        <p:spPr>
          <a:xfrm>
            <a:off x="1251678" y="382385"/>
            <a:ext cx="10178322" cy="840773"/>
          </a:xfrm>
        </p:spPr>
        <p:txBody>
          <a:bodyPr/>
          <a:lstStyle/>
          <a:p>
            <a:r>
              <a:rPr lang="en-US" dirty="0"/>
              <a:t>example</a:t>
            </a:r>
          </a:p>
        </p:txBody>
      </p:sp>
      <p:sp>
        <p:nvSpPr>
          <p:cNvPr id="3" name="Content Placeholder 2">
            <a:extLst>
              <a:ext uri="{FF2B5EF4-FFF2-40B4-BE49-F238E27FC236}">
                <a16:creationId xmlns:a16="http://schemas.microsoft.com/office/drawing/2014/main" id="{243BB23B-FF1B-CBF7-1447-369E9698A8D8}"/>
              </a:ext>
            </a:extLst>
          </p:cNvPr>
          <p:cNvSpPr>
            <a:spLocks noGrp="1"/>
          </p:cNvSpPr>
          <p:nvPr>
            <p:ph idx="1"/>
          </p:nvPr>
        </p:nvSpPr>
        <p:spPr>
          <a:xfrm>
            <a:off x="1006839" y="1148908"/>
            <a:ext cx="10178322" cy="5596276"/>
          </a:xfrm>
        </p:spPr>
        <p:txBody>
          <a:bodyPr>
            <a:noAutofit/>
          </a:bodyPr>
          <a:lstStyle/>
          <a:p>
            <a:pPr marL="0" indent="0">
              <a:buNone/>
            </a:pPr>
            <a:r>
              <a:rPr lang="en-US" sz="3200" dirty="0"/>
              <a:t>	(x) = (1,0,0,0,0,0,0,0,0,0)</a:t>
            </a:r>
          </a:p>
          <a:p>
            <a:pPr marL="0" indent="0">
              <a:buNone/>
            </a:pPr>
            <a:r>
              <a:rPr lang="en-US" sz="3200" dirty="0"/>
              <a:t>	(y)= (0,0,0,0,0,0,1,0,0,1)</a:t>
            </a:r>
          </a:p>
          <a:p>
            <a:pPr marL="0" indent="0">
              <a:buNone/>
            </a:pPr>
            <a:r>
              <a:rPr lang="en-US" sz="3200" dirty="0"/>
              <a:t>	Formula : </a:t>
            </a:r>
          </a:p>
          <a:p>
            <a:pPr marL="0" indent="0">
              <a:buNone/>
            </a:pPr>
            <a:r>
              <a:rPr lang="en-US" sz="3200" dirty="0"/>
              <a:t>		S=q / (q + r + s)   </a:t>
            </a:r>
          </a:p>
          <a:p>
            <a:pPr marL="0" indent="0">
              <a:buNone/>
            </a:pPr>
            <a:r>
              <a:rPr lang="en-US" sz="3200" dirty="0"/>
              <a:t>				or </a:t>
            </a:r>
          </a:p>
          <a:p>
            <a:pPr marL="0" indent="0">
              <a:buNone/>
            </a:pPr>
            <a:r>
              <a:rPr lang="en-US" sz="3200" dirty="0"/>
              <a:t>		S=(M</a:t>
            </a:r>
            <a:r>
              <a:rPr lang="en-US" sz="3200" baseline="-25000" dirty="0"/>
              <a:t>11 </a:t>
            </a:r>
            <a:r>
              <a:rPr lang="en-US" sz="3200" dirty="0"/>
              <a:t>) / (M</a:t>
            </a:r>
            <a:r>
              <a:rPr lang="en-US" sz="3200" baseline="-25000" dirty="0"/>
              <a:t>11</a:t>
            </a:r>
            <a:r>
              <a:rPr lang="en-US" sz="3200" dirty="0"/>
              <a:t> +M</a:t>
            </a:r>
            <a:r>
              <a:rPr lang="en-US" sz="3200" baseline="-25000" dirty="0"/>
              <a:t>10 </a:t>
            </a:r>
            <a:r>
              <a:rPr lang="en-US" sz="3200" dirty="0"/>
              <a:t>+ M</a:t>
            </a:r>
            <a:r>
              <a:rPr lang="en-US" sz="3200" baseline="-25000" dirty="0"/>
              <a:t>01</a:t>
            </a:r>
            <a:r>
              <a:rPr lang="en-US" sz="3200" dirty="0"/>
              <a:t>)</a:t>
            </a:r>
          </a:p>
          <a:p>
            <a:pPr marL="0" indent="0">
              <a:buNone/>
            </a:pPr>
            <a:r>
              <a:rPr lang="en-US" sz="3200" dirty="0"/>
              <a:t>		S (x , y)=  (0)/(0+1+1)</a:t>
            </a:r>
          </a:p>
          <a:p>
            <a:pPr marL="0" indent="0">
              <a:buNone/>
            </a:pPr>
            <a:r>
              <a:rPr lang="en-US" sz="3200" dirty="0"/>
              <a:t>     		          =  0/2</a:t>
            </a:r>
          </a:p>
          <a:p>
            <a:pPr marL="0" indent="0">
              <a:buNone/>
            </a:pPr>
            <a:r>
              <a:rPr lang="en-US" sz="3200" dirty="0"/>
              <a:t>                          =0</a:t>
            </a:r>
          </a:p>
        </p:txBody>
      </p:sp>
    </p:spTree>
    <p:extLst>
      <p:ext uri="{BB962C8B-B14F-4D97-AF65-F5344CB8AC3E}">
        <p14:creationId xmlns:p14="http://schemas.microsoft.com/office/powerpoint/2010/main" val="2177357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B5D-E6C3-ED05-56DE-BB316391C685}"/>
              </a:ext>
            </a:extLst>
          </p:cNvPr>
          <p:cNvSpPr>
            <a:spLocks noGrp="1"/>
          </p:cNvSpPr>
          <p:nvPr>
            <p:ph type="title"/>
          </p:nvPr>
        </p:nvSpPr>
        <p:spPr>
          <a:xfrm>
            <a:off x="1251678" y="382385"/>
            <a:ext cx="10178322" cy="828898"/>
          </a:xfrm>
        </p:spPr>
        <p:txBody>
          <a:bodyPr/>
          <a:lstStyle/>
          <a:p>
            <a:r>
              <a:rPr lang="en-US" dirty="0"/>
              <a:t>PROBLEM</a:t>
            </a:r>
          </a:p>
        </p:txBody>
      </p:sp>
      <p:sp>
        <p:nvSpPr>
          <p:cNvPr id="3" name="Content Placeholder 2">
            <a:extLst>
              <a:ext uri="{FF2B5EF4-FFF2-40B4-BE49-F238E27FC236}">
                <a16:creationId xmlns:a16="http://schemas.microsoft.com/office/drawing/2014/main" id="{5E581143-B979-E5B3-BC8D-13F129470E91}"/>
              </a:ext>
            </a:extLst>
          </p:cNvPr>
          <p:cNvSpPr>
            <a:spLocks noGrp="1"/>
          </p:cNvSpPr>
          <p:nvPr>
            <p:ph idx="1"/>
          </p:nvPr>
        </p:nvSpPr>
        <p:spPr>
          <a:xfrm>
            <a:off x="1251678" y="1294411"/>
            <a:ext cx="10178322" cy="4585182"/>
          </a:xfrm>
        </p:spPr>
        <p:txBody>
          <a:bodyPr/>
          <a:lstStyle/>
          <a:p>
            <a:pPr marL="0" indent="0">
              <a:buNone/>
            </a:pPr>
            <a:r>
              <a:rPr lang="en-US" dirty="0"/>
              <a:t>Consider the list of items bought by two customers as follows among 1000 available items:-</a:t>
            </a:r>
          </a:p>
          <a:p>
            <a:pPr marL="0" indent="0">
              <a:buNone/>
            </a:pPr>
            <a:r>
              <a:rPr lang="en-US" dirty="0"/>
              <a:t>C1 = {sugar, coffee, tea, rice, egg}</a:t>
            </a:r>
          </a:p>
          <a:p>
            <a:pPr marL="0" indent="0">
              <a:buNone/>
            </a:pPr>
            <a:r>
              <a:rPr lang="en-US" dirty="0"/>
              <a:t>C2 = {sugar, coffee, bread, biscuit}</a:t>
            </a:r>
          </a:p>
          <a:p>
            <a:pPr marL="0" indent="0">
              <a:buNone/>
            </a:pPr>
            <a:r>
              <a:rPr lang="en-US" dirty="0"/>
              <a:t>Find the similarity between the items bought by two customers using SCM method and Jaccard coefficient.</a:t>
            </a:r>
          </a:p>
          <a:p>
            <a:pPr marL="0" indent="0">
              <a:buNone/>
            </a:pPr>
            <a:r>
              <a:rPr lang="en-US" b="1" dirty="0"/>
              <a:t>Solution:</a:t>
            </a:r>
          </a:p>
          <a:p>
            <a:pPr marL="0" indent="0">
              <a:buNone/>
            </a:pPr>
            <a:r>
              <a:rPr lang="en-US" sz="2000" dirty="0"/>
              <a:t>M</a:t>
            </a:r>
            <a:r>
              <a:rPr lang="en-US" sz="2000" baseline="-25000" dirty="0"/>
              <a:t>11</a:t>
            </a:r>
            <a:r>
              <a:rPr lang="en-US" sz="2000" b="1" baseline="-25000" dirty="0"/>
              <a:t> </a:t>
            </a:r>
            <a:r>
              <a:rPr lang="en-US" sz="2000" dirty="0"/>
              <a:t>= Items present in C1 &amp; C2 = {sugar, coffee} =2 </a:t>
            </a:r>
          </a:p>
          <a:p>
            <a:pPr marL="0" indent="0">
              <a:buNone/>
            </a:pPr>
            <a:r>
              <a:rPr lang="en-US" sz="2000" dirty="0"/>
              <a:t>M</a:t>
            </a:r>
            <a:r>
              <a:rPr lang="en-US" sz="2000" baseline="-25000" dirty="0"/>
              <a:t>10</a:t>
            </a:r>
            <a:r>
              <a:rPr lang="en-US" sz="2000" dirty="0"/>
              <a:t>= Items present in C1 but </a:t>
            </a:r>
            <a:r>
              <a:rPr lang="en-US" dirty="0">
                <a:solidFill>
                  <a:srgbClr val="FF0000"/>
                </a:solidFill>
              </a:rPr>
              <a:t>NOT</a:t>
            </a:r>
            <a:r>
              <a:rPr lang="en-US" sz="2000" dirty="0"/>
              <a:t> in C2 = {tea, rice, egg} =3</a:t>
            </a:r>
          </a:p>
          <a:p>
            <a:pPr marL="0" indent="0">
              <a:buNone/>
            </a:pPr>
            <a:r>
              <a:rPr lang="en-US" sz="2000" dirty="0"/>
              <a:t>M</a:t>
            </a:r>
            <a:r>
              <a:rPr lang="en-US" sz="2000" baseline="-25000" dirty="0"/>
              <a:t>01</a:t>
            </a:r>
            <a:r>
              <a:rPr lang="en-US" sz="2000" dirty="0"/>
              <a:t>= Items present in C2 but </a:t>
            </a:r>
            <a:r>
              <a:rPr lang="en-US" sz="2000" dirty="0">
                <a:solidFill>
                  <a:srgbClr val="FF0000"/>
                </a:solidFill>
              </a:rPr>
              <a:t>NOT</a:t>
            </a:r>
            <a:r>
              <a:rPr lang="en-US" sz="2000" dirty="0"/>
              <a:t> in C1 = {bread, biscuit} =2</a:t>
            </a:r>
          </a:p>
          <a:p>
            <a:pPr marL="0" indent="0">
              <a:buNone/>
            </a:pPr>
            <a:r>
              <a:rPr lang="en-US" sz="2000" dirty="0"/>
              <a:t>M</a:t>
            </a:r>
            <a:r>
              <a:rPr lang="en-US" sz="2000" baseline="-25000" dirty="0"/>
              <a:t>00</a:t>
            </a:r>
            <a:r>
              <a:rPr lang="en-US" sz="2000" dirty="0"/>
              <a:t>= Items </a:t>
            </a:r>
            <a:r>
              <a:rPr lang="en-US" sz="2000" dirty="0">
                <a:solidFill>
                  <a:srgbClr val="FF0000"/>
                </a:solidFill>
              </a:rPr>
              <a:t>NOT </a:t>
            </a:r>
            <a:r>
              <a:rPr lang="en-US" sz="2000" dirty="0"/>
              <a:t>present both in C1 and C2. = Total item – (M</a:t>
            </a:r>
            <a:r>
              <a:rPr lang="en-US" sz="2000" baseline="-25000" dirty="0"/>
              <a:t>11 </a:t>
            </a:r>
            <a:r>
              <a:rPr lang="en-US" dirty="0"/>
              <a:t>+</a:t>
            </a:r>
            <a:r>
              <a:rPr lang="en-US" sz="2000" dirty="0"/>
              <a:t> M</a:t>
            </a:r>
            <a:r>
              <a:rPr lang="en-US" sz="2000" baseline="-25000" dirty="0"/>
              <a:t>10 </a:t>
            </a:r>
            <a:r>
              <a:rPr lang="en-US" sz="2000" dirty="0"/>
              <a:t>+ M</a:t>
            </a:r>
            <a:r>
              <a:rPr lang="en-US" sz="2000" baseline="-25000" dirty="0"/>
              <a:t>01</a:t>
            </a:r>
            <a:r>
              <a:rPr lang="en-US" sz="2000" dirty="0"/>
              <a:t>) </a:t>
            </a:r>
          </a:p>
          <a:p>
            <a:pPr marL="0" indent="0">
              <a:buNone/>
            </a:pPr>
            <a:r>
              <a:rPr lang="en-US" dirty="0"/>
              <a:t>     </a:t>
            </a:r>
            <a:r>
              <a:rPr lang="en-US" sz="2000" dirty="0"/>
              <a:t>= 1000- (2+3+2)=993</a:t>
            </a:r>
            <a:endParaRPr lang="en-US" b="1" dirty="0"/>
          </a:p>
        </p:txBody>
      </p:sp>
    </p:spTree>
    <p:extLst>
      <p:ext uri="{BB962C8B-B14F-4D97-AF65-F5344CB8AC3E}">
        <p14:creationId xmlns:p14="http://schemas.microsoft.com/office/powerpoint/2010/main" val="3559050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8E378-EF87-3284-7CA6-FA79D3F21DA6}"/>
              </a:ext>
            </a:extLst>
          </p:cNvPr>
          <p:cNvSpPr>
            <a:spLocks noGrp="1"/>
          </p:cNvSpPr>
          <p:nvPr>
            <p:ph idx="1"/>
          </p:nvPr>
        </p:nvSpPr>
        <p:spPr>
          <a:xfrm>
            <a:off x="1251678" y="522515"/>
            <a:ext cx="10178322" cy="5357078"/>
          </a:xfrm>
        </p:spPr>
        <p:txBody>
          <a:bodyPr/>
          <a:lstStyle/>
          <a:p>
            <a:pPr marL="0" indent="0">
              <a:buNone/>
            </a:pPr>
            <a:r>
              <a:rPr lang="en-US" sz="2800" b="1" u="sng" dirty="0"/>
              <a:t>Jaccard coefficient</a:t>
            </a:r>
          </a:p>
          <a:p>
            <a:pPr marL="0" indent="0">
              <a:buNone/>
            </a:pPr>
            <a:r>
              <a:rPr lang="en-US" sz="2000" dirty="0"/>
              <a:t>S=(M</a:t>
            </a:r>
            <a:r>
              <a:rPr lang="en-US" sz="2000" baseline="-25000" dirty="0"/>
              <a:t>11 </a:t>
            </a:r>
            <a:r>
              <a:rPr lang="en-US" sz="2000" dirty="0"/>
              <a:t>) / (M</a:t>
            </a:r>
            <a:r>
              <a:rPr lang="en-US" sz="2000" baseline="-25000" dirty="0"/>
              <a:t>11</a:t>
            </a:r>
            <a:r>
              <a:rPr lang="en-US" sz="2000" dirty="0"/>
              <a:t> +M</a:t>
            </a:r>
            <a:r>
              <a:rPr lang="en-US" sz="2000" baseline="-25000" dirty="0"/>
              <a:t>10 </a:t>
            </a:r>
            <a:r>
              <a:rPr lang="en-US" sz="2000" dirty="0"/>
              <a:t>+ M</a:t>
            </a:r>
            <a:r>
              <a:rPr lang="en-US" sz="2000" baseline="-25000" dirty="0"/>
              <a:t>01</a:t>
            </a:r>
            <a:r>
              <a:rPr lang="en-US" sz="2000" dirty="0"/>
              <a:t>)</a:t>
            </a:r>
          </a:p>
          <a:p>
            <a:pPr marL="0" indent="0">
              <a:buNone/>
            </a:pPr>
            <a:r>
              <a:rPr lang="en-US" dirty="0"/>
              <a:t>S(C1,C2) = (2)/(2+3+2)  = 2/7 = 0.285</a:t>
            </a:r>
          </a:p>
          <a:p>
            <a:pPr marL="0" indent="0">
              <a:buNone/>
            </a:pPr>
            <a:endParaRPr lang="en-US" dirty="0"/>
          </a:p>
          <a:p>
            <a:pPr marL="0" indent="0">
              <a:buNone/>
            </a:pPr>
            <a:r>
              <a:rPr lang="en-US" sz="2800" b="1" u="sng" dirty="0"/>
              <a:t>SMC</a:t>
            </a:r>
          </a:p>
          <a:p>
            <a:pPr marL="0" indent="0">
              <a:buNone/>
            </a:pPr>
            <a:r>
              <a:rPr lang="en-US" sz="2000" dirty="0"/>
              <a:t>S=(M</a:t>
            </a:r>
            <a:r>
              <a:rPr lang="en-US" sz="2000" baseline="-25000" dirty="0"/>
              <a:t>11</a:t>
            </a:r>
            <a:r>
              <a:rPr lang="en-US" sz="2000" dirty="0"/>
              <a:t> +M</a:t>
            </a:r>
            <a:r>
              <a:rPr lang="en-US" sz="2000" baseline="-25000" dirty="0"/>
              <a:t>00 </a:t>
            </a:r>
            <a:r>
              <a:rPr lang="en-US" sz="2000" dirty="0"/>
              <a:t>) / (M</a:t>
            </a:r>
            <a:r>
              <a:rPr lang="en-US" sz="2000" baseline="-25000" dirty="0"/>
              <a:t>11</a:t>
            </a:r>
            <a:r>
              <a:rPr lang="en-US" sz="2000" dirty="0"/>
              <a:t> +M</a:t>
            </a:r>
            <a:r>
              <a:rPr lang="en-US" sz="2000" baseline="-25000" dirty="0"/>
              <a:t>10 </a:t>
            </a:r>
            <a:r>
              <a:rPr lang="en-US" sz="2000" dirty="0"/>
              <a:t>+ M</a:t>
            </a:r>
            <a:r>
              <a:rPr lang="en-US" sz="2000" baseline="-25000" dirty="0"/>
              <a:t>01 </a:t>
            </a:r>
            <a:r>
              <a:rPr lang="en-US" sz="2000" dirty="0"/>
              <a:t>+ M</a:t>
            </a:r>
            <a:r>
              <a:rPr lang="en-US" sz="2000" baseline="-25000" dirty="0"/>
              <a:t>00</a:t>
            </a:r>
            <a:r>
              <a:rPr lang="en-US" sz="2000" dirty="0"/>
              <a:t>)</a:t>
            </a:r>
          </a:p>
          <a:p>
            <a:pPr marL="0" indent="0">
              <a:buNone/>
            </a:pPr>
            <a:r>
              <a:rPr lang="en-US" dirty="0"/>
              <a:t>S(C1,C2) = (2+993) /(2+3+2+993) =995/1000 =0.995</a:t>
            </a:r>
            <a:endParaRPr lang="en-US" sz="2000" dirty="0"/>
          </a:p>
          <a:p>
            <a:pPr marL="0" indent="0">
              <a:buNone/>
            </a:pPr>
            <a:endParaRPr lang="en-US" dirty="0"/>
          </a:p>
        </p:txBody>
      </p:sp>
    </p:spTree>
    <p:extLst>
      <p:ext uri="{BB962C8B-B14F-4D97-AF65-F5344CB8AC3E}">
        <p14:creationId xmlns:p14="http://schemas.microsoft.com/office/powerpoint/2010/main" val="1329633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C44B-E340-31A9-3B2D-CF7D702C03C6}"/>
              </a:ext>
            </a:extLst>
          </p:cNvPr>
          <p:cNvSpPr>
            <a:spLocks noGrp="1"/>
          </p:cNvSpPr>
          <p:nvPr>
            <p:ph type="title"/>
          </p:nvPr>
        </p:nvSpPr>
        <p:spPr>
          <a:xfrm>
            <a:off x="1494566" y="2682934"/>
            <a:ext cx="10178322" cy="1492132"/>
          </a:xfrm>
        </p:spPr>
        <p:txBody>
          <a:bodyPr/>
          <a:lstStyle/>
          <a:p>
            <a:pPr algn="ctr"/>
            <a:r>
              <a:rPr lang="en-US" dirty="0"/>
              <a:t>Proximity measure for numeric attributes</a:t>
            </a:r>
          </a:p>
        </p:txBody>
      </p:sp>
    </p:spTree>
    <p:extLst>
      <p:ext uri="{BB962C8B-B14F-4D97-AF65-F5344CB8AC3E}">
        <p14:creationId xmlns:p14="http://schemas.microsoft.com/office/powerpoint/2010/main" val="188555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D6B4-1D85-85F9-E9FB-16409AC9CC60}"/>
              </a:ext>
            </a:extLst>
          </p:cNvPr>
          <p:cNvSpPr>
            <a:spLocks noGrp="1"/>
          </p:cNvSpPr>
          <p:nvPr>
            <p:ph type="title"/>
          </p:nvPr>
        </p:nvSpPr>
        <p:spPr/>
        <p:txBody>
          <a:bodyPr/>
          <a:lstStyle/>
          <a:p>
            <a:r>
              <a:rPr lang="en-IN" b="1" i="0" dirty="0">
                <a:solidFill>
                  <a:srgbClr val="222222"/>
                </a:solidFill>
                <a:effectLst/>
              </a:rPr>
              <a:t>Dissimilarity Matrix</a:t>
            </a:r>
            <a:br>
              <a:rPr lang="en-IN" b="0" i="0" dirty="0">
                <a:solidFill>
                  <a:srgbClr val="222222"/>
                </a:solidFill>
                <a:effectLst/>
              </a:rPr>
            </a:br>
            <a:endParaRPr lang="en-US" dirty="0"/>
          </a:p>
        </p:txBody>
      </p:sp>
      <p:sp>
        <p:nvSpPr>
          <p:cNvPr id="3" name="Content Placeholder 2">
            <a:extLst>
              <a:ext uri="{FF2B5EF4-FFF2-40B4-BE49-F238E27FC236}">
                <a16:creationId xmlns:a16="http://schemas.microsoft.com/office/drawing/2014/main" id="{B0EC488A-3257-CFFF-BA8E-EFC866297C28}"/>
              </a:ext>
            </a:extLst>
          </p:cNvPr>
          <p:cNvSpPr>
            <a:spLocks noGrp="1"/>
          </p:cNvSpPr>
          <p:nvPr>
            <p:ph idx="1"/>
          </p:nvPr>
        </p:nvSpPr>
        <p:spPr>
          <a:xfrm>
            <a:off x="1251678" y="1566041"/>
            <a:ext cx="10178322" cy="4313551"/>
          </a:xfrm>
        </p:spPr>
        <p:txBody>
          <a:bodyPr/>
          <a:lstStyle/>
          <a:p>
            <a:pPr algn="l"/>
            <a:r>
              <a:rPr lang="en-IN" b="0" i="0" dirty="0">
                <a:solidFill>
                  <a:srgbClr val="222222"/>
                </a:solidFill>
                <a:effectLst/>
                <a:latin typeface="Lato" panose="020F0502020204030203" pitchFamily="34" charset="0"/>
              </a:rPr>
              <a:t>Dissimilarity matrix is a matrix of pairwise dissimilarity among the data points.</a:t>
            </a:r>
          </a:p>
          <a:p>
            <a:pPr algn="l"/>
            <a:r>
              <a:rPr lang="en-IN" b="0" i="0" dirty="0">
                <a:solidFill>
                  <a:srgbClr val="222222"/>
                </a:solidFill>
                <a:effectLst/>
                <a:latin typeface="Lato" panose="020F0502020204030203" pitchFamily="34" charset="0"/>
              </a:rPr>
              <a:t> It is often desirable to keep only lower triangle or upper triangle of a dissimilarity matrix to reduce the space and time complexity.</a:t>
            </a:r>
            <a:br>
              <a:rPr lang="en-IN" b="1" i="0" dirty="0">
                <a:solidFill>
                  <a:srgbClr val="222222"/>
                </a:solidFill>
                <a:effectLst/>
                <a:latin typeface="Lato" panose="020F0502020204030203" pitchFamily="34" charset="0"/>
              </a:rPr>
            </a:br>
            <a:endParaRPr lang="en-IN" b="0" i="0" dirty="0">
              <a:solidFill>
                <a:srgbClr val="222222"/>
              </a:solidFill>
              <a:effectLst/>
              <a:latin typeface="Lato" panose="020F0502020204030203" pitchFamily="34" charset="0"/>
            </a:endParaRPr>
          </a:p>
          <a:p>
            <a:pPr algn="l">
              <a:buFontTx/>
              <a:buChar char="-"/>
            </a:pPr>
            <a:r>
              <a:rPr lang="en-IN" b="1" i="1" dirty="0">
                <a:solidFill>
                  <a:srgbClr val="222222"/>
                </a:solidFill>
                <a:effectLst/>
                <a:latin typeface="Lato" panose="020F0502020204030203" pitchFamily="34" charset="0"/>
              </a:rPr>
              <a:t>It’s square and symmetric(A</a:t>
            </a:r>
            <a:r>
              <a:rPr lang="en-IN" b="1" i="1" baseline="30000" dirty="0">
                <a:solidFill>
                  <a:srgbClr val="222222"/>
                </a:solidFill>
                <a:effectLst/>
                <a:latin typeface="Lato" panose="020F0502020204030203" pitchFamily="34" charset="0"/>
              </a:rPr>
              <a:t>T</a:t>
            </a:r>
            <a:r>
              <a:rPr lang="en-IN" b="1" i="0" dirty="0">
                <a:solidFill>
                  <a:srgbClr val="222222"/>
                </a:solidFill>
                <a:effectLst/>
                <a:latin typeface="Lato" panose="020F0502020204030203" pitchFamily="34" charset="0"/>
              </a:rPr>
              <a:t>= A for a square matrix A, where A</a:t>
            </a:r>
            <a:r>
              <a:rPr lang="en-IN" b="1" i="0" baseline="30000" dirty="0">
                <a:solidFill>
                  <a:srgbClr val="222222"/>
                </a:solidFill>
                <a:effectLst/>
                <a:latin typeface="Lato" panose="020F0502020204030203" pitchFamily="34" charset="0"/>
              </a:rPr>
              <a:t>T </a:t>
            </a:r>
            <a:r>
              <a:rPr lang="en-IN" b="1" i="0" dirty="0">
                <a:solidFill>
                  <a:srgbClr val="222222"/>
                </a:solidFill>
                <a:effectLst/>
                <a:latin typeface="Lato" panose="020F0502020204030203" pitchFamily="34" charset="0"/>
              </a:rPr>
              <a:t>represents its transpose)</a:t>
            </a:r>
            <a:r>
              <a:rPr lang="en-IN" b="0" i="0" dirty="0">
                <a:solidFill>
                  <a:srgbClr val="222222"/>
                </a:solidFill>
                <a:effectLst/>
                <a:latin typeface="Lato" panose="020F0502020204030203" pitchFamily="34" charset="0"/>
              </a:rPr>
              <a:t>.</a:t>
            </a:r>
          </a:p>
          <a:p>
            <a:pPr algn="l">
              <a:buFontTx/>
              <a:buChar char="-"/>
            </a:pPr>
            <a:r>
              <a:rPr lang="en-IN" b="1" i="1" dirty="0">
                <a:solidFill>
                  <a:srgbClr val="222222"/>
                </a:solidFill>
                <a:effectLst/>
                <a:latin typeface="Lato" panose="020F0502020204030203" pitchFamily="34" charset="0"/>
              </a:rPr>
              <a:t>The diagonals members are zero, meaning that zero is the measure of dissimilarity between an element and itself.</a:t>
            </a:r>
            <a:endParaRPr lang="en-IN" b="0" i="0" dirty="0">
              <a:solidFill>
                <a:srgbClr val="222222"/>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14586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1148-3985-8D3B-7267-971CC0CEF3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601D028-D55E-52FE-597E-6D49E5496E29}"/>
              </a:ext>
            </a:extLst>
          </p:cNvPr>
          <p:cNvSpPr>
            <a:spLocks noGrp="1"/>
          </p:cNvSpPr>
          <p:nvPr>
            <p:ph idx="1"/>
          </p:nvPr>
        </p:nvSpPr>
        <p:spPr>
          <a:xfrm>
            <a:off x="1006838" y="1389893"/>
            <a:ext cx="10915988" cy="3593591"/>
          </a:xfrm>
        </p:spPr>
        <p:txBody>
          <a:bodyPr/>
          <a:lstStyle/>
          <a:p>
            <a:pPr marL="0" indent="0">
              <a:buNone/>
            </a:pPr>
            <a:r>
              <a:rPr lang="en-US" b="1" dirty="0"/>
              <a:t>Distance for numeric attribute can be measured using : Euclidean Distance or Manhattan Distance.</a:t>
            </a:r>
          </a:p>
        </p:txBody>
      </p:sp>
      <p:graphicFrame>
        <p:nvGraphicFramePr>
          <p:cNvPr id="4" name="Table 4">
            <a:extLst>
              <a:ext uri="{FF2B5EF4-FFF2-40B4-BE49-F238E27FC236}">
                <a16:creationId xmlns:a16="http://schemas.microsoft.com/office/drawing/2014/main" id="{6A822A33-C690-A07A-F2B5-F3FB29185C83}"/>
              </a:ext>
            </a:extLst>
          </p:cNvPr>
          <p:cNvGraphicFramePr>
            <a:graphicFrameLocks noGrp="1"/>
          </p:cNvGraphicFramePr>
          <p:nvPr>
            <p:extLst>
              <p:ext uri="{D42A27DB-BD31-4B8C-83A1-F6EECF244321}">
                <p14:modId xmlns:p14="http://schemas.microsoft.com/office/powerpoint/2010/main" val="4294090720"/>
              </p:ext>
            </p:extLst>
          </p:nvPr>
        </p:nvGraphicFramePr>
        <p:xfrm>
          <a:off x="1251678" y="2882025"/>
          <a:ext cx="3810660" cy="2106660"/>
        </p:xfrm>
        <a:graphic>
          <a:graphicData uri="http://schemas.openxmlformats.org/drawingml/2006/table">
            <a:tbl>
              <a:tblPr firstRow="1" bandRow="1">
                <a:tableStyleId>{5C22544A-7EE6-4342-B048-85BDC9FD1C3A}</a:tableStyleId>
              </a:tblPr>
              <a:tblGrid>
                <a:gridCol w="1270220">
                  <a:extLst>
                    <a:ext uri="{9D8B030D-6E8A-4147-A177-3AD203B41FA5}">
                      <a16:colId xmlns:a16="http://schemas.microsoft.com/office/drawing/2014/main" val="1847914260"/>
                    </a:ext>
                  </a:extLst>
                </a:gridCol>
                <a:gridCol w="1270220">
                  <a:extLst>
                    <a:ext uri="{9D8B030D-6E8A-4147-A177-3AD203B41FA5}">
                      <a16:colId xmlns:a16="http://schemas.microsoft.com/office/drawing/2014/main" val="1646738977"/>
                    </a:ext>
                  </a:extLst>
                </a:gridCol>
                <a:gridCol w="1270220">
                  <a:extLst>
                    <a:ext uri="{9D8B030D-6E8A-4147-A177-3AD203B41FA5}">
                      <a16:colId xmlns:a16="http://schemas.microsoft.com/office/drawing/2014/main" val="585289178"/>
                    </a:ext>
                  </a:extLst>
                </a:gridCol>
              </a:tblGrid>
              <a:tr h="421332">
                <a:tc>
                  <a:txBody>
                    <a:bodyPr/>
                    <a:lstStyle/>
                    <a:p>
                      <a:endParaRPr lang="en-US" dirty="0"/>
                    </a:p>
                  </a:txBody>
                  <a:tcPr/>
                </a:tc>
                <a:tc>
                  <a:txBody>
                    <a:bodyPr/>
                    <a:lstStyle/>
                    <a:p>
                      <a:r>
                        <a:rPr lang="en-US" dirty="0"/>
                        <a:t>attribute1</a:t>
                      </a:r>
                    </a:p>
                  </a:txBody>
                  <a:tcPr/>
                </a:tc>
                <a:tc>
                  <a:txBody>
                    <a:bodyPr/>
                    <a:lstStyle/>
                    <a:p>
                      <a:r>
                        <a:rPr lang="en-US" dirty="0"/>
                        <a:t>attribut2</a:t>
                      </a:r>
                    </a:p>
                  </a:txBody>
                  <a:tcPr/>
                </a:tc>
                <a:extLst>
                  <a:ext uri="{0D108BD9-81ED-4DB2-BD59-A6C34878D82A}">
                    <a16:rowId xmlns:a16="http://schemas.microsoft.com/office/drawing/2014/main" val="163695040"/>
                  </a:ext>
                </a:extLst>
              </a:tr>
              <a:tr h="421332">
                <a:tc>
                  <a:txBody>
                    <a:bodyPr/>
                    <a:lstStyle/>
                    <a:p>
                      <a:r>
                        <a:rPr lang="en-US" dirty="0"/>
                        <a:t>P1</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3808991097"/>
                  </a:ext>
                </a:extLst>
              </a:tr>
              <a:tr h="421332">
                <a:tc>
                  <a:txBody>
                    <a:bodyPr/>
                    <a:lstStyle/>
                    <a:p>
                      <a:r>
                        <a:rPr lang="en-US" dirty="0"/>
                        <a:t>P2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135790027"/>
                  </a:ext>
                </a:extLst>
              </a:tr>
              <a:tr h="421332">
                <a:tc>
                  <a:txBody>
                    <a:bodyPr/>
                    <a:lstStyle/>
                    <a:p>
                      <a:r>
                        <a:rPr lang="en-US" dirty="0"/>
                        <a:t>P3</a:t>
                      </a:r>
                    </a:p>
                  </a:txBody>
                  <a:tcPr/>
                </a:tc>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3292364220"/>
                  </a:ext>
                </a:extLst>
              </a:tr>
              <a:tr h="421332">
                <a:tc>
                  <a:txBody>
                    <a:bodyPr/>
                    <a:lstStyle/>
                    <a:p>
                      <a:r>
                        <a:rPr lang="en-US" dirty="0"/>
                        <a:t>P4</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666076081"/>
                  </a:ext>
                </a:extLst>
              </a:tr>
            </a:tbl>
          </a:graphicData>
        </a:graphic>
      </p:graphicFrame>
      <p:sp>
        <p:nvSpPr>
          <p:cNvPr id="5" name="TextBox 4">
            <a:extLst>
              <a:ext uri="{FF2B5EF4-FFF2-40B4-BE49-F238E27FC236}">
                <a16:creationId xmlns:a16="http://schemas.microsoft.com/office/drawing/2014/main" id="{6B08E872-AFD5-2334-7598-A9A1B4B6330B}"/>
              </a:ext>
            </a:extLst>
          </p:cNvPr>
          <p:cNvSpPr txBox="1"/>
          <p:nvPr/>
        </p:nvSpPr>
        <p:spPr>
          <a:xfrm>
            <a:off x="1389413" y="2576945"/>
            <a:ext cx="843148" cy="369332"/>
          </a:xfrm>
          <a:prstGeom prst="rect">
            <a:avLst/>
          </a:prstGeom>
          <a:noFill/>
        </p:spPr>
        <p:txBody>
          <a:bodyPr wrap="square" rtlCol="0">
            <a:spAutoFit/>
          </a:bodyPr>
          <a:lstStyle/>
          <a:p>
            <a:r>
              <a:rPr lang="en-US" dirty="0"/>
              <a:t>Data</a:t>
            </a:r>
          </a:p>
        </p:txBody>
      </p:sp>
      <p:sp>
        <p:nvSpPr>
          <p:cNvPr id="6" name="TextBox 5">
            <a:extLst>
              <a:ext uri="{FF2B5EF4-FFF2-40B4-BE49-F238E27FC236}">
                <a16:creationId xmlns:a16="http://schemas.microsoft.com/office/drawing/2014/main" id="{5A681B4C-BC4A-C130-E1DA-C906835DA7F7}"/>
              </a:ext>
            </a:extLst>
          </p:cNvPr>
          <p:cNvSpPr txBox="1"/>
          <p:nvPr/>
        </p:nvSpPr>
        <p:spPr>
          <a:xfrm>
            <a:off x="8498520" y="4616753"/>
            <a:ext cx="2296150" cy="369332"/>
          </a:xfrm>
          <a:prstGeom prst="rect">
            <a:avLst/>
          </a:prstGeom>
          <a:noFill/>
        </p:spPr>
        <p:txBody>
          <a:bodyPr wrap="square" rtlCol="0">
            <a:spAutoFit/>
          </a:bodyPr>
          <a:lstStyle/>
          <a:p>
            <a:r>
              <a:rPr lang="en-US" dirty="0"/>
              <a:t>Distance Matrix </a:t>
            </a:r>
          </a:p>
        </p:txBody>
      </p:sp>
      <p:graphicFrame>
        <p:nvGraphicFramePr>
          <p:cNvPr id="7" name="Table 7">
            <a:extLst>
              <a:ext uri="{FF2B5EF4-FFF2-40B4-BE49-F238E27FC236}">
                <a16:creationId xmlns:a16="http://schemas.microsoft.com/office/drawing/2014/main" id="{14544755-A628-2A96-85A0-64670E7F98EE}"/>
              </a:ext>
            </a:extLst>
          </p:cNvPr>
          <p:cNvGraphicFramePr>
            <a:graphicFrameLocks noGrp="1"/>
          </p:cNvGraphicFramePr>
          <p:nvPr>
            <p:extLst>
              <p:ext uri="{D42A27DB-BD31-4B8C-83A1-F6EECF244321}">
                <p14:modId xmlns:p14="http://schemas.microsoft.com/office/powerpoint/2010/main" val="3335546663"/>
              </p:ext>
            </p:extLst>
          </p:nvPr>
        </p:nvGraphicFramePr>
        <p:xfrm>
          <a:off x="6562258" y="4983484"/>
          <a:ext cx="5097660" cy="1857280"/>
        </p:xfrm>
        <a:graphic>
          <a:graphicData uri="http://schemas.openxmlformats.org/drawingml/2006/table">
            <a:tbl>
              <a:tblPr firstRow="1" bandRow="1">
                <a:tableStyleId>{5C22544A-7EE6-4342-B048-85BDC9FD1C3A}</a:tableStyleId>
              </a:tblPr>
              <a:tblGrid>
                <a:gridCol w="1019532">
                  <a:extLst>
                    <a:ext uri="{9D8B030D-6E8A-4147-A177-3AD203B41FA5}">
                      <a16:colId xmlns:a16="http://schemas.microsoft.com/office/drawing/2014/main" val="1677193510"/>
                    </a:ext>
                  </a:extLst>
                </a:gridCol>
                <a:gridCol w="1019532">
                  <a:extLst>
                    <a:ext uri="{9D8B030D-6E8A-4147-A177-3AD203B41FA5}">
                      <a16:colId xmlns:a16="http://schemas.microsoft.com/office/drawing/2014/main" val="1445042535"/>
                    </a:ext>
                  </a:extLst>
                </a:gridCol>
                <a:gridCol w="1019532">
                  <a:extLst>
                    <a:ext uri="{9D8B030D-6E8A-4147-A177-3AD203B41FA5}">
                      <a16:colId xmlns:a16="http://schemas.microsoft.com/office/drawing/2014/main" val="3671074909"/>
                    </a:ext>
                  </a:extLst>
                </a:gridCol>
                <a:gridCol w="1019532">
                  <a:extLst>
                    <a:ext uri="{9D8B030D-6E8A-4147-A177-3AD203B41FA5}">
                      <a16:colId xmlns:a16="http://schemas.microsoft.com/office/drawing/2014/main" val="4130172788"/>
                    </a:ext>
                  </a:extLst>
                </a:gridCol>
                <a:gridCol w="1019532">
                  <a:extLst>
                    <a:ext uri="{9D8B030D-6E8A-4147-A177-3AD203B41FA5}">
                      <a16:colId xmlns:a16="http://schemas.microsoft.com/office/drawing/2014/main" val="431754854"/>
                    </a:ext>
                  </a:extLst>
                </a:gridCol>
              </a:tblGrid>
              <a:tr h="371456">
                <a:tc>
                  <a:txBody>
                    <a:bodyPr/>
                    <a:lstStyle/>
                    <a:p>
                      <a:endParaRPr lang="en-US" dirty="0"/>
                    </a:p>
                  </a:txBody>
                  <a:tcPr>
                    <a:solidFill>
                      <a:schemeClr val="accent1"/>
                    </a:solidFill>
                  </a:tcPr>
                </a:tc>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extLst>
                  <a:ext uri="{0D108BD9-81ED-4DB2-BD59-A6C34878D82A}">
                    <a16:rowId xmlns:a16="http://schemas.microsoft.com/office/drawing/2014/main" val="1607743941"/>
                  </a:ext>
                </a:extLst>
              </a:tr>
              <a:tr h="371456">
                <a:tc>
                  <a:txBody>
                    <a:bodyPr/>
                    <a:lstStyle/>
                    <a:p>
                      <a:r>
                        <a:rPr lang="en-US" dirty="0">
                          <a:solidFill>
                            <a:schemeClr val="bg1"/>
                          </a:solidFill>
                        </a:rPr>
                        <a:t>p1</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720613"/>
                  </a:ext>
                </a:extLst>
              </a:tr>
              <a:tr h="371456">
                <a:tc>
                  <a:txBody>
                    <a:bodyPr/>
                    <a:lstStyle/>
                    <a:p>
                      <a:r>
                        <a:rPr lang="en-US" dirty="0">
                          <a:solidFill>
                            <a:schemeClr val="bg1"/>
                          </a:solidFill>
                        </a:rPr>
                        <a:t>p2</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7747428"/>
                  </a:ext>
                </a:extLst>
              </a:tr>
              <a:tr h="371456">
                <a:tc>
                  <a:txBody>
                    <a:bodyPr/>
                    <a:lstStyle/>
                    <a:p>
                      <a:r>
                        <a:rPr lang="en-US" dirty="0">
                          <a:solidFill>
                            <a:schemeClr val="bg1"/>
                          </a:solidFill>
                        </a:rPr>
                        <a:t>p3</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9056776"/>
                  </a:ext>
                </a:extLst>
              </a:tr>
              <a:tr h="371456">
                <a:tc>
                  <a:txBody>
                    <a:bodyPr/>
                    <a:lstStyle/>
                    <a:p>
                      <a:r>
                        <a:rPr lang="en-US" dirty="0">
                          <a:solidFill>
                            <a:schemeClr val="bg1"/>
                          </a:solidFill>
                        </a:rPr>
                        <a:t>p4</a:t>
                      </a:r>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79241896"/>
                  </a:ext>
                </a:extLst>
              </a:tr>
            </a:tbl>
          </a:graphicData>
        </a:graphic>
      </p:graphicFrame>
      <p:pic>
        <p:nvPicPr>
          <p:cNvPr id="8" name="Picture 2">
            <a:extLst>
              <a:ext uri="{FF2B5EF4-FFF2-40B4-BE49-F238E27FC236}">
                <a16:creationId xmlns:a16="http://schemas.microsoft.com/office/drawing/2014/main" id="{0BD380B9-DF73-CA83-5476-99EE6677AE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221"/>
          <a:stretch/>
        </p:blipFill>
        <p:spPr bwMode="auto">
          <a:xfrm>
            <a:off x="7328718" y="1785755"/>
            <a:ext cx="4347695" cy="275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96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1148-3985-8D3B-7267-971CC0CEF30C}"/>
              </a:ext>
            </a:extLst>
          </p:cNvPr>
          <p:cNvSpPr>
            <a:spLocks noGrp="1"/>
          </p:cNvSpPr>
          <p:nvPr>
            <p:ph type="title"/>
          </p:nvPr>
        </p:nvSpPr>
        <p:spPr>
          <a:xfrm>
            <a:off x="1006838" y="105657"/>
            <a:ext cx="10178322" cy="761242"/>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1601D028-D55E-52FE-597E-6D49E5496E29}"/>
              </a:ext>
            </a:extLst>
          </p:cNvPr>
          <p:cNvSpPr>
            <a:spLocks noGrp="1"/>
          </p:cNvSpPr>
          <p:nvPr>
            <p:ph idx="1"/>
          </p:nvPr>
        </p:nvSpPr>
        <p:spPr>
          <a:xfrm>
            <a:off x="904454" y="911975"/>
            <a:ext cx="10915988" cy="777768"/>
          </a:xfrm>
        </p:spPr>
        <p:txBody>
          <a:bodyPr/>
          <a:lstStyle/>
          <a:p>
            <a:pPr marL="0" indent="0">
              <a:buNone/>
            </a:pPr>
            <a:r>
              <a:rPr lang="en-US" b="1" dirty="0"/>
              <a:t>Distance for numeric attribute can be measured using : Euclidean Distance or Manhattan Distance.</a:t>
            </a:r>
          </a:p>
        </p:txBody>
      </p:sp>
      <p:graphicFrame>
        <p:nvGraphicFramePr>
          <p:cNvPr id="4" name="Table 4">
            <a:extLst>
              <a:ext uri="{FF2B5EF4-FFF2-40B4-BE49-F238E27FC236}">
                <a16:creationId xmlns:a16="http://schemas.microsoft.com/office/drawing/2014/main" id="{6A822A33-C690-A07A-F2B5-F3FB29185C83}"/>
              </a:ext>
            </a:extLst>
          </p:cNvPr>
          <p:cNvGraphicFramePr>
            <a:graphicFrameLocks noGrp="1"/>
          </p:cNvGraphicFramePr>
          <p:nvPr>
            <p:extLst>
              <p:ext uri="{D42A27DB-BD31-4B8C-83A1-F6EECF244321}">
                <p14:modId xmlns:p14="http://schemas.microsoft.com/office/powerpoint/2010/main" val="2752324586"/>
              </p:ext>
            </p:extLst>
          </p:nvPr>
        </p:nvGraphicFramePr>
        <p:xfrm>
          <a:off x="957264" y="2135175"/>
          <a:ext cx="3810660" cy="2106660"/>
        </p:xfrm>
        <a:graphic>
          <a:graphicData uri="http://schemas.openxmlformats.org/drawingml/2006/table">
            <a:tbl>
              <a:tblPr firstRow="1" bandRow="1">
                <a:tableStyleId>{5C22544A-7EE6-4342-B048-85BDC9FD1C3A}</a:tableStyleId>
              </a:tblPr>
              <a:tblGrid>
                <a:gridCol w="1270220">
                  <a:extLst>
                    <a:ext uri="{9D8B030D-6E8A-4147-A177-3AD203B41FA5}">
                      <a16:colId xmlns:a16="http://schemas.microsoft.com/office/drawing/2014/main" val="1847914260"/>
                    </a:ext>
                  </a:extLst>
                </a:gridCol>
                <a:gridCol w="1270220">
                  <a:extLst>
                    <a:ext uri="{9D8B030D-6E8A-4147-A177-3AD203B41FA5}">
                      <a16:colId xmlns:a16="http://schemas.microsoft.com/office/drawing/2014/main" val="1646738977"/>
                    </a:ext>
                  </a:extLst>
                </a:gridCol>
                <a:gridCol w="1270220">
                  <a:extLst>
                    <a:ext uri="{9D8B030D-6E8A-4147-A177-3AD203B41FA5}">
                      <a16:colId xmlns:a16="http://schemas.microsoft.com/office/drawing/2014/main" val="585289178"/>
                    </a:ext>
                  </a:extLst>
                </a:gridCol>
              </a:tblGrid>
              <a:tr h="421332">
                <a:tc>
                  <a:txBody>
                    <a:bodyPr/>
                    <a:lstStyle/>
                    <a:p>
                      <a:endParaRPr lang="en-US" dirty="0"/>
                    </a:p>
                  </a:txBody>
                  <a:tcPr/>
                </a:tc>
                <a:tc>
                  <a:txBody>
                    <a:bodyPr/>
                    <a:lstStyle/>
                    <a:p>
                      <a:r>
                        <a:rPr lang="en-US" dirty="0"/>
                        <a:t>attribute1</a:t>
                      </a:r>
                    </a:p>
                  </a:txBody>
                  <a:tcPr/>
                </a:tc>
                <a:tc>
                  <a:txBody>
                    <a:bodyPr/>
                    <a:lstStyle/>
                    <a:p>
                      <a:r>
                        <a:rPr lang="en-US" dirty="0"/>
                        <a:t>attribut2</a:t>
                      </a:r>
                    </a:p>
                  </a:txBody>
                  <a:tcPr/>
                </a:tc>
                <a:extLst>
                  <a:ext uri="{0D108BD9-81ED-4DB2-BD59-A6C34878D82A}">
                    <a16:rowId xmlns:a16="http://schemas.microsoft.com/office/drawing/2014/main" val="163695040"/>
                  </a:ext>
                </a:extLst>
              </a:tr>
              <a:tr h="421332">
                <a:tc>
                  <a:txBody>
                    <a:bodyPr/>
                    <a:lstStyle/>
                    <a:p>
                      <a:r>
                        <a:rPr lang="en-US" dirty="0"/>
                        <a:t>P1</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3808991097"/>
                  </a:ext>
                </a:extLst>
              </a:tr>
              <a:tr h="421332">
                <a:tc>
                  <a:txBody>
                    <a:bodyPr/>
                    <a:lstStyle/>
                    <a:p>
                      <a:r>
                        <a:rPr lang="en-US" dirty="0"/>
                        <a:t>P2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135790027"/>
                  </a:ext>
                </a:extLst>
              </a:tr>
              <a:tr h="421332">
                <a:tc>
                  <a:txBody>
                    <a:bodyPr/>
                    <a:lstStyle/>
                    <a:p>
                      <a:r>
                        <a:rPr lang="en-US" dirty="0"/>
                        <a:t>P3</a:t>
                      </a:r>
                    </a:p>
                  </a:txBody>
                  <a:tcPr/>
                </a:tc>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3292364220"/>
                  </a:ext>
                </a:extLst>
              </a:tr>
              <a:tr h="421332">
                <a:tc>
                  <a:txBody>
                    <a:bodyPr/>
                    <a:lstStyle/>
                    <a:p>
                      <a:r>
                        <a:rPr lang="en-US" dirty="0"/>
                        <a:t>P4</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666076081"/>
                  </a:ext>
                </a:extLst>
              </a:tr>
            </a:tbl>
          </a:graphicData>
        </a:graphic>
      </p:graphicFrame>
      <p:sp>
        <p:nvSpPr>
          <p:cNvPr id="5" name="TextBox 4">
            <a:extLst>
              <a:ext uri="{FF2B5EF4-FFF2-40B4-BE49-F238E27FC236}">
                <a16:creationId xmlns:a16="http://schemas.microsoft.com/office/drawing/2014/main" id="{6B08E872-AFD5-2334-7598-A9A1B4B6330B}"/>
              </a:ext>
            </a:extLst>
          </p:cNvPr>
          <p:cNvSpPr txBox="1"/>
          <p:nvPr/>
        </p:nvSpPr>
        <p:spPr>
          <a:xfrm>
            <a:off x="1006838" y="1811665"/>
            <a:ext cx="843148" cy="369332"/>
          </a:xfrm>
          <a:prstGeom prst="rect">
            <a:avLst/>
          </a:prstGeom>
          <a:noFill/>
        </p:spPr>
        <p:txBody>
          <a:bodyPr wrap="square" rtlCol="0">
            <a:spAutoFit/>
          </a:bodyPr>
          <a:lstStyle/>
          <a:p>
            <a:r>
              <a:rPr lang="en-US" dirty="0"/>
              <a:t>Data</a:t>
            </a:r>
          </a:p>
        </p:txBody>
      </p:sp>
      <p:sp>
        <p:nvSpPr>
          <p:cNvPr id="6" name="TextBox 5">
            <a:extLst>
              <a:ext uri="{FF2B5EF4-FFF2-40B4-BE49-F238E27FC236}">
                <a16:creationId xmlns:a16="http://schemas.microsoft.com/office/drawing/2014/main" id="{5A681B4C-BC4A-C130-E1DA-C906835DA7F7}"/>
              </a:ext>
            </a:extLst>
          </p:cNvPr>
          <p:cNvSpPr txBox="1"/>
          <p:nvPr/>
        </p:nvSpPr>
        <p:spPr>
          <a:xfrm>
            <a:off x="8809918" y="5615907"/>
            <a:ext cx="2296150" cy="646331"/>
          </a:xfrm>
          <a:prstGeom prst="rect">
            <a:avLst/>
          </a:prstGeom>
          <a:noFill/>
        </p:spPr>
        <p:txBody>
          <a:bodyPr wrap="square" rtlCol="0">
            <a:spAutoFit/>
          </a:bodyPr>
          <a:lstStyle/>
          <a:p>
            <a:r>
              <a:rPr lang="en-US" dirty="0"/>
              <a:t>Distance Matrix (Euclidean Function) </a:t>
            </a:r>
          </a:p>
        </p:txBody>
      </p:sp>
      <p:graphicFrame>
        <p:nvGraphicFramePr>
          <p:cNvPr id="7" name="Table 7">
            <a:extLst>
              <a:ext uri="{FF2B5EF4-FFF2-40B4-BE49-F238E27FC236}">
                <a16:creationId xmlns:a16="http://schemas.microsoft.com/office/drawing/2014/main" id="{14544755-A628-2A96-85A0-64670E7F98EE}"/>
              </a:ext>
            </a:extLst>
          </p:cNvPr>
          <p:cNvGraphicFramePr>
            <a:graphicFrameLocks noGrp="1"/>
          </p:cNvGraphicFramePr>
          <p:nvPr>
            <p:extLst>
              <p:ext uri="{D42A27DB-BD31-4B8C-83A1-F6EECF244321}">
                <p14:modId xmlns:p14="http://schemas.microsoft.com/office/powerpoint/2010/main" val="3322400043"/>
              </p:ext>
            </p:extLst>
          </p:nvPr>
        </p:nvGraphicFramePr>
        <p:xfrm>
          <a:off x="3712258" y="4687267"/>
          <a:ext cx="5097660" cy="1857280"/>
        </p:xfrm>
        <a:graphic>
          <a:graphicData uri="http://schemas.openxmlformats.org/drawingml/2006/table">
            <a:tbl>
              <a:tblPr firstRow="1" bandRow="1">
                <a:tableStyleId>{5C22544A-7EE6-4342-B048-85BDC9FD1C3A}</a:tableStyleId>
              </a:tblPr>
              <a:tblGrid>
                <a:gridCol w="1019532">
                  <a:extLst>
                    <a:ext uri="{9D8B030D-6E8A-4147-A177-3AD203B41FA5}">
                      <a16:colId xmlns:a16="http://schemas.microsoft.com/office/drawing/2014/main" val="1677193510"/>
                    </a:ext>
                  </a:extLst>
                </a:gridCol>
                <a:gridCol w="1019532">
                  <a:extLst>
                    <a:ext uri="{9D8B030D-6E8A-4147-A177-3AD203B41FA5}">
                      <a16:colId xmlns:a16="http://schemas.microsoft.com/office/drawing/2014/main" val="1445042535"/>
                    </a:ext>
                  </a:extLst>
                </a:gridCol>
                <a:gridCol w="1019532">
                  <a:extLst>
                    <a:ext uri="{9D8B030D-6E8A-4147-A177-3AD203B41FA5}">
                      <a16:colId xmlns:a16="http://schemas.microsoft.com/office/drawing/2014/main" val="3671074909"/>
                    </a:ext>
                  </a:extLst>
                </a:gridCol>
                <a:gridCol w="1019532">
                  <a:extLst>
                    <a:ext uri="{9D8B030D-6E8A-4147-A177-3AD203B41FA5}">
                      <a16:colId xmlns:a16="http://schemas.microsoft.com/office/drawing/2014/main" val="4130172788"/>
                    </a:ext>
                  </a:extLst>
                </a:gridCol>
                <a:gridCol w="1019532">
                  <a:extLst>
                    <a:ext uri="{9D8B030D-6E8A-4147-A177-3AD203B41FA5}">
                      <a16:colId xmlns:a16="http://schemas.microsoft.com/office/drawing/2014/main" val="431754854"/>
                    </a:ext>
                  </a:extLst>
                </a:gridCol>
              </a:tblGrid>
              <a:tr h="37145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7743941"/>
                  </a:ext>
                </a:extLst>
              </a:tr>
              <a:tr h="371456">
                <a:tc>
                  <a:txBody>
                    <a:bodyPr/>
                    <a:lstStyle/>
                    <a:p>
                      <a:r>
                        <a:rPr lang="en-US" dirty="0">
                          <a:solidFill>
                            <a:schemeClr val="bg1"/>
                          </a:solidFill>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20613"/>
                  </a:ext>
                </a:extLst>
              </a:tr>
              <a:tr h="371456">
                <a:tc>
                  <a:txBody>
                    <a:bodyPr/>
                    <a:lstStyle/>
                    <a:p>
                      <a:r>
                        <a:rPr lang="en-US" dirty="0">
                          <a:solidFill>
                            <a:schemeClr val="bg1"/>
                          </a:solidFill>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747428"/>
                  </a:ext>
                </a:extLst>
              </a:tr>
              <a:tr h="371456">
                <a:tc>
                  <a:txBody>
                    <a:bodyPr/>
                    <a:lstStyle/>
                    <a:p>
                      <a:r>
                        <a:rPr lang="en-US" dirty="0">
                          <a:solidFill>
                            <a:schemeClr val="bg1"/>
                          </a:solidFill>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056776"/>
                  </a:ext>
                </a:extLst>
              </a:tr>
              <a:tr h="371456">
                <a:tc>
                  <a:txBody>
                    <a:bodyPr/>
                    <a:lstStyle/>
                    <a:p>
                      <a:r>
                        <a:rPr lang="en-US" dirty="0">
                          <a:solidFill>
                            <a:schemeClr val="bg1"/>
                          </a:solidFill>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241896"/>
                  </a:ext>
                </a:extLst>
              </a:tr>
            </a:tbl>
          </a:graphicData>
        </a:graphic>
      </p:graphicFrame>
      <p:pic>
        <p:nvPicPr>
          <p:cNvPr id="8" name="Picture 2">
            <a:extLst>
              <a:ext uri="{FF2B5EF4-FFF2-40B4-BE49-F238E27FC236}">
                <a16:creationId xmlns:a16="http://schemas.microsoft.com/office/drawing/2014/main" id="{0BD380B9-DF73-CA83-5476-99EE6677AE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873"/>
          <a:stretch/>
        </p:blipFill>
        <p:spPr bwMode="auto">
          <a:xfrm>
            <a:off x="7375004" y="1410593"/>
            <a:ext cx="4347695" cy="157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50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1148-3985-8D3B-7267-971CC0CEF30C}"/>
              </a:ext>
            </a:extLst>
          </p:cNvPr>
          <p:cNvSpPr>
            <a:spLocks noGrp="1"/>
          </p:cNvSpPr>
          <p:nvPr>
            <p:ph type="title"/>
          </p:nvPr>
        </p:nvSpPr>
        <p:spPr>
          <a:xfrm>
            <a:off x="1006838" y="105657"/>
            <a:ext cx="10178322" cy="761242"/>
          </a:xfrm>
        </p:spPr>
        <p:txBody>
          <a:bodyPr>
            <a:normAutofit fontScale="90000"/>
          </a:bodyPr>
          <a:lstStyle/>
          <a:p>
            <a:r>
              <a:rPr lang="en-US" dirty="0"/>
              <a:t>example</a:t>
            </a:r>
          </a:p>
        </p:txBody>
      </p:sp>
      <p:graphicFrame>
        <p:nvGraphicFramePr>
          <p:cNvPr id="4" name="Table 4">
            <a:extLst>
              <a:ext uri="{FF2B5EF4-FFF2-40B4-BE49-F238E27FC236}">
                <a16:creationId xmlns:a16="http://schemas.microsoft.com/office/drawing/2014/main" id="{6A822A33-C690-A07A-F2B5-F3FB29185C83}"/>
              </a:ext>
            </a:extLst>
          </p:cNvPr>
          <p:cNvGraphicFramePr>
            <a:graphicFrameLocks noGrp="1"/>
          </p:cNvGraphicFramePr>
          <p:nvPr>
            <p:extLst>
              <p:ext uri="{D42A27DB-BD31-4B8C-83A1-F6EECF244321}">
                <p14:modId xmlns:p14="http://schemas.microsoft.com/office/powerpoint/2010/main" val="3335050783"/>
              </p:ext>
            </p:extLst>
          </p:nvPr>
        </p:nvGraphicFramePr>
        <p:xfrm>
          <a:off x="1006838" y="2036707"/>
          <a:ext cx="3810660" cy="2106660"/>
        </p:xfrm>
        <a:graphic>
          <a:graphicData uri="http://schemas.openxmlformats.org/drawingml/2006/table">
            <a:tbl>
              <a:tblPr firstRow="1" bandRow="1">
                <a:tableStyleId>{5C22544A-7EE6-4342-B048-85BDC9FD1C3A}</a:tableStyleId>
              </a:tblPr>
              <a:tblGrid>
                <a:gridCol w="1270220">
                  <a:extLst>
                    <a:ext uri="{9D8B030D-6E8A-4147-A177-3AD203B41FA5}">
                      <a16:colId xmlns:a16="http://schemas.microsoft.com/office/drawing/2014/main" val="1847914260"/>
                    </a:ext>
                  </a:extLst>
                </a:gridCol>
                <a:gridCol w="1270220">
                  <a:extLst>
                    <a:ext uri="{9D8B030D-6E8A-4147-A177-3AD203B41FA5}">
                      <a16:colId xmlns:a16="http://schemas.microsoft.com/office/drawing/2014/main" val="1646738977"/>
                    </a:ext>
                  </a:extLst>
                </a:gridCol>
                <a:gridCol w="1270220">
                  <a:extLst>
                    <a:ext uri="{9D8B030D-6E8A-4147-A177-3AD203B41FA5}">
                      <a16:colId xmlns:a16="http://schemas.microsoft.com/office/drawing/2014/main" val="585289178"/>
                    </a:ext>
                  </a:extLst>
                </a:gridCol>
              </a:tblGrid>
              <a:tr h="421332">
                <a:tc>
                  <a:txBody>
                    <a:bodyPr/>
                    <a:lstStyle/>
                    <a:p>
                      <a:endParaRPr lang="en-US" dirty="0"/>
                    </a:p>
                  </a:txBody>
                  <a:tcPr/>
                </a:tc>
                <a:tc>
                  <a:txBody>
                    <a:bodyPr/>
                    <a:lstStyle/>
                    <a:p>
                      <a:r>
                        <a:rPr lang="en-US" dirty="0"/>
                        <a:t>attribute1</a:t>
                      </a:r>
                    </a:p>
                  </a:txBody>
                  <a:tcPr/>
                </a:tc>
                <a:tc>
                  <a:txBody>
                    <a:bodyPr/>
                    <a:lstStyle/>
                    <a:p>
                      <a:r>
                        <a:rPr lang="en-US" dirty="0"/>
                        <a:t>attribut2</a:t>
                      </a:r>
                    </a:p>
                  </a:txBody>
                  <a:tcPr/>
                </a:tc>
                <a:extLst>
                  <a:ext uri="{0D108BD9-81ED-4DB2-BD59-A6C34878D82A}">
                    <a16:rowId xmlns:a16="http://schemas.microsoft.com/office/drawing/2014/main" val="163695040"/>
                  </a:ext>
                </a:extLst>
              </a:tr>
              <a:tr h="421332">
                <a:tc>
                  <a:txBody>
                    <a:bodyPr/>
                    <a:lstStyle/>
                    <a:p>
                      <a:r>
                        <a:rPr lang="en-US" dirty="0"/>
                        <a:t>P1</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3808991097"/>
                  </a:ext>
                </a:extLst>
              </a:tr>
              <a:tr h="421332">
                <a:tc>
                  <a:txBody>
                    <a:bodyPr/>
                    <a:lstStyle/>
                    <a:p>
                      <a:r>
                        <a:rPr lang="en-US" dirty="0"/>
                        <a:t>P2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135790027"/>
                  </a:ext>
                </a:extLst>
              </a:tr>
              <a:tr h="421332">
                <a:tc>
                  <a:txBody>
                    <a:bodyPr/>
                    <a:lstStyle/>
                    <a:p>
                      <a:r>
                        <a:rPr lang="en-US" dirty="0"/>
                        <a:t>P3</a:t>
                      </a:r>
                    </a:p>
                  </a:txBody>
                  <a:tcPr/>
                </a:tc>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3292364220"/>
                  </a:ext>
                </a:extLst>
              </a:tr>
              <a:tr h="421332">
                <a:tc>
                  <a:txBody>
                    <a:bodyPr/>
                    <a:lstStyle/>
                    <a:p>
                      <a:r>
                        <a:rPr lang="en-US" dirty="0"/>
                        <a:t>P4</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666076081"/>
                  </a:ext>
                </a:extLst>
              </a:tr>
            </a:tbl>
          </a:graphicData>
        </a:graphic>
      </p:graphicFrame>
      <p:sp>
        <p:nvSpPr>
          <p:cNvPr id="5" name="TextBox 4">
            <a:extLst>
              <a:ext uri="{FF2B5EF4-FFF2-40B4-BE49-F238E27FC236}">
                <a16:creationId xmlns:a16="http://schemas.microsoft.com/office/drawing/2014/main" id="{6B08E872-AFD5-2334-7598-A9A1B4B6330B}"/>
              </a:ext>
            </a:extLst>
          </p:cNvPr>
          <p:cNvSpPr txBox="1"/>
          <p:nvPr/>
        </p:nvSpPr>
        <p:spPr>
          <a:xfrm>
            <a:off x="1220594" y="1667375"/>
            <a:ext cx="843148" cy="369332"/>
          </a:xfrm>
          <a:prstGeom prst="rect">
            <a:avLst/>
          </a:prstGeom>
          <a:noFill/>
        </p:spPr>
        <p:txBody>
          <a:bodyPr wrap="square" rtlCol="0">
            <a:spAutoFit/>
          </a:bodyPr>
          <a:lstStyle/>
          <a:p>
            <a:r>
              <a:rPr lang="en-US" dirty="0"/>
              <a:t>Data</a:t>
            </a:r>
          </a:p>
        </p:txBody>
      </p:sp>
      <p:sp>
        <p:nvSpPr>
          <p:cNvPr id="6" name="TextBox 5">
            <a:extLst>
              <a:ext uri="{FF2B5EF4-FFF2-40B4-BE49-F238E27FC236}">
                <a16:creationId xmlns:a16="http://schemas.microsoft.com/office/drawing/2014/main" id="{5A681B4C-BC4A-C130-E1DA-C906835DA7F7}"/>
              </a:ext>
            </a:extLst>
          </p:cNvPr>
          <p:cNvSpPr txBox="1"/>
          <p:nvPr/>
        </p:nvSpPr>
        <p:spPr>
          <a:xfrm>
            <a:off x="7919268" y="4143367"/>
            <a:ext cx="2296150" cy="646331"/>
          </a:xfrm>
          <a:prstGeom prst="rect">
            <a:avLst/>
          </a:prstGeom>
          <a:noFill/>
        </p:spPr>
        <p:txBody>
          <a:bodyPr wrap="square" rtlCol="0">
            <a:spAutoFit/>
          </a:bodyPr>
          <a:lstStyle/>
          <a:p>
            <a:r>
              <a:rPr lang="en-US" dirty="0"/>
              <a:t>Distance Matrix (Manhattan Function) </a:t>
            </a:r>
          </a:p>
        </p:txBody>
      </p:sp>
      <p:graphicFrame>
        <p:nvGraphicFramePr>
          <p:cNvPr id="7" name="Table 7">
            <a:extLst>
              <a:ext uri="{FF2B5EF4-FFF2-40B4-BE49-F238E27FC236}">
                <a16:creationId xmlns:a16="http://schemas.microsoft.com/office/drawing/2014/main" id="{14544755-A628-2A96-85A0-64670E7F98EE}"/>
              </a:ext>
            </a:extLst>
          </p:cNvPr>
          <p:cNvGraphicFramePr>
            <a:graphicFrameLocks noGrp="1"/>
          </p:cNvGraphicFramePr>
          <p:nvPr>
            <p:extLst>
              <p:ext uri="{D42A27DB-BD31-4B8C-83A1-F6EECF244321}">
                <p14:modId xmlns:p14="http://schemas.microsoft.com/office/powerpoint/2010/main" val="3419234562"/>
              </p:ext>
            </p:extLst>
          </p:nvPr>
        </p:nvGraphicFramePr>
        <p:xfrm>
          <a:off x="6609837" y="2157312"/>
          <a:ext cx="5097660" cy="1851584"/>
        </p:xfrm>
        <a:graphic>
          <a:graphicData uri="http://schemas.openxmlformats.org/drawingml/2006/table">
            <a:tbl>
              <a:tblPr firstRow="1" bandRow="1">
                <a:tableStyleId>{5C22544A-7EE6-4342-B048-85BDC9FD1C3A}</a:tableStyleId>
              </a:tblPr>
              <a:tblGrid>
                <a:gridCol w="1019532">
                  <a:extLst>
                    <a:ext uri="{9D8B030D-6E8A-4147-A177-3AD203B41FA5}">
                      <a16:colId xmlns:a16="http://schemas.microsoft.com/office/drawing/2014/main" val="1677193510"/>
                    </a:ext>
                  </a:extLst>
                </a:gridCol>
                <a:gridCol w="1019532">
                  <a:extLst>
                    <a:ext uri="{9D8B030D-6E8A-4147-A177-3AD203B41FA5}">
                      <a16:colId xmlns:a16="http://schemas.microsoft.com/office/drawing/2014/main" val="1445042535"/>
                    </a:ext>
                  </a:extLst>
                </a:gridCol>
                <a:gridCol w="1019532">
                  <a:extLst>
                    <a:ext uri="{9D8B030D-6E8A-4147-A177-3AD203B41FA5}">
                      <a16:colId xmlns:a16="http://schemas.microsoft.com/office/drawing/2014/main" val="3671074909"/>
                    </a:ext>
                  </a:extLst>
                </a:gridCol>
                <a:gridCol w="1019532">
                  <a:extLst>
                    <a:ext uri="{9D8B030D-6E8A-4147-A177-3AD203B41FA5}">
                      <a16:colId xmlns:a16="http://schemas.microsoft.com/office/drawing/2014/main" val="4130172788"/>
                    </a:ext>
                  </a:extLst>
                </a:gridCol>
                <a:gridCol w="1019532">
                  <a:extLst>
                    <a:ext uri="{9D8B030D-6E8A-4147-A177-3AD203B41FA5}">
                      <a16:colId xmlns:a16="http://schemas.microsoft.com/office/drawing/2014/main" val="431754854"/>
                    </a:ext>
                  </a:extLst>
                </a:gridCol>
              </a:tblGrid>
              <a:tr h="3442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7743941"/>
                  </a:ext>
                </a:extLst>
              </a:tr>
              <a:tr h="371456">
                <a:tc>
                  <a:txBody>
                    <a:bodyPr/>
                    <a:lstStyle/>
                    <a:p>
                      <a:r>
                        <a:rPr lang="en-US" dirty="0">
                          <a:solidFill>
                            <a:schemeClr val="bg1"/>
                          </a:solidFill>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20613"/>
                  </a:ext>
                </a:extLst>
              </a:tr>
              <a:tr h="371456">
                <a:tc>
                  <a:txBody>
                    <a:bodyPr/>
                    <a:lstStyle/>
                    <a:p>
                      <a:r>
                        <a:rPr lang="en-US" dirty="0">
                          <a:solidFill>
                            <a:schemeClr val="bg1"/>
                          </a:solidFill>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747428"/>
                  </a:ext>
                </a:extLst>
              </a:tr>
              <a:tr h="371456">
                <a:tc>
                  <a:txBody>
                    <a:bodyPr/>
                    <a:lstStyle/>
                    <a:p>
                      <a:r>
                        <a:rPr lang="en-US" dirty="0">
                          <a:solidFill>
                            <a:schemeClr val="bg1"/>
                          </a:solidFill>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056776"/>
                  </a:ext>
                </a:extLst>
              </a:tr>
              <a:tr h="371456">
                <a:tc>
                  <a:txBody>
                    <a:bodyPr/>
                    <a:lstStyle/>
                    <a:p>
                      <a:r>
                        <a:rPr lang="en-US" dirty="0">
                          <a:solidFill>
                            <a:schemeClr val="bg1"/>
                          </a:solidFill>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241896"/>
                  </a:ext>
                </a:extLst>
              </a:tr>
            </a:tbl>
          </a:graphicData>
        </a:graphic>
      </p:graphicFrame>
      <p:pic>
        <p:nvPicPr>
          <p:cNvPr id="8" name="Picture 2">
            <a:extLst>
              <a:ext uri="{FF2B5EF4-FFF2-40B4-BE49-F238E27FC236}">
                <a16:creationId xmlns:a16="http://schemas.microsoft.com/office/drawing/2014/main" id="{0BD380B9-DF73-CA83-5476-99EE6677AE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876" b="33221"/>
          <a:stretch/>
        </p:blipFill>
        <p:spPr bwMode="auto">
          <a:xfrm>
            <a:off x="7458132" y="157943"/>
            <a:ext cx="4347695" cy="10255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7DDB88F-B5F4-DA94-27B3-4C8EB9D1B4CF}"/>
              </a:ext>
            </a:extLst>
          </p:cNvPr>
          <p:cNvSpPr txBox="1"/>
          <p:nvPr/>
        </p:nvSpPr>
        <p:spPr>
          <a:xfrm>
            <a:off x="6495803" y="538415"/>
            <a:ext cx="957182" cy="369332"/>
          </a:xfrm>
          <a:prstGeom prst="rect">
            <a:avLst/>
          </a:prstGeom>
          <a:noFill/>
        </p:spPr>
        <p:txBody>
          <a:bodyPr wrap="square" rtlCol="0">
            <a:spAutoFit/>
          </a:bodyPr>
          <a:lstStyle/>
          <a:p>
            <a:r>
              <a:rPr lang="en-US" dirty="0"/>
              <a:t>Formula</a:t>
            </a:r>
          </a:p>
        </p:txBody>
      </p:sp>
    </p:spTree>
    <p:extLst>
      <p:ext uri="{BB962C8B-B14F-4D97-AF65-F5344CB8AC3E}">
        <p14:creationId xmlns:p14="http://schemas.microsoft.com/office/powerpoint/2010/main" val="4027043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C44B-E340-31A9-3B2D-CF7D702C03C6}"/>
              </a:ext>
            </a:extLst>
          </p:cNvPr>
          <p:cNvSpPr>
            <a:spLocks noGrp="1"/>
          </p:cNvSpPr>
          <p:nvPr>
            <p:ph type="title"/>
          </p:nvPr>
        </p:nvSpPr>
        <p:spPr>
          <a:xfrm>
            <a:off x="1494566" y="2682934"/>
            <a:ext cx="10178322" cy="1492132"/>
          </a:xfrm>
        </p:spPr>
        <p:txBody>
          <a:bodyPr/>
          <a:lstStyle/>
          <a:p>
            <a:pPr algn="ctr"/>
            <a:r>
              <a:rPr lang="en-US" dirty="0"/>
              <a:t>Proximity measure for MIXED attributes</a:t>
            </a:r>
          </a:p>
        </p:txBody>
      </p:sp>
    </p:spTree>
    <p:extLst>
      <p:ext uri="{BB962C8B-B14F-4D97-AF65-F5344CB8AC3E}">
        <p14:creationId xmlns:p14="http://schemas.microsoft.com/office/powerpoint/2010/main" val="2258391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E465-F2E0-633F-CA97-81DCD9E88068}"/>
              </a:ext>
            </a:extLst>
          </p:cNvPr>
          <p:cNvSpPr>
            <a:spLocks noGrp="1"/>
          </p:cNvSpPr>
          <p:nvPr>
            <p:ph type="title"/>
          </p:nvPr>
        </p:nvSpPr>
        <p:spPr>
          <a:xfrm>
            <a:off x="1251678" y="382385"/>
            <a:ext cx="10178322" cy="793272"/>
          </a:xfrm>
        </p:spPr>
        <p:txBody>
          <a:bodyPr/>
          <a:lstStyle/>
          <a:p>
            <a:r>
              <a:rPr lang="en-US" dirty="0"/>
              <a:t>EXAMPLE</a:t>
            </a:r>
          </a:p>
        </p:txBody>
      </p:sp>
      <p:graphicFrame>
        <p:nvGraphicFramePr>
          <p:cNvPr id="4" name="Table 4">
            <a:extLst>
              <a:ext uri="{FF2B5EF4-FFF2-40B4-BE49-F238E27FC236}">
                <a16:creationId xmlns:a16="http://schemas.microsoft.com/office/drawing/2014/main" id="{EF5CDA39-0AFE-D6F3-9F8D-A9F321EF1664}"/>
              </a:ext>
            </a:extLst>
          </p:cNvPr>
          <p:cNvGraphicFramePr>
            <a:graphicFrameLocks noGrp="1"/>
          </p:cNvGraphicFramePr>
          <p:nvPr>
            <p:extLst>
              <p:ext uri="{D42A27DB-BD31-4B8C-83A1-F6EECF244321}">
                <p14:modId xmlns:p14="http://schemas.microsoft.com/office/powerpoint/2010/main" val="1309885624"/>
              </p:ext>
            </p:extLst>
          </p:nvPr>
        </p:nvGraphicFramePr>
        <p:xfrm>
          <a:off x="1185479" y="1753405"/>
          <a:ext cx="4665683" cy="2084676"/>
        </p:xfrm>
        <a:graphic>
          <a:graphicData uri="http://schemas.openxmlformats.org/drawingml/2006/table">
            <a:tbl>
              <a:tblPr firstRow="1" bandRow="1">
                <a:tableStyleId>{5C22544A-7EE6-4342-B048-85BDC9FD1C3A}</a:tableStyleId>
              </a:tblPr>
              <a:tblGrid>
                <a:gridCol w="666526">
                  <a:extLst>
                    <a:ext uri="{9D8B030D-6E8A-4147-A177-3AD203B41FA5}">
                      <a16:colId xmlns:a16="http://schemas.microsoft.com/office/drawing/2014/main" val="2999821904"/>
                    </a:ext>
                  </a:extLst>
                </a:gridCol>
                <a:gridCol w="1190844">
                  <a:extLst>
                    <a:ext uri="{9D8B030D-6E8A-4147-A177-3AD203B41FA5}">
                      <a16:colId xmlns:a16="http://schemas.microsoft.com/office/drawing/2014/main" val="4237226420"/>
                    </a:ext>
                  </a:extLst>
                </a:gridCol>
                <a:gridCol w="1641892">
                  <a:extLst>
                    <a:ext uri="{9D8B030D-6E8A-4147-A177-3AD203B41FA5}">
                      <a16:colId xmlns:a16="http://schemas.microsoft.com/office/drawing/2014/main" val="1357811958"/>
                    </a:ext>
                  </a:extLst>
                </a:gridCol>
                <a:gridCol w="1166421">
                  <a:extLst>
                    <a:ext uri="{9D8B030D-6E8A-4147-A177-3AD203B41FA5}">
                      <a16:colId xmlns:a16="http://schemas.microsoft.com/office/drawing/2014/main" val="739532795"/>
                    </a:ext>
                  </a:extLst>
                </a:gridCol>
              </a:tblGrid>
              <a:tr h="599126">
                <a:tc>
                  <a:txBody>
                    <a:bodyPr/>
                    <a:lstStyle/>
                    <a:p>
                      <a:r>
                        <a:rPr lang="en-US" dirty="0"/>
                        <a:t>ID</a:t>
                      </a:r>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extLst>
                  <a:ext uri="{0D108BD9-81ED-4DB2-BD59-A6C34878D82A}">
                    <a16:rowId xmlns:a16="http://schemas.microsoft.com/office/drawing/2014/main" val="266406426"/>
                  </a:ext>
                </a:extLst>
              </a:tr>
              <a:tr h="248751">
                <a:tc>
                  <a:txBody>
                    <a:bodyPr/>
                    <a:lstStyle/>
                    <a:p>
                      <a:r>
                        <a:rPr lang="en-US" dirty="0"/>
                        <a:t>1</a:t>
                      </a:r>
                    </a:p>
                  </a:txBody>
                  <a:tcPr/>
                </a:tc>
                <a:tc>
                  <a:txBody>
                    <a:bodyPr/>
                    <a:lstStyle/>
                    <a:p>
                      <a:r>
                        <a:rPr lang="en-US" dirty="0"/>
                        <a:t>CODE A</a:t>
                      </a:r>
                    </a:p>
                  </a:txBody>
                  <a:tcPr/>
                </a:tc>
                <a:tc>
                  <a:txBody>
                    <a:bodyPr/>
                    <a:lstStyle/>
                    <a:p>
                      <a:r>
                        <a:rPr lang="en-US" dirty="0"/>
                        <a:t>EXCELLENT</a:t>
                      </a:r>
                    </a:p>
                  </a:txBody>
                  <a:tcPr/>
                </a:tc>
                <a:tc>
                  <a:txBody>
                    <a:bodyPr/>
                    <a:lstStyle/>
                    <a:p>
                      <a:r>
                        <a:rPr lang="en-US" dirty="0"/>
                        <a:t>45</a:t>
                      </a:r>
                    </a:p>
                  </a:txBody>
                  <a:tcPr/>
                </a:tc>
                <a:extLst>
                  <a:ext uri="{0D108BD9-81ED-4DB2-BD59-A6C34878D82A}">
                    <a16:rowId xmlns:a16="http://schemas.microsoft.com/office/drawing/2014/main" val="3469229107"/>
                  </a:ext>
                </a:extLst>
              </a:tr>
              <a:tr h="365746">
                <a:tc>
                  <a:txBody>
                    <a:bodyPr/>
                    <a:lstStyle/>
                    <a:p>
                      <a:r>
                        <a:rPr lang="en-US" dirty="0"/>
                        <a:t>2</a:t>
                      </a:r>
                    </a:p>
                  </a:txBody>
                  <a:tcPr/>
                </a:tc>
                <a:tc>
                  <a:txBody>
                    <a:bodyPr/>
                    <a:lstStyle/>
                    <a:p>
                      <a:r>
                        <a:rPr lang="en-US" dirty="0"/>
                        <a:t>CODE B</a:t>
                      </a:r>
                    </a:p>
                  </a:txBody>
                  <a:tcPr/>
                </a:tc>
                <a:tc>
                  <a:txBody>
                    <a:bodyPr/>
                    <a:lstStyle/>
                    <a:p>
                      <a:r>
                        <a:rPr lang="en-US" dirty="0"/>
                        <a:t>FAIR</a:t>
                      </a:r>
                    </a:p>
                  </a:txBody>
                  <a:tcPr/>
                </a:tc>
                <a:tc>
                  <a:txBody>
                    <a:bodyPr/>
                    <a:lstStyle/>
                    <a:p>
                      <a:r>
                        <a:rPr lang="en-US" dirty="0"/>
                        <a:t>22</a:t>
                      </a:r>
                    </a:p>
                  </a:txBody>
                  <a:tcPr/>
                </a:tc>
                <a:extLst>
                  <a:ext uri="{0D108BD9-81ED-4DB2-BD59-A6C34878D82A}">
                    <a16:rowId xmlns:a16="http://schemas.microsoft.com/office/drawing/2014/main" val="144215920"/>
                  </a:ext>
                </a:extLst>
              </a:tr>
              <a:tr h="388270">
                <a:tc>
                  <a:txBody>
                    <a:bodyPr/>
                    <a:lstStyle/>
                    <a:p>
                      <a:r>
                        <a:rPr lang="en-US" dirty="0"/>
                        <a:t>3</a:t>
                      </a:r>
                    </a:p>
                  </a:txBody>
                  <a:tcPr/>
                </a:tc>
                <a:tc>
                  <a:txBody>
                    <a:bodyPr/>
                    <a:lstStyle/>
                    <a:p>
                      <a:r>
                        <a:rPr lang="en-US" dirty="0"/>
                        <a:t>CODE C</a:t>
                      </a:r>
                    </a:p>
                  </a:txBody>
                  <a:tcPr/>
                </a:tc>
                <a:tc>
                  <a:txBody>
                    <a:bodyPr/>
                    <a:lstStyle/>
                    <a:p>
                      <a:r>
                        <a:rPr lang="en-US" dirty="0"/>
                        <a:t>GOOD</a:t>
                      </a:r>
                    </a:p>
                  </a:txBody>
                  <a:tcPr/>
                </a:tc>
                <a:tc>
                  <a:txBody>
                    <a:bodyPr/>
                    <a:lstStyle/>
                    <a:p>
                      <a:r>
                        <a:rPr lang="en-US" dirty="0"/>
                        <a:t>64</a:t>
                      </a:r>
                    </a:p>
                  </a:txBody>
                  <a:tcPr/>
                </a:tc>
                <a:extLst>
                  <a:ext uri="{0D108BD9-81ED-4DB2-BD59-A6C34878D82A}">
                    <a16:rowId xmlns:a16="http://schemas.microsoft.com/office/drawing/2014/main" val="2380243303"/>
                  </a:ext>
                </a:extLst>
              </a:tr>
              <a:tr h="365746">
                <a:tc>
                  <a:txBody>
                    <a:bodyPr/>
                    <a:lstStyle/>
                    <a:p>
                      <a:r>
                        <a:rPr lang="en-US" dirty="0"/>
                        <a:t>4</a:t>
                      </a:r>
                    </a:p>
                  </a:txBody>
                  <a:tcPr/>
                </a:tc>
                <a:tc>
                  <a:txBody>
                    <a:bodyPr/>
                    <a:lstStyle/>
                    <a:p>
                      <a:r>
                        <a:rPr lang="en-US" dirty="0"/>
                        <a:t>CODE A</a:t>
                      </a:r>
                    </a:p>
                  </a:txBody>
                  <a:tcPr/>
                </a:tc>
                <a:tc>
                  <a:txBody>
                    <a:bodyPr/>
                    <a:lstStyle/>
                    <a:p>
                      <a:r>
                        <a:rPr lang="en-US" dirty="0"/>
                        <a:t>EXCELLENT</a:t>
                      </a:r>
                    </a:p>
                  </a:txBody>
                  <a:tcPr/>
                </a:tc>
                <a:tc>
                  <a:txBody>
                    <a:bodyPr/>
                    <a:lstStyle/>
                    <a:p>
                      <a:r>
                        <a:rPr lang="en-US" dirty="0"/>
                        <a:t>28</a:t>
                      </a:r>
                    </a:p>
                  </a:txBody>
                  <a:tcPr/>
                </a:tc>
                <a:extLst>
                  <a:ext uri="{0D108BD9-81ED-4DB2-BD59-A6C34878D82A}">
                    <a16:rowId xmlns:a16="http://schemas.microsoft.com/office/drawing/2014/main" val="6373754"/>
                  </a:ext>
                </a:extLst>
              </a:tr>
            </a:tbl>
          </a:graphicData>
        </a:graphic>
      </p:graphicFrame>
      <p:sp>
        <p:nvSpPr>
          <p:cNvPr id="9" name="TextBox 8">
            <a:extLst>
              <a:ext uri="{FF2B5EF4-FFF2-40B4-BE49-F238E27FC236}">
                <a16:creationId xmlns:a16="http://schemas.microsoft.com/office/drawing/2014/main" id="{206AB79A-6F07-A0A6-900E-2DFABFF3EF32}"/>
              </a:ext>
            </a:extLst>
          </p:cNvPr>
          <p:cNvSpPr txBox="1"/>
          <p:nvPr/>
        </p:nvSpPr>
        <p:spPr>
          <a:xfrm>
            <a:off x="6340839" y="1550939"/>
            <a:ext cx="4150426" cy="923330"/>
          </a:xfrm>
          <a:prstGeom prst="rect">
            <a:avLst/>
          </a:prstGeom>
          <a:noFill/>
        </p:spPr>
        <p:txBody>
          <a:bodyPr wrap="square" rtlCol="0">
            <a:spAutoFit/>
          </a:bodyPr>
          <a:lstStyle/>
          <a:p>
            <a:r>
              <a:rPr lang="en-US" dirty="0"/>
              <a:t>TEST 1 = NOMINAL ATTRIBUTE</a:t>
            </a:r>
          </a:p>
          <a:p>
            <a:r>
              <a:rPr lang="en-US" dirty="0"/>
              <a:t>TEST 2 = ORDINAL ATTRIBUTE</a:t>
            </a:r>
          </a:p>
          <a:p>
            <a:r>
              <a:rPr lang="en-US" dirty="0"/>
              <a:t>TEST 3 = NUMERICAL ATTRIBUTE</a:t>
            </a:r>
          </a:p>
        </p:txBody>
      </p:sp>
      <p:pic>
        <p:nvPicPr>
          <p:cNvPr id="3074" name="Picture 2" descr="Distance measurements for attributes of mixed type">
            <a:extLst>
              <a:ext uri="{FF2B5EF4-FFF2-40B4-BE49-F238E27FC236}">
                <a16:creationId xmlns:a16="http://schemas.microsoft.com/office/drawing/2014/main" id="{0DD7C735-74A2-4DCC-B28C-97997A76C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359" y="4699049"/>
            <a:ext cx="3837280" cy="20846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6628969-646D-A950-503B-C35B8A8F5726}"/>
              </a:ext>
            </a:extLst>
          </p:cNvPr>
          <p:cNvSpPr txBox="1"/>
          <p:nvPr/>
        </p:nvSpPr>
        <p:spPr>
          <a:xfrm>
            <a:off x="1389413" y="1365662"/>
            <a:ext cx="760021" cy="369332"/>
          </a:xfrm>
          <a:prstGeom prst="rect">
            <a:avLst/>
          </a:prstGeom>
          <a:noFill/>
        </p:spPr>
        <p:txBody>
          <a:bodyPr wrap="square" rtlCol="0">
            <a:spAutoFit/>
          </a:bodyPr>
          <a:lstStyle/>
          <a:p>
            <a:r>
              <a:rPr lang="en-US" dirty="0"/>
              <a:t>DATA</a:t>
            </a:r>
          </a:p>
        </p:txBody>
      </p:sp>
      <p:sp>
        <p:nvSpPr>
          <p:cNvPr id="12" name="TextBox 11">
            <a:extLst>
              <a:ext uri="{FF2B5EF4-FFF2-40B4-BE49-F238E27FC236}">
                <a16:creationId xmlns:a16="http://schemas.microsoft.com/office/drawing/2014/main" id="{AD4B6B8F-3EF4-D952-4476-37A8A167D5C3}"/>
              </a:ext>
            </a:extLst>
          </p:cNvPr>
          <p:cNvSpPr txBox="1"/>
          <p:nvPr/>
        </p:nvSpPr>
        <p:spPr>
          <a:xfrm>
            <a:off x="1045030" y="4699049"/>
            <a:ext cx="2779330" cy="1477328"/>
          </a:xfrm>
          <a:prstGeom prst="rect">
            <a:avLst/>
          </a:prstGeom>
          <a:noFill/>
        </p:spPr>
        <p:txBody>
          <a:bodyPr wrap="square" rtlCol="0">
            <a:spAutoFit/>
          </a:bodyPr>
          <a:lstStyle/>
          <a:p>
            <a:r>
              <a:rPr lang="en-US" dirty="0"/>
              <a:t>                   FORMULA:</a:t>
            </a:r>
          </a:p>
          <a:p>
            <a:endParaRPr lang="en-US" dirty="0"/>
          </a:p>
          <a:p>
            <a:pPr algn="r"/>
            <a:r>
              <a:rPr lang="en-IN" b="1" i="0" dirty="0">
                <a:solidFill>
                  <a:srgbClr val="202124"/>
                </a:solidFill>
                <a:effectLst/>
                <a:latin typeface="arial" panose="020B0604020202020204" pitchFamily="34" charset="0"/>
              </a:rPr>
              <a:t>𝛿</a:t>
            </a:r>
            <a:r>
              <a:rPr lang="en-US" baseline="-25000" dirty="0" err="1"/>
              <a:t>ij</a:t>
            </a:r>
            <a:r>
              <a:rPr lang="en-US" baseline="-25000" dirty="0"/>
              <a:t> </a:t>
            </a:r>
            <a:r>
              <a:rPr lang="en-US" dirty="0"/>
              <a:t>=0 , if x</a:t>
            </a:r>
            <a:r>
              <a:rPr lang="en-US" baseline="-25000" dirty="0"/>
              <a:t>i</a:t>
            </a:r>
            <a:r>
              <a:rPr lang="en-US" dirty="0"/>
              <a:t> or </a:t>
            </a:r>
            <a:r>
              <a:rPr lang="en-US" dirty="0" err="1"/>
              <a:t>x</a:t>
            </a:r>
            <a:r>
              <a:rPr lang="en-US" baseline="-25000" dirty="0" err="1"/>
              <a:t>j</a:t>
            </a:r>
            <a:r>
              <a:rPr lang="en-US" dirty="0"/>
              <a:t> is missing or x</a:t>
            </a:r>
            <a:r>
              <a:rPr lang="en-US" baseline="-25000" dirty="0"/>
              <a:t>i</a:t>
            </a:r>
            <a:r>
              <a:rPr lang="en-US" dirty="0"/>
              <a:t> =0 or </a:t>
            </a:r>
            <a:r>
              <a:rPr lang="en-US" dirty="0" err="1"/>
              <a:t>x</a:t>
            </a:r>
            <a:r>
              <a:rPr lang="en-US" baseline="-25000" dirty="0" err="1"/>
              <a:t>j</a:t>
            </a:r>
            <a:r>
              <a:rPr lang="en-US" dirty="0"/>
              <a:t> =0</a:t>
            </a:r>
          </a:p>
          <a:p>
            <a:pPr algn="r"/>
            <a:r>
              <a:rPr lang="en-IN" b="1" i="0" dirty="0">
                <a:solidFill>
                  <a:srgbClr val="202124"/>
                </a:solidFill>
                <a:effectLst/>
                <a:latin typeface="arial" panose="020B0604020202020204" pitchFamily="34" charset="0"/>
              </a:rPr>
              <a:t>𝛿</a:t>
            </a:r>
            <a:r>
              <a:rPr lang="en-US" baseline="-25000" dirty="0" err="1"/>
              <a:t>ij</a:t>
            </a:r>
            <a:r>
              <a:rPr lang="en-US" baseline="-25000" dirty="0"/>
              <a:t> </a:t>
            </a:r>
            <a:r>
              <a:rPr lang="en-US" dirty="0"/>
              <a:t>=1, otherwise</a:t>
            </a:r>
          </a:p>
        </p:txBody>
      </p:sp>
    </p:spTree>
    <p:extLst>
      <p:ext uri="{BB962C8B-B14F-4D97-AF65-F5344CB8AC3E}">
        <p14:creationId xmlns:p14="http://schemas.microsoft.com/office/powerpoint/2010/main" val="2131397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D9D5-D5CF-75F8-B566-585F46722560}"/>
              </a:ext>
            </a:extLst>
          </p:cNvPr>
          <p:cNvSpPr>
            <a:spLocks noGrp="1"/>
          </p:cNvSpPr>
          <p:nvPr>
            <p:ph type="title"/>
          </p:nvPr>
        </p:nvSpPr>
        <p:spPr>
          <a:xfrm>
            <a:off x="1251678" y="382385"/>
            <a:ext cx="10178322" cy="745771"/>
          </a:xfrm>
        </p:spPr>
        <p:txBody>
          <a:bodyPr>
            <a:normAutofit fontScale="90000"/>
          </a:bodyPr>
          <a:lstStyle/>
          <a:p>
            <a:r>
              <a:rPr lang="en-US" dirty="0"/>
              <a:t>solution</a:t>
            </a:r>
          </a:p>
        </p:txBody>
      </p:sp>
      <p:graphicFrame>
        <p:nvGraphicFramePr>
          <p:cNvPr id="5" name="Table 5">
            <a:extLst>
              <a:ext uri="{FF2B5EF4-FFF2-40B4-BE49-F238E27FC236}">
                <a16:creationId xmlns:a16="http://schemas.microsoft.com/office/drawing/2014/main" id="{21A2E4C7-E99E-34FC-F270-59623D4AEA9F}"/>
              </a:ext>
            </a:extLst>
          </p:cNvPr>
          <p:cNvGraphicFramePr>
            <a:graphicFrameLocks noGrp="1"/>
          </p:cNvGraphicFramePr>
          <p:nvPr>
            <p:extLst>
              <p:ext uri="{D42A27DB-BD31-4B8C-83A1-F6EECF244321}">
                <p14:modId xmlns:p14="http://schemas.microsoft.com/office/powerpoint/2010/main" val="563168331"/>
              </p:ext>
            </p:extLst>
          </p:nvPr>
        </p:nvGraphicFramePr>
        <p:xfrm>
          <a:off x="1992416" y="4691006"/>
          <a:ext cx="3276270" cy="1828800"/>
        </p:xfrm>
        <a:graphic>
          <a:graphicData uri="http://schemas.openxmlformats.org/drawingml/2006/table">
            <a:tbl>
              <a:tblPr firstRow="1" bandRow="1">
                <a:tableStyleId>{5C22544A-7EE6-4342-B048-85BDC9FD1C3A}</a:tableStyleId>
              </a:tblPr>
              <a:tblGrid>
                <a:gridCol w="655254">
                  <a:extLst>
                    <a:ext uri="{9D8B030D-6E8A-4147-A177-3AD203B41FA5}">
                      <a16:colId xmlns:a16="http://schemas.microsoft.com/office/drawing/2014/main" val="88866682"/>
                    </a:ext>
                  </a:extLst>
                </a:gridCol>
                <a:gridCol w="655254">
                  <a:extLst>
                    <a:ext uri="{9D8B030D-6E8A-4147-A177-3AD203B41FA5}">
                      <a16:colId xmlns:a16="http://schemas.microsoft.com/office/drawing/2014/main" val="861650794"/>
                    </a:ext>
                  </a:extLst>
                </a:gridCol>
                <a:gridCol w="655254">
                  <a:extLst>
                    <a:ext uri="{9D8B030D-6E8A-4147-A177-3AD203B41FA5}">
                      <a16:colId xmlns:a16="http://schemas.microsoft.com/office/drawing/2014/main" val="2260271496"/>
                    </a:ext>
                  </a:extLst>
                </a:gridCol>
                <a:gridCol w="655254">
                  <a:extLst>
                    <a:ext uri="{9D8B030D-6E8A-4147-A177-3AD203B41FA5}">
                      <a16:colId xmlns:a16="http://schemas.microsoft.com/office/drawing/2014/main" val="965261879"/>
                    </a:ext>
                  </a:extLst>
                </a:gridCol>
                <a:gridCol w="655254">
                  <a:extLst>
                    <a:ext uri="{9D8B030D-6E8A-4147-A177-3AD203B41FA5}">
                      <a16:colId xmlns:a16="http://schemas.microsoft.com/office/drawing/2014/main" val="1507655811"/>
                    </a:ext>
                  </a:extLst>
                </a:gridCol>
              </a:tblGrid>
              <a:tr h="33583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424359035"/>
                  </a:ext>
                </a:extLst>
              </a:tr>
              <a:tr h="335830">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037205"/>
                  </a:ext>
                </a:extLst>
              </a:tr>
              <a:tr h="335830">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1426000"/>
                  </a:ext>
                </a:extLst>
              </a:tr>
              <a:tr h="335830">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950637333"/>
                  </a:ext>
                </a:extLst>
              </a:tr>
              <a:tr h="335830">
                <a:tc>
                  <a:txBody>
                    <a:bodyPr/>
                    <a:lstStyle/>
                    <a:p>
                      <a:r>
                        <a:rPr lang="en-US" dirty="0"/>
                        <a:t>4</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009377338"/>
                  </a:ext>
                </a:extLst>
              </a:tr>
            </a:tbl>
          </a:graphicData>
        </a:graphic>
      </p:graphicFrame>
      <p:sp>
        <p:nvSpPr>
          <p:cNvPr id="6" name="TextBox 5">
            <a:extLst>
              <a:ext uri="{FF2B5EF4-FFF2-40B4-BE49-F238E27FC236}">
                <a16:creationId xmlns:a16="http://schemas.microsoft.com/office/drawing/2014/main" id="{4984CEAF-38EA-8C82-619A-E1324833FDB6}"/>
              </a:ext>
            </a:extLst>
          </p:cNvPr>
          <p:cNvSpPr txBox="1"/>
          <p:nvPr/>
        </p:nvSpPr>
        <p:spPr>
          <a:xfrm>
            <a:off x="1992416" y="4044674"/>
            <a:ext cx="3276270" cy="646331"/>
          </a:xfrm>
          <a:prstGeom prst="rect">
            <a:avLst/>
          </a:prstGeom>
          <a:noFill/>
        </p:spPr>
        <p:txBody>
          <a:bodyPr wrap="square" rtlCol="0">
            <a:spAutoFit/>
          </a:bodyPr>
          <a:lstStyle/>
          <a:p>
            <a:r>
              <a:rPr lang="en-US" dirty="0"/>
              <a:t>DISSIMILARITY MATRIX OF NOMINAL ATTRIBUTE </a:t>
            </a:r>
          </a:p>
        </p:txBody>
      </p:sp>
      <p:graphicFrame>
        <p:nvGraphicFramePr>
          <p:cNvPr id="7" name="Table 5">
            <a:extLst>
              <a:ext uri="{FF2B5EF4-FFF2-40B4-BE49-F238E27FC236}">
                <a16:creationId xmlns:a16="http://schemas.microsoft.com/office/drawing/2014/main" id="{4CD543F6-F2DF-8EE0-D1CD-8A72125F8A4C}"/>
              </a:ext>
            </a:extLst>
          </p:cNvPr>
          <p:cNvGraphicFramePr>
            <a:graphicFrameLocks noGrp="1"/>
          </p:cNvGraphicFramePr>
          <p:nvPr>
            <p:extLst>
              <p:ext uri="{D42A27DB-BD31-4B8C-83A1-F6EECF244321}">
                <p14:modId xmlns:p14="http://schemas.microsoft.com/office/powerpoint/2010/main" val="1304843567"/>
              </p:ext>
            </p:extLst>
          </p:nvPr>
        </p:nvGraphicFramePr>
        <p:xfrm>
          <a:off x="8561450" y="4787996"/>
          <a:ext cx="3276270" cy="1828800"/>
        </p:xfrm>
        <a:graphic>
          <a:graphicData uri="http://schemas.openxmlformats.org/drawingml/2006/table">
            <a:tbl>
              <a:tblPr firstRow="1" bandRow="1">
                <a:tableStyleId>{5C22544A-7EE6-4342-B048-85BDC9FD1C3A}</a:tableStyleId>
              </a:tblPr>
              <a:tblGrid>
                <a:gridCol w="655254">
                  <a:extLst>
                    <a:ext uri="{9D8B030D-6E8A-4147-A177-3AD203B41FA5}">
                      <a16:colId xmlns:a16="http://schemas.microsoft.com/office/drawing/2014/main" val="88866682"/>
                    </a:ext>
                  </a:extLst>
                </a:gridCol>
                <a:gridCol w="655254">
                  <a:extLst>
                    <a:ext uri="{9D8B030D-6E8A-4147-A177-3AD203B41FA5}">
                      <a16:colId xmlns:a16="http://schemas.microsoft.com/office/drawing/2014/main" val="861650794"/>
                    </a:ext>
                  </a:extLst>
                </a:gridCol>
                <a:gridCol w="655254">
                  <a:extLst>
                    <a:ext uri="{9D8B030D-6E8A-4147-A177-3AD203B41FA5}">
                      <a16:colId xmlns:a16="http://schemas.microsoft.com/office/drawing/2014/main" val="2260271496"/>
                    </a:ext>
                  </a:extLst>
                </a:gridCol>
                <a:gridCol w="655254">
                  <a:extLst>
                    <a:ext uri="{9D8B030D-6E8A-4147-A177-3AD203B41FA5}">
                      <a16:colId xmlns:a16="http://schemas.microsoft.com/office/drawing/2014/main" val="965261879"/>
                    </a:ext>
                  </a:extLst>
                </a:gridCol>
                <a:gridCol w="655254">
                  <a:extLst>
                    <a:ext uri="{9D8B030D-6E8A-4147-A177-3AD203B41FA5}">
                      <a16:colId xmlns:a16="http://schemas.microsoft.com/office/drawing/2014/main" val="1507655811"/>
                    </a:ext>
                  </a:extLst>
                </a:gridCol>
              </a:tblGrid>
              <a:tr h="33583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424359035"/>
                  </a:ext>
                </a:extLst>
              </a:tr>
              <a:tr h="335830">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037205"/>
                  </a:ext>
                </a:extLst>
              </a:tr>
              <a:tr h="335830">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1426000"/>
                  </a:ext>
                </a:extLst>
              </a:tr>
              <a:tr h="335830">
                <a:tc>
                  <a:txBody>
                    <a:bodyPr/>
                    <a:lstStyle/>
                    <a:p>
                      <a:r>
                        <a:rPr lang="en-US" dirty="0"/>
                        <a:t>3</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950637333"/>
                  </a:ext>
                </a:extLst>
              </a:tr>
              <a:tr h="335830">
                <a:tc>
                  <a:txBody>
                    <a:bodyPr/>
                    <a:lstStyle/>
                    <a:p>
                      <a:r>
                        <a:rPr lang="en-US" dirty="0"/>
                        <a:t>4</a:t>
                      </a:r>
                    </a:p>
                  </a:txBody>
                  <a:tcPr/>
                </a:tc>
                <a:tc>
                  <a:txBody>
                    <a:bodyPr/>
                    <a:lstStyle/>
                    <a:p>
                      <a:r>
                        <a:rPr lang="en-US" dirty="0"/>
                        <a:t>0</a:t>
                      </a:r>
                    </a:p>
                  </a:txBody>
                  <a:tcPr/>
                </a:tc>
                <a:tc>
                  <a:txBody>
                    <a:bodyPr/>
                    <a:lstStyle/>
                    <a:p>
                      <a:r>
                        <a:rPr lang="en-US" dirty="0"/>
                        <a:t>1.0</a:t>
                      </a:r>
                    </a:p>
                  </a:txBody>
                  <a:tcPr/>
                </a:tc>
                <a:tc>
                  <a:txBody>
                    <a:bodyPr/>
                    <a:lstStyle/>
                    <a:p>
                      <a:r>
                        <a:rPr lang="en-US" dirty="0"/>
                        <a:t>0.5</a:t>
                      </a:r>
                    </a:p>
                  </a:txBody>
                  <a:tcPr/>
                </a:tc>
                <a:tc>
                  <a:txBody>
                    <a:bodyPr/>
                    <a:lstStyle/>
                    <a:p>
                      <a:r>
                        <a:rPr lang="en-US" dirty="0"/>
                        <a:t>0</a:t>
                      </a:r>
                    </a:p>
                  </a:txBody>
                  <a:tcPr/>
                </a:tc>
                <a:extLst>
                  <a:ext uri="{0D108BD9-81ED-4DB2-BD59-A6C34878D82A}">
                    <a16:rowId xmlns:a16="http://schemas.microsoft.com/office/drawing/2014/main" val="3009377338"/>
                  </a:ext>
                </a:extLst>
              </a:tr>
            </a:tbl>
          </a:graphicData>
        </a:graphic>
      </p:graphicFrame>
      <p:sp>
        <p:nvSpPr>
          <p:cNvPr id="8" name="TextBox 7">
            <a:extLst>
              <a:ext uri="{FF2B5EF4-FFF2-40B4-BE49-F238E27FC236}">
                <a16:creationId xmlns:a16="http://schemas.microsoft.com/office/drawing/2014/main" id="{96C5EDC9-B6D8-D826-A1EF-A05881375FEA}"/>
              </a:ext>
            </a:extLst>
          </p:cNvPr>
          <p:cNvSpPr txBox="1"/>
          <p:nvPr/>
        </p:nvSpPr>
        <p:spPr>
          <a:xfrm>
            <a:off x="8915730" y="4186039"/>
            <a:ext cx="3276270" cy="646331"/>
          </a:xfrm>
          <a:prstGeom prst="rect">
            <a:avLst/>
          </a:prstGeom>
          <a:noFill/>
        </p:spPr>
        <p:txBody>
          <a:bodyPr wrap="square" rtlCol="0">
            <a:spAutoFit/>
          </a:bodyPr>
          <a:lstStyle/>
          <a:p>
            <a:r>
              <a:rPr lang="en-US" dirty="0"/>
              <a:t>DISSIMILARITY MATRIX OF ORDINAL  ATTRIBUTE </a:t>
            </a:r>
          </a:p>
        </p:txBody>
      </p:sp>
      <p:graphicFrame>
        <p:nvGraphicFramePr>
          <p:cNvPr id="9" name="Table 4">
            <a:extLst>
              <a:ext uri="{FF2B5EF4-FFF2-40B4-BE49-F238E27FC236}">
                <a16:creationId xmlns:a16="http://schemas.microsoft.com/office/drawing/2014/main" id="{40252632-CC15-66B5-6D96-BD8FC23B7530}"/>
              </a:ext>
            </a:extLst>
          </p:cNvPr>
          <p:cNvGraphicFramePr>
            <a:graphicFrameLocks noGrp="1"/>
          </p:cNvGraphicFramePr>
          <p:nvPr>
            <p:extLst>
              <p:ext uri="{D42A27DB-BD31-4B8C-83A1-F6EECF244321}">
                <p14:modId xmlns:p14="http://schemas.microsoft.com/office/powerpoint/2010/main" val="2196162793"/>
              </p:ext>
            </p:extLst>
          </p:nvPr>
        </p:nvGraphicFramePr>
        <p:xfrm>
          <a:off x="4473742" y="1128156"/>
          <a:ext cx="4665683" cy="2084676"/>
        </p:xfrm>
        <a:graphic>
          <a:graphicData uri="http://schemas.openxmlformats.org/drawingml/2006/table">
            <a:tbl>
              <a:tblPr firstRow="1" bandRow="1">
                <a:tableStyleId>{5C22544A-7EE6-4342-B048-85BDC9FD1C3A}</a:tableStyleId>
              </a:tblPr>
              <a:tblGrid>
                <a:gridCol w="666526">
                  <a:extLst>
                    <a:ext uri="{9D8B030D-6E8A-4147-A177-3AD203B41FA5}">
                      <a16:colId xmlns:a16="http://schemas.microsoft.com/office/drawing/2014/main" val="2999821904"/>
                    </a:ext>
                  </a:extLst>
                </a:gridCol>
                <a:gridCol w="1190844">
                  <a:extLst>
                    <a:ext uri="{9D8B030D-6E8A-4147-A177-3AD203B41FA5}">
                      <a16:colId xmlns:a16="http://schemas.microsoft.com/office/drawing/2014/main" val="4237226420"/>
                    </a:ext>
                  </a:extLst>
                </a:gridCol>
                <a:gridCol w="1641892">
                  <a:extLst>
                    <a:ext uri="{9D8B030D-6E8A-4147-A177-3AD203B41FA5}">
                      <a16:colId xmlns:a16="http://schemas.microsoft.com/office/drawing/2014/main" val="1357811958"/>
                    </a:ext>
                  </a:extLst>
                </a:gridCol>
                <a:gridCol w="1166421">
                  <a:extLst>
                    <a:ext uri="{9D8B030D-6E8A-4147-A177-3AD203B41FA5}">
                      <a16:colId xmlns:a16="http://schemas.microsoft.com/office/drawing/2014/main" val="739532795"/>
                    </a:ext>
                  </a:extLst>
                </a:gridCol>
              </a:tblGrid>
              <a:tr h="599126">
                <a:tc>
                  <a:txBody>
                    <a:bodyPr/>
                    <a:lstStyle/>
                    <a:p>
                      <a:r>
                        <a:rPr lang="en-US" dirty="0"/>
                        <a:t>ID</a:t>
                      </a:r>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extLst>
                  <a:ext uri="{0D108BD9-81ED-4DB2-BD59-A6C34878D82A}">
                    <a16:rowId xmlns:a16="http://schemas.microsoft.com/office/drawing/2014/main" val="266406426"/>
                  </a:ext>
                </a:extLst>
              </a:tr>
              <a:tr h="248751">
                <a:tc>
                  <a:txBody>
                    <a:bodyPr/>
                    <a:lstStyle/>
                    <a:p>
                      <a:r>
                        <a:rPr lang="en-US" dirty="0"/>
                        <a:t>1</a:t>
                      </a:r>
                    </a:p>
                  </a:txBody>
                  <a:tcPr/>
                </a:tc>
                <a:tc>
                  <a:txBody>
                    <a:bodyPr/>
                    <a:lstStyle/>
                    <a:p>
                      <a:r>
                        <a:rPr lang="en-US" dirty="0"/>
                        <a:t>CODE A</a:t>
                      </a:r>
                    </a:p>
                  </a:txBody>
                  <a:tcPr/>
                </a:tc>
                <a:tc>
                  <a:txBody>
                    <a:bodyPr/>
                    <a:lstStyle/>
                    <a:p>
                      <a:r>
                        <a:rPr lang="en-US" dirty="0"/>
                        <a:t>EXCELLENT</a:t>
                      </a:r>
                    </a:p>
                  </a:txBody>
                  <a:tcPr/>
                </a:tc>
                <a:tc>
                  <a:txBody>
                    <a:bodyPr/>
                    <a:lstStyle/>
                    <a:p>
                      <a:r>
                        <a:rPr lang="en-US" dirty="0"/>
                        <a:t>45</a:t>
                      </a:r>
                    </a:p>
                  </a:txBody>
                  <a:tcPr/>
                </a:tc>
                <a:extLst>
                  <a:ext uri="{0D108BD9-81ED-4DB2-BD59-A6C34878D82A}">
                    <a16:rowId xmlns:a16="http://schemas.microsoft.com/office/drawing/2014/main" val="3469229107"/>
                  </a:ext>
                </a:extLst>
              </a:tr>
              <a:tr h="365746">
                <a:tc>
                  <a:txBody>
                    <a:bodyPr/>
                    <a:lstStyle/>
                    <a:p>
                      <a:r>
                        <a:rPr lang="en-US" dirty="0"/>
                        <a:t>2</a:t>
                      </a:r>
                    </a:p>
                  </a:txBody>
                  <a:tcPr/>
                </a:tc>
                <a:tc>
                  <a:txBody>
                    <a:bodyPr/>
                    <a:lstStyle/>
                    <a:p>
                      <a:r>
                        <a:rPr lang="en-US" dirty="0"/>
                        <a:t>CODE B</a:t>
                      </a:r>
                    </a:p>
                  </a:txBody>
                  <a:tcPr/>
                </a:tc>
                <a:tc>
                  <a:txBody>
                    <a:bodyPr/>
                    <a:lstStyle/>
                    <a:p>
                      <a:r>
                        <a:rPr lang="en-US" dirty="0"/>
                        <a:t>FAIR</a:t>
                      </a:r>
                    </a:p>
                  </a:txBody>
                  <a:tcPr/>
                </a:tc>
                <a:tc>
                  <a:txBody>
                    <a:bodyPr/>
                    <a:lstStyle/>
                    <a:p>
                      <a:r>
                        <a:rPr lang="en-US" dirty="0"/>
                        <a:t>22</a:t>
                      </a:r>
                    </a:p>
                  </a:txBody>
                  <a:tcPr/>
                </a:tc>
                <a:extLst>
                  <a:ext uri="{0D108BD9-81ED-4DB2-BD59-A6C34878D82A}">
                    <a16:rowId xmlns:a16="http://schemas.microsoft.com/office/drawing/2014/main" val="144215920"/>
                  </a:ext>
                </a:extLst>
              </a:tr>
              <a:tr h="388270">
                <a:tc>
                  <a:txBody>
                    <a:bodyPr/>
                    <a:lstStyle/>
                    <a:p>
                      <a:r>
                        <a:rPr lang="en-US" dirty="0"/>
                        <a:t>3</a:t>
                      </a:r>
                    </a:p>
                  </a:txBody>
                  <a:tcPr/>
                </a:tc>
                <a:tc>
                  <a:txBody>
                    <a:bodyPr/>
                    <a:lstStyle/>
                    <a:p>
                      <a:r>
                        <a:rPr lang="en-US" dirty="0"/>
                        <a:t>CODE C</a:t>
                      </a:r>
                    </a:p>
                  </a:txBody>
                  <a:tcPr/>
                </a:tc>
                <a:tc>
                  <a:txBody>
                    <a:bodyPr/>
                    <a:lstStyle/>
                    <a:p>
                      <a:r>
                        <a:rPr lang="en-US" dirty="0"/>
                        <a:t>GOOD</a:t>
                      </a:r>
                    </a:p>
                  </a:txBody>
                  <a:tcPr/>
                </a:tc>
                <a:tc>
                  <a:txBody>
                    <a:bodyPr/>
                    <a:lstStyle/>
                    <a:p>
                      <a:r>
                        <a:rPr lang="en-US" dirty="0"/>
                        <a:t>64</a:t>
                      </a:r>
                    </a:p>
                  </a:txBody>
                  <a:tcPr/>
                </a:tc>
                <a:extLst>
                  <a:ext uri="{0D108BD9-81ED-4DB2-BD59-A6C34878D82A}">
                    <a16:rowId xmlns:a16="http://schemas.microsoft.com/office/drawing/2014/main" val="2380243303"/>
                  </a:ext>
                </a:extLst>
              </a:tr>
              <a:tr h="365746">
                <a:tc>
                  <a:txBody>
                    <a:bodyPr/>
                    <a:lstStyle/>
                    <a:p>
                      <a:r>
                        <a:rPr lang="en-US" dirty="0"/>
                        <a:t>4</a:t>
                      </a:r>
                    </a:p>
                  </a:txBody>
                  <a:tcPr/>
                </a:tc>
                <a:tc>
                  <a:txBody>
                    <a:bodyPr/>
                    <a:lstStyle/>
                    <a:p>
                      <a:r>
                        <a:rPr lang="en-US" dirty="0"/>
                        <a:t>CODE A</a:t>
                      </a:r>
                    </a:p>
                  </a:txBody>
                  <a:tcPr/>
                </a:tc>
                <a:tc>
                  <a:txBody>
                    <a:bodyPr/>
                    <a:lstStyle/>
                    <a:p>
                      <a:r>
                        <a:rPr lang="en-US" dirty="0"/>
                        <a:t>EXCELLENT</a:t>
                      </a:r>
                    </a:p>
                  </a:txBody>
                  <a:tcPr/>
                </a:tc>
                <a:tc>
                  <a:txBody>
                    <a:bodyPr/>
                    <a:lstStyle/>
                    <a:p>
                      <a:r>
                        <a:rPr lang="en-US" dirty="0"/>
                        <a:t>28</a:t>
                      </a:r>
                    </a:p>
                  </a:txBody>
                  <a:tcPr/>
                </a:tc>
                <a:extLst>
                  <a:ext uri="{0D108BD9-81ED-4DB2-BD59-A6C34878D82A}">
                    <a16:rowId xmlns:a16="http://schemas.microsoft.com/office/drawing/2014/main" val="6373754"/>
                  </a:ext>
                </a:extLst>
              </a:tr>
            </a:tbl>
          </a:graphicData>
        </a:graphic>
      </p:graphicFrame>
      <p:sp>
        <p:nvSpPr>
          <p:cNvPr id="10" name="TextBox 9">
            <a:extLst>
              <a:ext uri="{FF2B5EF4-FFF2-40B4-BE49-F238E27FC236}">
                <a16:creationId xmlns:a16="http://schemas.microsoft.com/office/drawing/2014/main" id="{6F94A278-D760-9EE1-D3B4-D9653FB29C8F}"/>
              </a:ext>
            </a:extLst>
          </p:cNvPr>
          <p:cNvSpPr txBox="1"/>
          <p:nvPr/>
        </p:nvSpPr>
        <p:spPr>
          <a:xfrm>
            <a:off x="4677676" y="740413"/>
            <a:ext cx="760021" cy="369332"/>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885693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D9D5-D5CF-75F8-B566-585F46722560}"/>
              </a:ext>
            </a:extLst>
          </p:cNvPr>
          <p:cNvSpPr>
            <a:spLocks noGrp="1"/>
          </p:cNvSpPr>
          <p:nvPr>
            <p:ph type="title"/>
          </p:nvPr>
        </p:nvSpPr>
        <p:spPr>
          <a:xfrm>
            <a:off x="1251678" y="382385"/>
            <a:ext cx="10178322" cy="745771"/>
          </a:xfrm>
        </p:spPr>
        <p:txBody>
          <a:bodyPr>
            <a:normAutofit fontScale="90000"/>
          </a:bodyPr>
          <a:lstStyle/>
          <a:p>
            <a:r>
              <a:rPr lang="en-US" dirty="0"/>
              <a:t>solution</a:t>
            </a:r>
          </a:p>
        </p:txBody>
      </p:sp>
      <p:graphicFrame>
        <p:nvGraphicFramePr>
          <p:cNvPr id="4" name="Table 4">
            <a:extLst>
              <a:ext uri="{FF2B5EF4-FFF2-40B4-BE49-F238E27FC236}">
                <a16:creationId xmlns:a16="http://schemas.microsoft.com/office/drawing/2014/main" id="{E3F169FE-ECA9-A3DE-9184-8706734DECF1}"/>
              </a:ext>
            </a:extLst>
          </p:cNvPr>
          <p:cNvGraphicFramePr>
            <a:graphicFrameLocks noGrp="1"/>
          </p:cNvGraphicFramePr>
          <p:nvPr>
            <p:extLst>
              <p:ext uri="{D42A27DB-BD31-4B8C-83A1-F6EECF244321}">
                <p14:modId xmlns:p14="http://schemas.microsoft.com/office/powerpoint/2010/main" val="1056609202"/>
              </p:ext>
            </p:extLst>
          </p:nvPr>
        </p:nvGraphicFramePr>
        <p:xfrm>
          <a:off x="7604307" y="933422"/>
          <a:ext cx="2017887" cy="185420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312385966"/>
                    </a:ext>
                  </a:extLst>
                </a:gridCol>
                <a:gridCol w="1437316">
                  <a:extLst>
                    <a:ext uri="{9D8B030D-6E8A-4147-A177-3AD203B41FA5}">
                      <a16:colId xmlns:a16="http://schemas.microsoft.com/office/drawing/2014/main" val="3326396515"/>
                    </a:ext>
                  </a:extLst>
                </a:gridCol>
              </a:tblGrid>
              <a:tr h="370840">
                <a:tc>
                  <a:txBody>
                    <a:bodyPr/>
                    <a:lstStyle/>
                    <a:p>
                      <a:r>
                        <a:rPr lang="en-US" dirty="0"/>
                        <a:t>ID</a:t>
                      </a:r>
                    </a:p>
                  </a:txBody>
                  <a:tcPr/>
                </a:tc>
                <a:tc>
                  <a:txBody>
                    <a:bodyPr/>
                    <a:lstStyle/>
                    <a:p>
                      <a:r>
                        <a:rPr lang="en-US" dirty="0"/>
                        <a:t>TEST 3</a:t>
                      </a:r>
                    </a:p>
                  </a:txBody>
                  <a:tcPr/>
                </a:tc>
                <a:extLst>
                  <a:ext uri="{0D108BD9-81ED-4DB2-BD59-A6C34878D82A}">
                    <a16:rowId xmlns:a16="http://schemas.microsoft.com/office/drawing/2014/main" val="934012169"/>
                  </a:ext>
                </a:extLst>
              </a:tr>
              <a:tr h="370840">
                <a:tc>
                  <a:txBody>
                    <a:bodyPr/>
                    <a:lstStyle/>
                    <a:p>
                      <a:r>
                        <a:rPr lang="en-US" dirty="0"/>
                        <a:t>1</a:t>
                      </a:r>
                    </a:p>
                  </a:txBody>
                  <a:tcPr/>
                </a:tc>
                <a:tc>
                  <a:txBody>
                    <a:bodyPr/>
                    <a:lstStyle/>
                    <a:p>
                      <a:r>
                        <a:rPr lang="en-US" dirty="0"/>
                        <a:t>45</a:t>
                      </a:r>
                    </a:p>
                  </a:txBody>
                  <a:tcPr/>
                </a:tc>
                <a:extLst>
                  <a:ext uri="{0D108BD9-81ED-4DB2-BD59-A6C34878D82A}">
                    <a16:rowId xmlns:a16="http://schemas.microsoft.com/office/drawing/2014/main" val="333625592"/>
                  </a:ext>
                </a:extLst>
              </a:tr>
              <a:tr h="370840">
                <a:tc>
                  <a:txBody>
                    <a:bodyPr/>
                    <a:lstStyle/>
                    <a:p>
                      <a:r>
                        <a:rPr lang="en-US" dirty="0"/>
                        <a:t>2</a:t>
                      </a:r>
                    </a:p>
                  </a:txBody>
                  <a:tcPr/>
                </a:tc>
                <a:tc>
                  <a:txBody>
                    <a:bodyPr/>
                    <a:lstStyle/>
                    <a:p>
                      <a:r>
                        <a:rPr lang="en-US" dirty="0"/>
                        <a:t>22</a:t>
                      </a:r>
                    </a:p>
                  </a:txBody>
                  <a:tcPr/>
                </a:tc>
                <a:extLst>
                  <a:ext uri="{0D108BD9-81ED-4DB2-BD59-A6C34878D82A}">
                    <a16:rowId xmlns:a16="http://schemas.microsoft.com/office/drawing/2014/main" val="579131273"/>
                  </a:ext>
                </a:extLst>
              </a:tr>
              <a:tr h="370840">
                <a:tc>
                  <a:txBody>
                    <a:bodyPr/>
                    <a:lstStyle/>
                    <a:p>
                      <a:r>
                        <a:rPr lang="en-US" dirty="0"/>
                        <a:t>3</a:t>
                      </a:r>
                    </a:p>
                  </a:txBody>
                  <a:tcPr/>
                </a:tc>
                <a:tc>
                  <a:txBody>
                    <a:bodyPr/>
                    <a:lstStyle/>
                    <a:p>
                      <a:r>
                        <a:rPr lang="en-US" dirty="0"/>
                        <a:t>64</a:t>
                      </a:r>
                    </a:p>
                  </a:txBody>
                  <a:tcPr/>
                </a:tc>
                <a:extLst>
                  <a:ext uri="{0D108BD9-81ED-4DB2-BD59-A6C34878D82A}">
                    <a16:rowId xmlns:a16="http://schemas.microsoft.com/office/drawing/2014/main" val="3797794889"/>
                  </a:ext>
                </a:extLst>
              </a:tr>
              <a:tr h="370840">
                <a:tc>
                  <a:txBody>
                    <a:bodyPr/>
                    <a:lstStyle/>
                    <a:p>
                      <a:r>
                        <a:rPr lang="en-US" dirty="0"/>
                        <a:t>4</a:t>
                      </a:r>
                    </a:p>
                  </a:txBody>
                  <a:tcPr/>
                </a:tc>
                <a:tc>
                  <a:txBody>
                    <a:bodyPr/>
                    <a:lstStyle/>
                    <a:p>
                      <a:r>
                        <a:rPr lang="en-US" dirty="0"/>
                        <a:t>28</a:t>
                      </a:r>
                    </a:p>
                  </a:txBody>
                  <a:tcPr/>
                </a:tc>
                <a:extLst>
                  <a:ext uri="{0D108BD9-81ED-4DB2-BD59-A6C34878D82A}">
                    <a16:rowId xmlns:a16="http://schemas.microsoft.com/office/drawing/2014/main" val="2484678759"/>
                  </a:ext>
                </a:extLst>
              </a:tr>
            </a:tbl>
          </a:graphicData>
        </a:graphic>
      </p:graphicFrame>
      <p:graphicFrame>
        <p:nvGraphicFramePr>
          <p:cNvPr id="9" name="Table 4">
            <a:extLst>
              <a:ext uri="{FF2B5EF4-FFF2-40B4-BE49-F238E27FC236}">
                <a16:creationId xmlns:a16="http://schemas.microsoft.com/office/drawing/2014/main" id="{40252632-CC15-66B5-6D96-BD8FC23B7530}"/>
              </a:ext>
            </a:extLst>
          </p:cNvPr>
          <p:cNvGraphicFramePr>
            <a:graphicFrameLocks noGrp="1"/>
          </p:cNvGraphicFramePr>
          <p:nvPr/>
        </p:nvGraphicFramePr>
        <p:xfrm>
          <a:off x="1184277" y="1500713"/>
          <a:ext cx="4665683" cy="2084676"/>
        </p:xfrm>
        <a:graphic>
          <a:graphicData uri="http://schemas.openxmlformats.org/drawingml/2006/table">
            <a:tbl>
              <a:tblPr firstRow="1" bandRow="1">
                <a:tableStyleId>{5C22544A-7EE6-4342-B048-85BDC9FD1C3A}</a:tableStyleId>
              </a:tblPr>
              <a:tblGrid>
                <a:gridCol w="666526">
                  <a:extLst>
                    <a:ext uri="{9D8B030D-6E8A-4147-A177-3AD203B41FA5}">
                      <a16:colId xmlns:a16="http://schemas.microsoft.com/office/drawing/2014/main" val="2999821904"/>
                    </a:ext>
                  </a:extLst>
                </a:gridCol>
                <a:gridCol w="1190844">
                  <a:extLst>
                    <a:ext uri="{9D8B030D-6E8A-4147-A177-3AD203B41FA5}">
                      <a16:colId xmlns:a16="http://schemas.microsoft.com/office/drawing/2014/main" val="4237226420"/>
                    </a:ext>
                  </a:extLst>
                </a:gridCol>
                <a:gridCol w="1641892">
                  <a:extLst>
                    <a:ext uri="{9D8B030D-6E8A-4147-A177-3AD203B41FA5}">
                      <a16:colId xmlns:a16="http://schemas.microsoft.com/office/drawing/2014/main" val="1357811958"/>
                    </a:ext>
                  </a:extLst>
                </a:gridCol>
                <a:gridCol w="1166421">
                  <a:extLst>
                    <a:ext uri="{9D8B030D-6E8A-4147-A177-3AD203B41FA5}">
                      <a16:colId xmlns:a16="http://schemas.microsoft.com/office/drawing/2014/main" val="739532795"/>
                    </a:ext>
                  </a:extLst>
                </a:gridCol>
              </a:tblGrid>
              <a:tr h="599126">
                <a:tc>
                  <a:txBody>
                    <a:bodyPr/>
                    <a:lstStyle/>
                    <a:p>
                      <a:r>
                        <a:rPr lang="en-US" dirty="0"/>
                        <a:t>ID</a:t>
                      </a:r>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extLst>
                  <a:ext uri="{0D108BD9-81ED-4DB2-BD59-A6C34878D82A}">
                    <a16:rowId xmlns:a16="http://schemas.microsoft.com/office/drawing/2014/main" val="266406426"/>
                  </a:ext>
                </a:extLst>
              </a:tr>
              <a:tr h="248751">
                <a:tc>
                  <a:txBody>
                    <a:bodyPr/>
                    <a:lstStyle/>
                    <a:p>
                      <a:r>
                        <a:rPr lang="en-US" dirty="0"/>
                        <a:t>1</a:t>
                      </a:r>
                    </a:p>
                  </a:txBody>
                  <a:tcPr/>
                </a:tc>
                <a:tc>
                  <a:txBody>
                    <a:bodyPr/>
                    <a:lstStyle/>
                    <a:p>
                      <a:r>
                        <a:rPr lang="en-US" dirty="0"/>
                        <a:t>CODE A</a:t>
                      </a:r>
                    </a:p>
                  </a:txBody>
                  <a:tcPr/>
                </a:tc>
                <a:tc>
                  <a:txBody>
                    <a:bodyPr/>
                    <a:lstStyle/>
                    <a:p>
                      <a:r>
                        <a:rPr lang="en-US" dirty="0"/>
                        <a:t>EXCELLENT</a:t>
                      </a:r>
                    </a:p>
                  </a:txBody>
                  <a:tcPr/>
                </a:tc>
                <a:tc>
                  <a:txBody>
                    <a:bodyPr/>
                    <a:lstStyle/>
                    <a:p>
                      <a:r>
                        <a:rPr lang="en-US" dirty="0"/>
                        <a:t>45</a:t>
                      </a:r>
                    </a:p>
                  </a:txBody>
                  <a:tcPr/>
                </a:tc>
                <a:extLst>
                  <a:ext uri="{0D108BD9-81ED-4DB2-BD59-A6C34878D82A}">
                    <a16:rowId xmlns:a16="http://schemas.microsoft.com/office/drawing/2014/main" val="3469229107"/>
                  </a:ext>
                </a:extLst>
              </a:tr>
              <a:tr h="365746">
                <a:tc>
                  <a:txBody>
                    <a:bodyPr/>
                    <a:lstStyle/>
                    <a:p>
                      <a:r>
                        <a:rPr lang="en-US" dirty="0"/>
                        <a:t>2</a:t>
                      </a:r>
                    </a:p>
                  </a:txBody>
                  <a:tcPr/>
                </a:tc>
                <a:tc>
                  <a:txBody>
                    <a:bodyPr/>
                    <a:lstStyle/>
                    <a:p>
                      <a:r>
                        <a:rPr lang="en-US" dirty="0"/>
                        <a:t>CODE B</a:t>
                      </a:r>
                    </a:p>
                  </a:txBody>
                  <a:tcPr/>
                </a:tc>
                <a:tc>
                  <a:txBody>
                    <a:bodyPr/>
                    <a:lstStyle/>
                    <a:p>
                      <a:r>
                        <a:rPr lang="en-US" dirty="0"/>
                        <a:t>FAIR</a:t>
                      </a:r>
                    </a:p>
                  </a:txBody>
                  <a:tcPr/>
                </a:tc>
                <a:tc>
                  <a:txBody>
                    <a:bodyPr/>
                    <a:lstStyle/>
                    <a:p>
                      <a:r>
                        <a:rPr lang="en-US" dirty="0"/>
                        <a:t>22</a:t>
                      </a:r>
                    </a:p>
                  </a:txBody>
                  <a:tcPr/>
                </a:tc>
                <a:extLst>
                  <a:ext uri="{0D108BD9-81ED-4DB2-BD59-A6C34878D82A}">
                    <a16:rowId xmlns:a16="http://schemas.microsoft.com/office/drawing/2014/main" val="144215920"/>
                  </a:ext>
                </a:extLst>
              </a:tr>
              <a:tr h="388270">
                <a:tc>
                  <a:txBody>
                    <a:bodyPr/>
                    <a:lstStyle/>
                    <a:p>
                      <a:r>
                        <a:rPr lang="en-US" dirty="0"/>
                        <a:t>3</a:t>
                      </a:r>
                    </a:p>
                  </a:txBody>
                  <a:tcPr/>
                </a:tc>
                <a:tc>
                  <a:txBody>
                    <a:bodyPr/>
                    <a:lstStyle/>
                    <a:p>
                      <a:r>
                        <a:rPr lang="en-US" dirty="0"/>
                        <a:t>CODE C</a:t>
                      </a:r>
                    </a:p>
                  </a:txBody>
                  <a:tcPr/>
                </a:tc>
                <a:tc>
                  <a:txBody>
                    <a:bodyPr/>
                    <a:lstStyle/>
                    <a:p>
                      <a:r>
                        <a:rPr lang="en-US" dirty="0"/>
                        <a:t>GOOD</a:t>
                      </a:r>
                    </a:p>
                  </a:txBody>
                  <a:tcPr/>
                </a:tc>
                <a:tc>
                  <a:txBody>
                    <a:bodyPr/>
                    <a:lstStyle/>
                    <a:p>
                      <a:r>
                        <a:rPr lang="en-US" dirty="0"/>
                        <a:t>64</a:t>
                      </a:r>
                    </a:p>
                  </a:txBody>
                  <a:tcPr/>
                </a:tc>
                <a:extLst>
                  <a:ext uri="{0D108BD9-81ED-4DB2-BD59-A6C34878D82A}">
                    <a16:rowId xmlns:a16="http://schemas.microsoft.com/office/drawing/2014/main" val="2380243303"/>
                  </a:ext>
                </a:extLst>
              </a:tr>
              <a:tr h="365746">
                <a:tc>
                  <a:txBody>
                    <a:bodyPr/>
                    <a:lstStyle/>
                    <a:p>
                      <a:r>
                        <a:rPr lang="en-US" dirty="0"/>
                        <a:t>4</a:t>
                      </a:r>
                    </a:p>
                  </a:txBody>
                  <a:tcPr/>
                </a:tc>
                <a:tc>
                  <a:txBody>
                    <a:bodyPr/>
                    <a:lstStyle/>
                    <a:p>
                      <a:r>
                        <a:rPr lang="en-US" dirty="0"/>
                        <a:t>CODE A</a:t>
                      </a:r>
                    </a:p>
                  </a:txBody>
                  <a:tcPr/>
                </a:tc>
                <a:tc>
                  <a:txBody>
                    <a:bodyPr/>
                    <a:lstStyle/>
                    <a:p>
                      <a:r>
                        <a:rPr lang="en-US" dirty="0"/>
                        <a:t>EXCELLENT</a:t>
                      </a:r>
                    </a:p>
                  </a:txBody>
                  <a:tcPr/>
                </a:tc>
                <a:tc>
                  <a:txBody>
                    <a:bodyPr/>
                    <a:lstStyle/>
                    <a:p>
                      <a:r>
                        <a:rPr lang="en-US" dirty="0"/>
                        <a:t>28</a:t>
                      </a:r>
                    </a:p>
                  </a:txBody>
                  <a:tcPr/>
                </a:tc>
                <a:extLst>
                  <a:ext uri="{0D108BD9-81ED-4DB2-BD59-A6C34878D82A}">
                    <a16:rowId xmlns:a16="http://schemas.microsoft.com/office/drawing/2014/main" val="6373754"/>
                  </a:ext>
                </a:extLst>
              </a:tr>
            </a:tbl>
          </a:graphicData>
        </a:graphic>
      </p:graphicFrame>
      <p:sp>
        <p:nvSpPr>
          <p:cNvPr id="10" name="TextBox 9">
            <a:extLst>
              <a:ext uri="{FF2B5EF4-FFF2-40B4-BE49-F238E27FC236}">
                <a16:creationId xmlns:a16="http://schemas.microsoft.com/office/drawing/2014/main" id="{6F94A278-D760-9EE1-D3B4-D9653FB29C8F}"/>
              </a:ext>
            </a:extLst>
          </p:cNvPr>
          <p:cNvSpPr txBox="1"/>
          <p:nvPr/>
        </p:nvSpPr>
        <p:spPr>
          <a:xfrm>
            <a:off x="1388211" y="1112970"/>
            <a:ext cx="760021" cy="369332"/>
          </a:xfrm>
          <a:prstGeom prst="rect">
            <a:avLst/>
          </a:prstGeom>
          <a:noFill/>
        </p:spPr>
        <p:txBody>
          <a:bodyPr wrap="square" rtlCol="0">
            <a:spAutoFit/>
          </a:bodyPr>
          <a:lstStyle/>
          <a:p>
            <a:r>
              <a:rPr lang="en-US" dirty="0"/>
              <a:t>DATA</a:t>
            </a:r>
          </a:p>
        </p:txBody>
      </p:sp>
      <p:sp>
        <p:nvSpPr>
          <p:cNvPr id="11" name="TextBox 10">
            <a:extLst>
              <a:ext uri="{FF2B5EF4-FFF2-40B4-BE49-F238E27FC236}">
                <a16:creationId xmlns:a16="http://schemas.microsoft.com/office/drawing/2014/main" id="{7E241AAD-3D1F-4AEC-652D-14F8E79A1D11}"/>
              </a:ext>
            </a:extLst>
          </p:cNvPr>
          <p:cNvSpPr txBox="1"/>
          <p:nvPr/>
        </p:nvSpPr>
        <p:spPr>
          <a:xfrm>
            <a:off x="9622194" y="920660"/>
            <a:ext cx="2363190" cy="1477328"/>
          </a:xfrm>
          <a:prstGeom prst="rect">
            <a:avLst/>
          </a:prstGeom>
          <a:noFill/>
        </p:spPr>
        <p:txBody>
          <a:bodyPr wrap="square" rtlCol="0">
            <a:spAutoFit/>
          </a:bodyPr>
          <a:lstStyle/>
          <a:p>
            <a:r>
              <a:rPr lang="en-US" dirty="0"/>
              <a:t>Need to normalize these numerical values so that it can be mapped in the range [0-1]</a:t>
            </a:r>
          </a:p>
        </p:txBody>
      </p:sp>
      <p:graphicFrame>
        <p:nvGraphicFramePr>
          <p:cNvPr id="12" name="Table 5">
            <a:extLst>
              <a:ext uri="{FF2B5EF4-FFF2-40B4-BE49-F238E27FC236}">
                <a16:creationId xmlns:a16="http://schemas.microsoft.com/office/drawing/2014/main" id="{A33E1F7A-2793-3E04-42EE-7A83C1ED7CCC}"/>
              </a:ext>
            </a:extLst>
          </p:cNvPr>
          <p:cNvGraphicFramePr>
            <a:graphicFrameLocks noGrp="1"/>
          </p:cNvGraphicFramePr>
          <p:nvPr>
            <p:extLst>
              <p:ext uri="{D42A27DB-BD31-4B8C-83A1-F6EECF244321}">
                <p14:modId xmlns:p14="http://schemas.microsoft.com/office/powerpoint/2010/main" val="2915516832"/>
              </p:ext>
            </p:extLst>
          </p:nvPr>
        </p:nvGraphicFramePr>
        <p:xfrm>
          <a:off x="1184277" y="4702882"/>
          <a:ext cx="3276270" cy="1828800"/>
        </p:xfrm>
        <a:graphic>
          <a:graphicData uri="http://schemas.openxmlformats.org/drawingml/2006/table">
            <a:tbl>
              <a:tblPr firstRow="1" bandRow="1">
                <a:tableStyleId>{5C22544A-7EE6-4342-B048-85BDC9FD1C3A}</a:tableStyleId>
              </a:tblPr>
              <a:tblGrid>
                <a:gridCol w="655254">
                  <a:extLst>
                    <a:ext uri="{9D8B030D-6E8A-4147-A177-3AD203B41FA5}">
                      <a16:colId xmlns:a16="http://schemas.microsoft.com/office/drawing/2014/main" val="88866682"/>
                    </a:ext>
                  </a:extLst>
                </a:gridCol>
                <a:gridCol w="655254">
                  <a:extLst>
                    <a:ext uri="{9D8B030D-6E8A-4147-A177-3AD203B41FA5}">
                      <a16:colId xmlns:a16="http://schemas.microsoft.com/office/drawing/2014/main" val="861650794"/>
                    </a:ext>
                  </a:extLst>
                </a:gridCol>
                <a:gridCol w="655254">
                  <a:extLst>
                    <a:ext uri="{9D8B030D-6E8A-4147-A177-3AD203B41FA5}">
                      <a16:colId xmlns:a16="http://schemas.microsoft.com/office/drawing/2014/main" val="2260271496"/>
                    </a:ext>
                  </a:extLst>
                </a:gridCol>
                <a:gridCol w="655254">
                  <a:extLst>
                    <a:ext uri="{9D8B030D-6E8A-4147-A177-3AD203B41FA5}">
                      <a16:colId xmlns:a16="http://schemas.microsoft.com/office/drawing/2014/main" val="965261879"/>
                    </a:ext>
                  </a:extLst>
                </a:gridCol>
                <a:gridCol w="655254">
                  <a:extLst>
                    <a:ext uri="{9D8B030D-6E8A-4147-A177-3AD203B41FA5}">
                      <a16:colId xmlns:a16="http://schemas.microsoft.com/office/drawing/2014/main" val="1507655811"/>
                    </a:ext>
                  </a:extLst>
                </a:gridCol>
              </a:tblGrid>
              <a:tr h="33583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424359035"/>
                  </a:ext>
                </a:extLst>
              </a:tr>
              <a:tr h="335830">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037205"/>
                  </a:ext>
                </a:extLst>
              </a:tr>
              <a:tr h="335830">
                <a:tc>
                  <a:txBody>
                    <a:bodyPr/>
                    <a:lstStyle/>
                    <a:p>
                      <a:r>
                        <a:rPr lang="en-US" dirty="0"/>
                        <a:t>2</a:t>
                      </a:r>
                    </a:p>
                  </a:txBody>
                  <a:tcPr/>
                </a:tc>
                <a:tc>
                  <a:txBody>
                    <a:bodyPr/>
                    <a:lstStyle/>
                    <a:p>
                      <a:endParaRPr lang="en-US" dirty="0"/>
                    </a:p>
                  </a:txBody>
                  <a:tcPr/>
                </a:tc>
                <a:tc>
                  <a:txBody>
                    <a:bodyPr/>
                    <a:lstStyle/>
                    <a:p>
                      <a:r>
                        <a:rPr lang="en-US" dirty="0"/>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1426000"/>
                  </a:ext>
                </a:extLst>
              </a:tr>
              <a:tr h="335830">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950637333"/>
                  </a:ext>
                </a:extLst>
              </a:tr>
              <a:tr h="335830">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009377338"/>
                  </a:ext>
                </a:extLst>
              </a:tr>
            </a:tbl>
          </a:graphicData>
        </a:graphic>
      </p:graphicFrame>
      <p:sp>
        <p:nvSpPr>
          <p:cNvPr id="13" name="TextBox 12">
            <a:extLst>
              <a:ext uri="{FF2B5EF4-FFF2-40B4-BE49-F238E27FC236}">
                <a16:creationId xmlns:a16="http://schemas.microsoft.com/office/drawing/2014/main" id="{305CFC5C-2330-F7E0-8CE8-A245675469F7}"/>
              </a:ext>
            </a:extLst>
          </p:cNvPr>
          <p:cNvSpPr txBox="1"/>
          <p:nvPr/>
        </p:nvSpPr>
        <p:spPr>
          <a:xfrm>
            <a:off x="1184277" y="4056550"/>
            <a:ext cx="3276270" cy="646331"/>
          </a:xfrm>
          <a:prstGeom prst="rect">
            <a:avLst/>
          </a:prstGeom>
          <a:noFill/>
        </p:spPr>
        <p:txBody>
          <a:bodyPr wrap="square" rtlCol="0">
            <a:spAutoFit/>
          </a:bodyPr>
          <a:lstStyle/>
          <a:p>
            <a:r>
              <a:rPr lang="en-US" dirty="0"/>
              <a:t>DISSIMILARITY MATRIX OF NUMERICAL  ATTRIBUTE </a:t>
            </a:r>
          </a:p>
        </p:txBody>
      </p:sp>
      <p:sp>
        <p:nvSpPr>
          <p:cNvPr id="3" name="TextBox 2">
            <a:extLst>
              <a:ext uri="{FF2B5EF4-FFF2-40B4-BE49-F238E27FC236}">
                <a16:creationId xmlns:a16="http://schemas.microsoft.com/office/drawing/2014/main" id="{E815625F-C5F6-7915-54EC-08120E802A9F}"/>
              </a:ext>
            </a:extLst>
          </p:cNvPr>
          <p:cNvSpPr txBox="1"/>
          <p:nvPr/>
        </p:nvSpPr>
        <p:spPr>
          <a:xfrm>
            <a:off x="4671413" y="4341624"/>
            <a:ext cx="6096413" cy="2400657"/>
          </a:xfrm>
          <a:prstGeom prst="rect">
            <a:avLst/>
          </a:prstGeom>
          <a:noFill/>
        </p:spPr>
        <p:txBody>
          <a:bodyPr wrap="none" lIns="0" tIns="0" rIns="0" bIns="0" rtlCol="0">
            <a:spAutoFit/>
          </a:bodyPr>
          <a:lstStyle/>
          <a:p>
            <a:r>
              <a:rPr lang="en-US" dirty="0"/>
              <a:t>Formula :</a:t>
            </a:r>
          </a:p>
          <a:p>
            <a:r>
              <a:rPr lang="en-US" dirty="0" err="1"/>
              <a:t>d</a:t>
            </a:r>
            <a:r>
              <a:rPr lang="en-US" baseline="-25000" dirty="0" err="1"/>
              <a:t>ij</a:t>
            </a:r>
            <a:r>
              <a:rPr lang="en-US" dirty="0"/>
              <a:t> = | x</a:t>
            </a:r>
            <a:r>
              <a:rPr lang="en-US" baseline="-25000" dirty="0"/>
              <a:t>1</a:t>
            </a:r>
            <a:r>
              <a:rPr lang="en-US" dirty="0"/>
              <a:t> – x</a:t>
            </a:r>
            <a:r>
              <a:rPr lang="en-US" baseline="-25000" dirty="0"/>
              <a:t>2| /</a:t>
            </a:r>
            <a:r>
              <a:rPr lang="en-US" dirty="0"/>
              <a:t> /(max - min)</a:t>
            </a:r>
          </a:p>
          <a:p>
            <a:endParaRPr lang="en-US" baseline="-25000" dirty="0"/>
          </a:p>
          <a:p>
            <a:r>
              <a:rPr lang="en-US" dirty="0"/>
              <a:t>d(2,1) = |41 -22| /(64 -22)  =23/42 =0.55</a:t>
            </a:r>
          </a:p>
          <a:p>
            <a:r>
              <a:rPr lang="en-US" dirty="0"/>
              <a:t>d(3,1) = |45 -64| /(64 -22   =0.45</a:t>
            </a:r>
          </a:p>
          <a:p>
            <a:r>
              <a:rPr lang="en-US" dirty="0"/>
              <a:t>d(3,2) = |22 -64| /(64 -22)  =1.0</a:t>
            </a:r>
          </a:p>
          <a:p>
            <a:r>
              <a:rPr lang="en-US" dirty="0"/>
              <a:t>Solving further we get the final distance matrix given in next slide.</a:t>
            </a:r>
          </a:p>
          <a:p>
            <a:endParaRPr lang="en-US" dirty="0"/>
          </a:p>
          <a:p>
            <a:endParaRPr lang="en-US" b="1" dirty="0"/>
          </a:p>
        </p:txBody>
      </p:sp>
    </p:spTree>
    <p:extLst>
      <p:ext uri="{BB962C8B-B14F-4D97-AF65-F5344CB8AC3E}">
        <p14:creationId xmlns:p14="http://schemas.microsoft.com/office/powerpoint/2010/main" val="1086028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770011BC-0FF5-C0E7-47A9-86126712426B}"/>
              </a:ext>
            </a:extLst>
          </p:cNvPr>
          <p:cNvGraphicFramePr>
            <a:graphicFrameLocks noGrp="1"/>
          </p:cNvGraphicFramePr>
          <p:nvPr>
            <p:extLst>
              <p:ext uri="{D42A27DB-BD31-4B8C-83A1-F6EECF244321}">
                <p14:modId xmlns:p14="http://schemas.microsoft.com/office/powerpoint/2010/main" val="891487137"/>
              </p:ext>
            </p:extLst>
          </p:nvPr>
        </p:nvGraphicFramePr>
        <p:xfrm>
          <a:off x="1374283" y="1413417"/>
          <a:ext cx="3276270" cy="1828800"/>
        </p:xfrm>
        <a:graphic>
          <a:graphicData uri="http://schemas.openxmlformats.org/drawingml/2006/table">
            <a:tbl>
              <a:tblPr firstRow="1" bandRow="1">
                <a:tableStyleId>{5C22544A-7EE6-4342-B048-85BDC9FD1C3A}</a:tableStyleId>
              </a:tblPr>
              <a:tblGrid>
                <a:gridCol w="655254">
                  <a:extLst>
                    <a:ext uri="{9D8B030D-6E8A-4147-A177-3AD203B41FA5}">
                      <a16:colId xmlns:a16="http://schemas.microsoft.com/office/drawing/2014/main" val="88866682"/>
                    </a:ext>
                  </a:extLst>
                </a:gridCol>
                <a:gridCol w="655254">
                  <a:extLst>
                    <a:ext uri="{9D8B030D-6E8A-4147-A177-3AD203B41FA5}">
                      <a16:colId xmlns:a16="http://schemas.microsoft.com/office/drawing/2014/main" val="861650794"/>
                    </a:ext>
                  </a:extLst>
                </a:gridCol>
                <a:gridCol w="655254">
                  <a:extLst>
                    <a:ext uri="{9D8B030D-6E8A-4147-A177-3AD203B41FA5}">
                      <a16:colId xmlns:a16="http://schemas.microsoft.com/office/drawing/2014/main" val="2260271496"/>
                    </a:ext>
                  </a:extLst>
                </a:gridCol>
                <a:gridCol w="655254">
                  <a:extLst>
                    <a:ext uri="{9D8B030D-6E8A-4147-A177-3AD203B41FA5}">
                      <a16:colId xmlns:a16="http://schemas.microsoft.com/office/drawing/2014/main" val="965261879"/>
                    </a:ext>
                  </a:extLst>
                </a:gridCol>
                <a:gridCol w="655254">
                  <a:extLst>
                    <a:ext uri="{9D8B030D-6E8A-4147-A177-3AD203B41FA5}">
                      <a16:colId xmlns:a16="http://schemas.microsoft.com/office/drawing/2014/main" val="1507655811"/>
                    </a:ext>
                  </a:extLst>
                </a:gridCol>
              </a:tblGrid>
              <a:tr h="33583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424359035"/>
                  </a:ext>
                </a:extLst>
              </a:tr>
              <a:tr h="335830">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037205"/>
                  </a:ext>
                </a:extLst>
              </a:tr>
              <a:tr h="335830">
                <a:tc>
                  <a:txBody>
                    <a:bodyPr/>
                    <a:lstStyle/>
                    <a:p>
                      <a:r>
                        <a:rPr lang="en-US" dirty="0"/>
                        <a:t>2</a:t>
                      </a:r>
                    </a:p>
                  </a:txBody>
                  <a:tcPr/>
                </a:tc>
                <a:tc>
                  <a:txBody>
                    <a:bodyPr/>
                    <a:lstStyle/>
                    <a:p>
                      <a:r>
                        <a:rPr lang="en-US" dirty="0"/>
                        <a:t>0.55</a:t>
                      </a:r>
                    </a:p>
                  </a:txBody>
                  <a:tcPr/>
                </a:tc>
                <a:tc>
                  <a:txBody>
                    <a:bodyPr/>
                    <a:lstStyle/>
                    <a:p>
                      <a:r>
                        <a:rPr lang="en-US" dirty="0"/>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1426000"/>
                  </a:ext>
                </a:extLst>
              </a:tr>
              <a:tr h="335830">
                <a:tc>
                  <a:txBody>
                    <a:bodyPr/>
                    <a:lstStyle/>
                    <a:p>
                      <a:r>
                        <a:rPr lang="en-US" dirty="0"/>
                        <a:t>3</a:t>
                      </a:r>
                    </a:p>
                  </a:txBody>
                  <a:tcPr/>
                </a:tc>
                <a:tc>
                  <a:txBody>
                    <a:bodyPr/>
                    <a:lstStyle/>
                    <a:p>
                      <a:r>
                        <a:rPr lang="en-US" dirty="0"/>
                        <a:t>0.45</a:t>
                      </a:r>
                    </a:p>
                  </a:txBody>
                  <a:tcPr/>
                </a:tc>
                <a:tc>
                  <a:txBody>
                    <a:bodyPr/>
                    <a:lstStyle/>
                    <a:p>
                      <a:r>
                        <a:rPr lang="en-US" dirty="0"/>
                        <a:t>1</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950637333"/>
                  </a:ext>
                </a:extLst>
              </a:tr>
              <a:tr h="335830">
                <a:tc>
                  <a:txBody>
                    <a:bodyPr/>
                    <a:lstStyle/>
                    <a:p>
                      <a:r>
                        <a:rPr lang="en-US" dirty="0"/>
                        <a:t>4</a:t>
                      </a:r>
                    </a:p>
                  </a:txBody>
                  <a:tcPr/>
                </a:tc>
                <a:tc>
                  <a:txBody>
                    <a:bodyPr/>
                    <a:lstStyle/>
                    <a:p>
                      <a:r>
                        <a:rPr lang="en-US" dirty="0"/>
                        <a:t>0.40</a:t>
                      </a:r>
                    </a:p>
                  </a:txBody>
                  <a:tcPr/>
                </a:tc>
                <a:tc>
                  <a:txBody>
                    <a:bodyPr/>
                    <a:lstStyle/>
                    <a:p>
                      <a:r>
                        <a:rPr lang="en-US" dirty="0"/>
                        <a:t>0.14</a:t>
                      </a:r>
                    </a:p>
                  </a:txBody>
                  <a:tcPr/>
                </a:tc>
                <a:tc>
                  <a:txBody>
                    <a:bodyPr/>
                    <a:lstStyle/>
                    <a:p>
                      <a:r>
                        <a:rPr lang="en-US" dirty="0"/>
                        <a:t>0.86</a:t>
                      </a:r>
                    </a:p>
                  </a:txBody>
                  <a:tcPr/>
                </a:tc>
                <a:tc>
                  <a:txBody>
                    <a:bodyPr/>
                    <a:lstStyle/>
                    <a:p>
                      <a:r>
                        <a:rPr lang="en-US" dirty="0"/>
                        <a:t>0</a:t>
                      </a:r>
                    </a:p>
                  </a:txBody>
                  <a:tcPr/>
                </a:tc>
                <a:extLst>
                  <a:ext uri="{0D108BD9-81ED-4DB2-BD59-A6C34878D82A}">
                    <a16:rowId xmlns:a16="http://schemas.microsoft.com/office/drawing/2014/main" val="3009377338"/>
                  </a:ext>
                </a:extLst>
              </a:tr>
            </a:tbl>
          </a:graphicData>
        </a:graphic>
      </p:graphicFrame>
      <p:sp>
        <p:nvSpPr>
          <p:cNvPr id="5" name="TextBox 4">
            <a:extLst>
              <a:ext uri="{FF2B5EF4-FFF2-40B4-BE49-F238E27FC236}">
                <a16:creationId xmlns:a16="http://schemas.microsoft.com/office/drawing/2014/main" id="{28215562-0F1E-2415-3481-FF36B50E66C0}"/>
              </a:ext>
            </a:extLst>
          </p:cNvPr>
          <p:cNvSpPr txBox="1"/>
          <p:nvPr/>
        </p:nvSpPr>
        <p:spPr>
          <a:xfrm>
            <a:off x="1374283" y="767085"/>
            <a:ext cx="3276270" cy="646331"/>
          </a:xfrm>
          <a:prstGeom prst="rect">
            <a:avLst/>
          </a:prstGeom>
          <a:noFill/>
        </p:spPr>
        <p:txBody>
          <a:bodyPr wrap="square" rtlCol="0">
            <a:spAutoFit/>
          </a:bodyPr>
          <a:lstStyle/>
          <a:p>
            <a:r>
              <a:rPr lang="en-US" dirty="0"/>
              <a:t>DISSIMILARITY MATRIX OF NUMERICAL  ATTRIBUTE </a:t>
            </a:r>
          </a:p>
        </p:txBody>
      </p:sp>
      <p:graphicFrame>
        <p:nvGraphicFramePr>
          <p:cNvPr id="6" name="Table 5">
            <a:extLst>
              <a:ext uri="{FF2B5EF4-FFF2-40B4-BE49-F238E27FC236}">
                <a16:creationId xmlns:a16="http://schemas.microsoft.com/office/drawing/2014/main" id="{D27BC1EA-AE57-8C33-CA06-AEDEC81C2286}"/>
              </a:ext>
            </a:extLst>
          </p:cNvPr>
          <p:cNvGraphicFramePr>
            <a:graphicFrameLocks noGrp="1"/>
          </p:cNvGraphicFramePr>
          <p:nvPr>
            <p:extLst>
              <p:ext uri="{D42A27DB-BD31-4B8C-83A1-F6EECF244321}">
                <p14:modId xmlns:p14="http://schemas.microsoft.com/office/powerpoint/2010/main" val="3602427591"/>
              </p:ext>
            </p:extLst>
          </p:nvPr>
        </p:nvGraphicFramePr>
        <p:xfrm>
          <a:off x="1374283" y="4262116"/>
          <a:ext cx="3276270" cy="1828800"/>
        </p:xfrm>
        <a:graphic>
          <a:graphicData uri="http://schemas.openxmlformats.org/drawingml/2006/table">
            <a:tbl>
              <a:tblPr firstRow="1" bandRow="1">
                <a:tableStyleId>{5C22544A-7EE6-4342-B048-85BDC9FD1C3A}</a:tableStyleId>
              </a:tblPr>
              <a:tblGrid>
                <a:gridCol w="655254">
                  <a:extLst>
                    <a:ext uri="{9D8B030D-6E8A-4147-A177-3AD203B41FA5}">
                      <a16:colId xmlns:a16="http://schemas.microsoft.com/office/drawing/2014/main" val="88866682"/>
                    </a:ext>
                  </a:extLst>
                </a:gridCol>
                <a:gridCol w="655254">
                  <a:extLst>
                    <a:ext uri="{9D8B030D-6E8A-4147-A177-3AD203B41FA5}">
                      <a16:colId xmlns:a16="http://schemas.microsoft.com/office/drawing/2014/main" val="861650794"/>
                    </a:ext>
                  </a:extLst>
                </a:gridCol>
                <a:gridCol w="655254">
                  <a:extLst>
                    <a:ext uri="{9D8B030D-6E8A-4147-A177-3AD203B41FA5}">
                      <a16:colId xmlns:a16="http://schemas.microsoft.com/office/drawing/2014/main" val="2260271496"/>
                    </a:ext>
                  </a:extLst>
                </a:gridCol>
                <a:gridCol w="655254">
                  <a:extLst>
                    <a:ext uri="{9D8B030D-6E8A-4147-A177-3AD203B41FA5}">
                      <a16:colId xmlns:a16="http://schemas.microsoft.com/office/drawing/2014/main" val="965261879"/>
                    </a:ext>
                  </a:extLst>
                </a:gridCol>
                <a:gridCol w="655254">
                  <a:extLst>
                    <a:ext uri="{9D8B030D-6E8A-4147-A177-3AD203B41FA5}">
                      <a16:colId xmlns:a16="http://schemas.microsoft.com/office/drawing/2014/main" val="1507655811"/>
                    </a:ext>
                  </a:extLst>
                </a:gridCol>
              </a:tblGrid>
              <a:tr h="33583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424359035"/>
                  </a:ext>
                </a:extLst>
              </a:tr>
              <a:tr h="335830">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037205"/>
                  </a:ext>
                </a:extLst>
              </a:tr>
              <a:tr h="335830">
                <a:tc>
                  <a:txBody>
                    <a:bodyPr/>
                    <a:lstStyle/>
                    <a:p>
                      <a:r>
                        <a:rPr lang="en-US" dirty="0"/>
                        <a:t>2</a:t>
                      </a:r>
                    </a:p>
                  </a:txBody>
                  <a:tcPr/>
                </a:tc>
                <a:tc>
                  <a:txBody>
                    <a:bodyPr/>
                    <a:lstStyle/>
                    <a:p>
                      <a:endParaRPr lang="en-US" dirty="0"/>
                    </a:p>
                  </a:txBody>
                  <a:tcPr/>
                </a:tc>
                <a:tc>
                  <a:txBody>
                    <a:bodyPr/>
                    <a:lstStyle/>
                    <a:p>
                      <a:r>
                        <a:rPr lang="en-US" dirty="0"/>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1426000"/>
                  </a:ext>
                </a:extLst>
              </a:tr>
              <a:tr h="335830">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950637333"/>
                  </a:ext>
                </a:extLst>
              </a:tr>
              <a:tr h="335830">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009377338"/>
                  </a:ext>
                </a:extLst>
              </a:tr>
            </a:tbl>
          </a:graphicData>
        </a:graphic>
      </p:graphicFrame>
      <p:sp>
        <p:nvSpPr>
          <p:cNvPr id="7" name="TextBox 6">
            <a:extLst>
              <a:ext uri="{FF2B5EF4-FFF2-40B4-BE49-F238E27FC236}">
                <a16:creationId xmlns:a16="http://schemas.microsoft.com/office/drawing/2014/main" id="{A6D602E1-F0DC-D50C-D22B-96991936FB06}"/>
              </a:ext>
            </a:extLst>
          </p:cNvPr>
          <p:cNvSpPr txBox="1"/>
          <p:nvPr/>
        </p:nvSpPr>
        <p:spPr>
          <a:xfrm>
            <a:off x="1374283" y="3615784"/>
            <a:ext cx="3276270" cy="646331"/>
          </a:xfrm>
          <a:prstGeom prst="rect">
            <a:avLst/>
          </a:prstGeom>
          <a:noFill/>
        </p:spPr>
        <p:txBody>
          <a:bodyPr wrap="square" rtlCol="0">
            <a:spAutoFit/>
          </a:bodyPr>
          <a:lstStyle/>
          <a:p>
            <a:r>
              <a:rPr lang="en-US" dirty="0"/>
              <a:t>FINAL DISSIMILARITY MATRIX OF MIXED  ATTRIBUTE </a:t>
            </a:r>
          </a:p>
        </p:txBody>
      </p:sp>
      <p:sp>
        <p:nvSpPr>
          <p:cNvPr id="8" name="TextBox 7">
            <a:extLst>
              <a:ext uri="{FF2B5EF4-FFF2-40B4-BE49-F238E27FC236}">
                <a16:creationId xmlns:a16="http://schemas.microsoft.com/office/drawing/2014/main" id="{583CEC37-6444-1A26-33AD-0FB12267E6DB}"/>
              </a:ext>
            </a:extLst>
          </p:cNvPr>
          <p:cNvSpPr txBox="1"/>
          <p:nvPr/>
        </p:nvSpPr>
        <p:spPr>
          <a:xfrm>
            <a:off x="4973399" y="4714504"/>
            <a:ext cx="6403162" cy="1200329"/>
          </a:xfrm>
          <a:prstGeom prst="rect">
            <a:avLst/>
          </a:prstGeom>
          <a:noFill/>
        </p:spPr>
        <p:txBody>
          <a:bodyPr wrap="square" rtlCol="0">
            <a:spAutoFit/>
          </a:bodyPr>
          <a:lstStyle/>
          <a:p>
            <a:r>
              <a:rPr lang="en-US" dirty="0"/>
              <a:t>d(2,1) =[(1x1)+(1x1)+(1x0.55)] / (1+1+1) = 0.85</a:t>
            </a:r>
          </a:p>
          <a:p>
            <a:r>
              <a:rPr lang="en-US" dirty="0"/>
              <a:t>d(3,1) =[(1x1)+(1x0.5)+(1x0.45) /(1+1+1) =0.65</a:t>
            </a:r>
          </a:p>
          <a:p>
            <a:r>
              <a:rPr lang="en-US" dirty="0"/>
              <a:t>Solving other values in similar manner we get the final dissimilarity matrix for mixed attributes as given in next slide.</a:t>
            </a:r>
          </a:p>
        </p:txBody>
      </p:sp>
      <p:graphicFrame>
        <p:nvGraphicFramePr>
          <p:cNvPr id="9" name="Table 4">
            <a:extLst>
              <a:ext uri="{FF2B5EF4-FFF2-40B4-BE49-F238E27FC236}">
                <a16:creationId xmlns:a16="http://schemas.microsoft.com/office/drawing/2014/main" id="{5C2A382D-BC8D-0934-4CFE-2D4F9E083146}"/>
              </a:ext>
            </a:extLst>
          </p:cNvPr>
          <p:cNvGraphicFramePr>
            <a:graphicFrameLocks noGrp="1"/>
          </p:cNvGraphicFramePr>
          <p:nvPr>
            <p:extLst>
              <p:ext uri="{D42A27DB-BD31-4B8C-83A1-F6EECF244321}">
                <p14:modId xmlns:p14="http://schemas.microsoft.com/office/powerpoint/2010/main" val="753242288"/>
              </p:ext>
            </p:extLst>
          </p:nvPr>
        </p:nvGraphicFramePr>
        <p:xfrm>
          <a:off x="5318092" y="1064637"/>
          <a:ext cx="4665683" cy="2084676"/>
        </p:xfrm>
        <a:graphic>
          <a:graphicData uri="http://schemas.openxmlformats.org/drawingml/2006/table">
            <a:tbl>
              <a:tblPr firstRow="1" bandRow="1">
                <a:tableStyleId>{5C22544A-7EE6-4342-B048-85BDC9FD1C3A}</a:tableStyleId>
              </a:tblPr>
              <a:tblGrid>
                <a:gridCol w="666526">
                  <a:extLst>
                    <a:ext uri="{9D8B030D-6E8A-4147-A177-3AD203B41FA5}">
                      <a16:colId xmlns:a16="http://schemas.microsoft.com/office/drawing/2014/main" val="2999821904"/>
                    </a:ext>
                  </a:extLst>
                </a:gridCol>
                <a:gridCol w="1190844">
                  <a:extLst>
                    <a:ext uri="{9D8B030D-6E8A-4147-A177-3AD203B41FA5}">
                      <a16:colId xmlns:a16="http://schemas.microsoft.com/office/drawing/2014/main" val="4237226420"/>
                    </a:ext>
                  </a:extLst>
                </a:gridCol>
                <a:gridCol w="1641892">
                  <a:extLst>
                    <a:ext uri="{9D8B030D-6E8A-4147-A177-3AD203B41FA5}">
                      <a16:colId xmlns:a16="http://schemas.microsoft.com/office/drawing/2014/main" val="1357811958"/>
                    </a:ext>
                  </a:extLst>
                </a:gridCol>
                <a:gridCol w="1166421">
                  <a:extLst>
                    <a:ext uri="{9D8B030D-6E8A-4147-A177-3AD203B41FA5}">
                      <a16:colId xmlns:a16="http://schemas.microsoft.com/office/drawing/2014/main" val="739532795"/>
                    </a:ext>
                  </a:extLst>
                </a:gridCol>
              </a:tblGrid>
              <a:tr h="599126">
                <a:tc>
                  <a:txBody>
                    <a:bodyPr/>
                    <a:lstStyle/>
                    <a:p>
                      <a:r>
                        <a:rPr lang="en-US" dirty="0"/>
                        <a:t>ID</a:t>
                      </a:r>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extLst>
                  <a:ext uri="{0D108BD9-81ED-4DB2-BD59-A6C34878D82A}">
                    <a16:rowId xmlns:a16="http://schemas.microsoft.com/office/drawing/2014/main" val="266406426"/>
                  </a:ext>
                </a:extLst>
              </a:tr>
              <a:tr h="248751">
                <a:tc>
                  <a:txBody>
                    <a:bodyPr/>
                    <a:lstStyle/>
                    <a:p>
                      <a:r>
                        <a:rPr lang="en-US" dirty="0"/>
                        <a:t>1</a:t>
                      </a:r>
                    </a:p>
                  </a:txBody>
                  <a:tcPr/>
                </a:tc>
                <a:tc>
                  <a:txBody>
                    <a:bodyPr/>
                    <a:lstStyle/>
                    <a:p>
                      <a:r>
                        <a:rPr lang="en-US" dirty="0"/>
                        <a:t>CODE A</a:t>
                      </a:r>
                    </a:p>
                  </a:txBody>
                  <a:tcPr/>
                </a:tc>
                <a:tc>
                  <a:txBody>
                    <a:bodyPr/>
                    <a:lstStyle/>
                    <a:p>
                      <a:r>
                        <a:rPr lang="en-US" dirty="0"/>
                        <a:t>EXCELLENT</a:t>
                      </a:r>
                    </a:p>
                  </a:txBody>
                  <a:tcPr/>
                </a:tc>
                <a:tc>
                  <a:txBody>
                    <a:bodyPr/>
                    <a:lstStyle/>
                    <a:p>
                      <a:r>
                        <a:rPr lang="en-US" dirty="0"/>
                        <a:t>45</a:t>
                      </a:r>
                    </a:p>
                  </a:txBody>
                  <a:tcPr/>
                </a:tc>
                <a:extLst>
                  <a:ext uri="{0D108BD9-81ED-4DB2-BD59-A6C34878D82A}">
                    <a16:rowId xmlns:a16="http://schemas.microsoft.com/office/drawing/2014/main" val="3469229107"/>
                  </a:ext>
                </a:extLst>
              </a:tr>
              <a:tr h="365746">
                <a:tc>
                  <a:txBody>
                    <a:bodyPr/>
                    <a:lstStyle/>
                    <a:p>
                      <a:r>
                        <a:rPr lang="en-US" dirty="0"/>
                        <a:t>2</a:t>
                      </a:r>
                    </a:p>
                  </a:txBody>
                  <a:tcPr/>
                </a:tc>
                <a:tc>
                  <a:txBody>
                    <a:bodyPr/>
                    <a:lstStyle/>
                    <a:p>
                      <a:r>
                        <a:rPr lang="en-US" dirty="0"/>
                        <a:t>CODE B</a:t>
                      </a:r>
                    </a:p>
                  </a:txBody>
                  <a:tcPr/>
                </a:tc>
                <a:tc>
                  <a:txBody>
                    <a:bodyPr/>
                    <a:lstStyle/>
                    <a:p>
                      <a:r>
                        <a:rPr lang="en-US" dirty="0"/>
                        <a:t>FAIR</a:t>
                      </a:r>
                    </a:p>
                  </a:txBody>
                  <a:tcPr/>
                </a:tc>
                <a:tc>
                  <a:txBody>
                    <a:bodyPr/>
                    <a:lstStyle/>
                    <a:p>
                      <a:r>
                        <a:rPr lang="en-US" dirty="0"/>
                        <a:t>22</a:t>
                      </a:r>
                    </a:p>
                  </a:txBody>
                  <a:tcPr/>
                </a:tc>
                <a:extLst>
                  <a:ext uri="{0D108BD9-81ED-4DB2-BD59-A6C34878D82A}">
                    <a16:rowId xmlns:a16="http://schemas.microsoft.com/office/drawing/2014/main" val="144215920"/>
                  </a:ext>
                </a:extLst>
              </a:tr>
              <a:tr h="388270">
                <a:tc>
                  <a:txBody>
                    <a:bodyPr/>
                    <a:lstStyle/>
                    <a:p>
                      <a:r>
                        <a:rPr lang="en-US" dirty="0"/>
                        <a:t>3</a:t>
                      </a:r>
                    </a:p>
                  </a:txBody>
                  <a:tcPr/>
                </a:tc>
                <a:tc>
                  <a:txBody>
                    <a:bodyPr/>
                    <a:lstStyle/>
                    <a:p>
                      <a:r>
                        <a:rPr lang="en-US" dirty="0"/>
                        <a:t>CODE C</a:t>
                      </a:r>
                    </a:p>
                  </a:txBody>
                  <a:tcPr/>
                </a:tc>
                <a:tc>
                  <a:txBody>
                    <a:bodyPr/>
                    <a:lstStyle/>
                    <a:p>
                      <a:r>
                        <a:rPr lang="en-US" dirty="0"/>
                        <a:t>GOOD</a:t>
                      </a:r>
                    </a:p>
                  </a:txBody>
                  <a:tcPr/>
                </a:tc>
                <a:tc>
                  <a:txBody>
                    <a:bodyPr/>
                    <a:lstStyle/>
                    <a:p>
                      <a:r>
                        <a:rPr lang="en-US" dirty="0"/>
                        <a:t>64</a:t>
                      </a:r>
                    </a:p>
                  </a:txBody>
                  <a:tcPr/>
                </a:tc>
                <a:extLst>
                  <a:ext uri="{0D108BD9-81ED-4DB2-BD59-A6C34878D82A}">
                    <a16:rowId xmlns:a16="http://schemas.microsoft.com/office/drawing/2014/main" val="2380243303"/>
                  </a:ext>
                </a:extLst>
              </a:tr>
              <a:tr h="365746">
                <a:tc>
                  <a:txBody>
                    <a:bodyPr/>
                    <a:lstStyle/>
                    <a:p>
                      <a:r>
                        <a:rPr lang="en-US" dirty="0"/>
                        <a:t>4</a:t>
                      </a:r>
                    </a:p>
                  </a:txBody>
                  <a:tcPr/>
                </a:tc>
                <a:tc>
                  <a:txBody>
                    <a:bodyPr/>
                    <a:lstStyle/>
                    <a:p>
                      <a:r>
                        <a:rPr lang="en-US" dirty="0"/>
                        <a:t>CODE A</a:t>
                      </a:r>
                    </a:p>
                  </a:txBody>
                  <a:tcPr/>
                </a:tc>
                <a:tc>
                  <a:txBody>
                    <a:bodyPr/>
                    <a:lstStyle/>
                    <a:p>
                      <a:r>
                        <a:rPr lang="en-US" dirty="0"/>
                        <a:t>EXCELLENT</a:t>
                      </a:r>
                    </a:p>
                  </a:txBody>
                  <a:tcPr/>
                </a:tc>
                <a:tc>
                  <a:txBody>
                    <a:bodyPr/>
                    <a:lstStyle/>
                    <a:p>
                      <a:r>
                        <a:rPr lang="en-US" dirty="0"/>
                        <a:t>28</a:t>
                      </a:r>
                    </a:p>
                  </a:txBody>
                  <a:tcPr/>
                </a:tc>
                <a:extLst>
                  <a:ext uri="{0D108BD9-81ED-4DB2-BD59-A6C34878D82A}">
                    <a16:rowId xmlns:a16="http://schemas.microsoft.com/office/drawing/2014/main" val="6373754"/>
                  </a:ext>
                </a:extLst>
              </a:tr>
            </a:tbl>
          </a:graphicData>
        </a:graphic>
      </p:graphicFrame>
      <p:sp>
        <p:nvSpPr>
          <p:cNvPr id="10" name="TextBox 9">
            <a:extLst>
              <a:ext uri="{FF2B5EF4-FFF2-40B4-BE49-F238E27FC236}">
                <a16:creationId xmlns:a16="http://schemas.microsoft.com/office/drawing/2014/main" id="{F4B69EFD-5A1C-80A8-B916-B16E6B3E1083}"/>
              </a:ext>
            </a:extLst>
          </p:cNvPr>
          <p:cNvSpPr txBox="1"/>
          <p:nvPr/>
        </p:nvSpPr>
        <p:spPr>
          <a:xfrm>
            <a:off x="5522026" y="676894"/>
            <a:ext cx="760021" cy="369332"/>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235856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FA4FE24-829C-385D-33C7-34196EBCF5A6}"/>
              </a:ext>
            </a:extLst>
          </p:cNvPr>
          <p:cNvGraphicFramePr>
            <a:graphicFrameLocks noGrp="1"/>
          </p:cNvGraphicFramePr>
          <p:nvPr>
            <p:extLst>
              <p:ext uri="{D42A27DB-BD31-4B8C-83A1-F6EECF244321}">
                <p14:modId xmlns:p14="http://schemas.microsoft.com/office/powerpoint/2010/main" val="5377782"/>
              </p:ext>
            </p:extLst>
          </p:nvPr>
        </p:nvGraphicFramePr>
        <p:xfrm>
          <a:off x="1837420" y="1697046"/>
          <a:ext cx="3276270" cy="1828800"/>
        </p:xfrm>
        <a:graphic>
          <a:graphicData uri="http://schemas.openxmlformats.org/drawingml/2006/table">
            <a:tbl>
              <a:tblPr firstRow="1" bandRow="1">
                <a:tableStyleId>{5C22544A-7EE6-4342-B048-85BDC9FD1C3A}</a:tableStyleId>
              </a:tblPr>
              <a:tblGrid>
                <a:gridCol w="655254">
                  <a:extLst>
                    <a:ext uri="{9D8B030D-6E8A-4147-A177-3AD203B41FA5}">
                      <a16:colId xmlns:a16="http://schemas.microsoft.com/office/drawing/2014/main" val="88866682"/>
                    </a:ext>
                  </a:extLst>
                </a:gridCol>
                <a:gridCol w="655254">
                  <a:extLst>
                    <a:ext uri="{9D8B030D-6E8A-4147-A177-3AD203B41FA5}">
                      <a16:colId xmlns:a16="http://schemas.microsoft.com/office/drawing/2014/main" val="861650794"/>
                    </a:ext>
                  </a:extLst>
                </a:gridCol>
                <a:gridCol w="655254">
                  <a:extLst>
                    <a:ext uri="{9D8B030D-6E8A-4147-A177-3AD203B41FA5}">
                      <a16:colId xmlns:a16="http://schemas.microsoft.com/office/drawing/2014/main" val="2260271496"/>
                    </a:ext>
                  </a:extLst>
                </a:gridCol>
                <a:gridCol w="655254">
                  <a:extLst>
                    <a:ext uri="{9D8B030D-6E8A-4147-A177-3AD203B41FA5}">
                      <a16:colId xmlns:a16="http://schemas.microsoft.com/office/drawing/2014/main" val="965261879"/>
                    </a:ext>
                  </a:extLst>
                </a:gridCol>
                <a:gridCol w="655254">
                  <a:extLst>
                    <a:ext uri="{9D8B030D-6E8A-4147-A177-3AD203B41FA5}">
                      <a16:colId xmlns:a16="http://schemas.microsoft.com/office/drawing/2014/main" val="1507655811"/>
                    </a:ext>
                  </a:extLst>
                </a:gridCol>
              </a:tblGrid>
              <a:tr h="33583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424359035"/>
                  </a:ext>
                </a:extLst>
              </a:tr>
              <a:tr h="335830">
                <a:tc>
                  <a:txBody>
                    <a:bodyPr/>
                    <a:lstStyle/>
                    <a:p>
                      <a:r>
                        <a:rPr lang="en-US" dirty="0"/>
                        <a:t>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0037205"/>
                  </a:ext>
                </a:extLst>
              </a:tr>
              <a:tr h="335830">
                <a:tc>
                  <a:txBody>
                    <a:bodyPr/>
                    <a:lstStyle/>
                    <a:p>
                      <a:r>
                        <a:rPr lang="en-US" dirty="0"/>
                        <a:t>2</a:t>
                      </a:r>
                    </a:p>
                  </a:txBody>
                  <a:tcPr/>
                </a:tc>
                <a:tc>
                  <a:txBody>
                    <a:bodyPr/>
                    <a:lstStyle/>
                    <a:p>
                      <a:r>
                        <a:rPr lang="en-US" dirty="0"/>
                        <a:t>0.85</a:t>
                      </a:r>
                    </a:p>
                  </a:txBody>
                  <a:tcPr/>
                </a:tc>
                <a:tc>
                  <a:txBody>
                    <a:bodyPr/>
                    <a:lstStyle/>
                    <a:p>
                      <a:r>
                        <a:rPr lang="en-US" dirty="0"/>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1426000"/>
                  </a:ext>
                </a:extLst>
              </a:tr>
              <a:tr h="335830">
                <a:tc>
                  <a:txBody>
                    <a:bodyPr/>
                    <a:lstStyle/>
                    <a:p>
                      <a:r>
                        <a:rPr lang="en-US" dirty="0"/>
                        <a:t>3</a:t>
                      </a:r>
                    </a:p>
                  </a:txBody>
                  <a:tcPr/>
                </a:tc>
                <a:tc>
                  <a:txBody>
                    <a:bodyPr/>
                    <a:lstStyle/>
                    <a:p>
                      <a:r>
                        <a:rPr lang="en-US" dirty="0"/>
                        <a:t>0.65</a:t>
                      </a:r>
                    </a:p>
                  </a:txBody>
                  <a:tcPr/>
                </a:tc>
                <a:tc>
                  <a:txBody>
                    <a:bodyPr/>
                    <a:lstStyle/>
                    <a:p>
                      <a:r>
                        <a:rPr lang="en-US" dirty="0"/>
                        <a:t>0.83</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950637333"/>
                  </a:ext>
                </a:extLst>
              </a:tr>
              <a:tr h="335830">
                <a:tc>
                  <a:txBody>
                    <a:bodyPr/>
                    <a:lstStyle/>
                    <a:p>
                      <a:r>
                        <a:rPr lang="en-US" dirty="0"/>
                        <a:t>4</a:t>
                      </a:r>
                    </a:p>
                  </a:txBody>
                  <a:tcPr/>
                </a:tc>
                <a:tc>
                  <a:txBody>
                    <a:bodyPr/>
                    <a:lstStyle/>
                    <a:p>
                      <a:r>
                        <a:rPr lang="en-US" dirty="0"/>
                        <a:t>0.13</a:t>
                      </a:r>
                    </a:p>
                  </a:txBody>
                  <a:tcPr/>
                </a:tc>
                <a:tc>
                  <a:txBody>
                    <a:bodyPr/>
                    <a:lstStyle/>
                    <a:p>
                      <a:r>
                        <a:rPr lang="en-US" dirty="0"/>
                        <a:t>0.71</a:t>
                      </a:r>
                    </a:p>
                  </a:txBody>
                  <a:tcPr/>
                </a:tc>
                <a:tc>
                  <a:txBody>
                    <a:bodyPr/>
                    <a:lstStyle/>
                    <a:p>
                      <a:r>
                        <a:rPr lang="en-US" dirty="0"/>
                        <a:t>0.79</a:t>
                      </a:r>
                    </a:p>
                  </a:txBody>
                  <a:tcPr/>
                </a:tc>
                <a:tc>
                  <a:txBody>
                    <a:bodyPr/>
                    <a:lstStyle/>
                    <a:p>
                      <a:r>
                        <a:rPr lang="en-US" dirty="0"/>
                        <a:t>0</a:t>
                      </a:r>
                    </a:p>
                  </a:txBody>
                  <a:tcPr/>
                </a:tc>
                <a:extLst>
                  <a:ext uri="{0D108BD9-81ED-4DB2-BD59-A6C34878D82A}">
                    <a16:rowId xmlns:a16="http://schemas.microsoft.com/office/drawing/2014/main" val="3009377338"/>
                  </a:ext>
                </a:extLst>
              </a:tr>
            </a:tbl>
          </a:graphicData>
        </a:graphic>
      </p:graphicFrame>
      <p:sp>
        <p:nvSpPr>
          <p:cNvPr id="5" name="TextBox 4">
            <a:extLst>
              <a:ext uri="{FF2B5EF4-FFF2-40B4-BE49-F238E27FC236}">
                <a16:creationId xmlns:a16="http://schemas.microsoft.com/office/drawing/2014/main" id="{7C203D6F-391F-29AD-08C8-37AC578C675C}"/>
              </a:ext>
            </a:extLst>
          </p:cNvPr>
          <p:cNvSpPr txBox="1"/>
          <p:nvPr/>
        </p:nvSpPr>
        <p:spPr>
          <a:xfrm>
            <a:off x="1837420" y="1050714"/>
            <a:ext cx="3276270" cy="646331"/>
          </a:xfrm>
          <a:prstGeom prst="rect">
            <a:avLst/>
          </a:prstGeom>
          <a:noFill/>
        </p:spPr>
        <p:txBody>
          <a:bodyPr wrap="square" rtlCol="0">
            <a:spAutoFit/>
          </a:bodyPr>
          <a:lstStyle/>
          <a:p>
            <a:r>
              <a:rPr lang="en-US" dirty="0"/>
              <a:t>FINAL DISSIMILARITY MATRIX OF MIXED  ATTRIBUTE </a:t>
            </a:r>
          </a:p>
        </p:txBody>
      </p:sp>
    </p:spTree>
    <p:extLst>
      <p:ext uri="{BB962C8B-B14F-4D97-AF65-F5344CB8AC3E}">
        <p14:creationId xmlns:p14="http://schemas.microsoft.com/office/powerpoint/2010/main" val="3064042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47A1-36FC-D4AC-C1EA-E36DF5783747}"/>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ECE0788E-CAD3-31B7-5B79-301E6E8EE5E6}"/>
              </a:ext>
            </a:extLst>
          </p:cNvPr>
          <p:cNvSpPr>
            <a:spLocks noGrp="1"/>
          </p:cNvSpPr>
          <p:nvPr>
            <p:ph idx="1"/>
          </p:nvPr>
        </p:nvSpPr>
        <p:spPr/>
        <p:txBody>
          <a:bodyPr/>
          <a:lstStyle/>
          <a:p>
            <a:r>
              <a:rPr lang="en-US" dirty="0"/>
              <a:t>CLASSIFICATION</a:t>
            </a:r>
          </a:p>
          <a:p>
            <a:r>
              <a:rPr lang="en-US" dirty="0"/>
              <a:t>MACHINE LEARNING MODEL</a:t>
            </a:r>
          </a:p>
          <a:p>
            <a:r>
              <a:rPr lang="en-US" dirty="0"/>
              <a:t>CLASSIFICATION &amp; PREDICTION </a:t>
            </a:r>
          </a:p>
          <a:p>
            <a:r>
              <a:rPr lang="en-US" dirty="0"/>
              <a:t>DATA SEPARABILITY</a:t>
            </a:r>
          </a:p>
          <a:p>
            <a:r>
              <a:rPr lang="en-US" dirty="0"/>
              <a:t>DECISION BOUNDARY</a:t>
            </a:r>
          </a:p>
        </p:txBody>
      </p:sp>
    </p:spTree>
    <p:extLst>
      <p:ext uri="{BB962C8B-B14F-4D97-AF65-F5344CB8AC3E}">
        <p14:creationId xmlns:p14="http://schemas.microsoft.com/office/powerpoint/2010/main" val="170453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B821-B3CA-F511-1F6A-486BD04C4795}"/>
              </a:ext>
            </a:extLst>
          </p:cNvPr>
          <p:cNvSpPr>
            <a:spLocks noGrp="1"/>
          </p:cNvSpPr>
          <p:nvPr>
            <p:ph type="title"/>
          </p:nvPr>
        </p:nvSpPr>
        <p:spPr/>
        <p:txBody>
          <a:bodyPr>
            <a:normAutofit fontScale="90000"/>
          </a:bodyPr>
          <a:lstStyle/>
          <a:p>
            <a:r>
              <a:rPr lang="en-IN" b="0" i="0" dirty="0">
                <a:solidFill>
                  <a:srgbClr val="3B444F"/>
                </a:solidFill>
                <a:effectLst/>
              </a:rPr>
              <a:t>Measures of Similarity and Dissimilarity</a:t>
            </a:r>
            <a:br>
              <a:rPr lang="en-IN" b="0" i="0" dirty="0">
                <a:solidFill>
                  <a:srgbClr val="3B444F"/>
                </a:solidFill>
                <a:effectLst/>
              </a:rPr>
            </a:br>
            <a:endParaRPr lang="en-US" dirty="0"/>
          </a:p>
        </p:txBody>
      </p:sp>
      <p:sp>
        <p:nvSpPr>
          <p:cNvPr id="3" name="Content Placeholder 2">
            <a:extLst>
              <a:ext uri="{FF2B5EF4-FFF2-40B4-BE49-F238E27FC236}">
                <a16:creationId xmlns:a16="http://schemas.microsoft.com/office/drawing/2014/main" id="{C617E794-E3DC-7CC4-F2A7-DAECCB29AA78}"/>
              </a:ext>
            </a:extLst>
          </p:cNvPr>
          <p:cNvSpPr>
            <a:spLocks noGrp="1"/>
          </p:cNvSpPr>
          <p:nvPr>
            <p:ph idx="1"/>
          </p:nvPr>
        </p:nvSpPr>
        <p:spPr/>
        <p:txBody>
          <a:bodyPr>
            <a:normAutofit/>
          </a:bodyPr>
          <a:lstStyle/>
          <a:p>
            <a:pPr algn="l"/>
            <a:r>
              <a:rPr lang="en-IN" b="1" i="0" dirty="0">
                <a:solidFill>
                  <a:srgbClr val="3B444F"/>
                </a:solidFill>
                <a:effectLst/>
                <a:latin typeface="open-sans"/>
              </a:rPr>
              <a:t>Distance</a:t>
            </a:r>
            <a:r>
              <a:rPr lang="en-IN" b="0" i="0" dirty="0">
                <a:solidFill>
                  <a:srgbClr val="3B444F"/>
                </a:solidFill>
                <a:effectLst/>
                <a:latin typeface="open-sans"/>
              </a:rPr>
              <a:t>, such as the Euclidean distance and </a:t>
            </a:r>
            <a:r>
              <a:rPr lang="en-IN" b="0" i="0" dirty="0" err="1">
                <a:solidFill>
                  <a:srgbClr val="3B444F"/>
                </a:solidFill>
                <a:effectLst/>
                <a:latin typeface="open-sans"/>
              </a:rPr>
              <a:t>Minkowski</a:t>
            </a:r>
            <a:r>
              <a:rPr lang="en-IN" b="0" i="0" dirty="0">
                <a:solidFill>
                  <a:srgbClr val="3B444F"/>
                </a:solidFill>
                <a:effectLst/>
                <a:latin typeface="open-sans"/>
              </a:rPr>
              <a:t> distance, is a dissimilarity measure and has some well-known properties: </a:t>
            </a:r>
          </a:p>
          <a:p>
            <a:pPr algn="l"/>
            <a:r>
              <a:rPr lang="en-IN" b="0" i="0" dirty="0">
                <a:solidFill>
                  <a:srgbClr val="3B444F"/>
                </a:solidFill>
                <a:effectLst/>
                <a:latin typeface="open-sans"/>
              </a:rPr>
              <a:t>Common Properties of Dissimilarity Measures :-</a:t>
            </a:r>
          </a:p>
          <a:p>
            <a:pPr algn="l">
              <a:buFont typeface="+mj-lt"/>
              <a:buAutoNum type="arabicPeriod"/>
            </a:pP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 0 for all </a:t>
            </a:r>
            <a:r>
              <a:rPr lang="en-IN" b="0" i="1" dirty="0">
                <a:solidFill>
                  <a:srgbClr val="3B444F"/>
                </a:solidFill>
                <a:effectLst/>
                <a:latin typeface="open-sans"/>
              </a:rPr>
              <a:t>p </a:t>
            </a:r>
            <a:r>
              <a:rPr lang="en-IN" b="0" i="0" dirty="0">
                <a:solidFill>
                  <a:srgbClr val="3B444F"/>
                </a:solidFill>
                <a:effectLst/>
                <a:latin typeface="open-sans"/>
              </a:rPr>
              <a:t>and </a:t>
            </a:r>
            <a:r>
              <a:rPr lang="en-IN" b="0" i="1" dirty="0">
                <a:solidFill>
                  <a:srgbClr val="3B444F"/>
                </a:solidFill>
                <a:effectLst/>
                <a:latin typeface="open-sans"/>
              </a:rPr>
              <a:t>q</a:t>
            </a:r>
            <a:r>
              <a:rPr lang="en-IN" b="0" i="0" dirty="0">
                <a:solidFill>
                  <a:srgbClr val="3B444F"/>
                </a:solidFill>
                <a:effectLst/>
                <a:latin typeface="open-sans"/>
              </a:rPr>
              <a:t>, and </a:t>
            </a: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 0 if and only if </a:t>
            </a:r>
            <a:r>
              <a:rPr lang="en-IN" b="0" i="1" dirty="0">
                <a:solidFill>
                  <a:srgbClr val="3B444F"/>
                </a:solidFill>
                <a:effectLst/>
                <a:latin typeface="open-sans"/>
              </a:rPr>
              <a:t>p</a:t>
            </a:r>
            <a:r>
              <a:rPr lang="en-IN" b="0" i="0" dirty="0">
                <a:solidFill>
                  <a:srgbClr val="3B444F"/>
                </a:solidFill>
                <a:effectLst/>
                <a:latin typeface="open-sans"/>
              </a:rPr>
              <a:t> = </a:t>
            </a:r>
            <a:r>
              <a:rPr lang="en-IN" b="0" i="1" dirty="0">
                <a:solidFill>
                  <a:srgbClr val="3B444F"/>
                </a:solidFill>
                <a:effectLst/>
                <a:latin typeface="open-sans"/>
              </a:rPr>
              <a:t>q</a:t>
            </a:r>
            <a:r>
              <a:rPr lang="en-IN" b="0" i="0" dirty="0">
                <a:solidFill>
                  <a:srgbClr val="3B444F"/>
                </a:solidFill>
                <a:effectLst/>
                <a:latin typeface="open-sans"/>
              </a:rPr>
              <a:t>,</a:t>
            </a:r>
          </a:p>
          <a:p>
            <a:pPr algn="l">
              <a:buFont typeface="+mj-lt"/>
              <a:buAutoNum type="arabicPeriod"/>
            </a:pP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 </a:t>
            </a:r>
            <a:r>
              <a:rPr lang="en-IN" b="0" i="1" dirty="0">
                <a:solidFill>
                  <a:srgbClr val="3B444F"/>
                </a:solidFill>
                <a:effectLst/>
                <a:latin typeface="open-sans"/>
              </a:rPr>
              <a:t>d(</a:t>
            </a:r>
            <a:r>
              <a:rPr lang="en-IN" b="0" i="1" dirty="0" err="1">
                <a:solidFill>
                  <a:srgbClr val="3B444F"/>
                </a:solidFill>
                <a:effectLst/>
                <a:latin typeface="open-sans"/>
              </a:rPr>
              <a:t>q,p</a:t>
            </a:r>
            <a:r>
              <a:rPr lang="en-IN" b="0" i="1" dirty="0">
                <a:solidFill>
                  <a:srgbClr val="3B444F"/>
                </a:solidFill>
                <a:effectLst/>
                <a:latin typeface="open-sans"/>
              </a:rPr>
              <a:t>)</a:t>
            </a:r>
            <a:r>
              <a:rPr lang="en-IN" b="0" i="0" dirty="0">
                <a:solidFill>
                  <a:srgbClr val="3B444F"/>
                </a:solidFill>
                <a:effectLst/>
                <a:latin typeface="open-sans"/>
              </a:rPr>
              <a:t> for all </a:t>
            </a:r>
            <a:r>
              <a:rPr lang="en-IN" b="0" i="1" dirty="0">
                <a:solidFill>
                  <a:srgbClr val="3B444F"/>
                </a:solidFill>
                <a:effectLst/>
                <a:latin typeface="open-sans"/>
              </a:rPr>
              <a:t>p</a:t>
            </a:r>
            <a:r>
              <a:rPr lang="en-IN" b="0" i="0" dirty="0">
                <a:solidFill>
                  <a:srgbClr val="3B444F"/>
                </a:solidFill>
                <a:effectLst/>
                <a:latin typeface="open-sans"/>
              </a:rPr>
              <a:t> and </a:t>
            </a:r>
            <a:r>
              <a:rPr lang="en-IN" b="0" i="1" dirty="0">
                <a:solidFill>
                  <a:srgbClr val="3B444F"/>
                </a:solidFill>
                <a:effectLst/>
                <a:latin typeface="open-sans"/>
              </a:rPr>
              <a:t>q</a:t>
            </a:r>
            <a:r>
              <a:rPr lang="en-IN" b="0" i="0" dirty="0">
                <a:solidFill>
                  <a:srgbClr val="3B444F"/>
                </a:solidFill>
                <a:effectLst/>
                <a:latin typeface="open-sans"/>
              </a:rPr>
              <a:t>,</a:t>
            </a:r>
          </a:p>
          <a:p>
            <a:pPr algn="l">
              <a:buFont typeface="+mj-lt"/>
              <a:buAutoNum type="arabicPeriod"/>
            </a:pP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r</a:t>
            </a:r>
            <a:r>
              <a:rPr lang="en-IN" b="0" i="0" dirty="0">
                <a:solidFill>
                  <a:srgbClr val="3B444F"/>
                </a:solidFill>
                <a:effectLst/>
                <a:latin typeface="open-sans"/>
              </a:rPr>
              <a:t>) ≤ </a:t>
            </a: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 </a:t>
            </a: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q</a:t>
            </a:r>
            <a:r>
              <a:rPr lang="en-IN" b="0" i="0" dirty="0">
                <a:solidFill>
                  <a:srgbClr val="3B444F"/>
                </a:solidFill>
                <a:effectLst/>
                <a:latin typeface="open-sans"/>
              </a:rPr>
              <a:t>, </a:t>
            </a:r>
            <a:r>
              <a:rPr lang="en-IN" b="0" i="1" dirty="0">
                <a:solidFill>
                  <a:srgbClr val="3B444F"/>
                </a:solidFill>
                <a:effectLst/>
                <a:latin typeface="open-sans"/>
              </a:rPr>
              <a:t>r</a:t>
            </a:r>
            <a:r>
              <a:rPr lang="en-IN" b="0" i="0" dirty="0">
                <a:solidFill>
                  <a:srgbClr val="3B444F"/>
                </a:solidFill>
                <a:effectLst/>
                <a:latin typeface="open-sans"/>
              </a:rPr>
              <a:t>) for all </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and r, where </a:t>
            </a:r>
            <a:r>
              <a:rPr lang="en-IN" b="0" i="1" dirty="0">
                <a:solidFill>
                  <a:srgbClr val="3B444F"/>
                </a:solidFill>
                <a:effectLst/>
                <a:latin typeface="open-sans"/>
              </a:rPr>
              <a:t>d</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is the distance (dissimilarity) between points (data objects), </a:t>
            </a:r>
            <a:r>
              <a:rPr lang="en-IN" b="0" i="1" dirty="0">
                <a:solidFill>
                  <a:srgbClr val="3B444F"/>
                </a:solidFill>
                <a:effectLst/>
                <a:latin typeface="open-sans"/>
              </a:rPr>
              <a:t>p</a:t>
            </a:r>
            <a:r>
              <a:rPr lang="en-IN" b="0" i="0" dirty="0">
                <a:solidFill>
                  <a:srgbClr val="3B444F"/>
                </a:solidFill>
                <a:effectLst/>
                <a:latin typeface="open-sans"/>
              </a:rPr>
              <a:t> and </a:t>
            </a:r>
            <a:r>
              <a:rPr lang="en-IN" b="0" i="1" dirty="0">
                <a:solidFill>
                  <a:srgbClr val="3B444F"/>
                </a:solidFill>
                <a:effectLst/>
                <a:latin typeface="open-sans"/>
              </a:rPr>
              <a:t>q</a:t>
            </a:r>
            <a:r>
              <a:rPr lang="en-IN" b="0" i="0" dirty="0">
                <a:solidFill>
                  <a:srgbClr val="3B444F"/>
                </a:solidFill>
                <a:effectLst/>
                <a:latin typeface="open-sans"/>
              </a:rPr>
              <a:t>.</a:t>
            </a:r>
          </a:p>
          <a:p>
            <a:pPr algn="l"/>
            <a:r>
              <a:rPr lang="en-IN" b="0" i="0" dirty="0">
                <a:solidFill>
                  <a:srgbClr val="3B444F"/>
                </a:solidFill>
                <a:effectLst/>
                <a:latin typeface="open-sans"/>
              </a:rPr>
              <a:t>A distance that satisfies these properties is called a </a:t>
            </a:r>
            <a:r>
              <a:rPr lang="en-IN" b="1" i="0" dirty="0">
                <a:solidFill>
                  <a:srgbClr val="3B444F"/>
                </a:solidFill>
                <a:effectLst/>
                <a:latin typeface="open-sans"/>
              </a:rPr>
              <a:t>metric</a:t>
            </a:r>
            <a:r>
              <a:rPr lang="en-IN" b="0" i="0" dirty="0">
                <a:solidFill>
                  <a:srgbClr val="3B444F"/>
                </a:solidFill>
                <a:effectLst/>
                <a:latin typeface="open-sans"/>
              </a:rPr>
              <a:t>. </a:t>
            </a:r>
            <a:endParaRPr lang="en-US" dirty="0"/>
          </a:p>
        </p:txBody>
      </p:sp>
    </p:spTree>
    <p:extLst>
      <p:ext uri="{BB962C8B-B14F-4D97-AF65-F5344CB8AC3E}">
        <p14:creationId xmlns:p14="http://schemas.microsoft.com/office/powerpoint/2010/main" val="418704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C382-00ED-AEAD-135E-3A0D1D524AB0}"/>
              </a:ext>
            </a:extLst>
          </p:cNvPr>
          <p:cNvSpPr>
            <a:spLocks noGrp="1"/>
          </p:cNvSpPr>
          <p:nvPr>
            <p:ph type="title"/>
          </p:nvPr>
        </p:nvSpPr>
        <p:spPr/>
        <p:txBody>
          <a:bodyPr>
            <a:normAutofit fontScale="90000"/>
          </a:bodyPr>
          <a:lstStyle/>
          <a:p>
            <a:r>
              <a:rPr lang="en-IN" b="1" i="0" dirty="0">
                <a:solidFill>
                  <a:srgbClr val="3B444F"/>
                </a:solidFill>
                <a:effectLst/>
              </a:rPr>
              <a:t>Common Properties of Similarity Measures</a:t>
            </a:r>
            <a:br>
              <a:rPr lang="en-IN" b="1" i="0" dirty="0">
                <a:solidFill>
                  <a:srgbClr val="3B444F"/>
                </a:solidFill>
                <a:effectLst/>
              </a:rPr>
            </a:br>
            <a:endParaRPr lang="en-US" dirty="0"/>
          </a:p>
        </p:txBody>
      </p:sp>
      <p:sp>
        <p:nvSpPr>
          <p:cNvPr id="3" name="Content Placeholder 2">
            <a:extLst>
              <a:ext uri="{FF2B5EF4-FFF2-40B4-BE49-F238E27FC236}">
                <a16:creationId xmlns:a16="http://schemas.microsoft.com/office/drawing/2014/main" id="{75B8C9AA-E67F-1AAA-EC68-DD4096D86504}"/>
              </a:ext>
            </a:extLst>
          </p:cNvPr>
          <p:cNvSpPr>
            <a:spLocks noGrp="1"/>
          </p:cNvSpPr>
          <p:nvPr>
            <p:ph idx="1"/>
          </p:nvPr>
        </p:nvSpPr>
        <p:spPr/>
        <p:txBody>
          <a:bodyPr/>
          <a:lstStyle/>
          <a:p>
            <a:pPr marL="0" indent="0" algn="l">
              <a:buNone/>
            </a:pPr>
            <a:r>
              <a:rPr lang="en-IN" b="0" i="0" dirty="0">
                <a:solidFill>
                  <a:srgbClr val="3B444F"/>
                </a:solidFill>
                <a:effectLst/>
                <a:latin typeface="open-sans"/>
              </a:rPr>
              <a:t>Similarities have some well-known properties:</a:t>
            </a:r>
          </a:p>
          <a:p>
            <a:pPr algn="l"/>
            <a:endParaRPr lang="en-IN" b="0" i="0" dirty="0">
              <a:solidFill>
                <a:srgbClr val="3B444F"/>
              </a:solidFill>
              <a:effectLst/>
              <a:latin typeface="open-sans"/>
            </a:endParaRPr>
          </a:p>
          <a:p>
            <a:pPr algn="l">
              <a:buFont typeface="+mj-lt"/>
              <a:buAutoNum type="arabicPeriod"/>
            </a:pPr>
            <a:r>
              <a:rPr lang="en-IN" b="0" i="1" dirty="0">
                <a:solidFill>
                  <a:srgbClr val="3B444F"/>
                </a:solidFill>
                <a:effectLst/>
                <a:latin typeface="open-sans"/>
              </a:rPr>
              <a:t>s</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 1 (or maximum similarity) only if </a:t>
            </a:r>
            <a:r>
              <a:rPr lang="en-IN" b="0" i="1" dirty="0">
                <a:solidFill>
                  <a:srgbClr val="3B444F"/>
                </a:solidFill>
                <a:effectLst/>
                <a:latin typeface="open-sans"/>
              </a:rPr>
              <a:t>p</a:t>
            </a:r>
            <a:r>
              <a:rPr lang="en-IN" b="0" i="0" dirty="0">
                <a:solidFill>
                  <a:srgbClr val="3B444F"/>
                </a:solidFill>
                <a:effectLst/>
                <a:latin typeface="open-sans"/>
              </a:rPr>
              <a:t> = </a:t>
            </a:r>
            <a:r>
              <a:rPr lang="en-IN" b="0" i="1" dirty="0">
                <a:solidFill>
                  <a:srgbClr val="3B444F"/>
                </a:solidFill>
                <a:effectLst/>
                <a:latin typeface="open-sans"/>
              </a:rPr>
              <a:t>q</a:t>
            </a:r>
            <a:r>
              <a:rPr lang="en-IN" b="0" i="0" dirty="0">
                <a:solidFill>
                  <a:srgbClr val="3B444F"/>
                </a:solidFill>
                <a:effectLst/>
                <a:latin typeface="open-sans"/>
              </a:rPr>
              <a:t>,</a:t>
            </a:r>
          </a:p>
          <a:p>
            <a:pPr algn="l">
              <a:buFont typeface="+mj-lt"/>
              <a:buAutoNum type="arabicPeriod"/>
            </a:pPr>
            <a:endParaRPr lang="en-IN" dirty="0">
              <a:solidFill>
                <a:srgbClr val="3B444F"/>
              </a:solidFill>
              <a:latin typeface="open-sans"/>
            </a:endParaRPr>
          </a:p>
          <a:p>
            <a:pPr algn="l">
              <a:buFont typeface="+mj-lt"/>
              <a:buAutoNum type="arabicPeriod"/>
            </a:pPr>
            <a:endParaRPr lang="en-IN" b="0" i="0" dirty="0">
              <a:solidFill>
                <a:srgbClr val="3B444F"/>
              </a:solidFill>
              <a:effectLst/>
              <a:latin typeface="open-sans"/>
            </a:endParaRPr>
          </a:p>
          <a:p>
            <a:pPr algn="l">
              <a:buFont typeface="+mj-lt"/>
              <a:buAutoNum type="arabicPeriod"/>
            </a:pPr>
            <a:r>
              <a:rPr lang="en-IN" b="0" i="1" dirty="0">
                <a:solidFill>
                  <a:srgbClr val="3B444F"/>
                </a:solidFill>
                <a:effectLst/>
                <a:latin typeface="open-sans"/>
              </a:rPr>
              <a:t>s</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 </a:t>
            </a:r>
            <a:r>
              <a:rPr lang="en-IN" b="0" i="1" dirty="0">
                <a:solidFill>
                  <a:srgbClr val="3B444F"/>
                </a:solidFill>
                <a:effectLst/>
                <a:latin typeface="open-sans"/>
              </a:rPr>
              <a:t>s</a:t>
            </a:r>
            <a:r>
              <a:rPr lang="en-IN" b="0" i="0" dirty="0">
                <a:solidFill>
                  <a:srgbClr val="3B444F"/>
                </a:solidFill>
                <a:effectLst/>
                <a:latin typeface="open-sans"/>
              </a:rPr>
              <a:t>(</a:t>
            </a:r>
            <a:r>
              <a:rPr lang="en-IN" b="0" i="1" dirty="0">
                <a:solidFill>
                  <a:srgbClr val="3B444F"/>
                </a:solidFill>
                <a:effectLst/>
                <a:latin typeface="open-sans"/>
              </a:rPr>
              <a:t>q</a:t>
            </a:r>
            <a:r>
              <a:rPr lang="en-IN" b="0" i="0" dirty="0">
                <a:solidFill>
                  <a:srgbClr val="3B444F"/>
                </a:solidFill>
                <a:effectLst/>
                <a:latin typeface="open-sans"/>
              </a:rPr>
              <a:t>, </a:t>
            </a:r>
            <a:r>
              <a:rPr lang="en-IN" b="0" i="1" dirty="0">
                <a:solidFill>
                  <a:srgbClr val="3B444F"/>
                </a:solidFill>
                <a:effectLst/>
                <a:latin typeface="open-sans"/>
              </a:rPr>
              <a:t>p</a:t>
            </a:r>
            <a:r>
              <a:rPr lang="en-IN" b="0" i="0" dirty="0">
                <a:solidFill>
                  <a:srgbClr val="3B444F"/>
                </a:solidFill>
                <a:effectLst/>
                <a:latin typeface="open-sans"/>
              </a:rPr>
              <a:t>) for all </a:t>
            </a:r>
            <a:r>
              <a:rPr lang="en-IN" b="0" i="1" dirty="0">
                <a:solidFill>
                  <a:srgbClr val="3B444F"/>
                </a:solidFill>
                <a:effectLst/>
                <a:latin typeface="open-sans"/>
              </a:rPr>
              <a:t>p</a:t>
            </a:r>
            <a:r>
              <a:rPr lang="en-IN" b="0" i="0" dirty="0">
                <a:solidFill>
                  <a:srgbClr val="3B444F"/>
                </a:solidFill>
                <a:effectLst/>
                <a:latin typeface="open-sans"/>
              </a:rPr>
              <a:t> and </a:t>
            </a:r>
            <a:r>
              <a:rPr lang="en-IN" b="0" i="1" dirty="0">
                <a:solidFill>
                  <a:srgbClr val="3B444F"/>
                </a:solidFill>
                <a:effectLst/>
                <a:latin typeface="open-sans"/>
              </a:rPr>
              <a:t>q</a:t>
            </a:r>
            <a:r>
              <a:rPr lang="en-IN" b="0" i="0" dirty="0">
                <a:solidFill>
                  <a:srgbClr val="3B444F"/>
                </a:solidFill>
                <a:effectLst/>
                <a:latin typeface="open-sans"/>
              </a:rPr>
              <a:t>, where </a:t>
            </a:r>
            <a:r>
              <a:rPr lang="en-IN" b="0" i="1" dirty="0">
                <a:solidFill>
                  <a:srgbClr val="3B444F"/>
                </a:solidFill>
                <a:effectLst/>
                <a:latin typeface="open-sans"/>
              </a:rPr>
              <a:t>s</a:t>
            </a:r>
            <a:r>
              <a:rPr lang="en-IN" b="0" i="0" dirty="0">
                <a:solidFill>
                  <a:srgbClr val="3B444F"/>
                </a:solidFill>
                <a:effectLst/>
                <a:latin typeface="open-sans"/>
              </a:rPr>
              <a:t>(</a:t>
            </a:r>
            <a:r>
              <a:rPr lang="en-IN" b="0" i="1" dirty="0">
                <a:solidFill>
                  <a:srgbClr val="3B444F"/>
                </a:solidFill>
                <a:effectLst/>
                <a:latin typeface="open-sans"/>
              </a:rPr>
              <a:t>p</a:t>
            </a:r>
            <a:r>
              <a:rPr lang="en-IN" b="0" i="0" dirty="0">
                <a:solidFill>
                  <a:srgbClr val="3B444F"/>
                </a:solidFill>
                <a:effectLst/>
                <a:latin typeface="open-sans"/>
              </a:rPr>
              <a:t>, </a:t>
            </a:r>
            <a:r>
              <a:rPr lang="en-IN" b="0" i="1" dirty="0">
                <a:solidFill>
                  <a:srgbClr val="3B444F"/>
                </a:solidFill>
                <a:effectLst/>
                <a:latin typeface="open-sans"/>
              </a:rPr>
              <a:t>q</a:t>
            </a:r>
            <a:r>
              <a:rPr lang="en-IN" b="0" i="0" dirty="0">
                <a:solidFill>
                  <a:srgbClr val="3B444F"/>
                </a:solidFill>
                <a:effectLst/>
                <a:latin typeface="open-sans"/>
              </a:rPr>
              <a:t>) is the similarity between data objects, </a:t>
            </a:r>
            <a:r>
              <a:rPr lang="en-IN" b="0" i="1" dirty="0">
                <a:solidFill>
                  <a:srgbClr val="3B444F"/>
                </a:solidFill>
                <a:effectLst/>
                <a:latin typeface="open-sans"/>
              </a:rPr>
              <a:t>p</a:t>
            </a:r>
            <a:r>
              <a:rPr lang="en-IN" b="0" i="0" dirty="0">
                <a:solidFill>
                  <a:srgbClr val="3B444F"/>
                </a:solidFill>
                <a:effectLst/>
                <a:latin typeface="open-sans"/>
              </a:rPr>
              <a:t> and </a:t>
            </a:r>
            <a:r>
              <a:rPr lang="en-IN" b="0" i="1" dirty="0">
                <a:solidFill>
                  <a:srgbClr val="3B444F"/>
                </a:solidFill>
                <a:effectLst/>
                <a:latin typeface="open-sans"/>
              </a:rPr>
              <a:t>q</a:t>
            </a:r>
            <a:r>
              <a:rPr lang="en-IN" b="0" i="0" dirty="0">
                <a:solidFill>
                  <a:srgbClr val="3B444F"/>
                </a:solidFill>
                <a:effectLst/>
                <a:latin typeface="open-sans"/>
              </a:rPr>
              <a:t>.</a:t>
            </a:r>
          </a:p>
          <a:p>
            <a:pPr marL="0" indent="0">
              <a:buNone/>
            </a:pPr>
            <a:endParaRPr lang="en-US" dirty="0"/>
          </a:p>
        </p:txBody>
      </p:sp>
    </p:spTree>
    <p:extLst>
      <p:ext uri="{BB962C8B-B14F-4D97-AF65-F5344CB8AC3E}">
        <p14:creationId xmlns:p14="http://schemas.microsoft.com/office/powerpoint/2010/main" val="386595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EA92-3705-4DB4-3910-7D53C8C265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945BD04-7225-21C3-F029-891F226E463D}"/>
              </a:ext>
            </a:extLst>
          </p:cNvPr>
          <p:cNvSpPr>
            <a:spLocks noGrp="1"/>
          </p:cNvSpPr>
          <p:nvPr>
            <p:ph idx="1"/>
          </p:nvPr>
        </p:nvSpPr>
        <p:spPr>
          <a:xfrm>
            <a:off x="1251678" y="1428750"/>
            <a:ext cx="10178322" cy="5046865"/>
          </a:xfrm>
        </p:spPr>
        <p:txBody>
          <a:bodyPr/>
          <a:lstStyle/>
          <a:p>
            <a:r>
              <a:rPr lang="en-US" dirty="0"/>
              <a:t>Suppose we have four objects  A,B,C,D and need to find proximity measure, then we first create a </a:t>
            </a:r>
            <a:r>
              <a:rPr lang="en-US" b="1" dirty="0"/>
              <a:t>dissimilarity or similarity </a:t>
            </a:r>
            <a:r>
              <a:rPr lang="en-US" dirty="0"/>
              <a:t>matrix.</a:t>
            </a:r>
          </a:p>
          <a:p>
            <a:endParaRPr lang="en-US" dirty="0"/>
          </a:p>
          <a:p>
            <a:pPr marL="0" indent="0">
              <a:buNone/>
            </a:pPr>
            <a:r>
              <a:rPr lang="en-US" b="1" u="sng" dirty="0"/>
              <a:t>DISMILIARITY MATRIX</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r>
              <a:rPr lang="en-US" b="1" dirty="0"/>
              <a:t>Note:  ‘d’ refers to distance metric.</a:t>
            </a:r>
          </a:p>
          <a:p>
            <a:pPr marL="0" indent="0">
              <a:buNone/>
            </a:pPr>
            <a:endParaRPr lang="en-US" b="1" u="sng" dirty="0"/>
          </a:p>
        </p:txBody>
      </p:sp>
      <p:graphicFrame>
        <p:nvGraphicFramePr>
          <p:cNvPr id="4" name="Table 4">
            <a:extLst>
              <a:ext uri="{FF2B5EF4-FFF2-40B4-BE49-F238E27FC236}">
                <a16:creationId xmlns:a16="http://schemas.microsoft.com/office/drawing/2014/main" id="{45CF4D7D-1C85-CD2B-CAB4-719E1669B9FE}"/>
              </a:ext>
            </a:extLst>
          </p:cNvPr>
          <p:cNvGraphicFramePr>
            <a:graphicFrameLocks noGrp="1"/>
          </p:cNvGraphicFramePr>
          <p:nvPr>
            <p:extLst>
              <p:ext uri="{D42A27DB-BD31-4B8C-83A1-F6EECF244321}">
                <p14:modId xmlns:p14="http://schemas.microsoft.com/office/powerpoint/2010/main" val="2410474502"/>
              </p:ext>
            </p:extLst>
          </p:nvPr>
        </p:nvGraphicFramePr>
        <p:xfrm>
          <a:off x="1281115" y="3435232"/>
          <a:ext cx="4814885" cy="2500313"/>
        </p:xfrm>
        <a:graphic>
          <a:graphicData uri="http://schemas.openxmlformats.org/drawingml/2006/table">
            <a:tbl>
              <a:tblPr firstRow="1" bandRow="1">
                <a:tableStyleId>{5C22544A-7EE6-4342-B048-85BDC9FD1C3A}</a:tableStyleId>
              </a:tblPr>
              <a:tblGrid>
                <a:gridCol w="962977">
                  <a:extLst>
                    <a:ext uri="{9D8B030D-6E8A-4147-A177-3AD203B41FA5}">
                      <a16:colId xmlns:a16="http://schemas.microsoft.com/office/drawing/2014/main" val="2792419024"/>
                    </a:ext>
                  </a:extLst>
                </a:gridCol>
                <a:gridCol w="962977">
                  <a:extLst>
                    <a:ext uri="{9D8B030D-6E8A-4147-A177-3AD203B41FA5}">
                      <a16:colId xmlns:a16="http://schemas.microsoft.com/office/drawing/2014/main" val="1812110661"/>
                    </a:ext>
                  </a:extLst>
                </a:gridCol>
                <a:gridCol w="962977">
                  <a:extLst>
                    <a:ext uri="{9D8B030D-6E8A-4147-A177-3AD203B41FA5}">
                      <a16:colId xmlns:a16="http://schemas.microsoft.com/office/drawing/2014/main" val="3725031613"/>
                    </a:ext>
                  </a:extLst>
                </a:gridCol>
                <a:gridCol w="962977">
                  <a:extLst>
                    <a:ext uri="{9D8B030D-6E8A-4147-A177-3AD203B41FA5}">
                      <a16:colId xmlns:a16="http://schemas.microsoft.com/office/drawing/2014/main" val="797521160"/>
                    </a:ext>
                  </a:extLst>
                </a:gridCol>
                <a:gridCol w="962977">
                  <a:extLst>
                    <a:ext uri="{9D8B030D-6E8A-4147-A177-3AD203B41FA5}">
                      <a16:colId xmlns:a16="http://schemas.microsoft.com/office/drawing/2014/main" val="2612404581"/>
                    </a:ext>
                  </a:extLst>
                </a:gridCol>
              </a:tblGrid>
              <a:tr h="511493">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03705"/>
                  </a:ext>
                </a:extLst>
              </a:tr>
              <a:tr h="497205">
                <a:tc>
                  <a:txBody>
                    <a:bodyPr/>
                    <a:lstStyle/>
                    <a:p>
                      <a:pPr algn="ctr"/>
                      <a:r>
                        <a:rPr lang="en-US" dirty="0">
                          <a:solidFill>
                            <a:schemeClr val="bg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517879"/>
                  </a:ext>
                </a:extLst>
              </a:tr>
              <a:tr h="497205">
                <a:tc>
                  <a:txBody>
                    <a:bodyPr/>
                    <a:lstStyle/>
                    <a:p>
                      <a:pPr algn="ctr"/>
                      <a:r>
                        <a:rPr lang="en-US" dirty="0">
                          <a:solidFill>
                            <a:schemeClr val="bg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d(B,A)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347671"/>
                  </a:ext>
                </a:extLst>
              </a:tr>
              <a:tr h="497205">
                <a:tc>
                  <a:txBody>
                    <a:bodyPr/>
                    <a:lstStyle/>
                    <a:p>
                      <a:pPr algn="ctr"/>
                      <a:r>
                        <a:rPr lang="en-US" dirty="0">
                          <a:solidFill>
                            <a:schemeClr val="bg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d(C,B)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850631"/>
                  </a:ext>
                </a:extLst>
              </a:tr>
              <a:tr h="497205">
                <a:tc>
                  <a:txBody>
                    <a:bodyPr/>
                    <a:lstStyle/>
                    <a:p>
                      <a:pPr algn="ctr"/>
                      <a:r>
                        <a:rPr lang="en-US" dirty="0">
                          <a:solidFill>
                            <a:schemeClr val="bg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978778"/>
                  </a:ext>
                </a:extLst>
              </a:tr>
            </a:tbl>
          </a:graphicData>
        </a:graphic>
      </p:graphicFrame>
      <p:graphicFrame>
        <p:nvGraphicFramePr>
          <p:cNvPr id="5" name="Table 4">
            <a:extLst>
              <a:ext uri="{FF2B5EF4-FFF2-40B4-BE49-F238E27FC236}">
                <a16:creationId xmlns:a16="http://schemas.microsoft.com/office/drawing/2014/main" id="{052BA5D2-6099-1505-5018-15E8E02BAA64}"/>
              </a:ext>
            </a:extLst>
          </p:cNvPr>
          <p:cNvGraphicFramePr>
            <a:graphicFrameLocks noGrp="1"/>
          </p:cNvGraphicFramePr>
          <p:nvPr>
            <p:extLst>
              <p:ext uri="{D42A27DB-BD31-4B8C-83A1-F6EECF244321}">
                <p14:modId xmlns:p14="http://schemas.microsoft.com/office/powerpoint/2010/main" val="638567756"/>
              </p:ext>
            </p:extLst>
          </p:nvPr>
        </p:nvGraphicFramePr>
        <p:xfrm>
          <a:off x="6874672" y="3463807"/>
          <a:ext cx="4814885" cy="2486025"/>
        </p:xfrm>
        <a:graphic>
          <a:graphicData uri="http://schemas.openxmlformats.org/drawingml/2006/table">
            <a:tbl>
              <a:tblPr firstRow="1" bandRow="1">
                <a:tableStyleId>{5C22544A-7EE6-4342-B048-85BDC9FD1C3A}</a:tableStyleId>
              </a:tblPr>
              <a:tblGrid>
                <a:gridCol w="962977">
                  <a:extLst>
                    <a:ext uri="{9D8B030D-6E8A-4147-A177-3AD203B41FA5}">
                      <a16:colId xmlns:a16="http://schemas.microsoft.com/office/drawing/2014/main" val="2792419024"/>
                    </a:ext>
                  </a:extLst>
                </a:gridCol>
                <a:gridCol w="962977">
                  <a:extLst>
                    <a:ext uri="{9D8B030D-6E8A-4147-A177-3AD203B41FA5}">
                      <a16:colId xmlns:a16="http://schemas.microsoft.com/office/drawing/2014/main" val="1812110661"/>
                    </a:ext>
                  </a:extLst>
                </a:gridCol>
                <a:gridCol w="962977">
                  <a:extLst>
                    <a:ext uri="{9D8B030D-6E8A-4147-A177-3AD203B41FA5}">
                      <a16:colId xmlns:a16="http://schemas.microsoft.com/office/drawing/2014/main" val="3725031613"/>
                    </a:ext>
                  </a:extLst>
                </a:gridCol>
                <a:gridCol w="962977">
                  <a:extLst>
                    <a:ext uri="{9D8B030D-6E8A-4147-A177-3AD203B41FA5}">
                      <a16:colId xmlns:a16="http://schemas.microsoft.com/office/drawing/2014/main" val="797521160"/>
                    </a:ext>
                  </a:extLst>
                </a:gridCol>
                <a:gridCol w="962977">
                  <a:extLst>
                    <a:ext uri="{9D8B030D-6E8A-4147-A177-3AD203B41FA5}">
                      <a16:colId xmlns:a16="http://schemas.microsoft.com/office/drawing/2014/main" val="2612404581"/>
                    </a:ext>
                  </a:extLst>
                </a:gridCol>
              </a:tblGrid>
              <a:tr h="497205">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03705"/>
                  </a:ext>
                </a:extLst>
              </a:tr>
              <a:tr h="497205">
                <a:tc>
                  <a:txBody>
                    <a:bodyPr/>
                    <a:lstStyle/>
                    <a:p>
                      <a:pPr algn="ctr"/>
                      <a:r>
                        <a:rPr lang="en-US" dirty="0">
                          <a:solidFill>
                            <a:schemeClr val="bg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517879"/>
                  </a:ext>
                </a:extLst>
              </a:tr>
              <a:tr h="497205">
                <a:tc>
                  <a:txBody>
                    <a:bodyPr/>
                    <a:lstStyle/>
                    <a:p>
                      <a:pPr algn="ctr"/>
                      <a:r>
                        <a:rPr lang="en-US" dirty="0">
                          <a:solidFill>
                            <a:schemeClr val="bg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t>d(B,A)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347671"/>
                  </a:ext>
                </a:extLst>
              </a:tr>
              <a:tr h="497205">
                <a:tc>
                  <a:txBody>
                    <a:bodyPr/>
                    <a:lstStyle/>
                    <a:p>
                      <a:pPr algn="ctr"/>
                      <a:r>
                        <a:rPr lang="en-US" dirty="0">
                          <a:solidFill>
                            <a:schemeClr val="bg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d(C,B)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850631"/>
                  </a:ext>
                </a:extLst>
              </a:tr>
              <a:tr h="497205">
                <a:tc>
                  <a:txBody>
                    <a:bodyPr/>
                    <a:lstStyle/>
                    <a:p>
                      <a:pPr algn="ctr"/>
                      <a:r>
                        <a:rPr lang="en-US" dirty="0">
                          <a:solidFill>
                            <a:schemeClr val="bg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978778"/>
                  </a:ext>
                </a:extLst>
              </a:tr>
            </a:tbl>
          </a:graphicData>
        </a:graphic>
      </p:graphicFrame>
    </p:spTree>
    <p:extLst>
      <p:ext uri="{BB962C8B-B14F-4D97-AF65-F5344CB8AC3E}">
        <p14:creationId xmlns:p14="http://schemas.microsoft.com/office/powerpoint/2010/main" val="325756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245A-AECB-1750-B846-AEAD0F9E392C}"/>
              </a:ext>
            </a:extLst>
          </p:cNvPr>
          <p:cNvSpPr>
            <a:spLocks noGrp="1"/>
          </p:cNvSpPr>
          <p:nvPr>
            <p:ph type="title"/>
          </p:nvPr>
        </p:nvSpPr>
        <p:spPr>
          <a:xfrm>
            <a:off x="1151665" y="168073"/>
            <a:ext cx="10178322" cy="1492132"/>
          </a:xfrm>
        </p:spPr>
        <p:txBody>
          <a:bodyPr/>
          <a:lstStyle/>
          <a:p>
            <a:r>
              <a:rPr lang="en-IN" b="0" i="0" dirty="0">
                <a:solidFill>
                  <a:srgbClr val="000000"/>
                </a:solidFill>
                <a:effectLst/>
              </a:rPr>
              <a:t>distance metric</a:t>
            </a:r>
            <a:endParaRPr lang="en-US" dirty="0"/>
          </a:p>
        </p:txBody>
      </p:sp>
      <p:sp>
        <p:nvSpPr>
          <p:cNvPr id="3" name="Content Placeholder 2">
            <a:extLst>
              <a:ext uri="{FF2B5EF4-FFF2-40B4-BE49-F238E27FC236}">
                <a16:creationId xmlns:a16="http://schemas.microsoft.com/office/drawing/2014/main" id="{DEF6308E-9F8F-A242-6661-800E42F1F802}"/>
              </a:ext>
            </a:extLst>
          </p:cNvPr>
          <p:cNvSpPr>
            <a:spLocks noGrp="1"/>
          </p:cNvSpPr>
          <p:nvPr>
            <p:ph idx="1"/>
          </p:nvPr>
        </p:nvSpPr>
        <p:spPr>
          <a:xfrm>
            <a:off x="1151665" y="914139"/>
            <a:ext cx="10721248" cy="5775788"/>
          </a:xfrm>
        </p:spPr>
        <p:txBody>
          <a:bodyPr>
            <a:noAutofit/>
          </a:bodyPr>
          <a:lstStyle/>
          <a:p>
            <a:pPr algn="just"/>
            <a:r>
              <a:rPr lang="en-IN" dirty="0">
                <a:solidFill>
                  <a:srgbClr val="000000"/>
                </a:solidFill>
                <a:latin typeface="Athelas" panose="02000503000000020003" pitchFamily="2" charset="77"/>
              </a:rPr>
              <a:t>D</a:t>
            </a:r>
            <a:r>
              <a:rPr lang="en-IN" b="0" i="0" dirty="0">
                <a:solidFill>
                  <a:srgbClr val="000000"/>
                </a:solidFill>
                <a:effectLst/>
                <a:latin typeface="Athelas" panose="02000503000000020003" pitchFamily="2" charset="77"/>
              </a:rPr>
              <a:t>istance metric, metric, or distance function, “is a function that defines a distance between each pair of elements of a set.”</a:t>
            </a:r>
          </a:p>
          <a:p>
            <a:pPr algn="just"/>
            <a:r>
              <a:rPr lang="en-IN" b="0" i="0" dirty="0">
                <a:solidFill>
                  <a:srgbClr val="000000"/>
                </a:solidFill>
                <a:effectLst/>
                <a:latin typeface="Athelas" panose="02000503000000020003" pitchFamily="2" charset="77"/>
              </a:rPr>
              <a:t>A distance metric </a:t>
            </a:r>
            <a:r>
              <a:rPr lang="en-IN" b="0" i="0" dirty="0">
                <a:solidFill>
                  <a:srgbClr val="000000"/>
                </a:solidFill>
                <a:effectLst/>
                <a:latin typeface="MJXc-TeX-math-I"/>
              </a:rPr>
              <a:t>d</a:t>
            </a:r>
            <a:r>
              <a:rPr lang="en-IN" b="0" i="0" dirty="0">
                <a:solidFill>
                  <a:srgbClr val="000000"/>
                </a:solidFill>
                <a:effectLst/>
                <a:latin typeface="MJXc-TeX-main-R"/>
              </a:rPr>
              <a:t>(⋅)</a:t>
            </a:r>
            <a:r>
              <a:rPr lang="en-IN" b="0" i="0" dirty="0">
                <a:solidFill>
                  <a:srgbClr val="000000"/>
                </a:solidFill>
                <a:effectLst/>
                <a:latin typeface="Athelas" panose="02000503000000020003" pitchFamily="2" charset="77"/>
              </a:rPr>
              <a:t>d(⋅) requires the following four axioms to be true for all elements </a:t>
            </a:r>
            <a:r>
              <a:rPr lang="en-IN" b="0" i="0" dirty="0">
                <a:solidFill>
                  <a:srgbClr val="000000"/>
                </a:solidFill>
                <a:effectLst/>
                <a:latin typeface="MJXc-TeX-math-I"/>
              </a:rPr>
              <a:t>x</a:t>
            </a:r>
            <a:r>
              <a:rPr lang="en-IN" b="0" i="0" dirty="0">
                <a:solidFill>
                  <a:srgbClr val="000000"/>
                </a:solidFill>
                <a:effectLst/>
                <a:latin typeface="Athelas" panose="02000503000000020003" pitchFamily="2" charset="77"/>
              </a:rPr>
              <a:t>, y, and z in a given set.</a:t>
            </a:r>
          </a:p>
          <a:p>
            <a:pPr marL="0" indent="0" algn="just">
              <a:buNone/>
            </a:pPr>
            <a:r>
              <a:rPr lang="en-IN" b="1" i="0" u="sng" dirty="0">
                <a:solidFill>
                  <a:srgbClr val="000000"/>
                </a:solidFill>
                <a:effectLst/>
                <a:latin typeface="Athelas" panose="02000503000000020003" pitchFamily="2" charset="77"/>
              </a:rPr>
              <a:t>1. Non-negativity:</a:t>
            </a:r>
            <a:r>
              <a:rPr lang="en-IN" b="0" i="0" u="sng" dirty="0">
                <a:solidFill>
                  <a:srgbClr val="000000"/>
                </a:solidFill>
                <a:effectLst/>
                <a:latin typeface="Athelas" panose="02000503000000020003" pitchFamily="2" charset="77"/>
              </a:rPr>
              <a:t> </a:t>
            </a:r>
          </a:p>
          <a:p>
            <a:pPr marL="0" indent="0" algn="just">
              <a:buNone/>
            </a:pP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x</a:t>
            </a:r>
            <a:r>
              <a:rPr lang="en-IN" b="0" i="0" dirty="0" err="1">
                <a:solidFill>
                  <a:srgbClr val="000000"/>
                </a:solidFill>
                <a:effectLst/>
                <a:latin typeface="MJXc-TeX-main-R"/>
              </a:rPr>
              <a:t>,</a:t>
            </a:r>
            <a:r>
              <a:rPr lang="en-IN" b="0" i="0" dirty="0" err="1">
                <a:solidFill>
                  <a:srgbClr val="000000"/>
                </a:solidFill>
                <a:effectLst/>
                <a:latin typeface="MJXc-TeX-math-I"/>
              </a:rPr>
              <a:t>y</a:t>
            </a:r>
            <a:r>
              <a:rPr lang="en-IN" b="0" i="0" dirty="0">
                <a:solidFill>
                  <a:srgbClr val="000000"/>
                </a:solidFill>
                <a:effectLst/>
                <a:latin typeface="MJXc-TeX-main-R"/>
              </a:rPr>
              <a:t>)≥0 - </a:t>
            </a:r>
            <a:r>
              <a:rPr lang="en-IN" b="0" i="0" dirty="0">
                <a:solidFill>
                  <a:srgbClr val="000000"/>
                </a:solidFill>
                <a:effectLst/>
                <a:latin typeface="Athelas" panose="02000503000000020003" pitchFamily="2" charset="77"/>
              </a:rPr>
              <a:t>The distance must always be greater than zero.</a:t>
            </a:r>
          </a:p>
          <a:p>
            <a:pPr marL="0" indent="0" algn="just">
              <a:buNone/>
            </a:pPr>
            <a:r>
              <a:rPr lang="en-IN" b="1" i="0" dirty="0">
                <a:solidFill>
                  <a:srgbClr val="000000"/>
                </a:solidFill>
                <a:effectLst/>
                <a:latin typeface="Athelas" panose="02000503000000020003" pitchFamily="2" charset="77"/>
              </a:rPr>
              <a:t>2. Identity of </a:t>
            </a:r>
            <a:r>
              <a:rPr lang="en-IN" b="1" i="0" dirty="0" err="1">
                <a:solidFill>
                  <a:srgbClr val="000000"/>
                </a:solidFill>
                <a:effectLst/>
                <a:latin typeface="Athelas" panose="02000503000000020003" pitchFamily="2" charset="77"/>
              </a:rPr>
              <a:t>indiscernibles</a:t>
            </a:r>
            <a:r>
              <a:rPr lang="en-IN" b="1" i="0" dirty="0">
                <a:solidFill>
                  <a:srgbClr val="000000"/>
                </a:solidFill>
                <a:effectLst/>
                <a:latin typeface="Athelas" panose="02000503000000020003" pitchFamily="2" charset="77"/>
              </a:rPr>
              <a:t>:</a:t>
            </a:r>
            <a:r>
              <a:rPr lang="en-IN" b="0" i="0" dirty="0">
                <a:solidFill>
                  <a:srgbClr val="000000"/>
                </a:solidFill>
                <a:effectLst/>
                <a:latin typeface="Athelas" panose="02000503000000020003" pitchFamily="2" charset="77"/>
              </a:rPr>
              <a:t> </a:t>
            </a:r>
          </a:p>
          <a:p>
            <a:pPr marL="0" indent="0" algn="just">
              <a:buNone/>
            </a:pP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x</a:t>
            </a:r>
            <a:r>
              <a:rPr lang="en-IN" b="0" i="0" dirty="0" err="1">
                <a:solidFill>
                  <a:srgbClr val="000000"/>
                </a:solidFill>
                <a:effectLst/>
                <a:latin typeface="MJXc-TeX-main-R"/>
              </a:rPr>
              <a:t>,</a:t>
            </a:r>
            <a:r>
              <a:rPr lang="en-IN" b="0" i="0" dirty="0" err="1">
                <a:solidFill>
                  <a:srgbClr val="000000"/>
                </a:solidFill>
                <a:effectLst/>
                <a:latin typeface="MJXc-TeX-math-I"/>
              </a:rPr>
              <a:t>y</a:t>
            </a:r>
            <a:r>
              <a:rPr lang="en-IN" b="0" i="0" dirty="0">
                <a:solidFill>
                  <a:srgbClr val="000000"/>
                </a:solidFill>
                <a:effectLst/>
                <a:latin typeface="MJXc-TeX-main-R"/>
              </a:rPr>
              <a:t>)=0⇔</a:t>
            </a:r>
            <a:r>
              <a:rPr lang="en-IN" b="0" i="0" dirty="0">
                <a:solidFill>
                  <a:srgbClr val="000000"/>
                </a:solidFill>
                <a:effectLst/>
                <a:latin typeface="MJXc-TeX-math-I"/>
              </a:rPr>
              <a:t>x</a:t>
            </a:r>
            <a:r>
              <a:rPr lang="en-IN" b="0" i="0" dirty="0">
                <a:solidFill>
                  <a:srgbClr val="000000"/>
                </a:solidFill>
                <a:effectLst/>
                <a:latin typeface="MJXc-TeX-main-R"/>
              </a:rPr>
              <a:t>=</a:t>
            </a:r>
            <a:r>
              <a:rPr lang="en-IN" b="0" i="0" dirty="0">
                <a:solidFill>
                  <a:srgbClr val="000000"/>
                </a:solidFill>
                <a:effectLst/>
                <a:latin typeface="MJXc-TeX-math-I"/>
              </a:rPr>
              <a:t>y</a:t>
            </a:r>
            <a:r>
              <a:rPr lang="en-IN" dirty="0">
                <a:solidFill>
                  <a:srgbClr val="000000"/>
                </a:solidFill>
                <a:latin typeface="Athelas" panose="02000503000000020003" pitchFamily="2" charset="77"/>
              </a:rPr>
              <a:t> </a:t>
            </a:r>
            <a:r>
              <a:rPr lang="en-IN" b="0" i="0" dirty="0">
                <a:solidFill>
                  <a:srgbClr val="000000"/>
                </a:solidFill>
                <a:effectLst/>
                <a:latin typeface="Athelas" panose="02000503000000020003" pitchFamily="2" charset="77"/>
              </a:rPr>
              <a:t>– The distance must be zero for two elements that are the same (i.e., indiscernible from each other).</a:t>
            </a:r>
          </a:p>
          <a:p>
            <a:pPr marL="0" indent="0" algn="just">
              <a:buNone/>
            </a:pPr>
            <a:r>
              <a:rPr lang="en-IN" b="1" i="0" dirty="0">
                <a:solidFill>
                  <a:srgbClr val="000000"/>
                </a:solidFill>
                <a:effectLst/>
                <a:latin typeface="Athelas" panose="02000503000000020003" pitchFamily="2" charset="77"/>
              </a:rPr>
              <a:t>3. Symmetry:</a:t>
            </a:r>
            <a:r>
              <a:rPr lang="en-IN" b="0" i="0" dirty="0">
                <a:solidFill>
                  <a:srgbClr val="000000"/>
                </a:solidFill>
                <a:effectLst/>
                <a:latin typeface="Athelas" panose="02000503000000020003" pitchFamily="2" charset="77"/>
              </a:rPr>
              <a:t> </a:t>
            </a:r>
          </a:p>
          <a:p>
            <a:pPr algn="just">
              <a:buFont typeface="Arial" panose="020B0604020202020204" pitchFamily="34" charset="0"/>
              <a:buChar char="•"/>
            </a:pP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x</a:t>
            </a:r>
            <a:r>
              <a:rPr lang="en-IN" b="0" i="0" dirty="0" err="1">
                <a:solidFill>
                  <a:srgbClr val="000000"/>
                </a:solidFill>
                <a:effectLst/>
                <a:latin typeface="MJXc-TeX-main-R"/>
              </a:rPr>
              <a:t>,</a:t>
            </a:r>
            <a:r>
              <a:rPr lang="en-IN" b="0" i="0" dirty="0" err="1">
                <a:solidFill>
                  <a:srgbClr val="000000"/>
                </a:solidFill>
                <a:effectLst/>
                <a:latin typeface="MJXc-TeX-math-I"/>
              </a:rPr>
              <a:t>y</a:t>
            </a:r>
            <a:r>
              <a:rPr lang="en-IN" b="0" i="0" dirty="0">
                <a:solidFill>
                  <a:srgbClr val="000000"/>
                </a:solidFill>
                <a:effectLst/>
                <a:latin typeface="MJXc-TeX-main-R"/>
              </a:rPr>
              <a:t>)=</a:t>
            </a: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y</a:t>
            </a:r>
            <a:r>
              <a:rPr lang="en-IN" b="0" i="0" dirty="0" err="1">
                <a:solidFill>
                  <a:srgbClr val="000000"/>
                </a:solidFill>
                <a:effectLst/>
                <a:latin typeface="MJXc-TeX-main-R"/>
              </a:rPr>
              <a:t>,</a:t>
            </a:r>
            <a:r>
              <a:rPr lang="en-IN" b="0" i="0" dirty="0" err="1">
                <a:solidFill>
                  <a:srgbClr val="000000"/>
                </a:solidFill>
                <a:effectLst/>
                <a:latin typeface="MJXc-TeX-math-I"/>
              </a:rPr>
              <a:t>x</a:t>
            </a:r>
            <a:r>
              <a:rPr lang="en-IN" b="0" i="0" dirty="0">
                <a:solidFill>
                  <a:srgbClr val="000000"/>
                </a:solidFill>
                <a:effectLst/>
                <a:latin typeface="MJXc-TeX-main-R"/>
              </a:rPr>
              <a:t>)</a:t>
            </a:r>
            <a:r>
              <a:rPr lang="en-IN" b="0" i="0" dirty="0">
                <a:solidFill>
                  <a:srgbClr val="000000"/>
                </a:solidFill>
                <a:effectLst/>
                <a:latin typeface="Athelas" panose="02000503000000020003" pitchFamily="2" charset="77"/>
              </a:rPr>
              <a:t>  – The distances must be the same, no matter which order the parameters are given.</a:t>
            </a:r>
          </a:p>
          <a:p>
            <a:pPr marL="0" indent="0" algn="just">
              <a:buNone/>
            </a:pPr>
            <a:r>
              <a:rPr lang="en-IN" b="1" i="0" dirty="0">
                <a:solidFill>
                  <a:srgbClr val="000000"/>
                </a:solidFill>
                <a:effectLst/>
                <a:latin typeface="Athelas" panose="02000503000000020003" pitchFamily="2" charset="77"/>
              </a:rPr>
              <a:t>4. Triangle inequality:</a:t>
            </a:r>
            <a:r>
              <a:rPr lang="en-IN" b="0" i="0" dirty="0">
                <a:solidFill>
                  <a:srgbClr val="000000"/>
                </a:solidFill>
                <a:effectLst/>
                <a:latin typeface="Athelas" panose="02000503000000020003" pitchFamily="2" charset="77"/>
              </a:rPr>
              <a:t> </a:t>
            </a:r>
          </a:p>
          <a:p>
            <a:pPr algn="just">
              <a:buFont typeface="Arial" panose="020B0604020202020204" pitchFamily="34" charset="0"/>
              <a:buChar char="•"/>
            </a:pP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x</a:t>
            </a:r>
            <a:r>
              <a:rPr lang="en-IN" b="0" i="0" dirty="0" err="1">
                <a:solidFill>
                  <a:srgbClr val="000000"/>
                </a:solidFill>
                <a:effectLst/>
                <a:latin typeface="MJXc-TeX-main-R"/>
              </a:rPr>
              <a:t>,</a:t>
            </a:r>
            <a:r>
              <a:rPr lang="en-IN" b="0" i="0" dirty="0" err="1">
                <a:solidFill>
                  <a:srgbClr val="000000"/>
                </a:solidFill>
                <a:effectLst/>
                <a:latin typeface="MJXc-TeX-math-I"/>
              </a:rPr>
              <a:t>z</a:t>
            </a:r>
            <a:r>
              <a:rPr lang="en-IN" b="0" i="0" dirty="0">
                <a:solidFill>
                  <a:srgbClr val="000000"/>
                </a:solidFill>
                <a:effectLst/>
                <a:latin typeface="MJXc-TeX-main-R"/>
              </a:rPr>
              <a:t>)≤</a:t>
            </a: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x</a:t>
            </a:r>
            <a:r>
              <a:rPr lang="en-IN" b="0" i="0" dirty="0" err="1">
                <a:solidFill>
                  <a:srgbClr val="000000"/>
                </a:solidFill>
                <a:effectLst/>
                <a:latin typeface="MJXc-TeX-main-R"/>
              </a:rPr>
              <a:t>,</a:t>
            </a:r>
            <a:r>
              <a:rPr lang="en-IN" b="0" i="0" dirty="0" err="1">
                <a:solidFill>
                  <a:srgbClr val="000000"/>
                </a:solidFill>
                <a:effectLst/>
                <a:latin typeface="MJXc-TeX-math-I"/>
              </a:rPr>
              <a:t>y</a:t>
            </a:r>
            <a:r>
              <a:rPr lang="en-IN" b="0" i="0" dirty="0">
                <a:solidFill>
                  <a:srgbClr val="000000"/>
                </a:solidFill>
                <a:effectLst/>
                <a:latin typeface="MJXc-TeX-main-R"/>
              </a:rPr>
              <a:t>)+</a:t>
            </a:r>
            <a:r>
              <a:rPr lang="en-IN" b="0" i="0" dirty="0">
                <a:solidFill>
                  <a:srgbClr val="000000"/>
                </a:solidFill>
                <a:effectLst/>
                <a:latin typeface="MJXc-TeX-math-I"/>
              </a:rPr>
              <a:t>d</a:t>
            </a:r>
            <a:r>
              <a:rPr lang="en-IN" b="0" i="0" dirty="0">
                <a:solidFill>
                  <a:srgbClr val="000000"/>
                </a:solidFill>
                <a:effectLst/>
                <a:latin typeface="MJXc-TeX-main-R"/>
              </a:rPr>
              <a:t>(</a:t>
            </a:r>
            <a:r>
              <a:rPr lang="en-IN" b="0" i="0" dirty="0" err="1">
                <a:solidFill>
                  <a:srgbClr val="000000"/>
                </a:solidFill>
                <a:effectLst/>
                <a:latin typeface="MJXc-TeX-math-I"/>
              </a:rPr>
              <a:t>y</a:t>
            </a:r>
            <a:r>
              <a:rPr lang="en-IN" b="0" i="0" dirty="0" err="1">
                <a:solidFill>
                  <a:srgbClr val="000000"/>
                </a:solidFill>
                <a:effectLst/>
                <a:latin typeface="MJXc-TeX-main-R"/>
              </a:rPr>
              <a:t>,</a:t>
            </a:r>
            <a:r>
              <a:rPr lang="en-IN" b="0" i="0" dirty="0" err="1">
                <a:solidFill>
                  <a:srgbClr val="000000"/>
                </a:solidFill>
                <a:effectLst/>
                <a:latin typeface="MJXc-TeX-math-I"/>
              </a:rPr>
              <a:t>z</a:t>
            </a:r>
            <a:r>
              <a:rPr lang="en-IN" b="0" i="0" dirty="0">
                <a:solidFill>
                  <a:srgbClr val="000000"/>
                </a:solidFill>
                <a:effectLst/>
                <a:latin typeface="MJXc-TeX-main-R"/>
              </a:rPr>
              <a:t>)</a:t>
            </a:r>
            <a:r>
              <a:rPr lang="en-IN" b="0" i="0" dirty="0">
                <a:solidFill>
                  <a:srgbClr val="000000"/>
                </a:solidFill>
                <a:effectLst/>
                <a:latin typeface="Athelas" panose="02000503000000020003" pitchFamily="2" charset="77"/>
              </a:rPr>
              <a:t>  – For three elements in the set, the sum of the distances for any two pairs must be greater than the distance for the remaining pair.</a:t>
            </a:r>
          </a:p>
          <a:p>
            <a:pPr algn="just"/>
            <a:endParaRPr lang="en-US" dirty="0"/>
          </a:p>
        </p:txBody>
      </p:sp>
    </p:spTree>
    <p:extLst>
      <p:ext uri="{BB962C8B-B14F-4D97-AF65-F5344CB8AC3E}">
        <p14:creationId xmlns:p14="http://schemas.microsoft.com/office/powerpoint/2010/main" val="236322291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{DA6E0AA8-9434-424E-90CA-7D7968766178}tf10001071_mac</Template>
  <TotalTime>545</TotalTime>
  <Words>4578</Words>
  <Application>Microsoft Macintosh PowerPoint</Application>
  <PresentationFormat>Widescreen</PresentationFormat>
  <Paragraphs>1406</Paragraphs>
  <Slides>59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Arial</vt:lpstr>
      <vt:lpstr>Athelas</vt:lpstr>
      <vt:lpstr>Calibri</vt:lpstr>
      <vt:lpstr>Gill Sans MT</vt:lpstr>
      <vt:lpstr>Impact</vt:lpstr>
      <vt:lpstr>Lato</vt:lpstr>
      <vt:lpstr>MJXc-TeX-main-R</vt:lpstr>
      <vt:lpstr>MJXc-TeX-math-I</vt:lpstr>
      <vt:lpstr>open-sans</vt:lpstr>
      <vt:lpstr>Badge</vt:lpstr>
      <vt:lpstr>DATA SCIENCE   SIKKIM UNIVERSITY MCA 3RD SEMESTER  UNIT –II (PROXIMITY MEASURE) </vt:lpstr>
      <vt:lpstr>content</vt:lpstr>
      <vt:lpstr>PROXIMITY MEASURE</vt:lpstr>
      <vt:lpstr>Similarity and Dissimilarity </vt:lpstr>
      <vt:lpstr>Dissimilarity Matrix </vt:lpstr>
      <vt:lpstr>Measures of Similarity and Dissimilarity </vt:lpstr>
      <vt:lpstr>Common Properties of Similarity Measures </vt:lpstr>
      <vt:lpstr>example</vt:lpstr>
      <vt:lpstr>distance metric</vt:lpstr>
      <vt:lpstr>Similarity and Dissimilarity between Simple Attributes </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Proximity measure for nominal attributes</vt:lpstr>
      <vt:lpstr>Problem</vt:lpstr>
      <vt:lpstr>PowerPoint Presentation</vt:lpstr>
      <vt:lpstr>Proximity measures for ordinal attributes </vt:lpstr>
      <vt:lpstr>Proximity measures for ordinal attributes </vt:lpstr>
      <vt:lpstr>EXAMPLE</vt:lpstr>
      <vt:lpstr>PowerPoint Presentation</vt:lpstr>
      <vt:lpstr>Proximity measure for BINARY attributes</vt:lpstr>
      <vt:lpstr>Proximity measure for BINARY attributes</vt:lpstr>
      <vt:lpstr>Proximity measure for BINARY attributes</vt:lpstr>
      <vt:lpstr>Proximity measure for BINARY attributes</vt:lpstr>
      <vt:lpstr>Proximity measure for BINARY attributes</vt:lpstr>
      <vt:lpstr>Proximity measure for BINARY attributes</vt:lpstr>
      <vt:lpstr>PowerPoint Presentation</vt:lpstr>
      <vt:lpstr>PowerPoint Presentation</vt:lpstr>
      <vt:lpstr>PowerPoint Presentation</vt:lpstr>
      <vt:lpstr>Proximity measure for BINARY attributes</vt:lpstr>
      <vt:lpstr>PowerPoint Presentation</vt:lpstr>
      <vt:lpstr>PowerPoint Presentation</vt:lpstr>
      <vt:lpstr>PowerPoint Presentation</vt:lpstr>
      <vt:lpstr>example</vt:lpstr>
      <vt:lpstr>PowerPoint Presentation</vt:lpstr>
      <vt:lpstr>example</vt:lpstr>
      <vt:lpstr>PROBLEM</vt:lpstr>
      <vt:lpstr>PowerPoint Presentation</vt:lpstr>
      <vt:lpstr>Proximity measure for numeric attributes</vt:lpstr>
      <vt:lpstr>example</vt:lpstr>
      <vt:lpstr>example</vt:lpstr>
      <vt:lpstr>example</vt:lpstr>
      <vt:lpstr>Proximity measure for MIXED attributes</vt:lpstr>
      <vt:lpstr>EXAMPLE</vt:lpstr>
      <vt:lpstr>solution</vt:lpstr>
      <vt:lpstr>solution</vt:lpstr>
      <vt:lpstr>PowerPoint Presentation</vt:lpstr>
      <vt:lpstr>PowerPoint Presentation</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Pratikshya Sharma</dc:creator>
  <cp:lastModifiedBy>Pratikshya Sharma</cp:lastModifiedBy>
  <cp:revision>475</cp:revision>
  <dcterms:created xsi:type="dcterms:W3CDTF">2022-10-12T09:32:21Z</dcterms:created>
  <dcterms:modified xsi:type="dcterms:W3CDTF">2022-10-17T12:46:09Z</dcterms:modified>
</cp:coreProperties>
</file>