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29"/>
  </p:notesMasterIdLst>
  <p:sldIdLst>
    <p:sldId id="256" r:id="rId2"/>
    <p:sldId id="257" r:id="rId3"/>
    <p:sldId id="258" r:id="rId4"/>
    <p:sldId id="260" r:id="rId5"/>
    <p:sldId id="261" r:id="rId6"/>
    <p:sldId id="307" r:id="rId7"/>
    <p:sldId id="259" r:id="rId8"/>
    <p:sldId id="262" r:id="rId9"/>
    <p:sldId id="264" r:id="rId10"/>
    <p:sldId id="263" r:id="rId11"/>
    <p:sldId id="265" r:id="rId12"/>
    <p:sldId id="266" r:id="rId13"/>
    <p:sldId id="277" r:id="rId14"/>
    <p:sldId id="278" r:id="rId15"/>
    <p:sldId id="279" r:id="rId16"/>
    <p:sldId id="280" r:id="rId17"/>
    <p:sldId id="281" r:id="rId18"/>
    <p:sldId id="345" r:id="rId19"/>
    <p:sldId id="346" r:id="rId20"/>
    <p:sldId id="348" r:id="rId21"/>
    <p:sldId id="349" r:id="rId22"/>
    <p:sldId id="350" r:id="rId23"/>
    <p:sldId id="282" r:id="rId24"/>
    <p:sldId id="283" r:id="rId25"/>
    <p:sldId id="352" r:id="rId26"/>
    <p:sldId id="353" r:id="rId27"/>
    <p:sldId id="354" r:id="rId28"/>
    <p:sldId id="355" r:id="rId29"/>
    <p:sldId id="356" r:id="rId30"/>
    <p:sldId id="357" r:id="rId31"/>
    <p:sldId id="358" r:id="rId32"/>
    <p:sldId id="359" r:id="rId33"/>
    <p:sldId id="284" r:id="rId34"/>
    <p:sldId id="267" r:id="rId35"/>
    <p:sldId id="268" r:id="rId36"/>
    <p:sldId id="285" r:id="rId37"/>
    <p:sldId id="286" r:id="rId38"/>
    <p:sldId id="347" r:id="rId39"/>
    <p:sldId id="287" r:id="rId40"/>
    <p:sldId id="288" r:id="rId41"/>
    <p:sldId id="289" r:id="rId42"/>
    <p:sldId id="290" r:id="rId43"/>
    <p:sldId id="291" r:id="rId44"/>
    <p:sldId id="360" r:id="rId45"/>
    <p:sldId id="361" r:id="rId46"/>
    <p:sldId id="362" r:id="rId47"/>
    <p:sldId id="363" r:id="rId48"/>
    <p:sldId id="364" r:id="rId49"/>
    <p:sldId id="292" r:id="rId50"/>
    <p:sldId id="293" r:id="rId51"/>
    <p:sldId id="294" r:id="rId52"/>
    <p:sldId id="295" r:id="rId53"/>
    <p:sldId id="269" r:id="rId54"/>
    <p:sldId id="351" r:id="rId55"/>
    <p:sldId id="271" r:id="rId56"/>
    <p:sldId id="270" r:id="rId57"/>
    <p:sldId id="272" r:id="rId58"/>
    <p:sldId id="342" r:id="rId59"/>
    <p:sldId id="343" r:id="rId60"/>
    <p:sldId id="344" r:id="rId61"/>
    <p:sldId id="296" r:id="rId62"/>
    <p:sldId id="297" r:id="rId63"/>
    <p:sldId id="276" r:id="rId64"/>
    <p:sldId id="308" r:id="rId65"/>
    <p:sldId id="273" r:id="rId66"/>
    <p:sldId id="274" r:id="rId67"/>
    <p:sldId id="275" r:id="rId68"/>
    <p:sldId id="309" r:id="rId69"/>
    <p:sldId id="298" r:id="rId70"/>
    <p:sldId id="299" r:id="rId71"/>
    <p:sldId id="300" r:id="rId72"/>
    <p:sldId id="301" r:id="rId73"/>
    <p:sldId id="303" r:id="rId74"/>
    <p:sldId id="302" r:id="rId75"/>
    <p:sldId id="306" r:id="rId76"/>
    <p:sldId id="304" r:id="rId77"/>
    <p:sldId id="305" r:id="rId78"/>
    <p:sldId id="310" r:id="rId79"/>
    <p:sldId id="311" r:id="rId80"/>
    <p:sldId id="312" r:id="rId81"/>
    <p:sldId id="313" r:id="rId82"/>
    <p:sldId id="314" r:id="rId83"/>
    <p:sldId id="315" r:id="rId84"/>
    <p:sldId id="341" r:id="rId85"/>
    <p:sldId id="316" r:id="rId86"/>
    <p:sldId id="317" r:id="rId87"/>
    <p:sldId id="338" r:id="rId88"/>
    <p:sldId id="318" r:id="rId89"/>
    <p:sldId id="319" r:id="rId90"/>
    <p:sldId id="320" r:id="rId91"/>
    <p:sldId id="321" r:id="rId92"/>
    <p:sldId id="322" r:id="rId93"/>
    <p:sldId id="324" r:id="rId94"/>
    <p:sldId id="325" r:id="rId95"/>
    <p:sldId id="328" r:id="rId96"/>
    <p:sldId id="326" r:id="rId97"/>
    <p:sldId id="327" r:id="rId98"/>
    <p:sldId id="336" r:id="rId99"/>
    <p:sldId id="340" r:id="rId100"/>
    <p:sldId id="365" r:id="rId101"/>
    <p:sldId id="329" r:id="rId102"/>
    <p:sldId id="330" r:id="rId103"/>
    <p:sldId id="331" r:id="rId104"/>
    <p:sldId id="332" r:id="rId105"/>
    <p:sldId id="333" r:id="rId106"/>
    <p:sldId id="337" r:id="rId107"/>
    <p:sldId id="334" r:id="rId108"/>
    <p:sldId id="335" r:id="rId109"/>
    <p:sldId id="339" r:id="rId110"/>
    <p:sldId id="366" r:id="rId111"/>
    <p:sldId id="370" r:id="rId112"/>
    <p:sldId id="369" r:id="rId113"/>
    <p:sldId id="371" r:id="rId114"/>
    <p:sldId id="385" r:id="rId115"/>
    <p:sldId id="372" r:id="rId116"/>
    <p:sldId id="373" r:id="rId117"/>
    <p:sldId id="386" r:id="rId118"/>
    <p:sldId id="375" r:id="rId119"/>
    <p:sldId id="376" r:id="rId120"/>
    <p:sldId id="381" r:id="rId121"/>
    <p:sldId id="382" r:id="rId122"/>
    <p:sldId id="383" r:id="rId123"/>
    <p:sldId id="377" r:id="rId124"/>
    <p:sldId id="384" r:id="rId125"/>
    <p:sldId id="379" r:id="rId126"/>
    <p:sldId id="380" r:id="rId127"/>
    <p:sldId id="374" r:id="rId1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83803"/>
  </p:normalViewPr>
  <p:slideViewPr>
    <p:cSldViewPr snapToGrid="0" snapToObjects="1">
      <p:cViewPr varScale="1">
        <p:scale>
          <a:sx n="102" d="100"/>
          <a:sy n="102"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6EF07-D1AA-1648-ADDE-BCF2E8D544CB}"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904D6-6433-B747-AE83-6A4132E86AE7}" type="slidenum">
              <a:rPr lang="en-US" smtClean="0"/>
              <a:t>‹#›</a:t>
            </a:fld>
            <a:endParaRPr lang="en-US"/>
          </a:p>
        </p:txBody>
      </p:sp>
    </p:spTree>
    <p:extLst>
      <p:ext uri="{BB962C8B-B14F-4D97-AF65-F5344CB8AC3E}">
        <p14:creationId xmlns:p14="http://schemas.microsoft.com/office/powerpoint/2010/main" val="255448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E904D6-6433-B747-AE83-6A4132E86AE7}" type="slidenum">
              <a:rPr lang="en-US" smtClean="0"/>
              <a:t>123</a:t>
            </a:fld>
            <a:endParaRPr lang="en-US"/>
          </a:p>
        </p:txBody>
      </p:sp>
    </p:spTree>
    <p:extLst>
      <p:ext uri="{BB962C8B-B14F-4D97-AF65-F5344CB8AC3E}">
        <p14:creationId xmlns:p14="http://schemas.microsoft.com/office/powerpoint/2010/main" val="389847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CF0BCE0-945C-4FDF-95A1-2149B1FF5B83}" type="datetimeFigureOut">
              <a:rPr lang="en-US" smtClean="0"/>
              <a:t>11/4/22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CD77608-3819-479B-BB98-C216BA724EF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388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8821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2094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5264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CF0BCE0-945C-4FDF-95A1-2149B1FF5B83}" type="datetimeFigureOut">
              <a:rPr lang="en-US" smtClean="0"/>
              <a:t>11/4/22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CD77608-3819-479B-BB98-C216BA724EF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6309491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CF0BCE0-945C-4FDF-95A1-2149B1FF5B83}"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835244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CF0BCE0-945C-4FDF-95A1-2149B1FF5B83}" type="datetimeFigureOut">
              <a:rPr lang="en-US" smtClean="0"/>
              <a:t>11/4/22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1324637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CF0BCE0-945C-4FDF-95A1-2149B1FF5B83}" type="datetimeFigureOut">
              <a:rPr lang="en-US" smtClean="0"/>
              <a:t>11/4/22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3167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0BCE0-945C-4FDF-95A1-2149B1FF5B83}" type="datetimeFigureOut">
              <a:rPr lang="en-US" smtClean="0"/>
              <a:t>11/4/22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9994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CF0BCE0-945C-4FDF-95A1-2149B1FF5B83}" type="datetimeFigureOut">
              <a:rPr lang="en-US" smtClean="0"/>
              <a:t>11/4/22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CD77608-3819-479B-BB98-C216BA724EF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824848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CF0BCE0-945C-4FDF-95A1-2149B1FF5B83}" type="datetimeFigureOut">
              <a:rPr lang="en-US" smtClean="0"/>
              <a:t>11/4/22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6634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algn="r"/>
            <a:fld id="{7CF0BCE0-945C-4FDF-95A1-2149B1FF5B83}" type="datetimeFigureOut">
              <a:rPr lang="en-US" smtClean="0"/>
              <a:pPr algn="r"/>
              <a:t>11/4/22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sz="1000"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CD77608-3819-479B-BB98-C216BA724EFE}" type="slidenum">
              <a:rPr lang="en-US" smtClean="0"/>
              <a:pPr/>
              <a:t>‹#›</a:t>
            </a:fld>
            <a:endParaRPr lang="en-US" sz="1000"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60961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2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s://en.wikipedia.org/wiki/Normal_distribution" TargetMode="Externa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0B275848-E135-6906-0B93-86145DB7DC25}"/>
              </a:ext>
            </a:extLst>
          </p:cNvPr>
          <p:cNvSpPr>
            <a:spLocks noGrp="1"/>
          </p:cNvSpPr>
          <p:nvPr>
            <p:ph type="ctrTitle"/>
          </p:nvPr>
        </p:nvSpPr>
        <p:spPr>
          <a:xfrm>
            <a:off x="1405840" y="1356766"/>
            <a:ext cx="5476074" cy="4394988"/>
          </a:xfrm>
        </p:spPr>
        <p:txBody>
          <a:bodyPr>
            <a:normAutofit/>
          </a:bodyPr>
          <a:lstStyle/>
          <a:p>
            <a:r>
              <a:rPr lang="en-US" sz="4800" dirty="0"/>
              <a:t>DATA SCIENCE</a:t>
            </a:r>
            <a:br>
              <a:rPr lang="en-US" sz="4800" dirty="0"/>
            </a:br>
            <a:r>
              <a:rPr lang="en-US" sz="4800" dirty="0"/>
              <a:t>CLASSIFICATION</a:t>
            </a:r>
            <a:br>
              <a:rPr lang="en-US" sz="4800" dirty="0"/>
            </a:br>
            <a:r>
              <a:rPr lang="en-US" sz="4800" dirty="0"/>
              <a:t>UNIT2</a:t>
            </a:r>
          </a:p>
        </p:txBody>
      </p:sp>
      <p:sp>
        <p:nvSpPr>
          <p:cNvPr id="3" name="Subtitle 2">
            <a:extLst>
              <a:ext uri="{FF2B5EF4-FFF2-40B4-BE49-F238E27FC236}">
                <a16:creationId xmlns:a16="http://schemas.microsoft.com/office/drawing/2014/main" id="{29F943DC-21EA-1DC3-D627-7DE29A2A2EE9}"/>
              </a:ext>
            </a:extLst>
          </p:cNvPr>
          <p:cNvSpPr>
            <a:spLocks noGrp="1"/>
          </p:cNvSpPr>
          <p:nvPr>
            <p:ph type="subTitle" idx="1"/>
          </p:nvPr>
        </p:nvSpPr>
        <p:spPr>
          <a:xfrm>
            <a:off x="7031060" y="1494552"/>
            <a:ext cx="4558629" cy="4394988"/>
          </a:xfrm>
        </p:spPr>
        <p:txBody>
          <a:bodyPr anchor="ctr">
            <a:normAutofit/>
          </a:bodyPr>
          <a:lstStyle/>
          <a:p>
            <a:pPr algn="r"/>
            <a:r>
              <a:rPr lang="en-US" sz="2800" dirty="0"/>
              <a:t>SIKKIM UNIVERSITY</a:t>
            </a:r>
          </a:p>
          <a:p>
            <a:pPr algn="r"/>
            <a:r>
              <a:rPr lang="en-US" sz="2800" dirty="0"/>
              <a:t>MCA 3</a:t>
            </a:r>
            <a:r>
              <a:rPr lang="en-US" sz="2800" baseline="30000" dirty="0"/>
              <a:t>RD</a:t>
            </a:r>
            <a:r>
              <a:rPr lang="en-US" sz="2800" dirty="0"/>
              <a:t> SEMESTER</a:t>
            </a:r>
          </a:p>
          <a:p>
            <a:pPr algn="r"/>
            <a:endParaRPr lang="en-US" sz="2800" dirty="0"/>
          </a:p>
          <a:p>
            <a:pPr algn="r"/>
            <a:endParaRPr lang="en-US" sz="2800" dirty="0"/>
          </a:p>
          <a:p>
            <a:pPr algn="r"/>
            <a:r>
              <a:rPr lang="en-US" sz="2800" dirty="0"/>
              <a:t>-PRATIKSHYA SHARMA</a:t>
            </a:r>
          </a:p>
        </p:txBody>
      </p:sp>
      <p:sp>
        <p:nvSpPr>
          <p:cNvPr id="12" name="Freeform: Shape 11">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7499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4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BF4A-7B92-FFEA-2A4D-9871BFFE6466}"/>
              </a:ext>
            </a:extLst>
          </p:cNvPr>
          <p:cNvSpPr>
            <a:spLocks noGrp="1"/>
          </p:cNvSpPr>
          <p:nvPr>
            <p:ph type="title"/>
          </p:nvPr>
        </p:nvSpPr>
        <p:spPr/>
        <p:txBody>
          <a:bodyPr/>
          <a:lstStyle/>
          <a:p>
            <a:r>
              <a:rPr lang="en-IN" b="1" i="0" dirty="0">
                <a:solidFill>
                  <a:srgbClr val="161616"/>
                </a:solidFill>
                <a:effectLst/>
              </a:rPr>
              <a:t>Supervised learning</a:t>
            </a:r>
            <a:br>
              <a:rPr lang="en-IN" b="1" i="0" dirty="0">
                <a:solidFill>
                  <a:srgbClr val="161616"/>
                </a:solidFill>
                <a:effectLst/>
              </a:rPr>
            </a:br>
            <a:endParaRPr lang="en-US" b="1" dirty="0"/>
          </a:p>
        </p:txBody>
      </p:sp>
      <p:sp>
        <p:nvSpPr>
          <p:cNvPr id="3" name="Content Placeholder 2">
            <a:extLst>
              <a:ext uri="{FF2B5EF4-FFF2-40B4-BE49-F238E27FC236}">
                <a16:creationId xmlns:a16="http://schemas.microsoft.com/office/drawing/2014/main" id="{D43F9A7C-9E56-7EA5-2375-8DC4CE2EFB16}"/>
              </a:ext>
            </a:extLst>
          </p:cNvPr>
          <p:cNvSpPr>
            <a:spLocks noGrp="1"/>
          </p:cNvSpPr>
          <p:nvPr>
            <p:ph idx="1"/>
          </p:nvPr>
        </p:nvSpPr>
        <p:spPr>
          <a:xfrm>
            <a:off x="1251677" y="1409804"/>
            <a:ext cx="10424507" cy="4815149"/>
          </a:xfrm>
          <a:solidFill>
            <a:schemeClr val="accent1">
              <a:lumMod val="20000"/>
              <a:lumOff val="80000"/>
            </a:schemeClr>
          </a:solidFill>
          <a:ln>
            <a:solidFill>
              <a:schemeClr val="tx1"/>
            </a:solidFill>
          </a:ln>
        </p:spPr>
        <p:txBody>
          <a:bodyPr>
            <a:noAutofit/>
          </a:bodyPr>
          <a:lstStyle/>
          <a:p>
            <a:pPr algn="just"/>
            <a:r>
              <a:rPr lang="en-IN" sz="2400" b="0" i="0" dirty="0">
                <a:solidFill>
                  <a:srgbClr val="161616"/>
                </a:solidFill>
                <a:effectLst/>
                <a:latin typeface="IBM Plex Sans" panose="020B0503050203000203" pitchFamily="34" charset="0"/>
              </a:rPr>
              <a:t>In supervised learning, a data set includes its desired outputs (or </a:t>
            </a:r>
            <a:r>
              <a:rPr lang="en-IN" sz="2400" b="0" i="1" dirty="0">
                <a:solidFill>
                  <a:srgbClr val="161616"/>
                </a:solidFill>
                <a:effectLst/>
                <a:latin typeface="IBM Plex Sans" panose="020B0503050203000203" pitchFamily="34" charset="0"/>
              </a:rPr>
              <a:t>labels</a:t>
            </a:r>
            <a:r>
              <a:rPr lang="en-IN" sz="2400" b="0" i="0" dirty="0">
                <a:solidFill>
                  <a:srgbClr val="161616"/>
                </a:solidFill>
                <a:effectLst/>
                <a:latin typeface="IBM Plex Sans" panose="020B0503050203000203" pitchFamily="34" charset="0"/>
              </a:rPr>
              <a:t>) such that a function can calculate an error for a given prediction. </a:t>
            </a:r>
          </a:p>
          <a:p>
            <a:pPr algn="just"/>
            <a:r>
              <a:rPr lang="en-IN" sz="2400" b="0" i="0" dirty="0">
                <a:solidFill>
                  <a:srgbClr val="161616"/>
                </a:solidFill>
                <a:effectLst/>
                <a:latin typeface="IBM Plex Sans" panose="020B0503050203000203" pitchFamily="34" charset="0"/>
              </a:rPr>
              <a:t>The supervision comes when a prediction is made and an error produced (actual vs. desired) to alter the function and learn the mapping.</a:t>
            </a:r>
          </a:p>
          <a:p>
            <a:pPr algn="just" fontAlgn="base"/>
            <a:r>
              <a:rPr lang="en-IN" sz="2400" b="0" i="0" dirty="0">
                <a:solidFill>
                  <a:srgbClr val="161616"/>
                </a:solidFill>
                <a:effectLst/>
                <a:latin typeface="IBM Plex Sans" panose="020B0503050203000203" pitchFamily="34" charset="0"/>
              </a:rPr>
              <a:t>Supervised learning is the simplest of the learning models to understand. </a:t>
            </a:r>
          </a:p>
          <a:p>
            <a:pPr algn="just" fontAlgn="base"/>
            <a:r>
              <a:rPr lang="en-IN" sz="2400" b="0" i="0" dirty="0">
                <a:solidFill>
                  <a:srgbClr val="161616"/>
                </a:solidFill>
                <a:effectLst/>
                <a:latin typeface="IBM Plex Sans" panose="020B0503050203000203" pitchFamily="34" charset="0"/>
              </a:rPr>
              <a:t>Learning in the supervised model entails creating a function that can be trained by using a training data set, then applied to unseen data to meet some predictive performance. </a:t>
            </a:r>
          </a:p>
          <a:p>
            <a:pPr algn="just" fontAlgn="base"/>
            <a:r>
              <a:rPr lang="en-IN" sz="2400" b="0" i="0" dirty="0">
                <a:solidFill>
                  <a:srgbClr val="161616"/>
                </a:solidFill>
                <a:effectLst/>
                <a:latin typeface="IBM Plex Sans" panose="020B0503050203000203" pitchFamily="34" charset="0"/>
              </a:rPr>
              <a:t>The goal is to build the function so that it generalizes well over data it has never seen.</a:t>
            </a:r>
          </a:p>
          <a:p>
            <a:pPr algn="just"/>
            <a:endParaRPr lang="en-US" sz="2400" dirty="0"/>
          </a:p>
        </p:txBody>
      </p:sp>
    </p:spTree>
    <p:extLst>
      <p:ext uri="{BB962C8B-B14F-4D97-AF65-F5344CB8AC3E}">
        <p14:creationId xmlns:p14="http://schemas.microsoft.com/office/powerpoint/2010/main" val="14348118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23B6-783D-57BA-571B-DBBD9F067567}"/>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F67FAF76-18BB-83D6-C331-092010F802A7}"/>
              </a:ext>
            </a:extLst>
          </p:cNvPr>
          <p:cNvSpPr>
            <a:spLocks noGrp="1"/>
          </p:cNvSpPr>
          <p:nvPr>
            <p:ph idx="1"/>
          </p:nvPr>
        </p:nvSpPr>
        <p:spPr>
          <a:xfrm>
            <a:off x="1251678" y="2800350"/>
            <a:ext cx="10178322" cy="2183134"/>
          </a:xfrm>
        </p:spPr>
        <p:txBody>
          <a:bodyPr>
            <a:normAutofit/>
          </a:bodyPr>
          <a:lstStyle/>
          <a:p>
            <a:r>
              <a:rPr lang="en-US" sz="2400" dirty="0">
                <a:hlinkClick r:id="rId2" action="ppaction://hlinksldjump"/>
              </a:rPr>
              <a:t>EXAMPLE</a:t>
            </a:r>
            <a:r>
              <a:rPr lang="en-US" sz="2400" dirty="0"/>
              <a:t>(SLIDE NO 30)</a:t>
            </a:r>
          </a:p>
        </p:txBody>
      </p:sp>
    </p:spTree>
    <p:extLst>
      <p:ext uri="{BB962C8B-B14F-4D97-AF65-F5344CB8AC3E}">
        <p14:creationId xmlns:p14="http://schemas.microsoft.com/office/powerpoint/2010/main" val="22374588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12E0-5AC1-97AD-2528-A6996C260944}"/>
              </a:ext>
            </a:extLst>
          </p:cNvPr>
          <p:cNvSpPr>
            <a:spLocks noGrp="1"/>
          </p:cNvSpPr>
          <p:nvPr>
            <p:ph type="title"/>
          </p:nvPr>
        </p:nvSpPr>
        <p:spPr/>
        <p:txBody>
          <a:bodyPr/>
          <a:lstStyle/>
          <a:p>
            <a:r>
              <a:rPr lang="en-US" dirty="0"/>
              <a:t>sensitivity</a:t>
            </a:r>
          </a:p>
        </p:txBody>
      </p:sp>
      <p:sp>
        <p:nvSpPr>
          <p:cNvPr id="3" name="Content Placeholder 2">
            <a:extLst>
              <a:ext uri="{FF2B5EF4-FFF2-40B4-BE49-F238E27FC236}">
                <a16:creationId xmlns:a16="http://schemas.microsoft.com/office/drawing/2014/main" id="{E452C82C-6401-AD24-5BBC-E1982E04ECBC}"/>
              </a:ext>
            </a:extLst>
          </p:cNvPr>
          <p:cNvSpPr>
            <a:spLocks noGrp="1"/>
          </p:cNvSpPr>
          <p:nvPr>
            <p:ph idx="1"/>
          </p:nvPr>
        </p:nvSpPr>
        <p:spPr>
          <a:xfrm>
            <a:off x="1251678" y="1529863"/>
            <a:ext cx="10178322" cy="4349730"/>
          </a:xfrm>
          <a:solidFill>
            <a:schemeClr val="accent1">
              <a:lumMod val="20000"/>
              <a:lumOff val="80000"/>
            </a:schemeClr>
          </a:solidFill>
          <a:ln>
            <a:solidFill>
              <a:schemeClr val="tx1"/>
            </a:solidFill>
          </a:ln>
        </p:spPr>
        <p:txBody>
          <a:bodyPr>
            <a:normAutofit fontScale="92500" lnSpcReduction="10000"/>
          </a:bodyPr>
          <a:lstStyle/>
          <a:p>
            <a:r>
              <a:rPr lang="en-IN" b="0" i="0" dirty="0">
                <a:solidFill>
                  <a:schemeClr val="tx1"/>
                </a:solidFill>
                <a:effectLst/>
              </a:rPr>
              <a:t>Sensitivity is a measure of how well a machine learning model can detect positive instances. </a:t>
            </a:r>
          </a:p>
          <a:p>
            <a:r>
              <a:rPr lang="en-IN" b="0" i="0" dirty="0">
                <a:solidFill>
                  <a:schemeClr val="tx1"/>
                </a:solidFill>
                <a:effectLst/>
              </a:rPr>
              <a:t>It is also known as the </a:t>
            </a:r>
            <a:r>
              <a:rPr lang="en-IN" b="1" i="0" u="sng" dirty="0">
                <a:solidFill>
                  <a:srgbClr val="FF0000"/>
                </a:solidFill>
                <a:effectLst/>
              </a:rPr>
              <a:t>true positive rate (TPR) or recall. </a:t>
            </a:r>
          </a:p>
          <a:p>
            <a:r>
              <a:rPr lang="en-IN" b="0" i="0" dirty="0">
                <a:solidFill>
                  <a:schemeClr val="tx1"/>
                </a:solidFill>
                <a:effectLst/>
              </a:rPr>
              <a:t>Sensitivity is used to evaluate model performance because it allows us to see how many positive instances the model was able to correctly identify. </a:t>
            </a:r>
          </a:p>
          <a:p>
            <a:r>
              <a:rPr lang="en-IN" b="0" i="0" dirty="0">
                <a:solidFill>
                  <a:schemeClr val="tx1"/>
                </a:solidFill>
                <a:effectLst/>
              </a:rPr>
              <a:t>A model with high sensitivity will have few false negatives, which means that it is missing a few of the positive instances. </a:t>
            </a:r>
          </a:p>
          <a:p>
            <a:r>
              <a:rPr lang="en-IN" b="0" i="0" dirty="0">
                <a:solidFill>
                  <a:schemeClr val="tx1"/>
                </a:solidFill>
                <a:effectLst/>
              </a:rPr>
              <a:t>In other words, sensitivity measures the ability of a model to correctly identify positive examples. </a:t>
            </a:r>
          </a:p>
          <a:p>
            <a:r>
              <a:rPr lang="en-IN" b="0" i="0" dirty="0">
                <a:solidFill>
                  <a:schemeClr val="tx1"/>
                </a:solidFill>
                <a:effectLst/>
              </a:rPr>
              <a:t>This is important because we want our models to be able to find all of the positive instances in order to make accurate predictions.  </a:t>
            </a:r>
          </a:p>
          <a:p>
            <a:r>
              <a:rPr lang="en-IN" b="1" i="0" dirty="0">
                <a:solidFill>
                  <a:schemeClr val="tx1"/>
                </a:solidFill>
                <a:effectLst/>
              </a:rPr>
              <a:t>The sum of sensitivity (true positive rate) and false negative rate would be 1.</a:t>
            </a:r>
            <a:r>
              <a:rPr lang="en-IN" b="0" i="0" dirty="0">
                <a:solidFill>
                  <a:schemeClr val="tx1"/>
                </a:solidFill>
                <a:effectLst/>
              </a:rPr>
              <a:t> </a:t>
            </a:r>
          </a:p>
          <a:p>
            <a:r>
              <a:rPr lang="en-IN" b="0" i="0" dirty="0">
                <a:solidFill>
                  <a:schemeClr val="tx1"/>
                </a:solidFill>
                <a:effectLst/>
              </a:rPr>
              <a:t>The higher the true positive rate, the better the model is in identifying the positive cases in the correct manner.</a:t>
            </a:r>
            <a:endParaRPr lang="en-US" dirty="0">
              <a:solidFill>
                <a:schemeClr val="tx1"/>
              </a:solidFill>
            </a:endParaRPr>
          </a:p>
        </p:txBody>
      </p:sp>
    </p:spTree>
    <p:extLst>
      <p:ext uri="{BB962C8B-B14F-4D97-AF65-F5344CB8AC3E}">
        <p14:creationId xmlns:p14="http://schemas.microsoft.com/office/powerpoint/2010/main" val="38670788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EE0F-1B41-ABCE-481D-633476116391}"/>
              </a:ext>
            </a:extLst>
          </p:cNvPr>
          <p:cNvSpPr>
            <a:spLocks noGrp="1"/>
          </p:cNvSpPr>
          <p:nvPr>
            <p:ph type="title"/>
          </p:nvPr>
        </p:nvSpPr>
        <p:spPr>
          <a:xfrm>
            <a:off x="1251678" y="382385"/>
            <a:ext cx="10178322" cy="1006800"/>
          </a:xfrm>
        </p:spPr>
        <p:txBody>
          <a:bodyPr/>
          <a:lstStyle/>
          <a:p>
            <a:r>
              <a:rPr lang="en-US" dirty="0"/>
              <a:t>EXAMPLE</a:t>
            </a:r>
          </a:p>
        </p:txBody>
      </p:sp>
      <p:sp>
        <p:nvSpPr>
          <p:cNvPr id="3" name="Content Placeholder 2">
            <a:extLst>
              <a:ext uri="{FF2B5EF4-FFF2-40B4-BE49-F238E27FC236}">
                <a16:creationId xmlns:a16="http://schemas.microsoft.com/office/drawing/2014/main" id="{6C4840EF-750F-366A-5CBF-935212AF51CD}"/>
              </a:ext>
            </a:extLst>
          </p:cNvPr>
          <p:cNvSpPr>
            <a:spLocks noGrp="1"/>
          </p:cNvSpPr>
          <p:nvPr>
            <p:ph idx="1"/>
          </p:nvPr>
        </p:nvSpPr>
        <p:spPr>
          <a:xfrm>
            <a:off x="1251678" y="1776046"/>
            <a:ext cx="10178322" cy="4501661"/>
          </a:xfrm>
          <a:solidFill>
            <a:schemeClr val="accent1">
              <a:lumMod val="20000"/>
              <a:lumOff val="80000"/>
            </a:schemeClr>
          </a:solidFill>
          <a:ln>
            <a:solidFill>
              <a:schemeClr val="tx1"/>
            </a:solidFill>
          </a:ln>
        </p:spPr>
        <p:txBody>
          <a:bodyPr>
            <a:noAutofit/>
          </a:bodyPr>
          <a:lstStyle/>
          <a:p>
            <a:pPr algn="just" fontAlgn="base"/>
            <a:r>
              <a:rPr lang="en-IN" b="0" i="0" dirty="0">
                <a:solidFill>
                  <a:schemeClr val="tx1"/>
                </a:solidFill>
                <a:effectLst/>
              </a:rPr>
              <a:t>Let’s try and understand this with the model used for predicting whether a person is suffering from the disease. </a:t>
            </a:r>
          </a:p>
          <a:p>
            <a:pPr algn="just" fontAlgn="base"/>
            <a:r>
              <a:rPr lang="en-IN" b="1" i="0" dirty="0">
                <a:solidFill>
                  <a:schemeClr val="tx1"/>
                </a:solidFill>
                <a:effectLst/>
              </a:rPr>
              <a:t>Sensitivity</a:t>
            </a:r>
            <a:r>
              <a:rPr lang="en-IN" b="0" i="0" dirty="0">
                <a:solidFill>
                  <a:schemeClr val="tx1"/>
                </a:solidFill>
                <a:effectLst/>
              </a:rPr>
              <a:t> or </a:t>
            </a:r>
            <a:r>
              <a:rPr lang="en-IN" b="1" i="0" dirty="0">
                <a:solidFill>
                  <a:schemeClr val="tx1"/>
                </a:solidFill>
                <a:effectLst/>
              </a:rPr>
              <a:t>true positive rate</a:t>
            </a:r>
            <a:r>
              <a:rPr lang="en-IN" b="0" i="0" dirty="0">
                <a:solidFill>
                  <a:schemeClr val="tx1"/>
                </a:solidFill>
                <a:effectLst/>
              </a:rPr>
              <a:t> is a measure of the proportion of people suffering from the disease who got predicted correctly as the ones suffering from the disease. </a:t>
            </a:r>
          </a:p>
          <a:p>
            <a:pPr algn="just" fontAlgn="base"/>
            <a:r>
              <a:rPr lang="en-IN" b="0" i="0" dirty="0">
                <a:solidFill>
                  <a:schemeClr val="tx1"/>
                </a:solidFill>
                <a:effectLst/>
              </a:rPr>
              <a:t>In other words, the person who is unhealthy (positive) actually got predicted as unhealthy.</a:t>
            </a:r>
          </a:p>
          <a:p>
            <a:pPr algn="just" fontAlgn="base"/>
            <a:r>
              <a:rPr lang="en-IN" b="0" i="0" dirty="0">
                <a:solidFill>
                  <a:schemeClr val="tx1"/>
                </a:solidFill>
                <a:effectLst/>
              </a:rPr>
              <a:t>Mathematically, </a:t>
            </a:r>
            <a:r>
              <a:rPr lang="en-IN" b="1" i="0" dirty="0">
                <a:solidFill>
                  <a:schemeClr val="tx1"/>
                </a:solidFill>
                <a:effectLst/>
              </a:rPr>
              <a:t>sensitivity</a:t>
            </a:r>
            <a:r>
              <a:rPr lang="en-IN" b="0" i="0" dirty="0">
                <a:solidFill>
                  <a:schemeClr val="tx1"/>
                </a:solidFill>
                <a:effectLst/>
              </a:rPr>
              <a:t> or </a:t>
            </a:r>
            <a:r>
              <a:rPr lang="en-IN" b="1" i="0" dirty="0">
                <a:solidFill>
                  <a:schemeClr val="tx1"/>
                </a:solidFill>
                <a:effectLst/>
              </a:rPr>
              <a:t>true positive rate</a:t>
            </a:r>
            <a:r>
              <a:rPr lang="en-IN" b="0" i="0" dirty="0">
                <a:solidFill>
                  <a:schemeClr val="tx1"/>
                </a:solidFill>
                <a:effectLst/>
              </a:rPr>
              <a:t> can be calculated as the following:</a:t>
            </a:r>
          </a:p>
          <a:p>
            <a:pPr marL="0" indent="0" algn="just" fontAlgn="base">
              <a:buNone/>
            </a:pPr>
            <a:endParaRPr lang="en-IN" b="1" i="0" dirty="0">
              <a:solidFill>
                <a:schemeClr val="tx1"/>
              </a:solidFill>
              <a:effectLst/>
            </a:endParaRPr>
          </a:p>
          <a:p>
            <a:pPr marL="0" indent="0" algn="just" fontAlgn="base">
              <a:buNone/>
            </a:pPr>
            <a:r>
              <a:rPr lang="en-IN" b="1" i="0" dirty="0">
                <a:solidFill>
                  <a:schemeClr val="tx1"/>
                </a:solidFill>
                <a:effectLst/>
              </a:rPr>
              <a:t>Sensitivity = (True Positive)/(True Positive + False Negative)</a:t>
            </a:r>
          </a:p>
          <a:p>
            <a:pPr marL="0" indent="0" algn="just" fontAlgn="base">
              <a:buNone/>
            </a:pPr>
            <a:endParaRPr lang="en-IN" b="0" i="0" dirty="0">
              <a:solidFill>
                <a:schemeClr val="tx1"/>
              </a:solidFill>
              <a:effectLst/>
            </a:endParaRPr>
          </a:p>
          <a:p>
            <a:pPr algn="just" fontAlgn="base"/>
            <a:r>
              <a:rPr lang="en-IN" dirty="0">
                <a:solidFill>
                  <a:schemeClr val="tx1"/>
                </a:solidFill>
                <a:effectLst/>
              </a:rPr>
              <a:t>A high sensitivity means that the model is correctly identifying most of the positive results, while a low sensitivity means that the model is missing a lot of positive results.</a:t>
            </a:r>
          </a:p>
          <a:p>
            <a:pPr algn="just"/>
            <a:endParaRPr lang="en-US" dirty="0">
              <a:solidFill>
                <a:schemeClr val="tx1"/>
              </a:solidFill>
            </a:endParaRPr>
          </a:p>
        </p:txBody>
      </p:sp>
    </p:spTree>
    <p:extLst>
      <p:ext uri="{BB962C8B-B14F-4D97-AF65-F5344CB8AC3E}">
        <p14:creationId xmlns:p14="http://schemas.microsoft.com/office/powerpoint/2010/main" val="20440290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F2D96-5441-4EC6-FD01-E892A8AD049F}"/>
              </a:ext>
            </a:extLst>
          </p:cNvPr>
          <p:cNvSpPr>
            <a:spLocks noGrp="1"/>
          </p:cNvSpPr>
          <p:nvPr>
            <p:ph idx="1"/>
          </p:nvPr>
        </p:nvSpPr>
        <p:spPr>
          <a:xfrm>
            <a:off x="1251678" y="896815"/>
            <a:ext cx="10178322" cy="4982777"/>
          </a:xfrm>
          <a:solidFill>
            <a:schemeClr val="accent1">
              <a:lumMod val="20000"/>
              <a:lumOff val="80000"/>
            </a:schemeClr>
          </a:solidFill>
          <a:ln>
            <a:solidFill>
              <a:schemeClr val="tx1"/>
            </a:solidFill>
          </a:ln>
        </p:spPr>
        <p:txBody>
          <a:bodyPr>
            <a:normAutofit lnSpcReduction="10000"/>
          </a:bodyPr>
          <a:lstStyle/>
          <a:p>
            <a:pPr algn="just" fontAlgn="base"/>
            <a:r>
              <a:rPr lang="en-IN" b="0" i="0" dirty="0">
                <a:solidFill>
                  <a:schemeClr val="tx1"/>
                </a:solidFill>
                <a:effectLst/>
              </a:rPr>
              <a:t>The following are the details in relation to True Positive and False Negative used in the sensitivity equation.</a:t>
            </a:r>
          </a:p>
          <a:p>
            <a:pPr algn="just" fontAlgn="base">
              <a:buFont typeface="Arial" panose="020B0604020202020204" pitchFamily="34" charset="0"/>
              <a:buChar char="•"/>
            </a:pPr>
            <a:r>
              <a:rPr lang="en-IN" b="1" i="0" dirty="0">
                <a:solidFill>
                  <a:schemeClr val="tx1"/>
                </a:solidFill>
                <a:effectLst/>
              </a:rPr>
              <a:t>True Positive:</a:t>
            </a:r>
            <a:r>
              <a:rPr lang="en-IN" b="0" i="0" dirty="0">
                <a:solidFill>
                  <a:schemeClr val="tx1"/>
                </a:solidFill>
                <a:effectLst/>
              </a:rPr>
              <a:t> Persons predicted as suffering from the disease (or unhealthy) are actually suffering from the disease (unhealthy); In other words, the true positive represents the number of persons who are unhealthy and are predicted as unhealthy.</a:t>
            </a:r>
          </a:p>
          <a:p>
            <a:pPr algn="just" fontAlgn="base">
              <a:buFont typeface="Arial" panose="020B0604020202020204" pitchFamily="34" charset="0"/>
              <a:buChar char="•"/>
            </a:pPr>
            <a:r>
              <a:rPr lang="en-IN" b="1" i="0" dirty="0">
                <a:solidFill>
                  <a:schemeClr val="tx1"/>
                </a:solidFill>
                <a:effectLst/>
              </a:rPr>
              <a:t>False Negative:</a:t>
            </a:r>
            <a:r>
              <a:rPr lang="en-IN" b="0" i="0" dirty="0">
                <a:solidFill>
                  <a:schemeClr val="tx1"/>
                </a:solidFill>
                <a:effectLst/>
              </a:rPr>
              <a:t> Persons who are actually suffering from the disease (or unhealthy) are actually predicted to be not suffering from the disease (healthy). In other words, the false-negative represents the number of persons who are unhealthy and got predicted as healthy. Ideally, we would seek the model to have low false negatives as it might prove to be life-threatening or business threatening.</a:t>
            </a:r>
          </a:p>
          <a:p>
            <a:pPr algn="just" fontAlgn="base"/>
            <a:r>
              <a:rPr lang="en-IN" b="0" i="0" dirty="0">
                <a:solidFill>
                  <a:schemeClr val="tx1"/>
                </a:solidFill>
                <a:effectLst/>
              </a:rPr>
              <a:t>The higher value of sensitivity would mean a higher value of the true positive and a lower value of false negative. The lower value of sensitivity would mean a lower value of the true positive and a higher value of false negative. For the healthcare and financial domain, models with high sensitivity will be desired.</a:t>
            </a:r>
          </a:p>
          <a:p>
            <a:pPr algn="just"/>
            <a:endParaRPr lang="en-US" dirty="0">
              <a:solidFill>
                <a:schemeClr val="tx1"/>
              </a:solidFill>
            </a:endParaRPr>
          </a:p>
        </p:txBody>
      </p:sp>
    </p:spTree>
    <p:extLst>
      <p:ext uri="{BB962C8B-B14F-4D97-AF65-F5344CB8AC3E}">
        <p14:creationId xmlns:p14="http://schemas.microsoft.com/office/powerpoint/2010/main" val="21370394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C76B-51B0-AD7B-D41E-12A01EF954B5}"/>
              </a:ext>
            </a:extLst>
          </p:cNvPr>
          <p:cNvSpPr>
            <a:spLocks noGrp="1"/>
          </p:cNvSpPr>
          <p:nvPr>
            <p:ph type="title"/>
          </p:nvPr>
        </p:nvSpPr>
        <p:spPr/>
        <p:txBody>
          <a:bodyPr/>
          <a:lstStyle/>
          <a:p>
            <a:r>
              <a:rPr lang="en-US" dirty="0"/>
              <a:t>SPECIFICITY</a:t>
            </a:r>
          </a:p>
        </p:txBody>
      </p:sp>
      <p:sp>
        <p:nvSpPr>
          <p:cNvPr id="3" name="Content Placeholder 2">
            <a:extLst>
              <a:ext uri="{FF2B5EF4-FFF2-40B4-BE49-F238E27FC236}">
                <a16:creationId xmlns:a16="http://schemas.microsoft.com/office/drawing/2014/main" id="{1BB0A9E8-365D-13C8-AD83-4E2CB8AAB244}"/>
              </a:ext>
            </a:extLst>
          </p:cNvPr>
          <p:cNvSpPr>
            <a:spLocks noGrp="1"/>
          </p:cNvSpPr>
          <p:nvPr>
            <p:ph idx="1"/>
          </p:nvPr>
        </p:nvSpPr>
        <p:spPr>
          <a:xfrm>
            <a:off x="1251678" y="2022230"/>
            <a:ext cx="10178322" cy="3576715"/>
          </a:xfrm>
          <a:solidFill>
            <a:schemeClr val="accent1">
              <a:lumMod val="20000"/>
              <a:lumOff val="80000"/>
            </a:schemeClr>
          </a:solidFill>
          <a:ln>
            <a:solidFill>
              <a:schemeClr val="tx1"/>
            </a:solidFill>
          </a:ln>
        </p:spPr>
        <p:txBody>
          <a:bodyPr/>
          <a:lstStyle/>
          <a:p>
            <a:pPr algn="just"/>
            <a:r>
              <a:rPr lang="en-IN" b="0" i="0" dirty="0">
                <a:solidFill>
                  <a:schemeClr val="tx1"/>
                </a:solidFill>
                <a:effectLst/>
              </a:rPr>
              <a:t>When sensitivity is used to evaluate model performance, it is often compared to specificity. </a:t>
            </a:r>
          </a:p>
          <a:p>
            <a:pPr algn="just"/>
            <a:r>
              <a:rPr lang="en-IN" b="0" i="0" dirty="0">
                <a:solidFill>
                  <a:schemeClr val="tx1"/>
                </a:solidFill>
                <a:effectLst/>
              </a:rPr>
              <a:t>Specificity measures the proportion of true negatives that are correctly identified by the model. </a:t>
            </a:r>
          </a:p>
          <a:p>
            <a:pPr algn="just"/>
            <a:r>
              <a:rPr lang="en-IN" b="0" i="0" dirty="0">
                <a:solidFill>
                  <a:schemeClr val="tx1"/>
                </a:solidFill>
                <a:effectLst/>
              </a:rPr>
              <a:t>This implies that there will be another proportion of actual negative which got predicted as positive and could be termed as </a:t>
            </a:r>
            <a:r>
              <a:rPr lang="en-IN" b="1" i="0" dirty="0">
                <a:solidFill>
                  <a:schemeClr val="tx1"/>
                </a:solidFill>
                <a:effectLst/>
              </a:rPr>
              <a:t>false positives</a:t>
            </a:r>
            <a:r>
              <a:rPr lang="en-IN" b="0" i="0" dirty="0">
                <a:solidFill>
                  <a:schemeClr val="tx1"/>
                </a:solidFill>
                <a:effectLst/>
              </a:rPr>
              <a:t>. </a:t>
            </a:r>
          </a:p>
          <a:p>
            <a:pPr algn="just"/>
            <a:r>
              <a:rPr lang="en-IN" b="0" i="0" dirty="0">
                <a:solidFill>
                  <a:schemeClr val="tx1"/>
                </a:solidFill>
                <a:effectLst/>
              </a:rPr>
              <a:t>This proportion could also be called a </a:t>
            </a:r>
            <a:r>
              <a:rPr lang="en-IN" b="1" i="0" dirty="0">
                <a:solidFill>
                  <a:schemeClr val="tx1"/>
                </a:solidFill>
                <a:effectLst/>
              </a:rPr>
              <a:t>True Negative Rate (TNR)</a:t>
            </a:r>
            <a:r>
              <a:rPr lang="en-IN" b="0" i="0" dirty="0">
                <a:solidFill>
                  <a:schemeClr val="tx1"/>
                </a:solidFill>
                <a:effectLst/>
              </a:rPr>
              <a:t>. </a:t>
            </a:r>
            <a:r>
              <a:rPr lang="en-IN" b="1" i="0" dirty="0">
                <a:solidFill>
                  <a:schemeClr val="tx1"/>
                </a:solidFill>
                <a:effectLst/>
              </a:rPr>
              <a:t>The sum of specificity (true negative rate) and false positive rate would always be 1. </a:t>
            </a:r>
          </a:p>
          <a:p>
            <a:pPr algn="just"/>
            <a:r>
              <a:rPr lang="en-IN" b="0" i="0" dirty="0">
                <a:solidFill>
                  <a:schemeClr val="tx1"/>
                </a:solidFill>
                <a:effectLst/>
              </a:rPr>
              <a:t>High specificity means that the model is correctly identifying most of the negative results, while a low specificity means that the model is </a:t>
            </a:r>
            <a:r>
              <a:rPr lang="en-IN" b="0" i="0" dirty="0" err="1">
                <a:solidFill>
                  <a:schemeClr val="tx1"/>
                </a:solidFill>
                <a:effectLst/>
              </a:rPr>
              <a:t>mislabeling</a:t>
            </a:r>
            <a:r>
              <a:rPr lang="en-IN" b="0" i="0" dirty="0">
                <a:solidFill>
                  <a:schemeClr val="tx1"/>
                </a:solidFill>
                <a:effectLst/>
              </a:rPr>
              <a:t> a lot of negative results as positive.</a:t>
            </a:r>
            <a:endParaRPr lang="en-US" dirty="0">
              <a:solidFill>
                <a:schemeClr val="tx1"/>
              </a:solidFill>
            </a:endParaRPr>
          </a:p>
        </p:txBody>
      </p:sp>
    </p:spTree>
    <p:extLst>
      <p:ext uri="{BB962C8B-B14F-4D97-AF65-F5344CB8AC3E}">
        <p14:creationId xmlns:p14="http://schemas.microsoft.com/office/powerpoint/2010/main" val="1096361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E774-B659-6C97-13B9-522A2DA7E4AC}"/>
              </a:ext>
            </a:extLst>
          </p:cNvPr>
          <p:cNvSpPr>
            <a:spLocks noGrp="1"/>
          </p:cNvSpPr>
          <p:nvPr>
            <p:ph type="title"/>
          </p:nvPr>
        </p:nvSpPr>
        <p:spPr>
          <a:xfrm>
            <a:off x="1251678" y="382385"/>
            <a:ext cx="10178322" cy="883707"/>
          </a:xfrm>
        </p:spPr>
        <p:txBody>
          <a:bodyPr/>
          <a:lstStyle/>
          <a:p>
            <a:r>
              <a:rPr lang="en-US" dirty="0"/>
              <a:t>example</a:t>
            </a:r>
          </a:p>
        </p:txBody>
      </p:sp>
      <p:sp>
        <p:nvSpPr>
          <p:cNvPr id="3" name="Content Placeholder 2">
            <a:extLst>
              <a:ext uri="{FF2B5EF4-FFF2-40B4-BE49-F238E27FC236}">
                <a16:creationId xmlns:a16="http://schemas.microsoft.com/office/drawing/2014/main" id="{43344CB3-E1F4-343D-21AF-3750B5BB1E75}"/>
              </a:ext>
            </a:extLst>
          </p:cNvPr>
          <p:cNvSpPr>
            <a:spLocks noGrp="1"/>
          </p:cNvSpPr>
          <p:nvPr>
            <p:ph idx="1"/>
          </p:nvPr>
        </p:nvSpPr>
        <p:spPr>
          <a:xfrm>
            <a:off x="1251678" y="1459523"/>
            <a:ext cx="10178322" cy="4420069"/>
          </a:xfrm>
          <a:solidFill>
            <a:schemeClr val="accent1">
              <a:lumMod val="20000"/>
              <a:lumOff val="80000"/>
            </a:schemeClr>
          </a:solidFill>
          <a:ln>
            <a:solidFill>
              <a:schemeClr val="tx1"/>
            </a:solidFill>
          </a:ln>
        </p:spPr>
        <p:txBody>
          <a:bodyPr>
            <a:noAutofit/>
          </a:bodyPr>
          <a:lstStyle/>
          <a:p>
            <a:pPr algn="l" fontAlgn="base"/>
            <a:r>
              <a:rPr lang="en-IN" b="0" i="0" dirty="0">
                <a:solidFill>
                  <a:schemeClr val="tx1"/>
                </a:solidFill>
                <a:effectLst/>
              </a:rPr>
              <a:t>Let’s try and understand this with the model used for predicting whether a person is suffering from the disease. </a:t>
            </a:r>
          </a:p>
          <a:p>
            <a:pPr algn="l" fontAlgn="base"/>
            <a:r>
              <a:rPr lang="en-IN" b="0" i="0" dirty="0">
                <a:solidFill>
                  <a:schemeClr val="tx1"/>
                </a:solidFill>
                <a:effectLst/>
              </a:rPr>
              <a:t>Specificity is a measure of the proportion of people not suffering from the disease who got predicted correctly as the ones who are not suffering from the disease. </a:t>
            </a:r>
          </a:p>
          <a:p>
            <a:pPr algn="l" fontAlgn="base"/>
            <a:r>
              <a:rPr lang="en-IN" b="0" i="0" dirty="0">
                <a:solidFill>
                  <a:schemeClr val="tx1"/>
                </a:solidFill>
                <a:effectLst/>
              </a:rPr>
              <a:t>In other words, the proportion of person who is healthy actually got predicted as healthy is specificity.</a:t>
            </a:r>
          </a:p>
          <a:p>
            <a:pPr algn="l" fontAlgn="base"/>
            <a:r>
              <a:rPr lang="en-IN" b="0" i="0" dirty="0">
                <a:solidFill>
                  <a:schemeClr val="tx1"/>
                </a:solidFill>
                <a:effectLst/>
              </a:rPr>
              <a:t>Mathematically, specificity can be calculated as the following:</a:t>
            </a:r>
          </a:p>
          <a:p>
            <a:pPr marL="0" indent="0" algn="l" fontAlgn="base">
              <a:buNone/>
            </a:pPr>
            <a:endParaRPr lang="en-IN" b="1" i="0" dirty="0">
              <a:solidFill>
                <a:schemeClr val="tx1"/>
              </a:solidFill>
              <a:effectLst/>
            </a:endParaRPr>
          </a:p>
          <a:p>
            <a:pPr marL="0" indent="0" algn="l" fontAlgn="base">
              <a:buNone/>
            </a:pPr>
            <a:r>
              <a:rPr lang="en-IN" b="1" i="0" dirty="0">
                <a:solidFill>
                  <a:schemeClr val="tx1"/>
                </a:solidFill>
                <a:effectLst/>
              </a:rPr>
              <a:t>Specificity = (True Negative)/(True Negative + False Positive)</a:t>
            </a:r>
            <a:endParaRPr lang="en-IN" b="0" i="0" dirty="0">
              <a:solidFill>
                <a:schemeClr val="tx1"/>
              </a:solidFill>
              <a:effectLst/>
            </a:endParaRPr>
          </a:p>
        </p:txBody>
      </p:sp>
    </p:spTree>
    <p:extLst>
      <p:ext uri="{BB962C8B-B14F-4D97-AF65-F5344CB8AC3E}">
        <p14:creationId xmlns:p14="http://schemas.microsoft.com/office/powerpoint/2010/main" val="30862444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E774-B659-6C97-13B9-522A2DA7E4AC}"/>
              </a:ext>
            </a:extLst>
          </p:cNvPr>
          <p:cNvSpPr>
            <a:spLocks noGrp="1"/>
          </p:cNvSpPr>
          <p:nvPr>
            <p:ph type="title"/>
          </p:nvPr>
        </p:nvSpPr>
        <p:spPr>
          <a:xfrm>
            <a:off x="1251678" y="382385"/>
            <a:ext cx="10336584" cy="883707"/>
          </a:xfrm>
        </p:spPr>
        <p:txBody>
          <a:bodyPr/>
          <a:lstStyle/>
          <a:p>
            <a:r>
              <a:rPr lang="en-US" dirty="0">
                <a:solidFill>
                  <a:schemeClr val="tx1"/>
                </a:solidFill>
              </a:rPr>
              <a:t>example</a:t>
            </a:r>
          </a:p>
        </p:txBody>
      </p:sp>
      <p:sp>
        <p:nvSpPr>
          <p:cNvPr id="3" name="Content Placeholder 2">
            <a:extLst>
              <a:ext uri="{FF2B5EF4-FFF2-40B4-BE49-F238E27FC236}">
                <a16:creationId xmlns:a16="http://schemas.microsoft.com/office/drawing/2014/main" id="{43344CB3-E1F4-343D-21AF-3750B5BB1E75}"/>
              </a:ext>
            </a:extLst>
          </p:cNvPr>
          <p:cNvSpPr>
            <a:spLocks noGrp="1"/>
          </p:cNvSpPr>
          <p:nvPr>
            <p:ph idx="1"/>
          </p:nvPr>
        </p:nvSpPr>
        <p:spPr>
          <a:xfrm>
            <a:off x="1251678" y="1459523"/>
            <a:ext cx="10336584" cy="5016092"/>
          </a:xfrm>
          <a:solidFill>
            <a:schemeClr val="accent1">
              <a:lumMod val="20000"/>
              <a:lumOff val="80000"/>
            </a:schemeClr>
          </a:solidFill>
          <a:ln>
            <a:solidFill>
              <a:schemeClr val="tx1"/>
            </a:solidFill>
          </a:ln>
        </p:spPr>
        <p:txBody>
          <a:bodyPr>
            <a:noAutofit/>
          </a:bodyPr>
          <a:lstStyle/>
          <a:p>
            <a:pPr algn="just" fontAlgn="base"/>
            <a:r>
              <a:rPr lang="en-IN" b="0" i="0" dirty="0">
                <a:solidFill>
                  <a:schemeClr val="tx1"/>
                </a:solidFill>
                <a:effectLst/>
                <a:latin typeface="Georgia" panose="02040502050405020303" pitchFamily="18" charset="0"/>
              </a:rPr>
              <a:t>The following are the details in relation to True Negative and False Positive used in the specificity equation.</a:t>
            </a:r>
          </a:p>
          <a:p>
            <a:pPr algn="just" fontAlgn="base">
              <a:buFont typeface="Arial" panose="020B0604020202020204" pitchFamily="34" charset="0"/>
              <a:buChar char="•"/>
            </a:pPr>
            <a:r>
              <a:rPr lang="en-IN" b="1" i="0" dirty="0">
                <a:solidFill>
                  <a:schemeClr val="tx1"/>
                </a:solidFill>
                <a:effectLst/>
                <a:latin typeface="Georgia" panose="02040502050405020303" pitchFamily="18" charset="0"/>
              </a:rPr>
              <a:t>True Negative</a:t>
            </a:r>
            <a:r>
              <a:rPr lang="en-IN" b="0" i="0" dirty="0">
                <a:solidFill>
                  <a:schemeClr val="tx1"/>
                </a:solidFill>
                <a:effectLst/>
                <a:latin typeface="Georgia" panose="02040502050405020303" pitchFamily="18" charset="0"/>
              </a:rPr>
              <a:t>: Persons predicted as not suffering from the disease (or healthy) are actually found to be not suffering from the disease (healthy); In other words, the true negative represents the number of persons who are healthy and are predicted as healthy.</a:t>
            </a:r>
          </a:p>
          <a:p>
            <a:pPr algn="just" fontAlgn="base">
              <a:buFont typeface="Arial" panose="020B0604020202020204" pitchFamily="34" charset="0"/>
              <a:buChar char="•"/>
            </a:pPr>
            <a:r>
              <a:rPr lang="en-IN" b="1" i="0" dirty="0">
                <a:solidFill>
                  <a:schemeClr val="tx1"/>
                </a:solidFill>
                <a:effectLst/>
                <a:latin typeface="Georgia" panose="02040502050405020303" pitchFamily="18" charset="0"/>
              </a:rPr>
              <a:t>False Positive</a:t>
            </a:r>
            <a:r>
              <a:rPr lang="en-IN" b="0" i="0" dirty="0">
                <a:solidFill>
                  <a:schemeClr val="tx1"/>
                </a:solidFill>
                <a:effectLst/>
                <a:latin typeface="Georgia" panose="02040502050405020303" pitchFamily="18" charset="0"/>
              </a:rPr>
              <a:t>: Persons predicted as suffering from the disease (or unhealthy) are actually found to be not suffering from the disease (healthy). In other words, the false positive represents the number of persons who are healthy and got predicted as unhealthy.</a:t>
            </a:r>
          </a:p>
          <a:p>
            <a:pPr algn="just"/>
            <a:r>
              <a:rPr lang="en-IN" b="0" i="0" dirty="0">
                <a:solidFill>
                  <a:schemeClr val="tx1"/>
                </a:solidFill>
                <a:effectLst/>
                <a:latin typeface="Georgia" panose="02040502050405020303" pitchFamily="18" charset="0"/>
              </a:rPr>
              <a:t>Ideally, the model would be expected to have a very high specificity or true negative rate. The higher value of specificity would mean a higher value of true negative and a lower false-positive rate. The lower value of specificity would mean a lower value of the true negative and a higher value of false positive.</a:t>
            </a:r>
            <a:endParaRPr lang="en-US" dirty="0">
              <a:solidFill>
                <a:schemeClr val="tx1"/>
              </a:solidFill>
            </a:endParaRPr>
          </a:p>
        </p:txBody>
      </p:sp>
    </p:spTree>
    <p:extLst>
      <p:ext uri="{BB962C8B-B14F-4D97-AF65-F5344CB8AC3E}">
        <p14:creationId xmlns:p14="http://schemas.microsoft.com/office/powerpoint/2010/main" val="24795099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igh sensitivity vs low specificity">
            <a:extLst>
              <a:ext uri="{FF2B5EF4-FFF2-40B4-BE49-F238E27FC236}">
                <a16:creationId xmlns:a16="http://schemas.microsoft.com/office/drawing/2014/main" id="{A480DA35-D854-E4E7-44E2-CDC41E590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138" y="1251738"/>
            <a:ext cx="8440615" cy="534695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C56EAF-0571-E79F-7012-71CDB4FE745D}"/>
              </a:ext>
            </a:extLst>
          </p:cNvPr>
          <p:cNvSpPr txBox="1"/>
          <p:nvPr/>
        </p:nvSpPr>
        <p:spPr>
          <a:xfrm>
            <a:off x="1371600" y="259305"/>
            <a:ext cx="10251831" cy="646331"/>
          </a:xfrm>
          <a:prstGeom prst="rect">
            <a:avLst/>
          </a:prstGeom>
          <a:noFill/>
        </p:spPr>
        <p:txBody>
          <a:bodyPr wrap="square">
            <a:spAutoFit/>
          </a:bodyPr>
          <a:lstStyle/>
          <a:p>
            <a:r>
              <a:rPr lang="en-IN" b="0" i="0" dirty="0">
                <a:effectLst/>
                <a:latin typeface="Georgia" panose="02040502050405020303" pitchFamily="18" charset="0"/>
              </a:rPr>
              <a:t>The diagram below represents a scenario of high sensitivity (low false negatives) and low specificity (high false positives).</a:t>
            </a:r>
            <a:endParaRPr lang="en-US" dirty="0"/>
          </a:p>
        </p:txBody>
      </p:sp>
    </p:spTree>
    <p:extLst>
      <p:ext uri="{BB962C8B-B14F-4D97-AF65-F5344CB8AC3E}">
        <p14:creationId xmlns:p14="http://schemas.microsoft.com/office/powerpoint/2010/main" val="24554720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64A6-7850-2D92-6D0E-4A30DAAF3AF8}"/>
              </a:ext>
            </a:extLst>
          </p:cNvPr>
          <p:cNvSpPr>
            <a:spLocks noGrp="1"/>
          </p:cNvSpPr>
          <p:nvPr>
            <p:ph type="title"/>
          </p:nvPr>
        </p:nvSpPr>
        <p:spPr/>
        <p:txBody>
          <a:bodyPr/>
          <a:lstStyle/>
          <a:p>
            <a:r>
              <a:rPr lang="en-US" dirty="0"/>
              <a:t>FORMULA</a:t>
            </a:r>
          </a:p>
        </p:txBody>
      </p:sp>
      <p:pic>
        <p:nvPicPr>
          <p:cNvPr id="34820" name="Picture 4" descr="Sensitivity, Specificity and Accuracy 1">
            <a:extLst>
              <a:ext uri="{FF2B5EF4-FFF2-40B4-BE49-F238E27FC236}">
                <a16:creationId xmlns:a16="http://schemas.microsoft.com/office/drawing/2014/main" id="{AE1D80A3-EBD9-D850-4B34-6FB70C91A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557" y="2197100"/>
            <a:ext cx="4241800" cy="1231900"/>
          </a:xfrm>
          <a:prstGeom prst="rect">
            <a:avLst/>
          </a:prstGeom>
          <a:noFill/>
          <a:extLst>
            <a:ext uri="{909E8E84-426E-40DD-AFC4-6F175D3DCCD1}">
              <a14:hiddenFill xmlns:a14="http://schemas.microsoft.com/office/drawing/2010/main">
                <a:solidFill>
                  <a:srgbClr val="FFFFFF"/>
                </a:solidFill>
              </a14:hiddenFill>
            </a:ext>
          </a:extLst>
        </p:spPr>
      </p:pic>
      <p:pic>
        <p:nvPicPr>
          <p:cNvPr id="34822" name="Picture 6" descr="Sensitivity, Specificity and Accuracy 2">
            <a:extLst>
              <a:ext uri="{FF2B5EF4-FFF2-40B4-BE49-F238E27FC236}">
                <a16:creationId xmlns:a16="http://schemas.microsoft.com/office/drawing/2014/main" id="{6D3AF168-5AE8-D4F5-159F-FFAC366EF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057" y="3699852"/>
            <a:ext cx="2984500" cy="889000"/>
          </a:xfrm>
          <a:prstGeom prst="rect">
            <a:avLst/>
          </a:prstGeom>
          <a:noFill/>
          <a:extLst>
            <a:ext uri="{909E8E84-426E-40DD-AFC4-6F175D3DCCD1}">
              <a14:hiddenFill xmlns:a14="http://schemas.microsoft.com/office/drawing/2010/main">
                <a:solidFill>
                  <a:srgbClr val="FFFFFF"/>
                </a:solidFill>
              </a14:hiddenFill>
            </a:ext>
          </a:extLst>
        </p:spPr>
      </p:pic>
      <p:pic>
        <p:nvPicPr>
          <p:cNvPr id="34824" name="Picture 8" descr="Sensitivity, Specificity and Accuracy 3">
            <a:extLst>
              <a:ext uri="{FF2B5EF4-FFF2-40B4-BE49-F238E27FC236}">
                <a16:creationId xmlns:a16="http://schemas.microsoft.com/office/drawing/2014/main" id="{D0E23356-8F3E-03BB-4763-6A55AF1E2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057" y="5150827"/>
            <a:ext cx="3098800" cy="100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205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BBBFB-C5D0-163F-28B3-016C8286D661}"/>
              </a:ext>
            </a:extLst>
          </p:cNvPr>
          <p:cNvSpPr>
            <a:spLocks noGrp="1"/>
          </p:cNvSpPr>
          <p:nvPr>
            <p:ph type="title"/>
          </p:nvPr>
        </p:nvSpPr>
        <p:spPr>
          <a:xfrm>
            <a:off x="1580257" y="1511907"/>
            <a:ext cx="9031484" cy="3467282"/>
          </a:xfrm>
        </p:spPr>
        <p:txBody>
          <a:bodyPr vert="horz" lIns="91440" tIns="45720" rIns="91440" bIns="45720" rtlCol="0" anchor="b">
            <a:normAutofit/>
          </a:bodyPr>
          <a:lstStyle/>
          <a:p>
            <a:pPr algn="ctr"/>
            <a:r>
              <a:rPr lang="en-US" sz="8000" spc="800" dirty="0"/>
              <a:t>NAÏVE BAYES CLASSIFICATION</a:t>
            </a:r>
            <a:br>
              <a:rPr lang="en-US" sz="8000" spc="800" dirty="0"/>
            </a:br>
            <a:endParaRPr lang="en-US" sz="8000" spc="800" dirty="0"/>
          </a:p>
        </p:txBody>
      </p:sp>
      <p:sp>
        <p:nvSpPr>
          <p:cNvPr id="13" name="Freeform: Shape 12">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6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BF4A-7B92-FFEA-2A4D-9871BFFE6466}"/>
              </a:ext>
            </a:extLst>
          </p:cNvPr>
          <p:cNvSpPr>
            <a:spLocks noGrp="1"/>
          </p:cNvSpPr>
          <p:nvPr>
            <p:ph type="title"/>
          </p:nvPr>
        </p:nvSpPr>
        <p:spPr/>
        <p:txBody>
          <a:bodyPr/>
          <a:lstStyle/>
          <a:p>
            <a:r>
              <a:rPr lang="en-IN" b="1" i="0" dirty="0">
                <a:solidFill>
                  <a:srgbClr val="161616"/>
                </a:solidFill>
                <a:effectLst/>
              </a:rPr>
              <a:t>Supervised learning</a:t>
            </a:r>
            <a:br>
              <a:rPr lang="en-IN" b="1" i="0" dirty="0">
                <a:solidFill>
                  <a:srgbClr val="161616"/>
                </a:solidFill>
                <a:effectLst/>
              </a:rPr>
            </a:br>
            <a:endParaRPr lang="en-US" b="1" dirty="0"/>
          </a:p>
        </p:txBody>
      </p:sp>
      <p:sp>
        <p:nvSpPr>
          <p:cNvPr id="3" name="Content Placeholder 2">
            <a:extLst>
              <a:ext uri="{FF2B5EF4-FFF2-40B4-BE49-F238E27FC236}">
                <a16:creationId xmlns:a16="http://schemas.microsoft.com/office/drawing/2014/main" id="{D43F9A7C-9E56-7EA5-2375-8DC4CE2EFB16}"/>
              </a:ext>
            </a:extLst>
          </p:cNvPr>
          <p:cNvSpPr>
            <a:spLocks noGrp="1"/>
          </p:cNvSpPr>
          <p:nvPr>
            <p:ph idx="1"/>
          </p:nvPr>
        </p:nvSpPr>
        <p:spPr>
          <a:xfrm>
            <a:off x="1093416" y="1392221"/>
            <a:ext cx="10582768" cy="4779979"/>
          </a:xfrm>
          <a:solidFill>
            <a:schemeClr val="accent1">
              <a:lumMod val="20000"/>
              <a:lumOff val="80000"/>
            </a:schemeClr>
          </a:solidFill>
          <a:ln>
            <a:solidFill>
              <a:schemeClr val="tx1"/>
            </a:solidFill>
          </a:ln>
        </p:spPr>
        <p:txBody>
          <a:bodyPr>
            <a:noAutofit/>
          </a:bodyPr>
          <a:lstStyle/>
          <a:p>
            <a:pPr algn="l" fontAlgn="base"/>
            <a:r>
              <a:rPr lang="en-IN" b="0" i="0" dirty="0">
                <a:solidFill>
                  <a:srgbClr val="161616"/>
                </a:solidFill>
                <a:effectLst/>
              </a:rPr>
              <a:t>We build and test a mapping function with supervised learning in two phases. </a:t>
            </a:r>
          </a:p>
          <a:p>
            <a:pPr algn="l" fontAlgn="base"/>
            <a:r>
              <a:rPr lang="en-IN" b="0" i="0" dirty="0">
                <a:solidFill>
                  <a:srgbClr val="161616"/>
                </a:solidFill>
                <a:effectLst/>
              </a:rPr>
              <a:t>In the </a:t>
            </a:r>
            <a:r>
              <a:rPr lang="en-IN" b="1" i="0" u="sng" dirty="0">
                <a:solidFill>
                  <a:srgbClr val="161616"/>
                </a:solidFill>
                <a:effectLst/>
              </a:rPr>
              <a:t>first phase, </a:t>
            </a:r>
            <a:r>
              <a:rPr lang="en-IN" b="0" i="0" dirty="0">
                <a:solidFill>
                  <a:srgbClr val="161616"/>
                </a:solidFill>
                <a:effectLst/>
              </a:rPr>
              <a:t>we segment a data set into two types of samples: training data and test data. </a:t>
            </a:r>
          </a:p>
          <a:p>
            <a:pPr algn="l" fontAlgn="base"/>
            <a:r>
              <a:rPr lang="en-IN" b="0" i="0" dirty="0">
                <a:solidFill>
                  <a:srgbClr val="161616"/>
                </a:solidFill>
                <a:effectLst/>
              </a:rPr>
              <a:t>Both training and test data contain a test vector (the inputs) and one or more known desired output values. </a:t>
            </a:r>
          </a:p>
          <a:p>
            <a:pPr algn="l" fontAlgn="base"/>
            <a:r>
              <a:rPr lang="en-IN" dirty="0">
                <a:solidFill>
                  <a:srgbClr val="161616"/>
                </a:solidFill>
              </a:rPr>
              <a:t>W</a:t>
            </a:r>
            <a:r>
              <a:rPr lang="en-IN" b="0" i="0" dirty="0">
                <a:solidFill>
                  <a:srgbClr val="161616"/>
                </a:solidFill>
                <a:effectLst/>
              </a:rPr>
              <a:t>e train the mapping function with the training data set until it meets some level of performance (a metric for how accurately the mapping function maps the training data to the associated desired output). </a:t>
            </a:r>
          </a:p>
          <a:p>
            <a:pPr algn="l" fontAlgn="base"/>
            <a:r>
              <a:rPr lang="en-IN" b="0" i="0" dirty="0">
                <a:solidFill>
                  <a:srgbClr val="161616"/>
                </a:solidFill>
                <a:effectLst/>
              </a:rPr>
              <a:t>In the context of supervised learning, this occurs with each training sample, where you use the error (actual vs. desired output) to alter the mapping function. </a:t>
            </a:r>
          </a:p>
          <a:p>
            <a:pPr algn="l" fontAlgn="base"/>
            <a:r>
              <a:rPr lang="en-IN" b="0" i="0" dirty="0">
                <a:solidFill>
                  <a:srgbClr val="161616"/>
                </a:solidFill>
                <a:effectLst/>
              </a:rPr>
              <a:t>In the </a:t>
            </a:r>
            <a:r>
              <a:rPr lang="en-IN" b="1" i="0" u="sng" dirty="0">
                <a:solidFill>
                  <a:srgbClr val="161616"/>
                </a:solidFill>
                <a:effectLst/>
              </a:rPr>
              <a:t>next phase</a:t>
            </a:r>
            <a:r>
              <a:rPr lang="en-IN" b="0" i="0" dirty="0">
                <a:solidFill>
                  <a:srgbClr val="161616"/>
                </a:solidFill>
                <a:effectLst/>
              </a:rPr>
              <a:t>, you test the trained mapping function against the test data. </a:t>
            </a:r>
          </a:p>
          <a:p>
            <a:pPr algn="l" fontAlgn="base"/>
            <a:r>
              <a:rPr lang="en-IN" b="0" i="0" dirty="0">
                <a:solidFill>
                  <a:srgbClr val="161616"/>
                </a:solidFill>
                <a:effectLst/>
              </a:rPr>
              <a:t>The test data represents data that has not been used for training and provides a good measure for how well the mapping function generalizes to unseen data.</a:t>
            </a:r>
          </a:p>
        </p:txBody>
      </p:sp>
    </p:spTree>
    <p:extLst>
      <p:ext uri="{BB962C8B-B14F-4D97-AF65-F5344CB8AC3E}">
        <p14:creationId xmlns:p14="http://schemas.microsoft.com/office/powerpoint/2010/main" val="16676235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95907-3C66-E88B-A785-073B2D0E4738}"/>
              </a:ext>
            </a:extLst>
          </p:cNvPr>
          <p:cNvSpPr>
            <a:spLocks noGrp="1"/>
          </p:cNvSpPr>
          <p:nvPr>
            <p:ph type="title"/>
          </p:nvPr>
        </p:nvSpPr>
        <p:spPr>
          <a:xfrm>
            <a:off x="2895600" y="382385"/>
            <a:ext cx="8534399" cy="1413758"/>
          </a:xfrm>
        </p:spPr>
        <p:txBody>
          <a:bodyPr anchor="b">
            <a:normAutofit/>
          </a:bodyPr>
          <a:lstStyle/>
          <a:p>
            <a:pPr algn="ctr"/>
            <a:r>
              <a:rPr lang="en-US" sz="4400" dirty="0"/>
              <a:t>NAÏVE BAYES CLASSIFICATION</a:t>
            </a:r>
            <a:br>
              <a:rPr lang="en-US" sz="4400" dirty="0"/>
            </a:br>
            <a:endParaRPr lang="en-US" sz="4400" dirty="0"/>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0F341A3-93DE-7962-F45E-E40718D315B1}"/>
              </a:ext>
            </a:extLst>
          </p:cNvPr>
          <p:cNvSpPr>
            <a:spLocks noGrp="1"/>
          </p:cNvSpPr>
          <p:nvPr>
            <p:ph idx="1"/>
          </p:nvPr>
        </p:nvSpPr>
        <p:spPr>
          <a:xfrm>
            <a:off x="2400579" y="1263286"/>
            <a:ext cx="9524439" cy="5425613"/>
          </a:xfrm>
          <a:solidFill>
            <a:schemeClr val="accent1">
              <a:lumMod val="20000"/>
              <a:lumOff val="80000"/>
            </a:schemeClr>
          </a:solidFill>
          <a:ln>
            <a:solidFill>
              <a:schemeClr val="tx1"/>
            </a:solidFill>
          </a:ln>
        </p:spPr>
        <p:txBody>
          <a:bodyPr>
            <a:noAutofit/>
          </a:bodyPr>
          <a:lstStyle/>
          <a:p>
            <a:pPr algn="just" fontAlgn="base"/>
            <a:r>
              <a:rPr lang="en-IN" b="0" i="0" dirty="0">
                <a:solidFill>
                  <a:schemeClr val="tx1"/>
                </a:solidFill>
                <a:effectLst/>
              </a:rPr>
              <a:t>Naive Bayes classifiers are a collection of classification algorithms based on </a:t>
            </a:r>
            <a:r>
              <a:rPr lang="en-IN" b="1" i="0" dirty="0">
                <a:solidFill>
                  <a:schemeClr val="tx1"/>
                </a:solidFill>
                <a:effectLst/>
              </a:rPr>
              <a:t>Bayes’ Theorem</a:t>
            </a:r>
            <a:r>
              <a:rPr lang="en-IN" b="0" i="0" dirty="0">
                <a:solidFill>
                  <a:schemeClr val="tx1"/>
                </a:solidFill>
                <a:effectLst/>
              </a:rPr>
              <a:t>. </a:t>
            </a:r>
          </a:p>
          <a:p>
            <a:pPr algn="just" fontAlgn="base"/>
            <a:r>
              <a:rPr lang="en-IN" b="0" i="0" dirty="0">
                <a:solidFill>
                  <a:schemeClr val="tx1"/>
                </a:solidFill>
                <a:effectLst/>
              </a:rPr>
              <a:t>It is not a single algorithm but a family of algorithms where all of them share a common principle, i.e. every pair of features being classified is independent of each other.</a:t>
            </a:r>
          </a:p>
          <a:p>
            <a:pPr algn="just">
              <a:buFont typeface="Arial" panose="020B0604020202020204" pitchFamily="34" charset="0"/>
              <a:buChar char="•"/>
            </a:pPr>
            <a:r>
              <a:rPr lang="en-IN" b="0" i="0" dirty="0">
                <a:solidFill>
                  <a:srgbClr val="000000"/>
                </a:solidFill>
                <a:effectLst/>
              </a:rPr>
              <a:t>Naïve Bayes algorithm is a supervised learning algorithm, which is based on </a:t>
            </a:r>
            <a:r>
              <a:rPr lang="en-IN" b="1" i="0" dirty="0">
                <a:solidFill>
                  <a:srgbClr val="000000"/>
                </a:solidFill>
                <a:effectLst/>
              </a:rPr>
              <a:t>Bayes theorem</a:t>
            </a:r>
            <a:r>
              <a:rPr lang="en-IN" b="0" i="0" dirty="0">
                <a:solidFill>
                  <a:srgbClr val="000000"/>
                </a:solidFill>
                <a:effectLst/>
              </a:rPr>
              <a:t> and used for solving classification problems.</a:t>
            </a:r>
          </a:p>
          <a:p>
            <a:pPr algn="just">
              <a:buFont typeface="Arial" panose="020B0604020202020204" pitchFamily="34" charset="0"/>
              <a:buChar char="•"/>
            </a:pPr>
            <a:r>
              <a:rPr lang="en-IN" b="0" i="0" dirty="0">
                <a:solidFill>
                  <a:srgbClr val="000000"/>
                </a:solidFill>
                <a:effectLst/>
              </a:rPr>
              <a:t>It is mainly used in </a:t>
            </a:r>
            <a:r>
              <a:rPr lang="en-IN" b="0" i="1" dirty="0">
                <a:solidFill>
                  <a:srgbClr val="000000"/>
                </a:solidFill>
                <a:effectLst/>
              </a:rPr>
              <a:t>text classification</a:t>
            </a:r>
            <a:r>
              <a:rPr lang="en-IN" b="0" i="0" dirty="0">
                <a:solidFill>
                  <a:srgbClr val="000000"/>
                </a:solidFill>
                <a:effectLst/>
              </a:rPr>
              <a:t> that includes a high-dimensional training dataset.</a:t>
            </a:r>
          </a:p>
          <a:p>
            <a:pPr algn="just">
              <a:buFont typeface="Arial" panose="020B0604020202020204" pitchFamily="34" charset="0"/>
              <a:buChar char="•"/>
            </a:pPr>
            <a:r>
              <a:rPr lang="en-IN" b="0" i="0" dirty="0">
                <a:solidFill>
                  <a:srgbClr val="000000"/>
                </a:solidFill>
                <a:effectLst/>
              </a:rPr>
              <a:t>Naïve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r>
              <a:rPr lang="en-IN" b="1" i="0" dirty="0">
                <a:solidFill>
                  <a:srgbClr val="000000"/>
                </a:solidFill>
                <a:effectLst/>
              </a:rPr>
              <a:t>It is a probabilistic classifier, which means it predicts on the basis of the probability of an object</a:t>
            </a:r>
            <a:r>
              <a:rPr lang="en-IN" b="0" i="0" dirty="0">
                <a:solidFill>
                  <a:srgbClr val="000000"/>
                </a:solidFill>
                <a:effectLst/>
              </a:rPr>
              <a:t>.</a:t>
            </a:r>
          </a:p>
          <a:p>
            <a:pPr algn="just">
              <a:buFont typeface="Arial" panose="020B0604020202020204" pitchFamily="34" charset="0"/>
              <a:buChar char="•"/>
            </a:pPr>
            <a:r>
              <a:rPr lang="en-IN" b="0" i="0" dirty="0">
                <a:solidFill>
                  <a:srgbClr val="000000"/>
                </a:solidFill>
                <a:effectLst/>
              </a:rPr>
              <a:t>Some popular examples of Naïve Bayes Algorithm are </a:t>
            </a:r>
            <a:r>
              <a:rPr lang="en-IN" b="1" i="0" dirty="0">
                <a:solidFill>
                  <a:srgbClr val="000000"/>
                </a:solidFill>
                <a:effectLst/>
              </a:rPr>
              <a:t>spam filtration, Sentimental analysis, and classifying articles</a:t>
            </a:r>
            <a:r>
              <a:rPr lang="en-IN" b="0" i="0" dirty="0">
                <a:solidFill>
                  <a:srgbClr val="000000"/>
                </a:solidFill>
                <a:effectLst/>
              </a:rPr>
              <a:t>.</a:t>
            </a:r>
          </a:p>
          <a:p>
            <a:pPr algn="just" fontAlgn="base"/>
            <a:endParaRPr lang="en-IN" b="0" i="0" dirty="0">
              <a:solidFill>
                <a:schemeClr val="tx1"/>
              </a:solidFill>
              <a:effectLst/>
            </a:endParaRPr>
          </a:p>
          <a:p>
            <a:pPr marL="0" indent="0" algn="just" fontAlgn="base">
              <a:buNone/>
            </a:pPr>
            <a:endParaRPr lang="en-IN" b="0" i="0" dirty="0">
              <a:solidFill>
                <a:schemeClr val="tx1"/>
              </a:solidFill>
              <a:effectLst/>
            </a:endParaRPr>
          </a:p>
          <a:p>
            <a:pPr algn="just"/>
            <a:endParaRPr lang="en-US" dirty="0">
              <a:solidFill>
                <a:schemeClr val="tx1"/>
              </a:solidFill>
            </a:endParaRPr>
          </a:p>
        </p:txBody>
      </p:sp>
    </p:spTree>
    <p:extLst>
      <p:ext uri="{BB962C8B-B14F-4D97-AF65-F5344CB8AC3E}">
        <p14:creationId xmlns:p14="http://schemas.microsoft.com/office/powerpoint/2010/main" val="8752978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95907-3C66-E88B-A785-073B2D0E4738}"/>
              </a:ext>
            </a:extLst>
          </p:cNvPr>
          <p:cNvSpPr>
            <a:spLocks noGrp="1"/>
          </p:cNvSpPr>
          <p:nvPr>
            <p:ph type="title"/>
          </p:nvPr>
        </p:nvSpPr>
        <p:spPr>
          <a:xfrm>
            <a:off x="2895600" y="382385"/>
            <a:ext cx="8534399" cy="1413758"/>
          </a:xfrm>
        </p:spPr>
        <p:txBody>
          <a:bodyPr anchor="b">
            <a:normAutofit/>
          </a:bodyPr>
          <a:lstStyle/>
          <a:p>
            <a:pPr algn="ctr"/>
            <a:r>
              <a:rPr lang="en-US" sz="4400"/>
              <a:t>NAÏVE BAYES CLASSIFICATION</a:t>
            </a:r>
            <a:br>
              <a:rPr lang="en-US" sz="4400"/>
            </a:br>
            <a:endParaRPr lang="en-US" sz="4400"/>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0F341A3-93DE-7962-F45E-E40718D315B1}"/>
              </a:ext>
            </a:extLst>
          </p:cNvPr>
          <p:cNvSpPr>
            <a:spLocks noGrp="1"/>
          </p:cNvSpPr>
          <p:nvPr>
            <p:ph idx="1"/>
          </p:nvPr>
        </p:nvSpPr>
        <p:spPr>
          <a:xfrm>
            <a:off x="2655518" y="1639067"/>
            <a:ext cx="9144041" cy="3798572"/>
          </a:xfrm>
          <a:solidFill>
            <a:schemeClr val="accent1">
              <a:lumMod val="20000"/>
              <a:lumOff val="80000"/>
            </a:schemeClr>
          </a:solidFill>
          <a:ln>
            <a:solidFill>
              <a:schemeClr val="tx1"/>
            </a:solidFill>
          </a:ln>
        </p:spPr>
        <p:txBody>
          <a:bodyPr>
            <a:noAutofit/>
          </a:bodyPr>
          <a:lstStyle/>
          <a:p>
            <a:pPr algn="just"/>
            <a:r>
              <a:rPr lang="en-IN" b="0" i="0" dirty="0">
                <a:solidFill>
                  <a:schemeClr val="tx1"/>
                </a:solidFill>
                <a:effectLst/>
              </a:rPr>
              <a:t>The Naïve Bayes algorithm is comprised of two words Naïve and Bayes, Which can be described as:</a:t>
            </a:r>
          </a:p>
          <a:p>
            <a:pPr algn="just"/>
            <a:endParaRPr lang="en-IN" b="0" i="0" dirty="0">
              <a:solidFill>
                <a:schemeClr val="tx1"/>
              </a:solidFill>
              <a:effectLst/>
            </a:endParaRPr>
          </a:p>
          <a:p>
            <a:pPr algn="just">
              <a:buFont typeface="Arial" panose="020B0604020202020204" pitchFamily="34" charset="0"/>
              <a:buChar char="•"/>
            </a:pPr>
            <a:r>
              <a:rPr lang="en-IN" b="1" i="0" dirty="0">
                <a:solidFill>
                  <a:schemeClr val="tx1"/>
                </a:solidFill>
                <a:effectLst/>
              </a:rPr>
              <a:t>Naïve</a:t>
            </a:r>
            <a:r>
              <a:rPr lang="en-IN" b="0" i="0" dirty="0">
                <a:solidFill>
                  <a:schemeClr val="tx1"/>
                </a:solidFill>
                <a:effectLst/>
              </a:rPr>
              <a:t>: It is called Naïve because it assumes that the occurrence of a certain feature is independent of the occurrence of other features. Such as if the fruit is identified on the bases of </a:t>
            </a:r>
            <a:r>
              <a:rPr lang="en-IN" b="0" i="0" dirty="0" err="1">
                <a:solidFill>
                  <a:schemeClr val="tx1"/>
                </a:solidFill>
                <a:effectLst/>
              </a:rPr>
              <a:t>color</a:t>
            </a:r>
            <a:r>
              <a:rPr lang="en-IN" b="0" i="0" dirty="0">
                <a:solidFill>
                  <a:schemeClr val="tx1"/>
                </a:solidFill>
                <a:effectLst/>
              </a:rPr>
              <a:t>, shape, and taste, then red, spherical, and sweet fruit is recognized as an apple. Hence each feature individually contributes to identify that it is an apple without depending on each other.</a:t>
            </a:r>
          </a:p>
          <a:p>
            <a:pPr algn="just">
              <a:buFont typeface="Arial" panose="020B0604020202020204" pitchFamily="34" charset="0"/>
              <a:buChar char="•"/>
            </a:pPr>
            <a:endParaRPr lang="en-IN" b="0" i="0" dirty="0">
              <a:solidFill>
                <a:schemeClr val="tx1"/>
              </a:solidFill>
              <a:effectLst/>
            </a:endParaRPr>
          </a:p>
          <a:p>
            <a:pPr algn="just">
              <a:buFont typeface="Arial" panose="020B0604020202020204" pitchFamily="34" charset="0"/>
              <a:buChar char="•"/>
            </a:pPr>
            <a:r>
              <a:rPr lang="en-IN" b="1" i="0" dirty="0">
                <a:solidFill>
                  <a:schemeClr val="tx1"/>
                </a:solidFill>
                <a:effectLst/>
              </a:rPr>
              <a:t>Bayes</a:t>
            </a:r>
            <a:r>
              <a:rPr lang="en-IN" b="0" i="0" dirty="0">
                <a:solidFill>
                  <a:schemeClr val="tx1"/>
                </a:solidFill>
                <a:effectLst/>
              </a:rPr>
              <a:t>: It is called Bayes because it depends on the principle of </a:t>
            </a:r>
            <a:r>
              <a:rPr lang="en-IN" b="0" i="0" u="none" strike="noStrike" dirty="0">
                <a:solidFill>
                  <a:schemeClr val="tx1"/>
                </a:solidFill>
                <a:effectLst/>
              </a:rPr>
              <a:t>Bayes' Theorem</a:t>
            </a:r>
            <a:r>
              <a:rPr lang="en-IN" b="0" i="0" dirty="0">
                <a:solidFill>
                  <a:schemeClr val="tx1"/>
                </a:solidFill>
                <a:effectLst/>
              </a:rPr>
              <a:t>.</a:t>
            </a:r>
          </a:p>
          <a:p>
            <a:pPr algn="just" fontAlgn="base"/>
            <a:endParaRPr lang="en-IN" b="0" i="0" dirty="0">
              <a:solidFill>
                <a:schemeClr val="tx1"/>
              </a:solidFill>
              <a:effectLst/>
            </a:endParaRPr>
          </a:p>
          <a:p>
            <a:pPr marL="0" indent="0" algn="just" fontAlgn="base">
              <a:buNone/>
            </a:pPr>
            <a:endParaRPr lang="en-IN" b="0" i="0" dirty="0">
              <a:solidFill>
                <a:schemeClr val="tx1"/>
              </a:solidFill>
              <a:effectLst/>
            </a:endParaRPr>
          </a:p>
          <a:p>
            <a:pPr algn="just"/>
            <a:endParaRPr lang="en-US" dirty="0">
              <a:solidFill>
                <a:schemeClr val="tx1"/>
              </a:solidFill>
            </a:endParaRPr>
          </a:p>
        </p:txBody>
      </p:sp>
    </p:spTree>
    <p:extLst>
      <p:ext uri="{BB962C8B-B14F-4D97-AF65-F5344CB8AC3E}">
        <p14:creationId xmlns:p14="http://schemas.microsoft.com/office/powerpoint/2010/main" val="24774965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E3E8-52DE-85FF-054A-4FAC1016D5FB}"/>
              </a:ext>
            </a:extLst>
          </p:cNvPr>
          <p:cNvSpPr>
            <a:spLocks noGrp="1"/>
          </p:cNvSpPr>
          <p:nvPr>
            <p:ph type="title"/>
          </p:nvPr>
        </p:nvSpPr>
        <p:spPr>
          <a:xfrm>
            <a:off x="1251678" y="181627"/>
            <a:ext cx="10178322" cy="795062"/>
          </a:xfrm>
        </p:spPr>
        <p:txBody>
          <a:bodyPr/>
          <a:lstStyle/>
          <a:p>
            <a:r>
              <a:rPr lang="en-IN" b="0" i="0" dirty="0">
                <a:solidFill>
                  <a:schemeClr val="tx1"/>
                </a:solidFill>
                <a:effectLst/>
              </a:rPr>
              <a:t>Bayes’ Theorem</a:t>
            </a:r>
            <a:endParaRPr lang="en-US" dirty="0"/>
          </a:p>
        </p:txBody>
      </p:sp>
      <p:sp>
        <p:nvSpPr>
          <p:cNvPr id="3" name="Content Placeholder 2">
            <a:extLst>
              <a:ext uri="{FF2B5EF4-FFF2-40B4-BE49-F238E27FC236}">
                <a16:creationId xmlns:a16="http://schemas.microsoft.com/office/drawing/2014/main" id="{7E55D5BE-26F0-F4ED-B3F2-DEC5FF44EC26}"/>
              </a:ext>
            </a:extLst>
          </p:cNvPr>
          <p:cNvSpPr>
            <a:spLocks noGrp="1"/>
          </p:cNvSpPr>
          <p:nvPr>
            <p:ph idx="1"/>
          </p:nvPr>
        </p:nvSpPr>
        <p:spPr>
          <a:xfrm>
            <a:off x="1002082" y="1051505"/>
            <a:ext cx="10759858" cy="5699683"/>
          </a:xfrm>
          <a:solidFill>
            <a:schemeClr val="accent1">
              <a:lumMod val="20000"/>
              <a:lumOff val="80000"/>
            </a:schemeClr>
          </a:solidFill>
          <a:ln>
            <a:solidFill>
              <a:schemeClr val="tx1"/>
            </a:solidFill>
          </a:ln>
        </p:spPr>
        <p:txBody>
          <a:bodyPr>
            <a:noAutofit/>
          </a:bodyPr>
          <a:lstStyle/>
          <a:p>
            <a:pPr algn="l" fontAlgn="base"/>
            <a:r>
              <a:rPr lang="en-IN" b="0" i="0" dirty="0">
                <a:solidFill>
                  <a:schemeClr val="tx1"/>
                </a:solidFill>
                <a:effectLst/>
              </a:rPr>
              <a:t>Bayes’ Theorem finds the probability of an event occurring given the probability of another event that has already occurred. Bayes’ theorem is stated mathematically as the following equation:</a:t>
            </a:r>
          </a:p>
          <a:p>
            <a:pPr marL="0" indent="0" algn="l" fontAlgn="base">
              <a:buNone/>
            </a:pPr>
            <a:r>
              <a:rPr lang="en-IN" dirty="0">
                <a:solidFill>
                  <a:schemeClr val="tx1"/>
                </a:solidFill>
              </a:rPr>
              <a:t>                                                                                  </a:t>
            </a:r>
            <a:r>
              <a:rPr lang="en-IN" b="0" i="0" dirty="0">
                <a:solidFill>
                  <a:schemeClr val="tx1"/>
                </a:solidFill>
                <a:effectLst/>
              </a:rPr>
              <a:t>where A and B are events and P(B) ≠ 0.</a:t>
            </a:r>
          </a:p>
          <a:p>
            <a:pPr marL="0" indent="0" algn="l" fontAlgn="base">
              <a:buNone/>
            </a:pPr>
            <a:endParaRPr lang="en-IN" b="0" i="0" dirty="0">
              <a:solidFill>
                <a:schemeClr val="tx1"/>
              </a:solidFill>
              <a:effectLst/>
            </a:endParaRPr>
          </a:p>
          <a:p>
            <a:pPr algn="l" fontAlgn="base">
              <a:buFont typeface="Arial" panose="020B0604020202020204" pitchFamily="34" charset="0"/>
              <a:buChar char="•"/>
            </a:pPr>
            <a:r>
              <a:rPr lang="en-IN" b="0" i="0" dirty="0">
                <a:solidFill>
                  <a:schemeClr val="tx1"/>
                </a:solidFill>
                <a:effectLst/>
              </a:rPr>
              <a:t>Basically, we are trying to find probability of event A, given the event B is true. Event B is also termed as </a:t>
            </a:r>
            <a:r>
              <a:rPr lang="en-IN" b="1" i="0" dirty="0">
                <a:solidFill>
                  <a:schemeClr val="tx1"/>
                </a:solidFill>
                <a:effectLst/>
              </a:rPr>
              <a:t>evidence</a:t>
            </a:r>
            <a:r>
              <a:rPr lang="en-IN" b="0" i="0" dirty="0">
                <a:solidFill>
                  <a:schemeClr val="tx1"/>
                </a:solidFill>
                <a:effectLst/>
              </a:rPr>
              <a:t>.</a:t>
            </a:r>
          </a:p>
          <a:p>
            <a:pPr algn="l" fontAlgn="base">
              <a:buFont typeface="Arial" panose="020B0604020202020204" pitchFamily="34" charset="0"/>
              <a:buChar char="•"/>
            </a:pPr>
            <a:r>
              <a:rPr lang="en-IN" b="0" i="0" dirty="0">
                <a:solidFill>
                  <a:schemeClr val="tx1"/>
                </a:solidFill>
                <a:effectLst/>
              </a:rPr>
              <a:t>P(A) is the </a:t>
            </a:r>
            <a:r>
              <a:rPr lang="en-IN" b="1" i="0" dirty="0">
                <a:solidFill>
                  <a:schemeClr val="tx1"/>
                </a:solidFill>
                <a:effectLst/>
              </a:rPr>
              <a:t>priori</a:t>
            </a:r>
            <a:r>
              <a:rPr lang="en-IN" b="0" i="0" dirty="0">
                <a:solidFill>
                  <a:schemeClr val="tx1"/>
                </a:solidFill>
                <a:effectLst/>
              </a:rPr>
              <a:t> of A (the prior probability, i.e. Probability of event before evidence is seen). The evidence is an attribute value of an unknown instance(here, it is event B).</a:t>
            </a:r>
          </a:p>
          <a:p>
            <a:pPr algn="l" fontAlgn="base">
              <a:buFont typeface="Arial" panose="020B0604020202020204" pitchFamily="34" charset="0"/>
              <a:buChar char="•"/>
            </a:pPr>
            <a:r>
              <a:rPr lang="en-IN" b="0" i="0" dirty="0">
                <a:solidFill>
                  <a:schemeClr val="tx1"/>
                </a:solidFill>
                <a:effectLst/>
              </a:rPr>
              <a:t>P(A|B) is a posteriori probability of B, i.e. probability of event after evidence is seen.</a:t>
            </a:r>
          </a:p>
          <a:p>
            <a:pPr algn="just"/>
            <a:r>
              <a:rPr lang="en-IN" b="1" i="0" dirty="0">
                <a:solidFill>
                  <a:schemeClr val="tx1"/>
                </a:solidFill>
                <a:effectLst/>
              </a:rPr>
              <a:t>P(A|B) is Posterior probability</a:t>
            </a:r>
            <a:r>
              <a:rPr lang="en-IN" b="0" i="0" dirty="0">
                <a:solidFill>
                  <a:schemeClr val="tx1"/>
                </a:solidFill>
                <a:effectLst/>
              </a:rPr>
              <a:t>: Probability of hypothesis A on the observed event B.</a:t>
            </a:r>
          </a:p>
          <a:p>
            <a:pPr algn="just"/>
            <a:r>
              <a:rPr lang="en-IN" b="1" i="0" dirty="0">
                <a:solidFill>
                  <a:schemeClr val="tx1"/>
                </a:solidFill>
                <a:effectLst/>
              </a:rPr>
              <a:t>P(B|A) is Likelihood probability</a:t>
            </a:r>
            <a:r>
              <a:rPr lang="en-IN" b="0" i="0" dirty="0">
                <a:solidFill>
                  <a:schemeClr val="tx1"/>
                </a:solidFill>
                <a:effectLst/>
              </a:rPr>
              <a:t>: Probability of the evidence given that the probability of a hypothesis is true.</a:t>
            </a:r>
          </a:p>
          <a:p>
            <a:pPr algn="just"/>
            <a:r>
              <a:rPr lang="en-IN" b="1" i="0" dirty="0">
                <a:solidFill>
                  <a:schemeClr val="tx1"/>
                </a:solidFill>
                <a:effectLst/>
              </a:rPr>
              <a:t>P(A) is Prior Probability</a:t>
            </a:r>
            <a:r>
              <a:rPr lang="en-IN" b="0" i="0" dirty="0">
                <a:solidFill>
                  <a:schemeClr val="tx1"/>
                </a:solidFill>
                <a:effectLst/>
              </a:rPr>
              <a:t>: Probability of hypothesis before observing the evidence.</a:t>
            </a:r>
          </a:p>
          <a:p>
            <a:pPr algn="just"/>
            <a:r>
              <a:rPr lang="en-IN" b="1" i="0" dirty="0">
                <a:solidFill>
                  <a:schemeClr val="tx1"/>
                </a:solidFill>
                <a:effectLst/>
              </a:rPr>
              <a:t>P(B) is Marginal Probability</a:t>
            </a:r>
            <a:r>
              <a:rPr lang="en-IN" b="0" i="0" dirty="0">
                <a:solidFill>
                  <a:schemeClr val="tx1"/>
                </a:solidFill>
                <a:effectLst/>
              </a:rPr>
              <a:t>: Probability of Evidence.</a:t>
            </a:r>
          </a:p>
          <a:p>
            <a:pPr algn="just"/>
            <a:endParaRPr lang="en-IN" b="0" i="0" dirty="0">
              <a:solidFill>
                <a:schemeClr val="tx1"/>
              </a:solidFill>
              <a:effectLst/>
            </a:endParaRPr>
          </a:p>
          <a:p>
            <a:pPr algn="l" fontAlgn="base">
              <a:buFont typeface="Arial" panose="020B0604020202020204" pitchFamily="34" charset="0"/>
              <a:buChar char="•"/>
            </a:pPr>
            <a:endParaRPr lang="en-IN" b="0" i="0" dirty="0">
              <a:solidFill>
                <a:schemeClr val="tx1"/>
              </a:solidFill>
              <a:effectLst/>
            </a:endParaRPr>
          </a:p>
          <a:p>
            <a:endParaRPr lang="en-US" dirty="0">
              <a:solidFill>
                <a:schemeClr val="tx1"/>
              </a:solidFill>
            </a:endParaRPr>
          </a:p>
        </p:txBody>
      </p:sp>
      <p:pic>
        <p:nvPicPr>
          <p:cNvPr id="1036" name="Picture 12" descr="Naïve Bayes Classifier Algorithm">
            <a:extLst>
              <a:ext uri="{FF2B5EF4-FFF2-40B4-BE49-F238E27FC236}">
                <a16:creationId xmlns:a16="http://schemas.microsoft.com/office/drawing/2014/main" id="{D8E76117-6633-C4DA-8906-5A40B7D55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935" y="1759225"/>
            <a:ext cx="3108370" cy="91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4541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E3E8-52DE-85FF-054A-4FAC1016D5FB}"/>
              </a:ext>
            </a:extLst>
          </p:cNvPr>
          <p:cNvSpPr>
            <a:spLocks noGrp="1"/>
          </p:cNvSpPr>
          <p:nvPr>
            <p:ph type="title"/>
          </p:nvPr>
        </p:nvSpPr>
        <p:spPr>
          <a:xfrm>
            <a:off x="1251678" y="382385"/>
            <a:ext cx="10178322" cy="795062"/>
          </a:xfrm>
        </p:spPr>
        <p:txBody>
          <a:bodyPr>
            <a:normAutofit fontScale="90000"/>
          </a:bodyPr>
          <a:lstStyle/>
          <a:p>
            <a:r>
              <a:rPr lang="en-IN" b="0" i="0" dirty="0">
                <a:solidFill>
                  <a:schemeClr val="tx1"/>
                </a:solidFill>
                <a:effectLst/>
              </a:rPr>
              <a:t>Working of Naïve Bayes' </a:t>
            </a:r>
            <a:r>
              <a:rPr lang="en-IN" b="0" i="0" dirty="0" err="1">
                <a:solidFill>
                  <a:schemeClr val="tx1"/>
                </a:solidFill>
                <a:effectLst/>
              </a:rPr>
              <a:t>ClassifieR</a:t>
            </a:r>
            <a:br>
              <a:rPr lang="en-IN" b="0" i="0" dirty="0">
                <a:solidFill>
                  <a:schemeClr val="tx1"/>
                </a:solidFill>
                <a:effectLst/>
              </a:rPr>
            </a:br>
            <a:endParaRPr lang="en-US" dirty="0">
              <a:solidFill>
                <a:schemeClr val="tx1"/>
              </a:solidFill>
            </a:endParaRPr>
          </a:p>
        </p:txBody>
      </p:sp>
      <p:sp>
        <p:nvSpPr>
          <p:cNvPr id="3" name="Content Placeholder 2">
            <a:extLst>
              <a:ext uri="{FF2B5EF4-FFF2-40B4-BE49-F238E27FC236}">
                <a16:creationId xmlns:a16="http://schemas.microsoft.com/office/drawing/2014/main" id="{7E55D5BE-26F0-F4ED-B3F2-DEC5FF44EC26}"/>
              </a:ext>
            </a:extLst>
          </p:cNvPr>
          <p:cNvSpPr>
            <a:spLocks noGrp="1"/>
          </p:cNvSpPr>
          <p:nvPr>
            <p:ph idx="1"/>
          </p:nvPr>
        </p:nvSpPr>
        <p:spPr>
          <a:xfrm>
            <a:off x="1251678" y="1402915"/>
            <a:ext cx="10510262" cy="5273458"/>
          </a:xfrm>
          <a:solidFill>
            <a:schemeClr val="accent1">
              <a:lumMod val="20000"/>
              <a:lumOff val="80000"/>
            </a:schemeClr>
          </a:solidFill>
          <a:ln>
            <a:solidFill>
              <a:schemeClr val="tx1"/>
            </a:solidFill>
          </a:ln>
        </p:spPr>
        <p:txBody>
          <a:bodyPr>
            <a:noAutofit/>
          </a:bodyPr>
          <a:lstStyle/>
          <a:p>
            <a:pPr algn="just"/>
            <a:r>
              <a:rPr lang="en-IN" b="0" i="0" dirty="0">
                <a:solidFill>
                  <a:schemeClr val="tx1"/>
                </a:solidFill>
                <a:effectLst/>
              </a:rPr>
              <a:t>Working of Naïve Bayes' Classifier can be understood with the help of the below example.</a:t>
            </a:r>
          </a:p>
          <a:p>
            <a:pPr marL="0" indent="0" algn="just">
              <a:buNone/>
            </a:pPr>
            <a:r>
              <a:rPr lang="en-IN" b="0" i="0" dirty="0">
                <a:solidFill>
                  <a:schemeClr val="tx1"/>
                </a:solidFill>
                <a:effectLst/>
              </a:rPr>
              <a:t>Suppose we have a dataset of </a:t>
            </a:r>
            <a:r>
              <a:rPr lang="en-IN" b="1" i="0" dirty="0">
                <a:solidFill>
                  <a:schemeClr val="tx1"/>
                </a:solidFill>
                <a:effectLst/>
              </a:rPr>
              <a:t>weather conditions</a:t>
            </a:r>
            <a:r>
              <a:rPr lang="en-IN" b="0" i="0" dirty="0">
                <a:solidFill>
                  <a:schemeClr val="tx1"/>
                </a:solidFill>
                <a:effectLst/>
              </a:rPr>
              <a:t> and corresponding target variable "</a:t>
            </a:r>
            <a:r>
              <a:rPr lang="en-IN" b="1" i="0" dirty="0">
                <a:solidFill>
                  <a:schemeClr val="tx1"/>
                </a:solidFill>
                <a:effectLst/>
              </a:rPr>
              <a:t>Play</a:t>
            </a:r>
            <a:r>
              <a:rPr lang="en-IN" b="0" i="0" dirty="0">
                <a:solidFill>
                  <a:schemeClr val="tx1"/>
                </a:solidFill>
                <a:effectLst/>
              </a:rPr>
              <a:t>". </a:t>
            </a:r>
          </a:p>
          <a:p>
            <a:pPr marL="0" indent="0" algn="just">
              <a:buNone/>
            </a:pPr>
            <a:endParaRPr lang="en-IN" b="0" i="0" dirty="0">
              <a:solidFill>
                <a:schemeClr val="tx1"/>
              </a:solidFill>
              <a:effectLst/>
            </a:endParaRPr>
          </a:p>
          <a:p>
            <a:pPr algn="just"/>
            <a:r>
              <a:rPr lang="en-IN" b="0" i="0" dirty="0">
                <a:solidFill>
                  <a:schemeClr val="tx1"/>
                </a:solidFill>
                <a:effectLst/>
              </a:rPr>
              <a:t>So, using this dataset we need to decide that whether we should play or not on a particular day according to the weather conditions. </a:t>
            </a:r>
          </a:p>
          <a:p>
            <a:pPr algn="just"/>
            <a:endParaRPr lang="en-IN" b="0" i="0" dirty="0">
              <a:solidFill>
                <a:schemeClr val="tx1"/>
              </a:solidFill>
              <a:effectLst/>
            </a:endParaRPr>
          </a:p>
          <a:p>
            <a:pPr algn="just"/>
            <a:r>
              <a:rPr lang="en-IN" b="0" i="0" dirty="0">
                <a:solidFill>
                  <a:schemeClr val="tx1"/>
                </a:solidFill>
                <a:effectLst/>
              </a:rPr>
              <a:t>So to solve this problem, we need to follow the below steps:</a:t>
            </a:r>
          </a:p>
          <a:p>
            <a:pPr algn="just"/>
            <a:endParaRPr lang="en-IN" b="0" i="0" dirty="0">
              <a:solidFill>
                <a:schemeClr val="tx1"/>
              </a:solidFill>
              <a:effectLst/>
            </a:endParaRPr>
          </a:p>
          <a:p>
            <a:pPr algn="just">
              <a:buFont typeface="+mj-lt"/>
              <a:buAutoNum type="arabicPeriod"/>
            </a:pPr>
            <a:r>
              <a:rPr lang="en-IN" b="0" i="0" dirty="0">
                <a:solidFill>
                  <a:schemeClr val="tx1"/>
                </a:solidFill>
                <a:effectLst/>
              </a:rPr>
              <a:t>Convert the given dataset into frequency tables.</a:t>
            </a:r>
          </a:p>
          <a:p>
            <a:pPr algn="just">
              <a:buFont typeface="+mj-lt"/>
              <a:buAutoNum type="arabicPeriod"/>
            </a:pPr>
            <a:r>
              <a:rPr lang="en-IN" b="0" i="0" dirty="0">
                <a:solidFill>
                  <a:schemeClr val="tx1"/>
                </a:solidFill>
                <a:effectLst/>
              </a:rPr>
              <a:t>Generate Likelihood table by finding the probabilities of given features.</a:t>
            </a:r>
          </a:p>
          <a:p>
            <a:pPr algn="just">
              <a:buFont typeface="+mj-lt"/>
              <a:buAutoNum type="arabicPeriod"/>
            </a:pPr>
            <a:r>
              <a:rPr lang="en-IN" b="0" i="0" dirty="0">
                <a:solidFill>
                  <a:schemeClr val="tx1"/>
                </a:solidFill>
                <a:effectLst/>
              </a:rPr>
              <a:t>Now, use Bayes theorem to calculate the posterior probability.</a:t>
            </a:r>
          </a:p>
          <a:p>
            <a:pPr algn="l" fontAlgn="base"/>
            <a:endParaRPr lang="en-US" b="1" dirty="0">
              <a:solidFill>
                <a:schemeClr val="tx1"/>
              </a:solidFill>
            </a:endParaRPr>
          </a:p>
        </p:txBody>
      </p:sp>
    </p:spTree>
    <p:extLst>
      <p:ext uri="{BB962C8B-B14F-4D97-AF65-F5344CB8AC3E}">
        <p14:creationId xmlns:p14="http://schemas.microsoft.com/office/powerpoint/2010/main" val="27622970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D618489-FDB4-939B-A088-14F1698E46B5}"/>
              </a:ext>
            </a:extLst>
          </p:cNvPr>
          <p:cNvSpPr>
            <a:spLocks noGrp="1"/>
          </p:cNvSpPr>
          <p:nvPr>
            <p:ph type="title"/>
          </p:nvPr>
        </p:nvSpPr>
        <p:spPr>
          <a:xfrm>
            <a:off x="1580257" y="864911"/>
            <a:ext cx="9031484" cy="3467282"/>
          </a:xfrm>
        </p:spPr>
        <p:txBody>
          <a:bodyPr vert="horz" lIns="91440" tIns="45720" rIns="91440" bIns="45720" rtlCol="0" anchor="b">
            <a:normAutofit/>
          </a:bodyPr>
          <a:lstStyle/>
          <a:p>
            <a:pPr algn="ctr"/>
            <a:r>
              <a:rPr lang="en-US" sz="5600" b="0" i="0" spc="800" dirty="0">
                <a:effectLst/>
              </a:rPr>
              <a:t>Working of Naïve Bayes' </a:t>
            </a:r>
            <a:r>
              <a:rPr lang="en-US" sz="5600" b="0" i="0" spc="800" dirty="0" err="1">
                <a:effectLst/>
              </a:rPr>
              <a:t>ClassifieR</a:t>
            </a:r>
            <a:r>
              <a:rPr lang="en-US" sz="5600" b="0" i="0" spc="800" dirty="0">
                <a:effectLst/>
              </a:rPr>
              <a:t> example1</a:t>
            </a:r>
            <a:br>
              <a:rPr lang="en-US" sz="5600" b="0" i="0" spc="800" dirty="0">
                <a:effectLst/>
              </a:rPr>
            </a:br>
            <a:endParaRPr lang="en-US" sz="5600" spc="800" dirty="0"/>
          </a:p>
        </p:txBody>
      </p:sp>
      <p:sp>
        <p:nvSpPr>
          <p:cNvPr id="15" name="Freeform: Shape 14">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216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5D5BE-26F0-F4ED-B3F2-DEC5FF44EC26}"/>
              </a:ext>
            </a:extLst>
          </p:cNvPr>
          <p:cNvSpPr>
            <a:spLocks noGrp="1"/>
          </p:cNvSpPr>
          <p:nvPr>
            <p:ph idx="1"/>
          </p:nvPr>
        </p:nvSpPr>
        <p:spPr>
          <a:xfrm>
            <a:off x="949105" y="416795"/>
            <a:ext cx="7524752" cy="1277655"/>
          </a:xfrm>
          <a:solidFill>
            <a:schemeClr val="accent1">
              <a:lumMod val="20000"/>
              <a:lumOff val="80000"/>
            </a:schemeClr>
          </a:solidFill>
          <a:ln>
            <a:solidFill>
              <a:schemeClr val="tx1"/>
            </a:solidFill>
          </a:ln>
        </p:spPr>
        <p:txBody>
          <a:bodyPr>
            <a:noAutofit/>
          </a:bodyPr>
          <a:lstStyle/>
          <a:p>
            <a:pPr algn="just"/>
            <a:r>
              <a:rPr lang="en-IN" b="1" i="0" dirty="0">
                <a:solidFill>
                  <a:srgbClr val="333333"/>
                </a:solidFill>
                <a:effectLst/>
                <a:latin typeface="inter-bold"/>
              </a:rPr>
              <a:t>Problem</a:t>
            </a:r>
            <a:r>
              <a:rPr lang="en-IN" b="0" i="0" dirty="0">
                <a:solidFill>
                  <a:srgbClr val="333333"/>
                </a:solidFill>
                <a:effectLst/>
                <a:latin typeface="inter-regular"/>
              </a:rPr>
              <a:t>: If the weather is sunny, then the Player should play or not?</a:t>
            </a:r>
          </a:p>
          <a:p>
            <a:pPr algn="just"/>
            <a:r>
              <a:rPr lang="en-IN" b="1" i="0" dirty="0">
                <a:solidFill>
                  <a:srgbClr val="333333"/>
                </a:solidFill>
                <a:effectLst/>
                <a:latin typeface="inter-bold"/>
              </a:rPr>
              <a:t>Solution</a:t>
            </a:r>
            <a:r>
              <a:rPr lang="en-IN" b="0" i="0" dirty="0">
                <a:solidFill>
                  <a:srgbClr val="333333"/>
                </a:solidFill>
                <a:effectLst/>
                <a:latin typeface="inter-regular"/>
              </a:rPr>
              <a:t>: To solve this, first consider the dataset, </a:t>
            </a:r>
            <a:r>
              <a:rPr lang="en-IN" i="0" dirty="0">
                <a:solidFill>
                  <a:srgbClr val="333333"/>
                </a:solidFill>
                <a:effectLst/>
                <a:latin typeface="inter-bold"/>
              </a:rPr>
              <a:t>Frequency table for the Weather Conditions,</a:t>
            </a:r>
            <a:endParaRPr lang="en-US" dirty="0">
              <a:solidFill>
                <a:schemeClr val="tx1"/>
              </a:solidFill>
            </a:endParaRPr>
          </a:p>
        </p:txBody>
      </p:sp>
      <p:graphicFrame>
        <p:nvGraphicFramePr>
          <p:cNvPr id="4" name="Table 3">
            <a:extLst>
              <a:ext uri="{FF2B5EF4-FFF2-40B4-BE49-F238E27FC236}">
                <a16:creationId xmlns:a16="http://schemas.microsoft.com/office/drawing/2014/main" id="{116498F2-0CEA-866E-4DE3-DF9812FCA21A}"/>
              </a:ext>
            </a:extLst>
          </p:cNvPr>
          <p:cNvGraphicFramePr>
            <a:graphicFrameLocks noGrp="1"/>
          </p:cNvGraphicFramePr>
          <p:nvPr>
            <p:extLst>
              <p:ext uri="{D42A27DB-BD31-4B8C-83A1-F6EECF244321}">
                <p14:modId xmlns:p14="http://schemas.microsoft.com/office/powerpoint/2010/main" val="1798747332"/>
              </p:ext>
            </p:extLst>
          </p:nvPr>
        </p:nvGraphicFramePr>
        <p:xfrm>
          <a:off x="8668010" y="129187"/>
          <a:ext cx="3118981" cy="6256012"/>
        </p:xfrm>
        <a:graphic>
          <a:graphicData uri="http://schemas.openxmlformats.org/drawingml/2006/table">
            <a:tbl>
              <a:tblPr>
                <a:tableStyleId>{69CF1AB2-1976-4502-BF36-3FF5EA218861}</a:tableStyleId>
              </a:tblPr>
              <a:tblGrid>
                <a:gridCol w="751562">
                  <a:extLst>
                    <a:ext uri="{9D8B030D-6E8A-4147-A177-3AD203B41FA5}">
                      <a16:colId xmlns:a16="http://schemas.microsoft.com/office/drawing/2014/main" val="1315636407"/>
                    </a:ext>
                  </a:extLst>
                </a:gridCol>
                <a:gridCol w="1402915">
                  <a:extLst>
                    <a:ext uri="{9D8B030D-6E8A-4147-A177-3AD203B41FA5}">
                      <a16:colId xmlns:a16="http://schemas.microsoft.com/office/drawing/2014/main" val="3022440151"/>
                    </a:ext>
                  </a:extLst>
                </a:gridCol>
                <a:gridCol w="964504">
                  <a:extLst>
                    <a:ext uri="{9D8B030D-6E8A-4147-A177-3AD203B41FA5}">
                      <a16:colId xmlns:a16="http://schemas.microsoft.com/office/drawing/2014/main" val="1565224382"/>
                    </a:ext>
                  </a:extLst>
                </a:gridCol>
              </a:tblGrid>
              <a:tr h="384380">
                <a:tc gridSpan="3">
                  <a:txBody>
                    <a:bodyPr/>
                    <a:lstStyle/>
                    <a:p>
                      <a:pPr algn="l" fontAlgn="t"/>
                      <a:r>
                        <a:rPr lang="en-IN" sz="2000" dirty="0">
                          <a:solidFill>
                            <a:srgbClr val="000000"/>
                          </a:solidFill>
                          <a:effectLst/>
                          <a:latin typeface="+mn-lt"/>
                        </a:rPr>
                        <a:t>Dataset:</a:t>
                      </a:r>
                    </a:p>
                  </a:txBody>
                  <a:tcPr marL="60848" marR="60848" marT="60848" marB="608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sz="2000" dirty="0">
                        <a:latin typeface="+mn-lt"/>
                      </a:endParaRPr>
                    </a:p>
                  </a:txBody>
                  <a:tcPr marL="48679" marR="48679" marT="24339" marB="243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5887009"/>
                  </a:ext>
                </a:extLst>
              </a:tr>
              <a:tr h="0">
                <a:tc gridSpan="2">
                  <a:txBody>
                    <a:bodyPr/>
                    <a:lstStyle/>
                    <a:p>
                      <a:pPr algn="l" fontAlgn="t"/>
                      <a:r>
                        <a:rPr lang="en-IN" sz="2000" dirty="0">
                          <a:solidFill>
                            <a:srgbClr val="000000"/>
                          </a:solidFill>
                          <a:effectLst/>
                          <a:latin typeface="+mn-lt"/>
                        </a:rPr>
                        <a:t>Outlook</a:t>
                      </a:r>
                    </a:p>
                  </a:txBody>
                  <a:tcPr marL="60848" marR="60848" marT="60848" marB="608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t"/>
                      <a:endParaRPr lang="en-IN" sz="1000" dirty="0">
                        <a:solidFill>
                          <a:srgbClr val="000000"/>
                        </a:solidFill>
                        <a:effectLst/>
                        <a:latin typeface="times new roman" panose="02020603050405020304" pitchFamily="18" charset="0"/>
                      </a:endParaRPr>
                    </a:p>
                  </a:txBody>
                  <a:tcPr marL="60848" marR="60848" marT="60848" marB="60848">
                    <a:lnL w="9525" cap="flat" cmpd="sng" algn="ctr">
                      <a:solidFill>
                        <a:srgbClr val="202F70"/>
                      </a:solidFill>
                      <a:prstDash val="solid"/>
                      <a:round/>
                      <a:headEnd type="none" w="med" len="med"/>
                      <a:tailEnd type="none" w="med" len="med"/>
                    </a:lnL>
                    <a:lnR w="9525" cap="flat" cmpd="sng" algn="ctr">
                      <a:solidFill>
                        <a:srgbClr val="202F70"/>
                      </a:solidFill>
                      <a:prstDash val="solid"/>
                      <a:round/>
                      <a:headEnd type="none" w="med" len="med"/>
                      <a:tailEnd type="none" w="med" len="med"/>
                    </a:lnR>
                    <a:lnT w="9525" cap="flat" cmpd="sng" algn="ctr">
                      <a:solidFill>
                        <a:srgbClr val="202F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000000"/>
                          </a:solidFill>
                          <a:effectLst/>
                          <a:latin typeface="+mn-lt"/>
                        </a:rPr>
                        <a:t>Play</a:t>
                      </a:r>
                    </a:p>
                  </a:txBody>
                  <a:tcPr marL="48679" marR="48679" marT="24339" marB="243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847965"/>
                  </a:ext>
                </a:extLst>
              </a:tr>
              <a:tr h="267959">
                <a:tc>
                  <a:txBody>
                    <a:bodyPr/>
                    <a:lstStyle/>
                    <a:p>
                      <a:pPr algn="just" fontAlgn="t"/>
                      <a:r>
                        <a:rPr lang="en-IN" sz="2000" b="1" dirty="0">
                          <a:solidFill>
                            <a:srgbClr val="333333"/>
                          </a:solidFill>
                          <a:effectLst/>
                          <a:latin typeface="+mn-lt"/>
                        </a:rPr>
                        <a:t>0</a:t>
                      </a:r>
                      <a:endParaRPr lang="en-IN" sz="2000" dirty="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Rainy</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Yes</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773087"/>
                  </a:ext>
                </a:extLst>
              </a:tr>
              <a:tr h="267959">
                <a:tc>
                  <a:txBody>
                    <a:bodyPr/>
                    <a:lstStyle/>
                    <a:p>
                      <a:pPr algn="just" fontAlgn="t"/>
                      <a:r>
                        <a:rPr lang="en-IN" sz="2000" b="1">
                          <a:solidFill>
                            <a:srgbClr val="333333"/>
                          </a:solidFill>
                          <a:effectLst/>
                          <a:latin typeface="+mn-lt"/>
                        </a:rPr>
                        <a:t>1</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Sunny</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Yes</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534972"/>
                  </a:ext>
                </a:extLst>
              </a:tr>
              <a:tr h="267959">
                <a:tc>
                  <a:txBody>
                    <a:bodyPr/>
                    <a:lstStyle/>
                    <a:p>
                      <a:pPr algn="just" fontAlgn="t"/>
                      <a:r>
                        <a:rPr lang="en-IN" sz="2000" b="1">
                          <a:solidFill>
                            <a:srgbClr val="333333"/>
                          </a:solidFill>
                          <a:effectLst/>
                          <a:latin typeface="+mn-lt"/>
                        </a:rPr>
                        <a:t>2</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Overcast</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Yes</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465379"/>
                  </a:ext>
                </a:extLst>
              </a:tr>
              <a:tr h="267959">
                <a:tc>
                  <a:txBody>
                    <a:bodyPr/>
                    <a:lstStyle/>
                    <a:p>
                      <a:pPr algn="just" fontAlgn="t"/>
                      <a:r>
                        <a:rPr lang="en-IN" sz="2000" b="1">
                          <a:solidFill>
                            <a:srgbClr val="333333"/>
                          </a:solidFill>
                          <a:effectLst/>
                          <a:latin typeface="+mn-lt"/>
                        </a:rPr>
                        <a:t>3</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dirty="0">
                          <a:solidFill>
                            <a:srgbClr val="333333"/>
                          </a:solidFill>
                          <a:effectLst/>
                          <a:latin typeface="+mn-lt"/>
                        </a:rPr>
                        <a:t>Overcast</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Yes</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243507"/>
                  </a:ext>
                </a:extLst>
              </a:tr>
              <a:tr h="267959">
                <a:tc>
                  <a:txBody>
                    <a:bodyPr/>
                    <a:lstStyle/>
                    <a:p>
                      <a:pPr algn="just" fontAlgn="t"/>
                      <a:r>
                        <a:rPr lang="en-IN" sz="2000" b="1">
                          <a:solidFill>
                            <a:srgbClr val="333333"/>
                          </a:solidFill>
                          <a:effectLst/>
                          <a:latin typeface="+mn-lt"/>
                        </a:rPr>
                        <a:t>4</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Sunny</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No</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345876"/>
                  </a:ext>
                </a:extLst>
              </a:tr>
              <a:tr h="267959">
                <a:tc>
                  <a:txBody>
                    <a:bodyPr/>
                    <a:lstStyle/>
                    <a:p>
                      <a:pPr algn="just" fontAlgn="t"/>
                      <a:r>
                        <a:rPr lang="en-IN" sz="2000" b="1">
                          <a:solidFill>
                            <a:srgbClr val="333333"/>
                          </a:solidFill>
                          <a:effectLst/>
                          <a:latin typeface="+mn-lt"/>
                        </a:rPr>
                        <a:t>5</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Rainy</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Yes</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150632"/>
                  </a:ext>
                </a:extLst>
              </a:tr>
              <a:tr h="267959">
                <a:tc>
                  <a:txBody>
                    <a:bodyPr/>
                    <a:lstStyle/>
                    <a:p>
                      <a:pPr algn="just" fontAlgn="t"/>
                      <a:r>
                        <a:rPr lang="en-IN" sz="2000" b="1">
                          <a:solidFill>
                            <a:srgbClr val="333333"/>
                          </a:solidFill>
                          <a:effectLst/>
                          <a:latin typeface="+mn-lt"/>
                        </a:rPr>
                        <a:t>6</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Sunny</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Yes</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196778"/>
                  </a:ext>
                </a:extLst>
              </a:tr>
              <a:tr h="267959">
                <a:tc>
                  <a:txBody>
                    <a:bodyPr/>
                    <a:lstStyle/>
                    <a:p>
                      <a:pPr algn="just" fontAlgn="t"/>
                      <a:r>
                        <a:rPr lang="en-IN" sz="2000" b="1">
                          <a:solidFill>
                            <a:srgbClr val="333333"/>
                          </a:solidFill>
                          <a:effectLst/>
                          <a:latin typeface="+mn-lt"/>
                        </a:rPr>
                        <a:t>7</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Overcast</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Yes</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784466"/>
                  </a:ext>
                </a:extLst>
              </a:tr>
              <a:tr h="267959">
                <a:tc>
                  <a:txBody>
                    <a:bodyPr/>
                    <a:lstStyle/>
                    <a:p>
                      <a:pPr algn="just" fontAlgn="t"/>
                      <a:r>
                        <a:rPr lang="en-IN" sz="2000" b="1">
                          <a:solidFill>
                            <a:srgbClr val="333333"/>
                          </a:solidFill>
                          <a:effectLst/>
                          <a:latin typeface="+mn-lt"/>
                        </a:rPr>
                        <a:t>8</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Rainy</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No</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1438027"/>
                  </a:ext>
                </a:extLst>
              </a:tr>
              <a:tr h="267959">
                <a:tc>
                  <a:txBody>
                    <a:bodyPr/>
                    <a:lstStyle/>
                    <a:p>
                      <a:pPr algn="just" fontAlgn="t"/>
                      <a:r>
                        <a:rPr lang="en-IN" sz="2000" b="1">
                          <a:solidFill>
                            <a:srgbClr val="333333"/>
                          </a:solidFill>
                          <a:effectLst/>
                          <a:latin typeface="+mn-lt"/>
                        </a:rPr>
                        <a:t>9</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Sunny</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No</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8631122"/>
                  </a:ext>
                </a:extLst>
              </a:tr>
              <a:tr h="267959">
                <a:tc>
                  <a:txBody>
                    <a:bodyPr/>
                    <a:lstStyle/>
                    <a:p>
                      <a:pPr algn="just" fontAlgn="t"/>
                      <a:r>
                        <a:rPr lang="en-IN" sz="2000" b="1">
                          <a:solidFill>
                            <a:srgbClr val="333333"/>
                          </a:solidFill>
                          <a:effectLst/>
                          <a:latin typeface="+mn-lt"/>
                        </a:rPr>
                        <a:t>10</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Sunny</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Yes</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5003246"/>
                  </a:ext>
                </a:extLst>
              </a:tr>
              <a:tr h="267959">
                <a:tc>
                  <a:txBody>
                    <a:bodyPr/>
                    <a:lstStyle/>
                    <a:p>
                      <a:pPr algn="just" fontAlgn="t"/>
                      <a:r>
                        <a:rPr lang="en-IN" sz="2000" b="1">
                          <a:solidFill>
                            <a:srgbClr val="333333"/>
                          </a:solidFill>
                          <a:effectLst/>
                          <a:latin typeface="+mn-lt"/>
                        </a:rPr>
                        <a:t>11</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Rainy</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No</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63680"/>
                  </a:ext>
                </a:extLst>
              </a:tr>
              <a:tr h="267959">
                <a:tc>
                  <a:txBody>
                    <a:bodyPr/>
                    <a:lstStyle/>
                    <a:p>
                      <a:pPr algn="just" fontAlgn="t"/>
                      <a:r>
                        <a:rPr lang="en-IN" sz="2000" b="1">
                          <a:solidFill>
                            <a:srgbClr val="333333"/>
                          </a:solidFill>
                          <a:effectLst/>
                          <a:latin typeface="+mn-lt"/>
                        </a:rPr>
                        <a:t>12</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Overcast</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Yes</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5398226"/>
                  </a:ext>
                </a:extLst>
              </a:tr>
              <a:tr h="267959">
                <a:tc>
                  <a:txBody>
                    <a:bodyPr/>
                    <a:lstStyle/>
                    <a:p>
                      <a:pPr algn="just" fontAlgn="t"/>
                      <a:r>
                        <a:rPr lang="en-IN" sz="2000" b="1">
                          <a:solidFill>
                            <a:srgbClr val="333333"/>
                          </a:solidFill>
                          <a:effectLst/>
                          <a:latin typeface="+mn-lt"/>
                        </a:rPr>
                        <a:t>13</a:t>
                      </a:r>
                      <a:endParaRPr lang="en-IN" sz="2000">
                        <a:solidFill>
                          <a:srgbClr val="333333"/>
                        </a:solidFill>
                        <a:effectLst/>
                        <a:latin typeface="+mn-lt"/>
                      </a:endParaRP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a:solidFill>
                            <a:srgbClr val="333333"/>
                          </a:solidFill>
                          <a:effectLst/>
                          <a:latin typeface="+mn-lt"/>
                        </a:rPr>
                        <a:t>Overcast</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2000" dirty="0">
                          <a:solidFill>
                            <a:srgbClr val="333333"/>
                          </a:solidFill>
                          <a:effectLst/>
                          <a:latin typeface="+mn-lt"/>
                        </a:rPr>
                        <a:t>Yes</a:t>
                      </a:r>
                    </a:p>
                  </a:txBody>
                  <a:tcPr marL="40565" marR="40565" marT="40565" marB="405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796027"/>
                  </a:ext>
                </a:extLst>
              </a:tr>
            </a:tbl>
          </a:graphicData>
        </a:graphic>
      </p:graphicFrame>
      <p:graphicFrame>
        <p:nvGraphicFramePr>
          <p:cNvPr id="5" name="Table 4">
            <a:extLst>
              <a:ext uri="{FF2B5EF4-FFF2-40B4-BE49-F238E27FC236}">
                <a16:creationId xmlns:a16="http://schemas.microsoft.com/office/drawing/2014/main" id="{32707F17-EBE1-5722-8E5C-10B312312CA9}"/>
              </a:ext>
            </a:extLst>
          </p:cNvPr>
          <p:cNvGraphicFramePr>
            <a:graphicFrameLocks noGrp="1"/>
          </p:cNvGraphicFramePr>
          <p:nvPr>
            <p:extLst>
              <p:ext uri="{D42A27DB-BD31-4B8C-83A1-F6EECF244321}">
                <p14:modId xmlns:p14="http://schemas.microsoft.com/office/powerpoint/2010/main" val="4276118709"/>
              </p:ext>
            </p:extLst>
          </p:nvPr>
        </p:nvGraphicFramePr>
        <p:xfrm>
          <a:off x="1015596" y="2594797"/>
          <a:ext cx="2840156" cy="2834640"/>
        </p:xfrm>
        <a:graphic>
          <a:graphicData uri="http://schemas.openxmlformats.org/drawingml/2006/table">
            <a:tbl>
              <a:tblPr>
                <a:tableStyleId>{69CF1AB2-1976-4502-BF36-3FF5EA218861}</a:tableStyleId>
              </a:tblPr>
              <a:tblGrid>
                <a:gridCol w="1149142">
                  <a:extLst>
                    <a:ext uri="{9D8B030D-6E8A-4147-A177-3AD203B41FA5}">
                      <a16:colId xmlns:a16="http://schemas.microsoft.com/office/drawing/2014/main" val="1690506766"/>
                    </a:ext>
                  </a:extLst>
                </a:gridCol>
                <a:gridCol w="663879">
                  <a:extLst>
                    <a:ext uri="{9D8B030D-6E8A-4147-A177-3AD203B41FA5}">
                      <a16:colId xmlns:a16="http://schemas.microsoft.com/office/drawing/2014/main" val="626582979"/>
                    </a:ext>
                  </a:extLst>
                </a:gridCol>
                <a:gridCol w="1027135">
                  <a:extLst>
                    <a:ext uri="{9D8B030D-6E8A-4147-A177-3AD203B41FA5}">
                      <a16:colId xmlns:a16="http://schemas.microsoft.com/office/drawing/2014/main" val="1946851529"/>
                    </a:ext>
                  </a:extLst>
                </a:gridCol>
              </a:tblGrid>
              <a:tr h="0">
                <a:tc gridSpan="3">
                  <a:txBody>
                    <a:bodyPr/>
                    <a:lstStyle/>
                    <a:p>
                      <a:pPr algn="just" fontAlgn="t"/>
                      <a:r>
                        <a:rPr lang="en-IN" sz="1800" b="1" kern="1200" dirty="0">
                          <a:solidFill>
                            <a:schemeClr val="tx1"/>
                          </a:solidFill>
                          <a:effectLst/>
                        </a:rPr>
                        <a:t>Frequency table for the Weather Conditions:</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hMerge="1">
                  <a:txBody>
                    <a:bodyPr/>
                    <a:lstStyle/>
                    <a:p>
                      <a:pPr algn="just" fontAlgn="t"/>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05292479"/>
                  </a:ext>
                </a:extLst>
              </a:tr>
              <a:tr h="0">
                <a:tc>
                  <a:txBody>
                    <a:bodyPr/>
                    <a:lstStyle/>
                    <a:p>
                      <a:pPr algn="just" fontAlgn="t"/>
                      <a:r>
                        <a:rPr lang="en-IN" dirty="0">
                          <a:solidFill>
                            <a:srgbClr val="333333"/>
                          </a:solidFill>
                          <a:effectLst/>
                        </a:rPr>
                        <a:t>Weather</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solidFill>
                            <a:srgbClr val="333333"/>
                          </a:solidFill>
                          <a:effectLst/>
                        </a:rPr>
                        <a:t>Yes</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solidFill>
                            <a:srgbClr val="333333"/>
                          </a:solidFill>
                          <a:effectLst/>
                        </a:rPr>
                        <a:t>No</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713068"/>
                  </a:ext>
                </a:extLst>
              </a:tr>
              <a:tr h="0">
                <a:tc>
                  <a:txBody>
                    <a:bodyPr/>
                    <a:lstStyle/>
                    <a:p>
                      <a:pPr algn="just" fontAlgn="t"/>
                      <a:r>
                        <a:rPr lang="en-IN" dirty="0">
                          <a:solidFill>
                            <a:srgbClr val="333333"/>
                          </a:solidFill>
                          <a:effectLst/>
                        </a:rPr>
                        <a:t>Overcast</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solidFill>
                            <a:srgbClr val="333333"/>
                          </a:solidFill>
                          <a:effectLst/>
                        </a:rPr>
                        <a:t>5</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0</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8986483"/>
                  </a:ext>
                </a:extLst>
              </a:tr>
              <a:tr h="0">
                <a:tc>
                  <a:txBody>
                    <a:bodyPr/>
                    <a:lstStyle/>
                    <a:p>
                      <a:pPr algn="just" fontAlgn="t"/>
                      <a:r>
                        <a:rPr lang="en-IN">
                          <a:solidFill>
                            <a:srgbClr val="333333"/>
                          </a:solidFill>
                          <a:effectLst/>
                        </a:rPr>
                        <a:t>Rainy</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solidFill>
                            <a:srgbClr val="333333"/>
                          </a:solidFill>
                          <a:effectLst/>
                        </a:rPr>
                        <a:t>2</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2</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8554"/>
                  </a:ext>
                </a:extLst>
              </a:tr>
              <a:tr h="0">
                <a:tc>
                  <a:txBody>
                    <a:bodyPr/>
                    <a:lstStyle/>
                    <a:p>
                      <a:pPr algn="just" fontAlgn="t"/>
                      <a:r>
                        <a:rPr lang="en-IN">
                          <a:solidFill>
                            <a:srgbClr val="333333"/>
                          </a:solidFill>
                          <a:effectLst/>
                        </a:rPr>
                        <a:t>Sunny</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3</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solidFill>
                            <a:srgbClr val="333333"/>
                          </a:solidFill>
                          <a:effectLst/>
                        </a:rPr>
                        <a:t>2</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53015"/>
                  </a:ext>
                </a:extLst>
              </a:tr>
              <a:tr h="0">
                <a:tc>
                  <a:txBody>
                    <a:bodyPr/>
                    <a:lstStyle/>
                    <a:p>
                      <a:pPr algn="just" fontAlgn="t"/>
                      <a:r>
                        <a:rPr lang="en-IN">
                          <a:solidFill>
                            <a:srgbClr val="333333"/>
                          </a:solidFill>
                          <a:effectLst/>
                        </a:rPr>
                        <a:t>Total</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solidFill>
                            <a:srgbClr val="333333"/>
                          </a:solidFill>
                          <a:effectLst/>
                        </a:rPr>
                        <a:t>10</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solidFill>
                            <a:srgbClr val="333333"/>
                          </a:solidFill>
                          <a:effectLst/>
                        </a:rPr>
                        <a:t>4</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863191"/>
                  </a:ext>
                </a:extLst>
              </a:tr>
            </a:tbl>
          </a:graphicData>
        </a:graphic>
      </p:graphicFrame>
      <p:graphicFrame>
        <p:nvGraphicFramePr>
          <p:cNvPr id="6" name="Table 5">
            <a:extLst>
              <a:ext uri="{FF2B5EF4-FFF2-40B4-BE49-F238E27FC236}">
                <a16:creationId xmlns:a16="http://schemas.microsoft.com/office/drawing/2014/main" id="{DCE56626-86A1-5B3B-2749-C7C998EB73B7}"/>
              </a:ext>
            </a:extLst>
          </p:cNvPr>
          <p:cNvGraphicFramePr>
            <a:graphicFrameLocks noGrp="1"/>
          </p:cNvGraphicFramePr>
          <p:nvPr>
            <p:extLst>
              <p:ext uri="{D42A27DB-BD31-4B8C-83A1-F6EECF244321}">
                <p14:modId xmlns:p14="http://schemas.microsoft.com/office/powerpoint/2010/main" val="2429019575"/>
              </p:ext>
            </p:extLst>
          </p:nvPr>
        </p:nvGraphicFramePr>
        <p:xfrm>
          <a:off x="4049905" y="2439635"/>
          <a:ext cx="4423952" cy="3144965"/>
        </p:xfrm>
        <a:graphic>
          <a:graphicData uri="http://schemas.openxmlformats.org/drawingml/2006/table">
            <a:tbl>
              <a:tblPr>
                <a:tableStyleId>{69CF1AB2-1976-4502-BF36-3FF5EA218861}</a:tableStyleId>
              </a:tblPr>
              <a:tblGrid>
                <a:gridCol w="1105988">
                  <a:extLst>
                    <a:ext uri="{9D8B030D-6E8A-4147-A177-3AD203B41FA5}">
                      <a16:colId xmlns:a16="http://schemas.microsoft.com/office/drawing/2014/main" val="1655643959"/>
                    </a:ext>
                  </a:extLst>
                </a:gridCol>
                <a:gridCol w="793970">
                  <a:extLst>
                    <a:ext uri="{9D8B030D-6E8A-4147-A177-3AD203B41FA5}">
                      <a16:colId xmlns:a16="http://schemas.microsoft.com/office/drawing/2014/main" val="3344736888"/>
                    </a:ext>
                  </a:extLst>
                </a:gridCol>
                <a:gridCol w="1277655">
                  <a:extLst>
                    <a:ext uri="{9D8B030D-6E8A-4147-A177-3AD203B41FA5}">
                      <a16:colId xmlns:a16="http://schemas.microsoft.com/office/drawing/2014/main" val="1466831593"/>
                    </a:ext>
                  </a:extLst>
                </a:gridCol>
                <a:gridCol w="1246339">
                  <a:extLst>
                    <a:ext uri="{9D8B030D-6E8A-4147-A177-3AD203B41FA5}">
                      <a16:colId xmlns:a16="http://schemas.microsoft.com/office/drawing/2014/main" val="1089612805"/>
                    </a:ext>
                  </a:extLst>
                </a:gridCol>
              </a:tblGrid>
              <a:tr h="488785">
                <a:tc gridSpan="4">
                  <a:txBody>
                    <a:bodyPr/>
                    <a:lstStyle/>
                    <a:p>
                      <a:pPr algn="just" fontAlgn="t"/>
                      <a:r>
                        <a:rPr lang="en-IN" sz="1800" b="1" i="0" kern="1200" dirty="0">
                          <a:solidFill>
                            <a:schemeClr val="dk1"/>
                          </a:solidFill>
                          <a:effectLst/>
                          <a:latin typeface="+mn-lt"/>
                          <a:ea typeface="+mn-ea"/>
                          <a:cs typeface="+mn-cs"/>
                        </a:rPr>
                        <a:t>Likelihood table weather condition:</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just" fontAlgn="t"/>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just" fontAlgn="t"/>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just" fontAlgn="t"/>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204758"/>
                  </a:ext>
                </a:extLst>
              </a:tr>
              <a:tr h="488785">
                <a:tc>
                  <a:txBody>
                    <a:bodyPr/>
                    <a:lstStyle/>
                    <a:p>
                      <a:pPr algn="just" fontAlgn="t"/>
                      <a:r>
                        <a:rPr lang="en-IN">
                          <a:solidFill>
                            <a:srgbClr val="333333"/>
                          </a:solidFill>
                          <a:effectLst/>
                        </a:rPr>
                        <a:t>Weather</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solidFill>
                            <a:srgbClr val="333333"/>
                          </a:solidFill>
                          <a:effectLst/>
                        </a:rPr>
                        <a:t>No</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dirty="0">
                          <a:solidFill>
                            <a:srgbClr val="333333"/>
                          </a:solidFill>
                          <a:effectLst/>
                        </a:rPr>
                        <a:t>Yes</a:t>
                      </a:r>
                      <a:endParaRPr lang="en-IN" dirty="0">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498114"/>
                  </a:ext>
                </a:extLst>
              </a:tr>
              <a:tr h="488785">
                <a:tc>
                  <a:txBody>
                    <a:bodyPr/>
                    <a:lstStyle/>
                    <a:p>
                      <a:pPr algn="just" fontAlgn="t"/>
                      <a:r>
                        <a:rPr lang="en-IN">
                          <a:solidFill>
                            <a:srgbClr val="333333"/>
                          </a:solidFill>
                          <a:effectLst/>
                        </a:rPr>
                        <a:t>Overcast</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0</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5</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5/14= 0.35</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8103638"/>
                  </a:ext>
                </a:extLst>
              </a:tr>
              <a:tr h="488785">
                <a:tc>
                  <a:txBody>
                    <a:bodyPr/>
                    <a:lstStyle/>
                    <a:p>
                      <a:pPr algn="just" fontAlgn="t"/>
                      <a:r>
                        <a:rPr lang="en-IN">
                          <a:solidFill>
                            <a:srgbClr val="333333"/>
                          </a:solidFill>
                          <a:effectLst/>
                        </a:rPr>
                        <a:t>Rainy</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2</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2</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4/14=0.29</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3430908"/>
                  </a:ext>
                </a:extLst>
              </a:tr>
              <a:tr h="488785">
                <a:tc>
                  <a:txBody>
                    <a:bodyPr/>
                    <a:lstStyle/>
                    <a:p>
                      <a:pPr algn="just" fontAlgn="t"/>
                      <a:r>
                        <a:rPr lang="en-IN">
                          <a:solidFill>
                            <a:srgbClr val="333333"/>
                          </a:solidFill>
                          <a:effectLst/>
                        </a:rPr>
                        <a:t>Sunny</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2</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3</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5/14=0.35</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4025154"/>
                  </a:ext>
                </a:extLst>
              </a:tr>
              <a:tr h="488785">
                <a:tc>
                  <a:txBody>
                    <a:bodyPr/>
                    <a:lstStyle/>
                    <a:p>
                      <a:pPr algn="just" fontAlgn="t"/>
                      <a:r>
                        <a:rPr lang="en-IN">
                          <a:solidFill>
                            <a:srgbClr val="333333"/>
                          </a:solidFill>
                          <a:effectLst/>
                        </a:rPr>
                        <a:t>All</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4/14=0.29</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a:solidFill>
                            <a:srgbClr val="333333"/>
                          </a:solidFill>
                          <a:effectLst/>
                        </a:rPr>
                        <a:t>10/14=0.71</a:t>
                      </a:r>
                      <a:endParaRPr lang="en-IN">
                        <a:solidFill>
                          <a:srgbClr val="333333"/>
                        </a:solidFill>
                        <a:effectLst/>
                        <a:latin typeface="inter-regular"/>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590561"/>
                  </a:ext>
                </a:extLst>
              </a:tr>
            </a:tbl>
          </a:graphicData>
        </a:graphic>
      </p:graphicFrame>
    </p:spTree>
    <p:extLst>
      <p:ext uri="{BB962C8B-B14F-4D97-AF65-F5344CB8AC3E}">
        <p14:creationId xmlns:p14="http://schemas.microsoft.com/office/powerpoint/2010/main" val="28536737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2EDCD4-729A-9C31-4A22-683367F5BF43}"/>
              </a:ext>
            </a:extLst>
          </p:cNvPr>
          <p:cNvSpPr>
            <a:spLocks noGrp="1"/>
          </p:cNvSpPr>
          <p:nvPr>
            <p:ph idx="1"/>
          </p:nvPr>
        </p:nvSpPr>
        <p:spPr>
          <a:xfrm>
            <a:off x="1125836" y="1052187"/>
            <a:ext cx="10623578" cy="5505188"/>
          </a:xfrm>
          <a:solidFill>
            <a:schemeClr val="accent1">
              <a:lumMod val="20000"/>
              <a:lumOff val="80000"/>
            </a:schemeClr>
          </a:solidFill>
          <a:ln>
            <a:solidFill>
              <a:schemeClr val="tx1"/>
            </a:solidFill>
          </a:ln>
        </p:spPr>
        <p:txBody>
          <a:bodyPr>
            <a:noAutofit/>
          </a:bodyPr>
          <a:lstStyle/>
          <a:p>
            <a:pPr marL="0" indent="0" algn="just">
              <a:buNone/>
            </a:pPr>
            <a:r>
              <a:rPr lang="en-IN" b="1" i="0" u="sng" dirty="0">
                <a:solidFill>
                  <a:srgbClr val="333333"/>
                </a:solidFill>
                <a:effectLst/>
              </a:rPr>
              <a:t>Applying </a:t>
            </a:r>
            <a:r>
              <a:rPr lang="en-IN" b="1" i="0" u="sng" dirty="0" err="1">
                <a:solidFill>
                  <a:srgbClr val="333333"/>
                </a:solidFill>
                <a:effectLst/>
              </a:rPr>
              <a:t>Bayes'theorem</a:t>
            </a:r>
            <a:r>
              <a:rPr lang="en-IN" b="1" i="0" u="sng" dirty="0">
                <a:solidFill>
                  <a:srgbClr val="333333"/>
                </a:solidFill>
                <a:effectLst/>
              </a:rPr>
              <a:t>:</a:t>
            </a:r>
            <a:endParaRPr lang="en-IN" b="0" i="0" u="sng" dirty="0">
              <a:solidFill>
                <a:srgbClr val="333333"/>
              </a:solidFill>
              <a:effectLst/>
            </a:endParaRPr>
          </a:p>
          <a:p>
            <a:pPr marL="0" indent="0" algn="just">
              <a:buNone/>
            </a:pPr>
            <a:r>
              <a:rPr lang="en-IN" b="1" i="0" dirty="0">
                <a:solidFill>
                  <a:srgbClr val="333333"/>
                </a:solidFill>
                <a:effectLst/>
              </a:rPr>
              <a:t>P(</a:t>
            </a:r>
            <a:r>
              <a:rPr lang="en-IN" b="1" i="0" dirty="0" err="1">
                <a:solidFill>
                  <a:srgbClr val="333333"/>
                </a:solidFill>
                <a:effectLst/>
              </a:rPr>
              <a:t>Yes|Sunny</a:t>
            </a:r>
            <a:r>
              <a:rPr lang="en-IN" b="1" i="0" dirty="0">
                <a:solidFill>
                  <a:srgbClr val="333333"/>
                </a:solidFill>
                <a:effectLst/>
              </a:rPr>
              <a:t>)= P(</a:t>
            </a:r>
            <a:r>
              <a:rPr lang="en-IN" b="1" i="0" dirty="0" err="1">
                <a:solidFill>
                  <a:srgbClr val="333333"/>
                </a:solidFill>
                <a:effectLst/>
              </a:rPr>
              <a:t>Sunny|Yes</a:t>
            </a:r>
            <a:r>
              <a:rPr lang="en-IN" b="1" i="0" dirty="0">
                <a:solidFill>
                  <a:srgbClr val="333333"/>
                </a:solidFill>
                <a:effectLst/>
              </a:rPr>
              <a:t>)*P(Yes)/P(Sunny)</a:t>
            </a:r>
            <a:endParaRPr lang="en-IN" b="0" i="0" dirty="0">
              <a:solidFill>
                <a:srgbClr val="333333"/>
              </a:solidFill>
              <a:effectLst/>
            </a:endParaRPr>
          </a:p>
          <a:p>
            <a:pPr marL="0" indent="0" algn="just">
              <a:buNone/>
            </a:pPr>
            <a:r>
              <a:rPr lang="en-IN" b="0" i="0" dirty="0">
                <a:solidFill>
                  <a:srgbClr val="333333"/>
                </a:solidFill>
                <a:effectLst/>
              </a:rPr>
              <a:t>P(</a:t>
            </a:r>
            <a:r>
              <a:rPr lang="en-IN" b="0" i="0" dirty="0" err="1">
                <a:solidFill>
                  <a:srgbClr val="333333"/>
                </a:solidFill>
                <a:effectLst/>
              </a:rPr>
              <a:t>Sunny|Yes</a:t>
            </a:r>
            <a:r>
              <a:rPr lang="en-IN" b="0" i="0" dirty="0">
                <a:solidFill>
                  <a:srgbClr val="333333"/>
                </a:solidFill>
                <a:effectLst/>
              </a:rPr>
              <a:t>)= 3/10= 0.3</a:t>
            </a:r>
          </a:p>
          <a:p>
            <a:pPr marL="0" indent="0" algn="just">
              <a:buNone/>
            </a:pPr>
            <a:r>
              <a:rPr lang="en-IN" b="0" i="0" dirty="0">
                <a:solidFill>
                  <a:srgbClr val="333333"/>
                </a:solidFill>
                <a:effectLst/>
              </a:rPr>
              <a:t>P(Sunny)= 0.35</a:t>
            </a:r>
          </a:p>
          <a:p>
            <a:pPr marL="0" indent="0" algn="just">
              <a:buNone/>
            </a:pPr>
            <a:r>
              <a:rPr lang="en-IN" b="0" i="0" dirty="0">
                <a:solidFill>
                  <a:srgbClr val="333333"/>
                </a:solidFill>
                <a:effectLst/>
              </a:rPr>
              <a:t>P(Yes)=0.71</a:t>
            </a:r>
          </a:p>
          <a:p>
            <a:pPr marL="0" indent="0" algn="just">
              <a:buNone/>
            </a:pPr>
            <a:r>
              <a:rPr lang="en-IN" b="0" i="0" dirty="0">
                <a:solidFill>
                  <a:srgbClr val="333333"/>
                </a:solidFill>
                <a:effectLst/>
              </a:rPr>
              <a:t>So, P(</a:t>
            </a:r>
            <a:r>
              <a:rPr lang="en-IN" b="0" i="0" dirty="0" err="1">
                <a:solidFill>
                  <a:srgbClr val="333333"/>
                </a:solidFill>
                <a:effectLst/>
              </a:rPr>
              <a:t>Yes|Sunny</a:t>
            </a:r>
            <a:r>
              <a:rPr lang="en-IN" b="0" i="0" dirty="0">
                <a:solidFill>
                  <a:srgbClr val="333333"/>
                </a:solidFill>
                <a:effectLst/>
              </a:rPr>
              <a:t>) = 0.3*0.71/0.35= </a:t>
            </a:r>
            <a:r>
              <a:rPr lang="en-IN" b="1" i="0" dirty="0">
                <a:solidFill>
                  <a:srgbClr val="333333"/>
                </a:solidFill>
                <a:effectLst/>
              </a:rPr>
              <a:t>0.60</a:t>
            </a:r>
            <a:endParaRPr lang="en-IN" b="0" i="0" dirty="0">
              <a:solidFill>
                <a:srgbClr val="333333"/>
              </a:solidFill>
              <a:effectLst/>
            </a:endParaRPr>
          </a:p>
          <a:p>
            <a:pPr marL="0" indent="0" algn="just">
              <a:buNone/>
            </a:pPr>
            <a:r>
              <a:rPr lang="en-IN" b="1" i="0" dirty="0">
                <a:solidFill>
                  <a:srgbClr val="333333"/>
                </a:solidFill>
                <a:effectLst/>
              </a:rPr>
              <a:t>P(</a:t>
            </a:r>
            <a:r>
              <a:rPr lang="en-IN" b="1" i="0" dirty="0" err="1">
                <a:solidFill>
                  <a:srgbClr val="333333"/>
                </a:solidFill>
                <a:effectLst/>
              </a:rPr>
              <a:t>No|Sunny</a:t>
            </a:r>
            <a:r>
              <a:rPr lang="en-IN" b="1" i="0" dirty="0">
                <a:solidFill>
                  <a:srgbClr val="333333"/>
                </a:solidFill>
                <a:effectLst/>
              </a:rPr>
              <a:t>)= P(</a:t>
            </a:r>
            <a:r>
              <a:rPr lang="en-IN" b="1" i="0" dirty="0" err="1">
                <a:solidFill>
                  <a:srgbClr val="333333"/>
                </a:solidFill>
                <a:effectLst/>
              </a:rPr>
              <a:t>Sunny|No</a:t>
            </a:r>
            <a:r>
              <a:rPr lang="en-IN" b="1" i="0" dirty="0">
                <a:solidFill>
                  <a:srgbClr val="333333"/>
                </a:solidFill>
                <a:effectLst/>
              </a:rPr>
              <a:t>)*P(No)/P(Sunny)</a:t>
            </a:r>
            <a:endParaRPr lang="en-IN" b="0" i="0" dirty="0">
              <a:solidFill>
                <a:srgbClr val="333333"/>
              </a:solidFill>
              <a:effectLst/>
            </a:endParaRPr>
          </a:p>
          <a:p>
            <a:pPr marL="0" indent="0" algn="just">
              <a:buNone/>
            </a:pPr>
            <a:r>
              <a:rPr lang="en-IN" b="0" i="0" dirty="0">
                <a:solidFill>
                  <a:srgbClr val="333333"/>
                </a:solidFill>
                <a:effectLst/>
              </a:rPr>
              <a:t>P(</a:t>
            </a:r>
            <a:r>
              <a:rPr lang="en-IN" b="0" i="0" dirty="0" err="1">
                <a:solidFill>
                  <a:srgbClr val="333333"/>
                </a:solidFill>
                <a:effectLst/>
              </a:rPr>
              <a:t>Sunny|NO</a:t>
            </a:r>
            <a:r>
              <a:rPr lang="en-IN" b="0" i="0" dirty="0">
                <a:solidFill>
                  <a:srgbClr val="333333"/>
                </a:solidFill>
                <a:effectLst/>
              </a:rPr>
              <a:t>)= 2/4=0.5</a:t>
            </a:r>
          </a:p>
          <a:p>
            <a:pPr marL="0" indent="0" algn="just">
              <a:buNone/>
            </a:pPr>
            <a:r>
              <a:rPr lang="en-IN" b="0" i="0" dirty="0">
                <a:solidFill>
                  <a:srgbClr val="333333"/>
                </a:solidFill>
                <a:effectLst/>
              </a:rPr>
              <a:t>P(No)= 0.29</a:t>
            </a:r>
          </a:p>
          <a:p>
            <a:pPr marL="0" indent="0" algn="just">
              <a:buNone/>
            </a:pPr>
            <a:r>
              <a:rPr lang="en-IN" b="0" i="0" dirty="0">
                <a:solidFill>
                  <a:srgbClr val="333333"/>
                </a:solidFill>
                <a:effectLst/>
              </a:rPr>
              <a:t>P(Sunny)= 0.35</a:t>
            </a:r>
          </a:p>
          <a:p>
            <a:pPr marL="0" indent="0" algn="just">
              <a:buNone/>
            </a:pPr>
            <a:r>
              <a:rPr lang="en-IN" b="0" i="0" dirty="0">
                <a:solidFill>
                  <a:srgbClr val="333333"/>
                </a:solidFill>
                <a:effectLst/>
              </a:rPr>
              <a:t>So, P(</a:t>
            </a:r>
            <a:r>
              <a:rPr lang="en-IN" b="0" i="0" dirty="0" err="1">
                <a:solidFill>
                  <a:srgbClr val="333333"/>
                </a:solidFill>
                <a:effectLst/>
              </a:rPr>
              <a:t>No|Sunny</a:t>
            </a:r>
            <a:r>
              <a:rPr lang="en-IN" b="0" i="0" dirty="0">
                <a:solidFill>
                  <a:srgbClr val="333333"/>
                </a:solidFill>
                <a:effectLst/>
              </a:rPr>
              <a:t>)= 0.5*0.29/0.35 = </a:t>
            </a:r>
            <a:r>
              <a:rPr lang="en-IN" b="1" i="0" dirty="0">
                <a:solidFill>
                  <a:srgbClr val="333333"/>
                </a:solidFill>
                <a:effectLst/>
              </a:rPr>
              <a:t>0.41</a:t>
            </a:r>
            <a:endParaRPr lang="en-IN" b="0" i="0" dirty="0">
              <a:solidFill>
                <a:srgbClr val="333333"/>
              </a:solidFill>
              <a:effectLst/>
            </a:endParaRPr>
          </a:p>
          <a:p>
            <a:pPr marL="0" indent="0" algn="just">
              <a:buNone/>
            </a:pPr>
            <a:r>
              <a:rPr lang="en-IN" b="0" i="0" dirty="0">
                <a:solidFill>
                  <a:srgbClr val="333333"/>
                </a:solidFill>
                <a:effectLst/>
              </a:rPr>
              <a:t>So, as we can see from the above calculation that </a:t>
            </a:r>
            <a:r>
              <a:rPr lang="en-IN" b="1" i="0" dirty="0">
                <a:solidFill>
                  <a:srgbClr val="333333"/>
                </a:solidFill>
                <a:effectLst/>
              </a:rPr>
              <a:t>P(</a:t>
            </a:r>
            <a:r>
              <a:rPr lang="en-IN" b="1" i="0" dirty="0" err="1">
                <a:solidFill>
                  <a:srgbClr val="333333"/>
                </a:solidFill>
                <a:effectLst/>
              </a:rPr>
              <a:t>Yes|Sunny</a:t>
            </a:r>
            <a:r>
              <a:rPr lang="en-IN" b="1" i="0" dirty="0">
                <a:solidFill>
                  <a:srgbClr val="333333"/>
                </a:solidFill>
                <a:effectLst/>
              </a:rPr>
              <a:t>)&gt;P(</a:t>
            </a:r>
            <a:r>
              <a:rPr lang="en-IN" b="1" i="0" dirty="0" err="1">
                <a:solidFill>
                  <a:srgbClr val="333333"/>
                </a:solidFill>
                <a:effectLst/>
              </a:rPr>
              <a:t>No|Sunny</a:t>
            </a:r>
            <a:r>
              <a:rPr lang="en-IN" b="1" i="0" dirty="0">
                <a:solidFill>
                  <a:srgbClr val="333333"/>
                </a:solidFill>
                <a:effectLst/>
              </a:rPr>
              <a:t>)</a:t>
            </a:r>
            <a:endParaRPr lang="en-IN" b="0" i="0" dirty="0">
              <a:solidFill>
                <a:srgbClr val="333333"/>
              </a:solidFill>
              <a:effectLst/>
            </a:endParaRPr>
          </a:p>
          <a:p>
            <a:pPr marL="0" indent="0" algn="just">
              <a:buNone/>
            </a:pPr>
            <a:r>
              <a:rPr lang="en-IN" b="1" i="0" dirty="0">
                <a:solidFill>
                  <a:srgbClr val="333333"/>
                </a:solidFill>
                <a:effectLst/>
              </a:rPr>
              <a:t>Hence on a Sunny day, Player can play the game.</a:t>
            </a:r>
          </a:p>
          <a:p>
            <a:pPr marL="0" indent="0">
              <a:buNone/>
            </a:pPr>
            <a:endParaRPr lang="en-US" dirty="0"/>
          </a:p>
        </p:txBody>
      </p:sp>
      <p:sp>
        <p:nvSpPr>
          <p:cNvPr id="4" name="Title 1">
            <a:extLst>
              <a:ext uri="{FF2B5EF4-FFF2-40B4-BE49-F238E27FC236}">
                <a16:creationId xmlns:a16="http://schemas.microsoft.com/office/drawing/2014/main" id="{86E463AC-521B-EE85-BBCA-257435F30E64}"/>
              </a:ext>
            </a:extLst>
          </p:cNvPr>
          <p:cNvSpPr>
            <a:spLocks noGrp="1"/>
          </p:cNvSpPr>
          <p:nvPr>
            <p:ph type="title"/>
          </p:nvPr>
        </p:nvSpPr>
        <p:spPr>
          <a:xfrm>
            <a:off x="1006839" y="300625"/>
            <a:ext cx="9796278" cy="638828"/>
          </a:xfrm>
        </p:spPr>
        <p:txBody>
          <a:bodyPr>
            <a:normAutofit fontScale="90000"/>
          </a:bodyPr>
          <a:lstStyle/>
          <a:p>
            <a:r>
              <a:rPr lang="en-IN" b="0" i="0" dirty="0">
                <a:solidFill>
                  <a:schemeClr val="tx1"/>
                </a:solidFill>
                <a:effectLst/>
              </a:rPr>
              <a:t>Working of Naïve Bayes' </a:t>
            </a:r>
            <a:r>
              <a:rPr lang="en-IN" b="0" i="0" dirty="0" err="1">
                <a:solidFill>
                  <a:schemeClr val="tx1"/>
                </a:solidFill>
                <a:effectLst/>
              </a:rPr>
              <a:t>ClassifieR</a:t>
            </a:r>
            <a:endParaRPr lang="en-US" dirty="0">
              <a:solidFill>
                <a:schemeClr val="tx1"/>
              </a:solidFill>
            </a:endParaRPr>
          </a:p>
        </p:txBody>
      </p:sp>
      <p:grpSp>
        <p:nvGrpSpPr>
          <p:cNvPr id="7" name="Group 6">
            <a:extLst>
              <a:ext uri="{FF2B5EF4-FFF2-40B4-BE49-F238E27FC236}">
                <a16:creationId xmlns:a16="http://schemas.microsoft.com/office/drawing/2014/main" id="{7F673BF4-D58C-225F-ABAE-47BE68C34774}"/>
              </a:ext>
            </a:extLst>
          </p:cNvPr>
          <p:cNvGrpSpPr/>
          <p:nvPr/>
        </p:nvGrpSpPr>
        <p:grpSpPr>
          <a:xfrm>
            <a:off x="8215157" y="1565754"/>
            <a:ext cx="3145949" cy="1368469"/>
            <a:chOff x="8478205" y="1189973"/>
            <a:chExt cx="3108370" cy="1368469"/>
          </a:xfrm>
          <a:solidFill>
            <a:schemeClr val="accent5">
              <a:lumMod val="60000"/>
              <a:lumOff val="40000"/>
            </a:schemeClr>
          </a:solidFill>
        </p:grpSpPr>
        <p:pic>
          <p:nvPicPr>
            <p:cNvPr id="5" name="Picture 12" descr="Naïve Bayes Classifier Algorithm">
              <a:extLst>
                <a:ext uri="{FF2B5EF4-FFF2-40B4-BE49-F238E27FC236}">
                  <a16:creationId xmlns:a16="http://schemas.microsoft.com/office/drawing/2014/main" id="{F2EFA877-C02C-4838-4FB2-114C7A5BD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8205" y="1640911"/>
              <a:ext cx="3108370" cy="917531"/>
            </a:xfrm>
            <a:prstGeom prst="rect">
              <a:avLst/>
            </a:prstGeom>
            <a:grpFill/>
          </p:spPr>
        </p:pic>
        <p:sp>
          <p:nvSpPr>
            <p:cNvPr id="6" name="TextBox 5">
              <a:extLst>
                <a:ext uri="{FF2B5EF4-FFF2-40B4-BE49-F238E27FC236}">
                  <a16:creationId xmlns:a16="http://schemas.microsoft.com/office/drawing/2014/main" id="{E68C0F59-C8CA-C992-371A-1B5BCE41C24F}"/>
                </a:ext>
              </a:extLst>
            </p:cNvPr>
            <p:cNvSpPr txBox="1"/>
            <p:nvPr/>
          </p:nvSpPr>
          <p:spPr>
            <a:xfrm>
              <a:off x="9018739" y="1189973"/>
              <a:ext cx="1515649" cy="369332"/>
            </a:xfrm>
            <a:prstGeom prst="rect">
              <a:avLst/>
            </a:prstGeom>
            <a:grpFill/>
          </p:spPr>
          <p:txBody>
            <a:bodyPr wrap="square" rtlCol="0">
              <a:spAutoFit/>
            </a:bodyPr>
            <a:lstStyle/>
            <a:p>
              <a:r>
                <a:rPr lang="en-US" b="1" u="sng" dirty="0"/>
                <a:t>FORMULA</a:t>
              </a:r>
            </a:p>
          </p:txBody>
        </p:sp>
      </p:grpSp>
    </p:spTree>
    <p:extLst>
      <p:ext uri="{BB962C8B-B14F-4D97-AF65-F5344CB8AC3E}">
        <p14:creationId xmlns:p14="http://schemas.microsoft.com/office/powerpoint/2010/main" val="28106476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D618489-FDB4-939B-A088-14F1698E46B5}"/>
              </a:ext>
            </a:extLst>
          </p:cNvPr>
          <p:cNvSpPr>
            <a:spLocks noGrp="1"/>
          </p:cNvSpPr>
          <p:nvPr>
            <p:ph type="title"/>
          </p:nvPr>
        </p:nvSpPr>
        <p:spPr>
          <a:xfrm>
            <a:off x="1580257" y="864911"/>
            <a:ext cx="9031484" cy="3467282"/>
          </a:xfrm>
        </p:spPr>
        <p:txBody>
          <a:bodyPr vert="horz" lIns="91440" tIns="45720" rIns="91440" bIns="45720" rtlCol="0" anchor="b">
            <a:normAutofit/>
          </a:bodyPr>
          <a:lstStyle/>
          <a:p>
            <a:pPr algn="ctr"/>
            <a:r>
              <a:rPr lang="en-US" sz="5600" b="0" i="0" spc="800" dirty="0">
                <a:effectLst/>
              </a:rPr>
              <a:t>Working of Naïve Bayes' Classifier example2</a:t>
            </a:r>
            <a:br>
              <a:rPr lang="en-US" sz="5600" b="0" i="0" spc="800" dirty="0">
                <a:effectLst/>
              </a:rPr>
            </a:br>
            <a:endParaRPr lang="en-US" sz="5600" spc="800" dirty="0"/>
          </a:p>
        </p:txBody>
      </p:sp>
      <p:sp>
        <p:nvSpPr>
          <p:cNvPr id="15" name="Freeform: Shape 14">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61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99B3B-8738-4554-967C-02BB33B60725}"/>
              </a:ext>
            </a:extLst>
          </p:cNvPr>
          <p:cNvSpPr>
            <a:spLocks noGrp="1"/>
          </p:cNvSpPr>
          <p:nvPr>
            <p:ph idx="1"/>
          </p:nvPr>
        </p:nvSpPr>
        <p:spPr>
          <a:xfrm>
            <a:off x="1039659" y="303835"/>
            <a:ext cx="6350697" cy="6059388"/>
          </a:xfrm>
          <a:solidFill>
            <a:schemeClr val="accent1">
              <a:lumMod val="20000"/>
              <a:lumOff val="80000"/>
            </a:schemeClr>
          </a:solidFill>
          <a:ln>
            <a:solidFill>
              <a:schemeClr val="tx1"/>
            </a:solidFill>
          </a:ln>
        </p:spPr>
        <p:txBody>
          <a:bodyPr>
            <a:noAutofit/>
          </a:bodyPr>
          <a:lstStyle/>
          <a:p>
            <a:pPr algn="l" fontAlgn="base"/>
            <a:r>
              <a:rPr lang="en-IN" b="0" i="0" dirty="0">
                <a:solidFill>
                  <a:schemeClr val="tx1"/>
                </a:solidFill>
                <a:effectLst/>
              </a:rPr>
              <a:t>Consider a fictional dataset that describes the weather conditions for playing a game of golf. </a:t>
            </a:r>
          </a:p>
          <a:p>
            <a:pPr algn="l" fontAlgn="base"/>
            <a:r>
              <a:rPr lang="en-IN" b="0" i="0" dirty="0">
                <a:solidFill>
                  <a:schemeClr val="tx1"/>
                </a:solidFill>
                <a:effectLst/>
              </a:rPr>
              <a:t>Given the weather conditions, each tuple classifies the conditions as fit(“Yes”) or unfit(“No”) for playing golf.</a:t>
            </a:r>
          </a:p>
          <a:p>
            <a:pPr algn="l" fontAlgn="base"/>
            <a:r>
              <a:rPr lang="en-IN" b="0" i="0" dirty="0">
                <a:solidFill>
                  <a:schemeClr val="tx1"/>
                </a:solidFill>
                <a:effectLst/>
              </a:rPr>
              <a:t>Here is a tabular representation of a dataset.</a:t>
            </a:r>
          </a:p>
          <a:p>
            <a:pPr algn="l" fontAlgn="base"/>
            <a:r>
              <a:rPr lang="en-IN" b="0" i="0" dirty="0">
                <a:solidFill>
                  <a:schemeClr val="tx1"/>
                </a:solidFill>
                <a:effectLst/>
                <a:latin typeface="urw-din"/>
              </a:rPr>
              <a:t>The dataset is divided into two parts, namely, </a:t>
            </a:r>
            <a:r>
              <a:rPr lang="en-IN" b="1" i="0" dirty="0">
                <a:solidFill>
                  <a:schemeClr val="tx1"/>
                </a:solidFill>
                <a:effectLst/>
                <a:latin typeface="urw-din"/>
              </a:rPr>
              <a:t>feature matrix</a:t>
            </a:r>
            <a:r>
              <a:rPr lang="en-IN" b="0" i="0" dirty="0">
                <a:solidFill>
                  <a:schemeClr val="tx1"/>
                </a:solidFill>
                <a:effectLst/>
                <a:latin typeface="urw-din"/>
              </a:rPr>
              <a:t> and the </a:t>
            </a:r>
            <a:r>
              <a:rPr lang="en-IN" b="1" i="0" dirty="0">
                <a:solidFill>
                  <a:schemeClr val="tx1"/>
                </a:solidFill>
                <a:effectLst/>
                <a:latin typeface="urw-din"/>
              </a:rPr>
              <a:t>response vector</a:t>
            </a:r>
            <a:r>
              <a:rPr lang="en-IN" b="0" i="0" dirty="0">
                <a:solidFill>
                  <a:schemeClr val="tx1"/>
                </a:solidFill>
                <a:effectLst/>
                <a:latin typeface="urw-din"/>
              </a:rPr>
              <a:t>.</a:t>
            </a:r>
          </a:p>
          <a:p>
            <a:pPr algn="l" fontAlgn="base">
              <a:buFont typeface="Arial" panose="020B0604020202020204" pitchFamily="34" charset="0"/>
              <a:buChar char="•"/>
            </a:pPr>
            <a:r>
              <a:rPr lang="en-IN" b="0" i="0" dirty="0">
                <a:solidFill>
                  <a:schemeClr val="tx1"/>
                </a:solidFill>
                <a:effectLst/>
                <a:latin typeface="urw-din"/>
              </a:rPr>
              <a:t>Feature matrix contains all the vectors(rows) of dataset in which each vector consists of the value of </a:t>
            </a:r>
            <a:r>
              <a:rPr lang="en-IN" b="1" i="0" dirty="0">
                <a:solidFill>
                  <a:schemeClr val="tx1"/>
                </a:solidFill>
                <a:effectLst/>
                <a:latin typeface="urw-din"/>
              </a:rPr>
              <a:t>dependent features</a:t>
            </a:r>
            <a:r>
              <a:rPr lang="en-IN" b="0" i="0" dirty="0">
                <a:solidFill>
                  <a:schemeClr val="tx1"/>
                </a:solidFill>
                <a:effectLst/>
                <a:latin typeface="urw-din"/>
              </a:rPr>
              <a:t>. </a:t>
            </a:r>
          </a:p>
          <a:p>
            <a:pPr algn="l" fontAlgn="base">
              <a:buFont typeface="Arial" panose="020B0604020202020204" pitchFamily="34" charset="0"/>
              <a:buChar char="•"/>
            </a:pPr>
            <a:r>
              <a:rPr lang="en-IN" b="0" i="0" dirty="0">
                <a:solidFill>
                  <a:schemeClr val="tx1"/>
                </a:solidFill>
                <a:effectLst/>
                <a:latin typeface="urw-din"/>
              </a:rPr>
              <a:t>In above dataset, features are ‘Outlook’, ‘Temperature’, ‘Humidity’ and ‘Windy’.</a:t>
            </a:r>
          </a:p>
          <a:p>
            <a:pPr algn="l" fontAlgn="base">
              <a:buFont typeface="Arial" panose="020B0604020202020204" pitchFamily="34" charset="0"/>
              <a:buChar char="•"/>
            </a:pPr>
            <a:r>
              <a:rPr lang="en-IN" b="0" i="0" dirty="0">
                <a:solidFill>
                  <a:schemeClr val="tx1"/>
                </a:solidFill>
                <a:effectLst/>
                <a:latin typeface="urw-din"/>
              </a:rPr>
              <a:t>Response vector contains the value of </a:t>
            </a:r>
            <a:r>
              <a:rPr lang="en-IN" b="1" i="0" dirty="0">
                <a:solidFill>
                  <a:schemeClr val="tx1"/>
                </a:solidFill>
                <a:effectLst/>
                <a:latin typeface="urw-din"/>
              </a:rPr>
              <a:t>class variable</a:t>
            </a:r>
            <a:r>
              <a:rPr lang="en-IN" b="0" i="0" dirty="0">
                <a:solidFill>
                  <a:schemeClr val="tx1"/>
                </a:solidFill>
                <a:effectLst/>
                <a:latin typeface="urw-din"/>
              </a:rPr>
              <a:t>(prediction or output) for each row of feature matrix.</a:t>
            </a:r>
          </a:p>
          <a:p>
            <a:pPr algn="l" fontAlgn="base">
              <a:buFont typeface="Arial" panose="020B0604020202020204" pitchFamily="34" charset="0"/>
              <a:buChar char="•"/>
            </a:pPr>
            <a:r>
              <a:rPr lang="en-IN" b="0" i="0" dirty="0">
                <a:solidFill>
                  <a:schemeClr val="tx1"/>
                </a:solidFill>
                <a:effectLst/>
                <a:latin typeface="urw-din"/>
              </a:rPr>
              <a:t> In above dataset, the class variable name is ‘Play golf’.</a:t>
            </a:r>
          </a:p>
          <a:p>
            <a:endParaRPr lang="en-US" dirty="0">
              <a:solidFill>
                <a:schemeClr val="tx1"/>
              </a:solidFill>
            </a:endParaRPr>
          </a:p>
        </p:txBody>
      </p:sp>
      <p:pic>
        <p:nvPicPr>
          <p:cNvPr id="4" name="Picture 3">
            <a:extLst>
              <a:ext uri="{FF2B5EF4-FFF2-40B4-BE49-F238E27FC236}">
                <a16:creationId xmlns:a16="http://schemas.microsoft.com/office/drawing/2014/main" id="{C5EB6789-E295-5F0D-3764-931215B42DA7}"/>
              </a:ext>
            </a:extLst>
          </p:cNvPr>
          <p:cNvPicPr>
            <a:picLocks noChangeAspect="1"/>
          </p:cNvPicPr>
          <p:nvPr/>
        </p:nvPicPr>
        <p:blipFill>
          <a:blip r:embed="rId2"/>
          <a:stretch>
            <a:fillRect/>
          </a:stretch>
        </p:blipFill>
        <p:spPr>
          <a:xfrm>
            <a:off x="7627135" y="0"/>
            <a:ext cx="4252929" cy="6858000"/>
          </a:xfrm>
          <a:prstGeom prst="rect">
            <a:avLst/>
          </a:prstGeom>
        </p:spPr>
      </p:pic>
    </p:spTree>
    <p:extLst>
      <p:ext uri="{BB962C8B-B14F-4D97-AF65-F5344CB8AC3E}">
        <p14:creationId xmlns:p14="http://schemas.microsoft.com/office/powerpoint/2010/main" val="16026901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DA78A-1C70-3EC5-08CA-A2EA41FC70B0}"/>
              </a:ext>
            </a:extLst>
          </p:cNvPr>
          <p:cNvSpPr>
            <a:spLocks noGrp="1"/>
          </p:cNvSpPr>
          <p:nvPr>
            <p:ph idx="1"/>
          </p:nvPr>
        </p:nvSpPr>
        <p:spPr>
          <a:xfrm>
            <a:off x="969261" y="68580"/>
            <a:ext cx="6528819" cy="6720840"/>
          </a:xfrm>
          <a:solidFill>
            <a:schemeClr val="accent1">
              <a:lumMod val="20000"/>
              <a:lumOff val="80000"/>
            </a:schemeClr>
          </a:solidFill>
          <a:ln>
            <a:solidFill>
              <a:schemeClr val="tx1"/>
            </a:solidFill>
          </a:ln>
        </p:spPr>
        <p:txBody>
          <a:bodyPr>
            <a:noAutofit/>
          </a:bodyPr>
          <a:lstStyle/>
          <a:p>
            <a:pPr marL="0" indent="0" algn="just" fontAlgn="base">
              <a:buNone/>
            </a:pPr>
            <a:r>
              <a:rPr lang="en-IN" b="1" i="0" dirty="0" err="1">
                <a:solidFill>
                  <a:schemeClr val="tx1"/>
                </a:solidFill>
                <a:effectLst/>
              </a:rPr>
              <a:t>Assumption:</a:t>
            </a:r>
            <a:r>
              <a:rPr lang="en-IN" b="0" i="0" dirty="0" err="1">
                <a:solidFill>
                  <a:schemeClr val="accent5">
                    <a:lumMod val="75000"/>
                  </a:schemeClr>
                </a:solidFill>
                <a:effectLst/>
              </a:rPr>
              <a:t>The</a:t>
            </a:r>
            <a:r>
              <a:rPr lang="en-IN" b="0" i="0" dirty="0">
                <a:solidFill>
                  <a:schemeClr val="accent5">
                    <a:lumMod val="75000"/>
                  </a:schemeClr>
                </a:solidFill>
                <a:effectLst/>
              </a:rPr>
              <a:t> fundamental Naive Bayes assumption is that each feature makes an independent</a:t>
            </a:r>
            <a:r>
              <a:rPr lang="en-IN" dirty="0">
                <a:solidFill>
                  <a:schemeClr val="accent5">
                    <a:lumMod val="75000"/>
                  </a:schemeClr>
                </a:solidFill>
              </a:rPr>
              <a:t> &amp; </a:t>
            </a:r>
            <a:r>
              <a:rPr lang="en-IN" b="0" i="0" dirty="0">
                <a:solidFill>
                  <a:schemeClr val="accent5">
                    <a:lumMod val="75000"/>
                  </a:schemeClr>
                </a:solidFill>
                <a:effectLst/>
              </a:rPr>
              <a:t>equal</a:t>
            </a:r>
            <a:r>
              <a:rPr lang="en-IN" dirty="0">
                <a:solidFill>
                  <a:schemeClr val="accent5">
                    <a:lumMod val="75000"/>
                  </a:schemeClr>
                </a:solidFill>
              </a:rPr>
              <a:t> </a:t>
            </a:r>
            <a:r>
              <a:rPr lang="en-IN" b="0" i="0" dirty="0">
                <a:solidFill>
                  <a:schemeClr val="accent5">
                    <a:lumMod val="75000"/>
                  </a:schemeClr>
                </a:solidFill>
                <a:effectLst/>
              </a:rPr>
              <a:t>contribution to the outcome.</a:t>
            </a:r>
          </a:p>
          <a:p>
            <a:pPr marL="0" indent="0" algn="just" fontAlgn="base">
              <a:buNone/>
            </a:pPr>
            <a:r>
              <a:rPr lang="en-IN" b="0" i="0" dirty="0">
                <a:solidFill>
                  <a:schemeClr val="tx1"/>
                </a:solidFill>
                <a:effectLst/>
              </a:rPr>
              <a:t>With relation to given dataset, this concept can be understood as:</a:t>
            </a:r>
          </a:p>
          <a:p>
            <a:pPr algn="just" fontAlgn="base">
              <a:buFont typeface="Arial" panose="020B0604020202020204" pitchFamily="34" charset="0"/>
              <a:buChar char="•"/>
            </a:pPr>
            <a:r>
              <a:rPr lang="en-IN" b="0" i="0" dirty="0">
                <a:solidFill>
                  <a:schemeClr val="tx1"/>
                </a:solidFill>
                <a:effectLst/>
              </a:rPr>
              <a:t>We assume that no pair of features are dependent. For example, the temperature being ‘Hot’ has nothing to do with the humidity or the outlook being ‘Rainy’ has no effect on the winds. Hence, the features are assumed to be </a:t>
            </a:r>
            <a:r>
              <a:rPr lang="en-IN" b="1" i="0" dirty="0">
                <a:solidFill>
                  <a:schemeClr val="tx1"/>
                </a:solidFill>
                <a:effectLst/>
              </a:rPr>
              <a:t>independent</a:t>
            </a:r>
            <a:r>
              <a:rPr lang="en-IN" b="0" i="0" dirty="0">
                <a:solidFill>
                  <a:schemeClr val="tx1"/>
                </a:solidFill>
                <a:effectLst/>
              </a:rPr>
              <a:t>.</a:t>
            </a:r>
          </a:p>
          <a:p>
            <a:pPr algn="just" fontAlgn="base">
              <a:buFont typeface="Arial" panose="020B0604020202020204" pitchFamily="34" charset="0"/>
              <a:buChar char="•"/>
            </a:pPr>
            <a:r>
              <a:rPr lang="en-IN" b="0" i="0" dirty="0">
                <a:solidFill>
                  <a:schemeClr val="tx1"/>
                </a:solidFill>
                <a:effectLst/>
              </a:rPr>
              <a:t>Secondly, each feature is given the same weight(or importance). For example, knowing only temperature and humidity alone can’t predict the outcome accurately. None of the attributes is irrelevant and assumed to be contributing </a:t>
            </a:r>
            <a:r>
              <a:rPr lang="en-IN" b="1" i="0" dirty="0">
                <a:solidFill>
                  <a:schemeClr val="tx1"/>
                </a:solidFill>
                <a:effectLst/>
              </a:rPr>
              <a:t>equally</a:t>
            </a:r>
            <a:r>
              <a:rPr lang="en-IN" b="0" i="0" dirty="0">
                <a:solidFill>
                  <a:schemeClr val="tx1"/>
                </a:solidFill>
                <a:effectLst/>
              </a:rPr>
              <a:t> to the outcome.</a:t>
            </a:r>
          </a:p>
          <a:p>
            <a:pPr marL="0" indent="0" algn="just" fontAlgn="base">
              <a:buNone/>
            </a:pPr>
            <a:r>
              <a:rPr lang="en-IN" b="1" i="0" dirty="0">
                <a:solidFill>
                  <a:schemeClr val="tx1"/>
                </a:solidFill>
                <a:effectLst/>
              </a:rPr>
              <a:t>Note:</a:t>
            </a:r>
            <a:r>
              <a:rPr lang="en-IN" b="0" i="0" dirty="0">
                <a:solidFill>
                  <a:schemeClr val="tx1"/>
                </a:solidFill>
                <a:effectLst/>
              </a:rPr>
              <a:t> The assumptions made by Naive Bayes are not generally correct in real-world situations. In-fact, the independence assumption is never correct but often works well in practice.</a:t>
            </a:r>
          </a:p>
          <a:p>
            <a:pPr algn="just"/>
            <a:endParaRPr lang="en-US" dirty="0">
              <a:solidFill>
                <a:schemeClr val="tx1"/>
              </a:solidFill>
            </a:endParaRPr>
          </a:p>
        </p:txBody>
      </p:sp>
      <p:pic>
        <p:nvPicPr>
          <p:cNvPr id="4" name="Picture 3">
            <a:extLst>
              <a:ext uri="{FF2B5EF4-FFF2-40B4-BE49-F238E27FC236}">
                <a16:creationId xmlns:a16="http://schemas.microsoft.com/office/drawing/2014/main" id="{102D05A2-18E1-DECF-E408-22D9E5281C50}"/>
              </a:ext>
            </a:extLst>
          </p:cNvPr>
          <p:cNvPicPr>
            <a:picLocks noChangeAspect="1"/>
          </p:cNvPicPr>
          <p:nvPr/>
        </p:nvPicPr>
        <p:blipFill>
          <a:blip r:embed="rId2"/>
          <a:stretch>
            <a:fillRect/>
          </a:stretch>
        </p:blipFill>
        <p:spPr>
          <a:xfrm>
            <a:off x="7627135" y="0"/>
            <a:ext cx="4252929" cy="6858000"/>
          </a:xfrm>
          <a:prstGeom prst="rect">
            <a:avLst/>
          </a:prstGeom>
        </p:spPr>
      </p:pic>
    </p:spTree>
    <p:extLst>
      <p:ext uri="{BB962C8B-B14F-4D97-AF65-F5344CB8AC3E}">
        <p14:creationId xmlns:p14="http://schemas.microsoft.com/office/powerpoint/2010/main" val="63972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odel showing the flow from input vector through the mapping function to the output, and from there through the critic and to the desired output">
            <a:extLst>
              <a:ext uri="{FF2B5EF4-FFF2-40B4-BE49-F238E27FC236}">
                <a16:creationId xmlns:a16="http://schemas.microsoft.com/office/drawing/2014/main" id="{2CDE9FD3-50A3-8769-EE98-4EAD158AB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446" y="158262"/>
            <a:ext cx="9829800" cy="57853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419ACD-4856-A949-E4AA-B9262237FE49}"/>
              </a:ext>
            </a:extLst>
          </p:cNvPr>
          <p:cNvSpPr txBox="1"/>
          <p:nvPr/>
        </p:nvSpPr>
        <p:spPr>
          <a:xfrm>
            <a:off x="1031630" y="6330406"/>
            <a:ext cx="10861431" cy="369332"/>
          </a:xfrm>
          <a:prstGeom prst="rect">
            <a:avLst/>
          </a:prstGeom>
          <a:noFill/>
        </p:spPr>
        <p:txBody>
          <a:bodyPr wrap="square">
            <a:spAutoFit/>
          </a:bodyPr>
          <a:lstStyle/>
          <a:p>
            <a:pPr algn="l" fontAlgn="base"/>
            <a:r>
              <a:rPr lang="en-IN" b="1" i="0" dirty="0">
                <a:solidFill>
                  <a:srgbClr val="161616"/>
                </a:solidFill>
                <a:effectLst/>
                <a:latin typeface="IBM Plex Sans" panose="020B0503050203000203" pitchFamily="34" charset="0"/>
              </a:rPr>
              <a:t> Figure: The two phases of building and testing a mapping function with supervised learning</a:t>
            </a:r>
          </a:p>
        </p:txBody>
      </p:sp>
    </p:spTree>
    <p:extLst>
      <p:ext uri="{BB962C8B-B14F-4D97-AF65-F5344CB8AC3E}">
        <p14:creationId xmlns:p14="http://schemas.microsoft.com/office/powerpoint/2010/main" val="22200470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DA78A-1C70-3EC5-08CA-A2EA41FC70B0}"/>
              </a:ext>
            </a:extLst>
          </p:cNvPr>
          <p:cNvSpPr>
            <a:spLocks noGrp="1"/>
          </p:cNvSpPr>
          <p:nvPr>
            <p:ph idx="1"/>
          </p:nvPr>
        </p:nvSpPr>
        <p:spPr>
          <a:xfrm>
            <a:off x="969261" y="288099"/>
            <a:ext cx="6408569" cy="6087649"/>
          </a:xfrm>
          <a:solidFill>
            <a:schemeClr val="accent1">
              <a:lumMod val="20000"/>
              <a:lumOff val="80000"/>
            </a:schemeClr>
          </a:solidFill>
          <a:ln>
            <a:solidFill>
              <a:schemeClr val="tx1"/>
            </a:solidFill>
          </a:ln>
        </p:spPr>
        <p:txBody>
          <a:bodyPr>
            <a:noAutofit/>
          </a:bodyPr>
          <a:lstStyle/>
          <a:p>
            <a:pPr marL="0" indent="0" algn="just" fontAlgn="base">
              <a:buNone/>
            </a:pPr>
            <a:r>
              <a:rPr lang="en-IN" b="0" i="0" dirty="0">
                <a:solidFill>
                  <a:schemeClr val="tx1"/>
                </a:solidFill>
                <a:effectLst/>
              </a:rPr>
              <a:t>Now, with regards to our dataset, we can apply Bayes’ theorem in following way:</a:t>
            </a:r>
          </a:p>
          <a:p>
            <a:pPr marL="0" indent="0" algn="just" fontAlgn="base">
              <a:buNone/>
            </a:pPr>
            <a:endParaRPr lang="en-IN" dirty="0">
              <a:solidFill>
                <a:schemeClr val="tx1"/>
              </a:solidFill>
            </a:endParaRPr>
          </a:p>
          <a:p>
            <a:pPr marL="0" indent="0" algn="just" fontAlgn="base">
              <a:buNone/>
            </a:pPr>
            <a:r>
              <a:rPr lang="en-IN" b="0" i="0" dirty="0">
                <a:solidFill>
                  <a:schemeClr val="tx1"/>
                </a:solidFill>
                <a:effectLst/>
              </a:rPr>
              <a:t>where, y is class variable and X is a dependent feature vector (of size </a:t>
            </a:r>
            <a:r>
              <a:rPr lang="en-IN" b="0" i="1" dirty="0">
                <a:solidFill>
                  <a:schemeClr val="tx1"/>
                </a:solidFill>
                <a:effectLst/>
              </a:rPr>
              <a:t>n</a:t>
            </a:r>
            <a:r>
              <a:rPr lang="en-IN" b="0" i="0" dirty="0">
                <a:solidFill>
                  <a:schemeClr val="tx1"/>
                </a:solidFill>
                <a:effectLst/>
              </a:rPr>
              <a:t>) where:</a:t>
            </a:r>
          </a:p>
          <a:p>
            <a:pPr algn="just" fontAlgn="base"/>
            <a:endParaRPr lang="en-IN" dirty="0">
              <a:solidFill>
                <a:schemeClr val="tx1"/>
              </a:solidFill>
            </a:endParaRPr>
          </a:p>
          <a:p>
            <a:pPr algn="just" fontAlgn="base"/>
            <a:r>
              <a:rPr lang="en-IN" b="0" i="0" dirty="0">
                <a:solidFill>
                  <a:schemeClr val="tx1"/>
                </a:solidFill>
                <a:effectLst/>
              </a:rPr>
              <a:t>Just to clear, an example of a feature vector and corresponding class variable can be: (refer 1st row of dataset)</a:t>
            </a:r>
          </a:p>
          <a:p>
            <a:pPr marL="0" indent="0" algn="just" fontAlgn="base">
              <a:buNone/>
            </a:pPr>
            <a:r>
              <a:rPr lang="en-IN" dirty="0">
                <a:solidFill>
                  <a:schemeClr val="tx1"/>
                </a:solidFill>
              </a:rPr>
              <a:t>X = (Rainy, Hot, High, False) y = No </a:t>
            </a:r>
          </a:p>
          <a:p>
            <a:pPr marL="0" indent="0" algn="just" fontAlgn="base">
              <a:buNone/>
            </a:pPr>
            <a:endParaRPr lang="en-IN" b="0" i="0" dirty="0">
              <a:solidFill>
                <a:schemeClr val="tx1"/>
              </a:solidFill>
              <a:effectLst/>
            </a:endParaRPr>
          </a:p>
          <a:p>
            <a:pPr marL="0" indent="0" algn="just" fontAlgn="base">
              <a:buNone/>
            </a:pPr>
            <a:r>
              <a:rPr lang="en-IN" b="0" i="0" dirty="0">
                <a:solidFill>
                  <a:schemeClr val="tx1"/>
                </a:solidFill>
                <a:effectLst/>
              </a:rPr>
              <a:t>So basically, P(</a:t>
            </a:r>
            <a:r>
              <a:rPr lang="en-IN" b="0" i="0" dirty="0" err="1">
                <a:solidFill>
                  <a:schemeClr val="tx1"/>
                </a:solidFill>
                <a:effectLst/>
              </a:rPr>
              <a:t>y|X</a:t>
            </a:r>
            <a:r>
              <a:rPr lang="en-IN" b="0" i="0" dirty="0">
                <a:solidFill>
                  <a:schemeClr val="tx1"/>
                </a:solidFill>
                <a:effectLst/>
              </a:rPr>
              <a:t>) here means, the probability of “Not playing golf” given that the weather conditions are “Rainy outlook”, “Temperature is hot”, “high humidity” and “no wind”.</a:t>
            </a:r>
          </a:p>
          <a:p>
            <a:pPr algn="just"/>
            <a:endParaRPr lang="en-US" dirty="0">
              <a:solidFill>
                <a:schemeClr val="tx1"/>
              </a:solidFill>
            </a:endParaRPr>
          </a:p>
        </p:txBody>
      </p:sp>
      <p:pic>
        <p:nvPicPr>
          <p:cNvPr id="4" name="Picture 3">
            <a:extLst>
              <a:ext uri="{FF2B5EF4-FFF2-40B4-BE49-F238E27FC236}">
                <a16:creationId xmlns:a16="http://schemas.microsoft.com/office/drawing/2014/main" id="{102D05A2-18E1-DECF-E408-22D9E5281C50}"/>
              </a:ext>
            </a:extLst>
          </p:cNvPr>
          <p:cNvPicPr>
            <a:picLocks noChangeAspect="1"/>
          </p:cNvPicPr>
          <p:nvPr/>
        </p:nvPicPr>
        <p:blipFill>
          <a:blip r:embed="rId2"/>
          <a:stretch>
            <a:fillRect/>
          </a:stretch>
        </p:blipFill>
        <p:spPr>
          <a:xfrm>
            <a:off x="7627135" y="0"/>
            <a:ext cx="4252929" cy="6858000"/>
          </a:xfrm>
          <a:prstGeom prst="rect">
            <a:avLst/>
          </a:prstGeom>
        </p:spPr>
      </p:pic>
      <p:pic>
        <p:nvPicPr>
          <p:cNvPr id="8" name="Picture 7">
            <a:extLst>
              <a:ext uri="{FF2B5EF4-FFF2-40B4-BE49-F238E27FC236}">
                <a16:creationId xmlns:a16="http://schemas.microsoft.com/office/drawing/2014/main" id="{E814B221-2527-9829-24E0-9C214A53A568}"/>
              </a:ext>
            </a:extLst>
          </p:cNvPr>
          <p:cNvPicPr>
            <a:picLocks noChangeAspect="1"/>
          </p:cNvPicPr>
          <p:nvPr/>
        </p:nvPicPr>
        <p:blipFill>
          <a:blip r:embed="rId3"/>
          <a:stretch>
            <a:fillRect/>
          </a:stretch>
        </p:blipFill>
        <p:spPr>
          <a:xfrm>
            <a:off x="3837676" y="745803"/>
            <a:ext cx="3334263" cy="594481"/>
          </a:xfrm>
          <a:prstGeom prst="rect">
            <a:avLst/>
          </a:prstGeom>
        </p:spPr>
      </p:pic>
      <p:pic>
        <p:nvPicPr>
          <p:cNvPr id="10" name="Picture 9">
            <a:extLst>
              <a:ext uri="{FF2B5EF4-FFF2-40B4-BE49-F238E27FC236}">
                <a16:creationId xmlns:a16="http://schemas.microsoft.com/office/drawing/2014/main" id="{1E343D2F-4947-2F89-2AAB-6CB4BD727CD4}"/>
              </a:ext>
            </a:extLst>
          </p:cNvPr>
          <p:cNvPicPr>
            <a:picLocks noChangeAspect="1"/>
          </p:cNvPicPr>
          <p:nvPr/>
        </p:nvPicPr>
        <p:blipFill>
          <a:blip r:embed="rId4"/>
          <a:stretch>
            <a:fillRect/>
          </a:stretch>
        </p:blipFill>
        <p:spPr>
          <a:xfrm>
            <a:off x="1855477" y="2231537"/>
            <a:ext cx="4636135" cy="435610"/>
          </a:xfrm>
          <a:prstGeom prst="rect">
            <a:avLst/>
          </a:prstGeom>
        </p:spPr>
      </p:pic>
    </p:spTree>
    <p:extLst>
      <p:ext uri="{BB962C8B-B14F-4D97-AF65-F5344CB8AC3E}">
        <p14:creationId xmlns:p14="http://schemas.microsoft.com/office/powerpoint/2010/main" val="18505780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DA78A-1C70-3EC5-08CA-A2EA41FC70B0}"/>
              </a:ext>
            </a:extLst>
          </p:cNvPr>
          <p:cNvSpPr>
            <a:spLocks noGrp="1"/>
          </p:cNvSpPr>
          <p:nvPr>
            <p:ph idx="1"/>
          </p:nvPr>
        </p:nvSpPr>
        <p:spPr>
          <a:xfrm>
            <a:off x="910563" y="12734"/>
            <a:ext cx="6505663" cy="6629331"/>
          </a:xfrm>
          <a:solidFill>
            <a:schemeClr val="accent1">
              <a:lumMod val="20000"/>
              <a:lumOff val="80000"/>
            </a:schemeClr>
          </a:solidFill>
          <a:ln>
            <a:solidFill>
              <a:schemeClr val="tx1"/>
            </a:solidFill>
          </a:ln>
        </p:spPr>
        <p:txBody>
          <a:bodyPr>
            <a:noAutofit/>
          </a:bodyPr>
          <a:lstStyle/>
          <a:p>
            <a:pPr algn="just" fontAlgn="base"/>
            <a:r>
              <a:rPr lang="en-IN" i="0" dirty="0">
                <a:solidFill>
                  <a:schemeClr val="tx1"/>
                </a:solidFill>
                <a:effectLst/>
              </a:rPr>
              <a:t>Now, its time to put a naive assumption to the Bayes’ theorem, which is, independence among the features. So now, we split evidence into the independent parts.</a:t>
            </a:r>
          </a:p>
          <a:p>
            <a:pPr algn="just" fontAlgn="base"/>
            <a:r>
              <a:rPr lang="en-IN" i="0" dirty="0">
                <a:solidFill>
                  <a:schemeClr val="tx1"/>
                </a:solidFill>
                <a:effectLst/>
              </a:rPr>
              <a:t>Now, if any two events A and B are independent, then,</a:t>
            </a:r>
          </a:p>
          <a:p>
            <a:pPr algn="just" fontAlgn="base"/>
            <a:r>
              <a:rPr lang="en-IN" dirty="0">
                <a:solidFill>
                  <a:schemeClr val="tx1"/>
                </a:solidFill>
              </a:rPr>
              <a:t>P(A,B) = P(A)P(B)</a:t>
            </a:r>
          </a:p>
          <a:p>
            <a:pPr algn="just" fontAlgn="base"/>
            <a:r>
              <a:rPr lang="en-IN" i="0" dirty="0">
                <a:solidFill>
                  <a:schemeClr val="tx1"/>
                </a:solidFill>
                <a:effectLst/>
              </a:rPr>
              <a:t>Hence, we reach to the result:</a:t>
            </a:r>
          </a:p>
          <a:p>
            <a:pPr algn="just" fontAlgn="base"/>
            <a:endParaRPr lang="en-IN" dirty="0">
              <a:solidFill>
                <a:schemeClr val="tx1"/>
              </a:solidFill>
            </a:endParaRPr>
          </a:p>
          <a:p>
            <a:pPr algn="just" fontAlgn="base"/>
            <a:r>
              <a:rPr lang="en-IN" i="0" dirty="0">
                <a:solidFill>
                  <a:schemeClr val="tx1"/>
                </a:solidFill>
                <a:effectLst/>
              </a:rPr>
              <a:t>which can be expressed as:</a:t>
            </a:r>
          </a:p>
          <a:p>
            <a:pPr algn="just" fontAlgn="base"/>
            <a:endParaRPr lang="en-IN" dirty="0">
              <a:solidFill>
                <a:schemeClr val="tx1"/>
              </a:solidFill>
            </a:endParaRPr>
          </a:p>
          <a:p>
            <a:pPr algn="just" fontAlgn="base"/>
            <a:r>
              <a:rPr lang="en-IN" b="0" i="0" dirty="0">
                <a:solidFill>
                  <a:schemeClr val="tx1"/>
                </a:solidFill>
                <a:effectLst/>
              </a:rPr>
              <a:t>Now, as the denominator remains constant for a given input, we can remove that term:</a:t>
            </a:r>
          </a:p>
          <a:p>
            <a:pPr algn="just" fontAlgn="base"/>
            <a:endParaRPr lang="en-IN" dirty="0">
              <a:solidFill>
                <a:schemeClr val="tx1"/>
              </a:solidFill>
            </a:endParaRPr>
          </a:p>
          <a:p>
            <a:pPr algn="just" fontAlgn="base"/>
            <a:r>
              <a:rPr lang="en-IN" b="0" i="0" dirty="0">
                <a:solidFill>
                  <a:schemeClr val="tx1"/>
                </a:solidFill>
                <a:effectLst/>
              </a:rPr>
              <a:t>Now, we need to create a classifier model. For this, we find the probability of given set of inputs for all possible values of the class variable </a:t>
            </a:r>
            <a:r>
              <a:rPr lang="en-IN" b="0" i="1" dirty="0">
                <a:solidFill>
                  <a:schemeClr val="tx1"/>
                </a:solidFill>
                <a:effectLst/>
              </a:rPr>
              <a:t>y</a:t>
            </a:r>
            <a:r>
              <a:rPr lang="en-IN" b="0" i="0" dirty="0">
                <a:solidFill>
                  <a:schemeClr val="tx1"/>
                </a:solidFill>
                <a:effectLst/>
              </a:rPr>
              <a:t> and pick up the output with maximum probability. </a:t>
            </a:r>
            <a:endParaRPr lang="en-IN" i="0" dirty="0">
              <a:solidFill>
                <a:schemeClr val="tx1"/>
              </a:solidFill>
              <a:effectLst/>
            </a:endParaRPr>
          </a:p>
        </p:txBody>
      </p:sp>
      <p:pic>
        <p:nvPicPr>
          <p:cNvPr id="4" name="Picture 3">
            <a:extLst>
              <a:ext uri="{FF2B5EF4-FFF2-40B4-BE49-F238E27FC236}">
                <a16:creationId xmlns:a16="http://schemas.microsoft.com/office/drawing/2014/main" id="{102D05A2-18E1-DECF-E408-22D9E5281C50}"/>
              </a:ext>
            </a:extLst>
          </p:cNvPr>
          <p:cNvPicPr>
            <a:picLocks noChangeAspect="1"/>
          </p:cNvPicPr>
          <p:nvPr/>
        </p:nvPicPr>
        <p:blipFill>
          <a:blip r:embed="rId2"/>
          <a:stretch>
            <a:fillRect/>
          </a:stretch>
        </p:blipFill>
        <p:spPr>
          <a:xfrm>
            <a:off x="7627135" y="0"/>
            <a:ext cx="4252929" cy="6858000"/>
          </a:xfrm>
          <a:prstGeom prst="rect">
            <a:avLst/>
          </a:prstGeom>
        </p:spPr>
      </p:pic>
      <p:pic>
        <p:nvPicPr>
          <p:cNvPr id="5" name="Picture 4">
            <a:extLst>
              <a:ext uri="{FF2B5EF4-FFF2-40B4-BE49-F238E27FC236}">
                <a16:creationId xmlns:a16="http://schemas.microsoft.com/office/drawing/2014/main" id="{10E9BCAC-9924-B187-A9AF-83DFE41F76E2}"/>
              </a:ext>
            </a:extLst>
          </p:cNvPr>
          <p:cNvPicPr>
            <a:picLocks noChangeAspect="1"/>
          </p:cNvPicPr>
          <p:nvPr/>
        </p:nvPicPr>
        <p:blipFill>
          <a:blip r:embed="rId3"/>
          <a:stretch>
            <a:fillRect/>
          </a:stretch>
        </p:blipFill>
        <p:spPr>
          <a:xfrm>
            <a:off x="1983700" y="2326024"/>
            <a:ext cx="5096565" cy="450850"/>
          </a:xfrm>
          <a:prstGeom prst="rect">
            <a:avLst/>
          </a:prstGeom>
        </p:spPr>
      </p:pic>
      <p:sp>
        <p:nvSpPr>
          <p:cNvPr id="6" name="AutoShape 4" descr=" P(y|x_1,...,x_n) = \frac{P(y)\prod_{i=1}^{n}P(x_i|y)}{P(x_1)P(x_2)...P(x_n)} ">
            <a:extLst>
              <a:ext uri="{FF2B5EF4-FFF2-40B4-BE49-F238E27FC236}">
                <a16:creationId xmlns:a16="http://schemas.microsoft.com/office/drawing/2014/main" id="{1A71DEE6-B740-C86F-2B12-9A61D8A9FE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3E2C9B6A-C086-C24D-FA1B-50F950D57E8E}"/>
              </a:ext>
            </a:extLst>
          </p:cNvPr>
          <p:cNvPicPr>
            <a:picLocks noChangeAspect="1"/>
          </p:cNvPicPr>
          <p:nvPr/>
        </p:nvPicPr>
        <p:blipFill>
          <a:blip r:embed="rId4"/>
          <a:stretch>
            <a:fillRect/>
          </a:stretch>
        </p:blipFill>
        <p:spPr>
          <a:xfrm>
            <a:off x="2760275" y="3220087"/>
            <a:ext cx="3926143" cy="450849"/>
          </a:xfrm>
          <a:prstGeom prst="rect">
            <a:avLst/>
          </a:prstGeom>
        </p:spPr>
      </p:pic>
      <p:pic>
        <p:nvPicPr>
          <p:cNvPr id="12" name="Picture 11">
            <a:extLst>
              <a:ext uri="{FF2B5EF4-FFF2-40B4-BE49-F238E27FC236}">
                <a16:creationId xmlns:a16="http://schemas.microsoft.com/office/drawing/2014/main" id="{B1901195-E1C7-FDDF-5465-1A300AF16BB2}"/>
              </a:ext>
            </a:extLst>
          </p:cNvPr>
          <p:cNvPicPr>
            <a:picLocks noChangeAspect="1"/>
          </p:cNvPicPr>
          <p:nvPr/>
        </p:nvPicPr>
        <p:blipFill>
          <a:blip r:embed="rId5"/>
          <a:stretch>
            <a:fillRect/>
          </a:stretch>
        </p:blipFill>
        <p:spPr>
          <a:xfrm>
            <a:off x="1974466" y="4434160"/>
            <a:ext cx="4711952" cy="336568"/>
          </a:xfrm>
          <a:prstGeom prst="rect">
            <a:avLst/>
          </a:prstGeom>
        </p:spPr>
      </p:pic>
      <p:sp>
        <p:nvSpPr>
          <p:cNvPr id="13" name="AutoShape 10" descr="y = argmax_{y} P(y)\prod_{i=1}^{n}P(x_i|y) ">
            <a:extLst>
              <a:ext uri="{FF2B5EF4-FFF2-40B4-BE49-F238E27FC236}">
                <a16:creationId xmlns:a16="http://schemas.microsoft.com/office/drawing/2014/main" id="{C8FC85AB-ADC2-59C8-61F9-34A5490BAB0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479818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4FBA4-36E6-32DF-774A-764AE0F46F57}"/>
              </a:ext>
            </a:extLst>
          </p:cNvPr>
          <p:cNvSpPr>
            <a:spLocks noGrp="1"/>
          </p:cNvSpPr>
          <p:nvPr>
            <p:ph idx="1"/>
          </p:nvPr>
        </p:nvSpPr>
        <p:spPr>
          <a:xfrm>
            <a:off x="1251678" y="411481"/>
            <a:ext cx="10178322" cy="5468112"/>
          </a:xfrm>
          <a:solidFill>
            <a:schemeClr val="accent1">
              <a:lumMod val="20000"/>
              <a:lumOff val="80000"/>
            </a:schemeClr>
          </a:solidFill>
          <a:ln>
            <a:solidFill>
              <a:schemeClr val="tx1"/>
            </a:solidFill>
          </a:ln>
        </p:spPr>
        <p:txBody>
          <a:bodyPr/>
          <a:lstStyle/>
          <a:p>
            <a:pPr algn="just"/>
            <a:r>
              <a:rPr lang="en-IN" b="0" i="0" dirty="0">
                <a:solidFill>
                  <a:schemeClr val="tx1"/>
                </a:solidFill>
                <a:effectLst/>
              </a:rPr>
              <a:t>This can be expressed mathematically as:</a:t>
            </a: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algn="just" fontAlgn="base"/>
            <a:r>
              <a:rPr lang="en-IN" b="0" i="0" dirty="0">
                <a:solidFill>
                  <a:schemeClr val="tx1"/>
                </a:solidFill>
                <a:effectLst/>
              </a:rPr>
              <a:t>So, finally, we are left with the task of calculating P(y) and P(x</a:t>
            </a:r>
            <a:r>
              <a:rPr lang="en-IN" b="0" i="0" baseline="-25000" dirty="0">
                <a:solidFill>
                  <a:schemeClr val="tx1"/>
                </a:solidFill>
                <a:effectLst/>
              </a:rPr>
              <a:t>i</a:t>
            </a:r>
            <a:r>
              <a:rPr lang="en-IN" b="0" i="0" dirty="0">
                <a:solidFill>
                  <a:schemeClr val="tx1"/>
                </a:solidFill>
                <a:effectLst/>
              </a:rPr>
              <a:t> | y).</a:t>
            </a:r>
          </a:p>
          <a:p>
            <a:pPr algn="just" fontAlgn="base"/>
            <a:r>
              <a:rPr lang="en-IN" b="0" i="0" dirty="0">
                <a:solidFill>
                  <a:schemeClr val="tx1"/>
                </a:solidFill>
                <a:effectLst/>
              </a:rPr>
              <a:t>Please note that P(y) is also called </a:t>
            </a:r>
            <a:r>
              <a:rPr lang="en-IN" b="1" i="0" dirty="0">
                <a:solidFill>
                  <a:schemeClr val="tx1"/>
                </a:solidFill>
                <a:effectLst/>
              </a:rPr>
              <a:t>class probability</a:t>
            </a:r>
            <a:r>
              <a:rPr lang="en-IN" b="0" i="0" dirty="0">
                <a:solidFill>
                  <a:schemeClr val="tx1"/>
                </a:solidFill>
                <a:effectLst/>
              </a:rPr>
              <a:t> and P(x</a:t>
            </a:r>
            <a:r>
              <a:rPr lang="en-IN" b="0" i="0" baseline="-25000" dirty="0">
                <a:solidFill>
                  <a:schemeClr val="tx1"/>
                </a:solidFill>
                <a:effectLst/>
              </a:rPr>
              <a:t>i</a:t>
            </a:r>
            <a:r>
              <a:rPr lang="en-IN" b="0" i="0" dirty="0">
                <a:solidFill>
                  <a:schemeClr val="tx1"/>
                </a:solidFill>
                <a:effectLst/>
              </a:rPr>
              <a:t> | y) is called </a:t>
            </a:r>
            <a:r>
              <a:rPr lang="en-IN" b="1" i="0" dirty="0">
                <a:solidFill>
                  <a:schemeClr val="tx1"/>
                </a:solidFill>
                <a:effectLst/>
              </a:rPr>
              <a:t>conditional probability</a:t>
            </a:r>
            <a:r>
              <a:rPr lang="en-IN" b="0" i="0" dirty="0">
                <a:solidFill>
                  <a:schemeClr val="tx1"/>
                </a:solidFill>
                <a:effectLst/>
              </a:rPr>
              <a:t>.</a:t>
            </a:r>
          </a:p>
          <a:p>
            <a:pPr algn="just" fontAlgn="base"/>
            <a:r>
              <a:rPr lang="en-IN" b="0" i="0" dirty="0">
                <a:solidFill>
                  <a:schemeClr val="tx1"/>
                </a:solidFill>
                <a:effectLst/>
              </a:rPr>
              <a:t>The different naive Bayes classifiers differ mainly by the assumptions they make regarding the distribution of P(x</a:t>
            </a:r>
            <a:r>
              <a:rPr lang="en-IN" b="0" i="0" baseline="-25000" dirty="0">
                <a:solidFill>
                  <a:schemeClr val="tx1"/>
                </a:solidFill>
                <a:effectLst/>
              </a:rPr>
              <a:t>i</a:t>
            </a:r>
            <a:r>
              <a:rPr lang="en-IN" b="0" i="0" dirty="0">
                <a:solidFill>
                  <a:schemeClr val="tx1"/>
                </a:solidFill>
                <a:effectLst/>
              </a:rPr>
              <a:t> | y).</a:t>
            </a:r>
          </a:p>
          <a:p>
            <a:pPr algn="just" fontAlgn="base"/>
            <a:r>
              <a:rPr lang="en-IN" b="0" i="0" dirty="0">
                <a:solidFill>
                  <a:schemeClr val="tx1"/>
                </a:solidFill>
                <a:effectLst/>
              </a:rPr>
              <a:t>Let us try to apply the above formula manually on our weather dataset. For this, we need to do some precomputations on our dataset.</a:t>
            </a:r>
          </a:p>
          <a:p>
            <a:pPr algn="just" fontAlgn="base"/>
            <a:r>
              <a:rPr lang="en-IN" b="0" i="0" dirty="0">
                <a:solidFill>
                  <a:schemeClr val="tx1"/>
                </a:solidFill>
                <a:effectLst/>
              </a:rPr>
              <a:t>We need to find P(x</a:t>
            </a:r>
            <a:r>
              <a:rPr lang="en-IN" b="0" i="0" baseline="-25000" dirty="0">
                <a:solidFill>
                  <a:schemeClr val="tx1"/>
                </a:solidFill>
                <a:effectLst/>
              </a:rPr>
              <a:t>i</a:t>
            </a:r>
            <a:r>
              <a:rPr lang="en-IN" b="0" i="0" dirty="0">
                <a:solidFill>
                  <a:schemeClr val="tx1"/>
                </a:solidFill>
                <a:effectLst/>
              </a:rPr>
              <a:t> | </a:t>
            </a:r>
            <a:r>
              <a:rPr lang="en-IN" b="0" i="0" dirty="0" err="1">
                <a:solidFill>
                  <a:schemeClr val="tx1"/>
                </a:solidFill>
                <a:effectLst/>
              </a:rPr>
              <a:t>y</a:t>
            </a:r>
            <a:r>
              <a:rPr lang="en-IN" b="0" i="0" baseline="-25000" dirty="0" err="1">
                <a:solidFill>
                  <a:schemeClr val="tx1"/>
                </a:solidFill>
                <a:effectLst/>
              </a:rPr>
              <a:t>j</a:t>
            </a:r>
            <a:r>
              <a:rPr lang="en-IN" b="0" i="0" dirty="0">
                <a:solidFill>
                  <a:schemeClr val="tx1"/>
                </a:solidFill>
                <a:effectLst/>
              </a:rPr>
              <a:t>) for each x</a:t>
            </a:r>
            <a:r>
              <a:rPr lang="en-IN" b="0" i="0" baseline="-25000" dirty="0">
                <a:solidFill>
                  <a:schemeClr val="tx1"/>
                </a:solidFill>
                <a:effectLst/>
              </a:rPr>
              <a:t>i</a:t>
            </a:r>
            <a:r>
              <a:rPr lang="en-IN" b="0" i="0" dirty="0">
                <a:solidFill>
                  <a:schemeClr val="tx1"/>
                </a:solidFill>
                <a:effectLst/>
              </a:rPr>
              <a:t> in X and </a:t>
            </a:r>
            <a:r>
              <a:rPr lang="en-IN" b="0" i="0" dirty="0" err="1">
                <a:solidFill>
                  <a:schemeClr val="tx1"/>
                </a:solidFill>
                <a:effectLst/>
              </a:rPr>
              <a:t>y</a:t>
            </a:r>
            <a:r>
              <a:rPr lang="en-IN" b="0" i="0" baseline="-25000" dirty="0" err="1">
                <a:solidFill>
                  <a:schemeClr val="tx1"/>
                </a:solidFill>
                <a:effectLst/>
              </a:rPr>
              <a:t>j</a:t>
            </a:r>
            <a:r>
              <a:rPr lang="en-IN" b="0" i="0" dirty="0">
                <a:solidFill>
                  <a:schemeClr val="tx1"/>
                </a:solidFill>
                <a:effectLst/>
              </a:rPr>
              <a:t> in y. All these calculations have been demonstrated in the tables given in next slide.</a:t>
            </a:r>
          </a:p>
          <a:p>
            <a:pPr algn="just"/>
            <a:endParaRPr lang="en-US" dirty="0">
              <a:solidFill>
                <a:schemeClr val="tx1"/>
              </a:solidFill>
            </a:endParaRPr>
          </a:p>
        </p:txBody>
      </p:sp>
      <p:pic>
        <p:nvPicPr>
          <p:cNvPr id="6" name="Picture 5">
            <a:extLst>
              <a:ext uri="{FF2B5EF4-FFF2-40B4-BE49-F238E27FC236}">
                <a16:creationId xmlns:a16="http://schemas.microsoft.com/office/drawing/2014/main" id="{6AC1241A-8755-ED79-7264-3612CC75385B}"/>
              </a:ext>
            </a:extLst>
          </p:cNvPr>
          <p:cNvPicPr>
            <a:picLocks noChangeAspect="1"/>
          </p:cNvPicPr>
          <p:nvPr/>
        </p:nvPicPr>
        <p:blipFill>
          <a:blip r:embed="rId2"/>
          <a:stretch>
            <a:fillRect/>
          </a:stretch>
        </p:blipFill>
        <p:spPr>
          <a:xfrm>
            <a:off x="2167618" y="978407"/>
            <a:ext cx="8624847" cy="693455"/>
          </a:xfrm>
          <a:prstGeom prst="rect">
            <a:avLst/>
          </a:prstGeom>
        </p:spPr>
      </p:pic>
    </p:spTree>
    <p:extLst>
      <p:ext uri="{BB962C8B-B14F-4D97-AF65-F5344CB8AC3E}">
        <p14:creationId xmlns:p14="http://schemas.microsoft.com/office/powerpoint/2010/main" val="16444285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2D05A2-18E1-DECF-E408-22D9E5281C50}"/>
              </a:ext>
            </a:extLst>
          </p:cNvPr>
          <p:cNvPicPr>
            <a:picLocks noChangeAspect="1"/>
          </p:cNvPicPr>
          <p:nvPr/>
        </p:nvPicPr>
        <p:blipFill>
          <a:blip r:embed="rId3"/>
          <a:stretch>
            <a:fillRect/>
          </a:stretch>
        </p:blipFill>
        <p:spPr>
          <a:xfrm>
            <a:off x="7627135" y="0"/>
            <a:ext cx="4252929" cy="6858000"/>
          </a:xfrm>
          <a:prstGeom prst="rect">
            <a:avLst/>
          </a:prstGeom>
        </p:spPr>
      </p:pic>
      <p:pic>
        <p:nvPicPr>
          <p:cNvPr id="5122" name="Picture 2" descr="table23">
            <a:extLst>
              <a:ext uri="{FF2B5EF4-FFF2-40B4-BE49-F238E27FC236}">
                <a16:creationId xmlns:a16="http://schemas.microsoft.com/office/drawing/2014/main" id="{B79059DF-2D1A-C45A-2CAC-DB394ABF8F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0"/>
            <a:ext cx="6512319" cy="6858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4371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92542-4947-6502-0728-594032803A2F}"/>
              </a:ext>
            </a:extLst>
          </p:cNvPr>
          <p:cNvSpPr>
            <a:spLocks noGrp="1"/>
          </p:cNvSpPr>
          <p:nvPr>
            <p:ph idx="1"/>
          </p:nvPr>
        </p:nvSpPr>
        <p:spPr>
          <a:xfrm>
            <a:off x="886582" y="213360"/>
            <a:ext cx="10863458" cy="6156960"/>
          </a:xfrm>
          <a:solidFill>
            <a:schemeClr val="accent1">
              <a:lumMod val="20000"/>
              <a:lumOff val="80000"/>
            </a:schemeClr>
          </a:solidFill>
          <a:ln>
            <a:solidFill>
              <a:schemeClr val="tx1"/>
            </a:solidFill>
          </a:ln>
        </p:spPr>
        <p:txBody>
          <a:bodyPr>
            <a:normAutofit lnSpcReduction="10000"/>
          </a:bodyPr>
          <a:lstStyle/>
          <a:p>
            <a:pPr algn="l" fontAlgn="base"/>
            <a:r>
              <a:rPr lang="en-IN" b="0" i="0" dirty="0">
                <a:solidFill>
                  <a:schemeClr val="tx1"/>
                </a:solidFill>
                <a:effectLst/>
              </a:rPr>
              <a:t>So, in the figure above, we have calculated P(x</a:t>
            </a:r>
            <a:r>
              <a:rPr lang="en-IN" b="0" i="0" baseline="-25000" dirty="0">
                <a:solidFill>
                  <a:schemeClr val="tx1"/>
                </a:solidFill>
                <a:effectLst/>
              </a:rPr>
              <a:t>i</a:t>
            </a:r>
            <a:r>
              <a:rPr lang="en-IN" b="0" i="0" dirty="0">
                <a:solidFill>
                  <a:schemeClr val="tx1"/>
                </a:solidFill>
                <a:effectLst/>
              </a:rPr>
              <a:t> | </a:t>
            </a:r>
            <a:r>
              <a:rPr lang="en-IN" b="0" i="0" dirty="0" err="1">
                <a:solidFill>
                  <a:schemeClr val="tx1"/>
                </a:solidFill>
                <a:effectLst/>
              </a:rPr>
              <a:t>y</a:t>
            </a:r>
            <a:r>
              <a:rPr lang="en-IN" b="0" i="0" baseline="-25000" dirty="0" err="1">
                <a:solidFill>
                  <a:schemeClr val="tx1"/>
                </a:solidFill>
                <a:effectLst/>
              </a:rPr>
              <a:t>j</a:t>
            </a:r>
            <a:r>
              <a:rPr lang="en-IN" b="0" i="0" dirty="0">
                <a:solidFill>
                  <a:schemeClr val="tx1"/>
                </a:solidFill>
                <a:effectLst/>
              </a:rPr>
              <a:t>) for each x</a:t>
            </a:r>
            <a:r>
              <a:rPr lang="en-IN" b="0" i="0" baseline="-25000" dirty="0">
                <a:solidFill>
                  <a:schemeClr val="tx1"/>
                </a:solidFill>
                <a:effectLst/>
              </a:rPr>
              <a:t>i</a:t>
            </a:r>
            <a:r>
              <a:rPr lang="en-IN" b="0" i="0" dirty="0">
                <a:solidFill>
                  <a:schemeClr val="tx1"/>
                </a:solidFill>
                <a:effectLst/>
              </a:rPr>
              <a:t> in X and </a:t>
            </a:r>
            <a:r>
              <a:rPr lang="en-IN" b="0" i="0" dirty="0" err="1">
                <a:solidFill>
                  <a:schemeClr val="tx1"/>
                </a:solidFill>
                <a:effectLst/>
              </a:rPr>
              <a:t>y</a:t>
            </a:r>
            <a:r>
              <a:rPr lang="en-IN" b="0" i="0" baseline="-25000" dirty="0" err="1">
                <a:solidFill>
                  <a:schemeClr val="tx1"/>
                </a:solidFill>
                <a:effectLst/>
              </a:rPr>
              <a:t>j</a:t>
            </a:r>
            <a:r>
              <a:rPr lang="en-IN" b="0" i="0" dirty="0">
                <a:solidFill>
                  <a:schemeClr val="tx1"/>
                </a:solidFill>
                <a:effectLst/>
              </a:rPr>
              <a:t> in y manually in the tables. For example, probability of playing golf given that the temperature is cool, </a:t>
            </a:r>
          </a:p>
          <a:p>
            <a:pPr lvl="1" fontAlgn="base"/>
            <a:r>
              <a:rPr lang="en-IN" b="0" i="0" dirty="0">
                <a:solidFill>
                  <a:schemeClr val="tx1"/>
                </a:solidFill>
                <a:effectLst/>
              </a:rPr>
              <a:t>i.e., </a:t>
            </a:r>
            <a:r>
              <a:rPr lang="en-IN" sz="2000" b="0" i="0" dirty="0">
                <a:solidFill>
                  <a:srgbClr val="FF40FF"/>
                </a:solidFill>
                <a:effectLst/>
              </a:rPr>
              <a:t>P(temp. = cool | play golf = Yes) = 3/9.</a:t>
            </a:r>
          </a:p>
          <a:p>
            <a:pPr algn="l" fontAlgn="base"/>
            <a:r>
              <a:rPr lang="en-IN" b="0" i="0" dirty="0">
                <a:solidFill>
                  <a:schemeClr val="tx1"/>
                </a:solidFill>
                <a:effectLst/>
              </a:rPr>
              <a:t>Also, we need to find class probabilities (P(y)) which has been calculated in the table 5. </a:t>
            </a:r>
          </a:p>
          <a:p>
            <a:pPr marL="0" indent="0" algn="l" fontAlgn="base">
              <a:buNone/>
            </a:pPr>
            <a:r>
              <a:rPr lang="en-IN" dirty="0">
                <a:solidFill>
                  <a:schemeClr val="tx1"/>
                </a:solidFill>
              </a:rPr>
              <a:t>	</a:t>
            </a:r>
            <a:r>
              <a:rPr lang="en-IN" b="0" i="0" dirty="0">
                <a:solidFill>
                  <a:srgbClr val="FF40FF"/>
                </a:solidFill>
                <a:effectLst/>
              </a:rPr>
              <a:t>For example, P(play golf = Yes) = 9/14.</a:t>
            </a:r>
          </a:p>
          <a:p>
            <a:pPr algn="l" fontAlgn="base"/>
            <a:r>
              <a:rPr lang="en-IN" b="0" i="0" dirty="0">
                <a:solidFill>
                  <a:schemeClr val="tx1"/>
                </a:solidFill>
                <a:effectLst/>
              </a:rPr>
              <a:t>So now, we are done with our pre-computations and the classifier is ready!</a:t>
            </a:r>
          </a:p>
          <a:p>
            <a:pPr algn="l" fontAlgn="base"/>
            <a:r>
              <a:rPr lang="en-IN" b="0" i="0" dirty="0">
                <a:solidFill>
                  <a:schemeClr val="tx1"/>
                </a:solidFill>
                <a:effectLst/>
              </a:rPr>
              <a:t>Let us test it on a new set of features (let us call it today):</a:t>
            </a:r>
          </a:p>
          <a:p>
            <a:pPr marL="0" indent="0" algn="l" fontAlgn="base">
              <a:buNone/>
            </a:pPr>
            <a:r>
              <a:rPr lang="en-IN" dirty="0">
                <a:solidFill>
                  <a:schemeClr val="tx1"/>
                </a:solidFill>
              </a:rPr>
              <a:t>     	 </a:t>
            </a:r>
            <a:r>
              <a:rPr lang="en-IN" dirty="0">
                <a:solidFill>
                  <a:srgbClr val="FF40FF"/>
                </a:solidFill>
              </a:rPr>
              <a:t>today = (Sunny, Hot, Normal, False) </a:t>
            </a:r>
          </a:p>
          <a:p>
            <a:pPr marL="0" indent="0" algn="l" fontAlgn="base">
              <a:buNone/>
            </a:pPr>
            <a:r>
              <a:rPr lang="en-IN" b="0" i="0" dirty="0">
                <a:solidFill>
                  <a:schemeClr val="tx1"/>
                </a:solidFill>
                <a:effectLst/>
              </a:rPr>
              <a:t>So, probability of playing golf is given by:</a:t>
            </a:r>
          </a:p>
          <a:p>
            <a:pPr algn="l" fontAlgn="base"/>
            <a:endParaRPr lang="en-IN" dirty="0">
              <a:solidFill>
                <a:schemeClr val="tx1"/>
              </a:solidFill>
            </a:endParaRPr>
          </a:p>
          <a:p>
            <a:pPr algn="l" fontAlgn="base"/>
            <a:endParaRPr lang="en-IN" b="0" i="0" dirty="0">
              <a:solidFill>
                <a:schemeClr val="tx1"/>
              </a:solidFill>
              <a:effectLst/>
            </a:endParaRPr>
          </a:p>
          <a:p>
            <a:pPr algn="l" fontAlgn="base"/>
            <a:endParaRPr lang="en-IN" dirty="0">
              <a:solidFill>
                <a:schemeClr val="tx1"/>
              </a:solidFill>
            </a:endParaRPr>
          </a:p>
          <a:p>
            <a:pPr marL="0" indent="0" algn="l" fontAlgn="base">
              <a:buNone/>
            </a:pPr>
            <a:r>
              <a:rPr lang="en-IN" b="0" i="0" dirty="0">
                <a:solidFill>
                  <a:schemeClr val="tx1"/>
                </a:solidFill>
                <a:effectLst/>
              </a:rPr>
              <a:t>and probability to not play golf is given by:</a:t>
            </a:r>
          </a:p>
          <a:p>
            <a:pPr marL="0" indent="0">
              <a:buNone/>
            </a:pPr>
            <a:br>
              <a:rPr lang="en-IN" dirty="0">
                <a:solidFill>
                  <a:schemeClr val="tx1"/>
                </a:solidFill>
              </a:rPr>
            </a:br>
            <a:endParaRPr lang="en-IN" b="0" i="0" dirty="0">
              <a:solidFill>
                <a:schemeClr val="tx1"/>
              </a:solidFill>
              <a:effectLst/>
            </a:endParaRPr>
          </a:p>
          <a:p>
            <a:endParaRPr lang="en-US" dirty="0">
              <a:solidFill>
                <a:schemeClr val="tx1"/>
              </a:solidFill>
            </a:endParaRPr>
          </a:p>
        </p:txBody>
      </p:sp>
      <p:pic>
        <p:nvPicPr>
          <p:cNvPr id="5" name="Picture 4">
            <a:extLst>
              <a:ext uri="{FF2B5EF4-FFF2-40B4-BE49-F238E27FC236}">
                <a16:creationId xmlns:a16="http://schemas.microsoft.com/office/drawing/2014/main" id="{9AE2299E-DF83-ED5F-A0CA-C95556276041}"/>
              </a:ext>
            </a:extLst>
          </p:cNvPr>
          <p:cNvPicPr>
            <a:picLocks noChangeAspect="1"/>
          </p:cNvPicPr>
          <p:nvPr/>
        </p:nvPicPr>
        <p:blipFill>
          <a:blip r:embed="rId2"/>
          <a:stretch>
            <a:fillRect/>
          </a:stretch>
        </p:blipFill>
        <p:spPr>
          <a:xfrm>
            <a:off x="1046602" y="3767916"/>
            <a:ext cx="10543418" cy="738887"/>
          </a:xfrm>
          <a:prstGeom prst="rect">
            <a:avLst/>
          </a:prstGeom>
        </p:spPr>
      </p:pic>
      <p:pic>
        <p:nvPicPr>
          <p:cNvPr id="9" name="Picture 8">
            <a:extLst>
              <a:ext uri="{FF2B5EF4-FFF2-40B4-BE49-F238E27FC236}">
                <a16:creationId xmlns:a16="http://schemas.microsoft.com/office/drawing/2014/main" id="{188ACFE2-0C3D-A71C-B5E2-17387353D695}"/>
              </a:ext>
            </a:extLst>
          </p:cNvPr>
          <p:cNvPicPr>
            <a:picLocks noChangeAspect="1"/>
          </p:cNvPicPr>
          <p:nvPr/>
        </p:nvPicPr>
        <p:blipFill>
          <a:blip r:embed="rId3"/>
          <a:stretch>
            <a:fillRect/>
          </a:stretch>
        </p:blipFill>
        <p:spPr>
          <a:xfrm>
            <a:off x="2133600" y="5316069"/>
            <a:ext cx="8806722" cy="738887"/>
          </a:xfrm>
          <a:prstGeom prst="rect">
            <a:avLst/>
          </a:prstGeom>
        </p:spPr>
      </p:pic>
    </p:spTree>
    <p:extLst>
      <p:ext uri="{BB962C8B-B14F-4D97-AF65-F5344CB8AC3E}">
        <p14:creationId xmlns:p14="http://schemas.microsoft.com/office/powerpoint/2010/main" val="17080325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2F803-F808-134A-0C29-6CFF1D34053F}"/>
              </a:ext>
            </a:extLst>
          </p:cNvPr>
          <p:cNvSpPr>
            <a:spLocks noGrp="1"/>
          </p:cNvSpPr>
          <p:nvPr>
            <p:ph idx="1"/>
          </p:nvPr>
        </p:nvSpPr>
        <p:spPr>
          <a:xfrm>
            <a:off x="975277" y="478929"/>
            <a:ext cx="10697227" cy="5900141"/>
          </a:xfrm>
          <a:solidFill>
            <a:schemeClr val="accent1">
              <a:lumMod val="20000"/>
              <a:lumOff val="80000"/>
            </a:schemeClr>
          </a:solidFill>
          <a:ln>
            <a:solidFill>
              <a:schemeClr val="tx1"/>
            </a:solidFill>
          </a:ln>
        </p:spPr>
        <p:txBody>
          <a:bodyPr>
            <a:noAutofit/>
          </a:bodyPr>
          <a:lstStyle/>
          <a:p>
            <a:pPr algn="l" fontAlgn="base"/>
            <a:r>
              <a:rPr lang="en-IN" b="0" i="0" dirty="0">
                <a:solidFill>
                  <a:schemeClr val="tx1"/>
                </a:solidFill>
                <a:effectLst/>
                <a:cs typeface="Times New Roman" panose="02020603050405020304" pitchFamily="18" charset="0"/>
              </a:rPr>
              <a:t>Since, P(today) is common in both probabilities, we can ignore P(today) and find proportional probabilities as:                                                                                           </a:t>
            </a:r>
          </a:p>
          <a:p>
            <a:pPr marL="0" indent="0" algn="l" fontAlgn="base">
              <a:buNone/>
            </a:pPr>
            <a:r>
              <a:rPr lang="en-IN" dirty="0">
                <a:solidFill>
                  <a:schemeClr val="tx1"/>
                </a:solidFill>
                <a:cs typeface="Times New Roman" panose="02020603050405020304" pitchFamily="18" charset="0"/>
              </a:rPr>
              <a:t>	    </a:t>
            </a:r>
            <a:r>
              <a:rPr lang="en-IN" b="0" i="0" dirty="0">
                <a:solidFill>
                  <a:schemeClr val="tx1"/>
                </a:solidFill>
                <a:effectLst/>
                <a:cs typeface="Times New Roman" panose="02020603050405020304" pitchFamily="18" charset="0"/>
              </a:rPr>
              <a:t>and</a:t>
            </a:r>
          </a:p>
          <a:p>
            <a:pPr marL="0" indent="0" algn="l" fontAlgn="base">
              <a:buNone/>
            </a:pPr>
            <a:endParaRPr lang="en-IN" dirty="0">
              <a:solidFill>
                <a:schemeClr val="tx1"/>
              </a:solidFill>
              <a:cs typeface="Times New Roman" panose="02020603050405020304" pitchFamily="18" charset="0"/>
            </a:endParaRPr>
          </a:p>
          <a:p>
            <a:pPr algn="l" fontAlgn="base"/>
            <a:r>
              <a:rPr lang="en-IN" dirty="0">
                <a:solidFill>
                  <a:schemeClr val="tx1"/>
                </a:solidFill>
                <a:cs typeface="Times New Roman" panose="02020603050405020304" pitchFamily="18" charset="0"/>
              </a:rPr>
              <a:t>Now since,</a:t>
            </a:r>
          </a:p>
          <a:p>
            <a:pPr algn="l" fontAlgn="base"/>
            <a:r>
              <a:rPr lang="en-IN" b="0" i="0" dirty="0">
                <a:solidFill>
                  <a:schemeClr val="tx1"/>
                </a:solidFill>
                <a:effectLst/>
                <a:cs typeface="Times New Roman" panose="02020603050405020304" pitchFamily="18" charset="0"/>
              </a:rPr>
              <a:t>These numbers can be converted into a probability by making the sum equal to 1 (normalization):                                                                           				                  and </a:t>
            </a:r>
          </a:p>
          <a:p>
            <a:pPr marL="0" indent="0" fontAlgn="base">
              <a:buNone/>
            </a:pPr>
            <a:endParaRPr lang="en-IN" dirty="0">
              <a:solidFill>
                <a:schemeClr val="tx1"/>
              </a:solidFill>
              <a:cs typeface="Times New Roman" panose="02020603050405020304" pitchFamily="18" charset="0"/>
            </a:endParaRPr>
          </a:p>
          <a:p>
            <a:pPr marL="0" indent="0" fontAlgn="base">
              <a:buNone/>
            </a:pPr>
            <a:r>
              <a:rPr lang="en-IN" dirty="0">
                <a:solidFill>
                  <a:schemeClr val="tx1"/>
                </a:solidFill>
                <a:cs typeface="Times New Roman" panose="02020603050405020304" pitchFamily="18" charset="0"/>
              </a:rPr>
              <a:t>Since,</a:t>
            </a:r>
          </a:p>
          <a:p>
            <a:pPr algn="l" fontAlgn="base"/>
            <a:r>
              <a:rPr lang="en-IN" b="0" i="0" dirty="0">
                <a:solidFill>
                  <a:schemeClr val="tx1"/>
                </a:solidFill>
                <a:effectLst/>
                <a:cs typeface="Times New Roman" panose="02020603050405020304" pitchFamily="18" charset="0"/>
              </a:rPr>
              <a:t>So, prediction that golf would be played is ‘Yes’.</a:t>
            </a:r>
          </a:p>
          <a:p>
            <a:pPr algn="l" fontAlgn="base"/>
            <a:r>
              <a:rPr lang="en-IN" b="0" i="0" dirty="0">
                <a:solidFill>
                  <a:schemeClr val="tx1"/>
                </a:solidFill>
                <a:effectLst/>
                <a:cs typeface="Times New Roman" panose="02020603050405020304" pitchFamily="18" charset="0"/>
              </a:rPr>
              <a:t>The method that we discussed above is applicable for discrete data. In case of continuous data, we need to make some assumptions regarding the distribution of values of each feature. </a:t>
            </a:r>
          </a:p>
          <a:p>
            <a:pPr algn="l" fontAlgn="base"/>
            <a:r>
              <a:rPr lang="en-IN" b="0" i="0" dirty="0">
                <a:solidFill>
                  <a:schemeClr val="tx1"/>
                </a:solidFill>
                <a:effectLst/>
                <a:cs typeface="Times New Roman" panose="02020603050405020304" pitchFamily="18" charset="0"/>
              </a:rPr>
              <a:t>The different naive Bayes classifiers differ mainly by the assumptions they make regarding the distribution of P(x</a:t>
            </a:r>
            <a:r>
              <a:rPr lang="en-IN" b="0" i="0" baseline="-25000" dirty="0">
                <a:solidFill>
                  <a:schemeClr val="tx1"/>
                </a:solidFill>
                <a:effectLst/>
                <a:cs typeface="Times New Roman" panose="02020603050405020304" pitchFamily="18" charset="0"/>
              </a:rPr>
              <a:t>i</a:t>
            </a:r>
            <a:r>
              <a:rPr lang="en-IN" b="0" i="0" dirty="0">
                <a:solidFill>
                  <a:schemeClr val="tx1"/>
                </a:solidFill>
                <a:effectLst/>
                <a:cs typeface="Times New Roman" panose="02020603050405020304" pitchFamily="18" charset="0"/>
              </a:rPr>
              <a:t> | y).</a:t>
            </a:r>
          </a:p>
        </p:txBody>
      </p:sp>
      <p:pic>
        <p:nvPicPr>
          <p:cNvPr id="13" name="Picture 12">
            <a:extLst>
              <a:ext uri="{FF2B5EF4-FFF2-40B4-BE49-F238E27FC236}">
                <a16:creationId xmlns:a16="http://schemas.microsoft.com/office/drawing/2014/main" id="{D4C01044-F2C7-FAAA-E809-B0EBDF15B276}"/>
              </a:ext>
            </a:extLst>
          </p:cNvPr>
          <p:cNvPicPr>
            <a:picLocks noChangeAspect="1"/>
          </p:cNvPicPr>
          <p:nvPr/>
        </p:nvPicPr>
        <p:blipFill>
          <a:blip r:embed="rId2"/>
          <a:stretch>
            <a:fillRect/>
          </a:stretch>
        </p:blipFill>
        <p:spPr>
          <a:xfrm>
            <a:off x="2937341" y="866791"/>
            <a:ext cx="4903939" cy="380478"/>
          </a:xfrm>
          <a:prstGeom prst="rect">
            <a:avLst/>
          </a:prstGeom>
        </p:spPr>
      </p:pic>
      <p:pic>
        <p:nvPicPr>
          <p:cNvPr id="15" name="Picture 14">
            <a:extLst>
              <a:ext uri="{FF2B5EF4-FFF2-40B4-BE49-F238E27FC236}">
                <a16:creationId xmlns:a16="http://schemas.microsoft.com/office/drawing/2014/main" id="{80C653B9-659E-AF2C-6030-58E7C93F8AEA}"/>
              </a:ext>
            </a:extLst>
          </p:cNvPr>
          <p:cNvPicPr>
            <a:picLocks noChangeAspect="1"/>
          </p:cNvPicPr>
          <p:nvPr/>
        </p:nvPicPr>
        <p:blipFill>
          <a:blip r:embed="rId3"/>
          <a:stretch>
            <a:fillRect/>
          </a:stretch>
        </p:blipFill>
        <p:spPr>
          <a:xfrm>
            <a:off x="3022153" y="1346226"/>
            <a:ext cx="4798250" cy="380478"/>
          </a:xfrm>
          <a:prstGeom prst="rect">
            <a:avLst/>
          </a:prstGeom>
        </p:spPr>
      </p:pic>
      <p:pic>
        <p:nvPicPr>
          <p:cNvPr id="17" name="Picture 16">
            <a:extLst>
              <a:ext uri="{FF2B5EF4-FFF2-40B4-BE49-F238E27FC236}">
                <a16:creationId xmlns:a16="http://schemas.microsoft.com/office/drawing/2014/main" id="{C30F33B4-5A0A-3620-F37B-2029E2E08181}"/>
              </a:ext>
            </a:extLst>
          </p:cNvPr>
          <p:cNvPicPr>
            <a:picLocks noChangeAspect="1"/>
          </p:cNvPicPr>
          <p:nvPr/>
        </p:nvPicPr>
        <p:blipFill>
          <a:blip r:embed="rId4"/>
          <a:stretch>
            <a:fillRect/>
          </a:stretch>
        </p:blipFill>
        <p:spPr>
          <a:xfrm>
            <a:off x="2526927" y="2098206"/>
            <a:ext cx="5788701" cy="380478"/>
          </a:xfrm>
          <a:prstGeom prst="rect">
            <a:avLst/>
          </a:prstGeom>
        </p:spPr>
      </p:pic>
      <p:pic>
        <p:nvPicPr>
          <p:cNvPr id="19" name="Picture 18">
            <a:extLst>
              <a:ext uri="{FF2B5EF4-FFF2-40B4-BE49-F238E27FC236}">
                <a16:creationId xmlns:a16="http://schemas.microsoft.com/office/drawing/2014/main" id="{840502E6-1F52-AFFF-D96E-C48C24BFF1F9}"/>
              </a:ext>
            </a:extLst>
          </p:cNvPr>
          <p:cNvPicPr>
            <a:picLocks noChangeAspect="1"/>
          </p:cNvPicPr>
          <p:nvPr/>
        </p:nvPicPr>
        <p:blipFill>
          <a:blip r:embed="rId5"/>
          <a:stretch>
            <a:fillRect/>
          </a:stretch>
        </p:blipFill>
        <p:spPr>
          <a:xfrm>
            <a:off x="1295558" y="2923190"/>
            <a:ext cx="4093752" cy="344165"/>
          </a:xfrm>
          <a:prstGeom prst="rect">
            <a:avLst/>
          </a:prstGeom>
        </p:spPr>
      </p:pic>
      <p:sp>
        <p:nvSpPr>
          <p:cNvPr id="20" name="AutoShape 16" descr=" P(No | today) = \frac{0.0068}{0.0141 + 0.0068} = 0.33 ">
            <a:extLst>
              <a:ext uri="{FF2B5EF4-FFF2-40B4-BE49-F238E27FC236}">
                <a16:creationId xmlns:a16="http://schemas.microsoft.com/office/drawing/2014/main" id="{E37880FB-F092-1950-687A-8A28BE6FC6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FB0FF3A1-9925-8D89-5639-0328C7034CE6}"/>
              </a:ext>
            </a:extLst>
          </p:cNvPr>
          <p:cNvPicPr>
            <a:picLocks noChangeAspect="1"/>
          </p:cNvPicPr>
          <p:nvPr/>
        </p:nvPicPr>
        <p:blipFill>
          <a:blip r:embed="rId6"/>
          <a:stretch>
            <a:fillRect/>
          </a:stretch>
        </p:blipFill>
        <p:spPr>
          <a:xfrm>
            <a:off x="6654501" y="2949143"/>
            <a:ext cx="4425560" cy="380478"/>
          </a:xfrm>
          <a:prstGeom prst="rect">
            <a:avLst/>
          </a:prstGeom>
        </p:spPr>
      </p:pic>
      <p:pic>
        <p:nvPicPr>
          <p:cNvPr id="24" name="Picture 23">
            <a:extLst>
              <a:ext uri="{FF2B5EF4-FFF2-40B4-BE49-F238E27FC236}">
                <a16:creationId xmlns:a16="http://schemas.microsoft.com/office/drawing/2014/main" id="{1B2355E3-349D-1B3F-D6EB-2E535C01CD08}"/>
              </a:ext>
            </a:extLst>
          </p:cNvPr>
          <p:cNvPicPr>
            <a:picLocks noChangeAspect="1"/>
          </p:cNvPicPr>
          <p:nvPr/>
        </p:nvPicPr>
        <p:blipFill>
          <a:blip r:embed="rId7"/>
          <a:stretch>
            <a:fillRect/>
          </a:stretch>
        </p:blipFill>
        <p:spPr>
          <a:xfrm>
            <a:off x="1820799" y="3800080"/>
            <a:ext cx="5109276" cy="380478"/>
          </a:xfrm>
          <a:prstGeom prst="rect">
            <a:avLst/>
          </a:prstGeom>
        </p:spPr>
      </p:pic>
    </p:spTree>
    <p:extLst>
      <p:ext uri="{BB962C8B-B14F-4D97-AF65-F5344CB8AC3E}">
        <p14:creationId xmlns:p14="http://schemas.microsoft.com/office/powerpoint/2010/main" val="3591108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26EC3-159A-1D27-3750-E8EE1DA27D13}"/>
              </a:ext>
            </a:extLst>
          </p:cNvPr>
          <p:cNvSpPr>
            <a:spLocks noGrp="1"/>
          </p:cNvSpPr>
          <p:nvPr>
            <p:ph idx="1"/>
          </p:nvPr>
        </p:nvSpPr>
        <p:spPr>
          <a:xfrm>
            <a:off x="990600" y="382385"/>
            <a:ext cx="5463292" cy="5893155"/>
          </a:xfrm>
          <a:solidFill>
            <a:schemeClr val="accent1">
              <a:lumMod val="20000"/>
              <a:lumOff val="80000"/>
            </a:schemeClr>
          </a:solidFill>
          <a:ln>
            <a:solidFill>
              <a:schemeClr val="tx1"/>
            </a:solidFill>
          </a:ln>
        </p:spPr>
        <p:txBody>
          <a:bodyPr>
            <a:normAutofit/>
          </a:bodyPr>
          <a:lstStyle/>
          <a:p>
            <a:pPr marL="0" indent="0" algn="just" fontAlgn="base">
              <a:buNone/>
            </a:pPr>
            <a:r>
              <a:rPr lang="en-IN" i="0" u="sng" dirty="0">
                <a:solidFill>
                  <a:schemeClr val="tx1"/>
                </a:solidFill>
                <a:effectLst/>
              </a:rPr>
              <a:t>Gaussian Naive Bayes classifier</a:t>
            </a:r>
          </a:p>
          <a:p>
            <a:pPr marL="0" indent="0" algn="just" fontAlgn="base">
              <a:buNone/>
            </a:pPr>
            <a:endParaRPr lang="en-IN" b="0" i="0" dirty="0">
              <a:solidFill>
                <a:schemeClr val="tx1"/>
              </a:solidFill>
              <a:effectLst/>
            </a:endParaRPr>
          </a:p>
          <a:p>
            <a:pPr algn="just" fontAlgn="base"/>
            <a:r>
              <a:rPr lang="en-IN" b="0" i="0" dirty="0">
                <a:solidFill>
                  <a:schemeClr val="tx1"/>
                </a:solidFill>
                <a:effectLst/>
              </a:rPr>
              <a:t>In Gaussian Naive Bayes, continuous values associated with each feature are assumed to be distributed according to a </a:t>
            </a:r>
            <a:r>
              <a:rPr lang="en-IN" b="1" i="0" dirty="0">
                <a:solidFill>
                  <a:schemeClr val="tx1"/>
                </a:solidFill>
                <a:effectLst/>
              </a:rPr>
              <a:t>Gaussian distribution</a:t>
            </a:r>
            <a:r>
              <a:rPr lang="en-IN" b="0" i="0" dirty="0">
                <a:solidFill>
                  <a:schemeClr val="tx1"/>
                </a:solidFill>
                <a:effectLst/>
              </a:rPr>
              <a:t>. </a:t>
            </a:r>
          </a:p>
          <a:p>
            <a:pPr algn="just" fontAlgn="base"/>
            <a:r>
              <a:rPr lang="en-IN" b="0" i="0" dirty="0">
                <a:solidFill>
                  <a:schemeClr val="tx1"/>
                </a:solidFill>
                <a:effectLst/>
              </a:rPr>
              <a:t>A Gaussian distribution is also called </a:t>
            </a:r>
            <a:r>
              <a:rPr lang="en-IN" b="0" i="0" u="sng" dirty="0">
                <a:solidFill>
                  <a:schemeClr val="tx1"/>
                </a:solidFill>
                <a:effectLst/>
                <a:hlinkClick r:id="rId2">
                  <a:extLst>
                    <a:ext uri="{A12FA001-AC4F-418D-AE19-62706E023703}">
                      <ahyp:hlinkClr xmlns:ahyp="http://schemas.microsoft.com/office/drawing/2018/hyperlinkcolor" val="tx"/>
                    </a:ext>
                  </a:extLst>
                </a:hlinkClick>
              </a:rPr>
              <a:t>Normal distribution</a:t>
            </a:r>
            <a:r>
              <a:rPr lang="en-IN" b="0" i="0" dirty="0">
                <a:solidFill>
                  <a:schemeClr val="tx1"/>
                </a:solidFill>
                <a:effectLst/>
              </a:rPr>
              <a:t>. </a:t>
            </a:r>
          </a:p>
          <a:p>
            <a:pPr algn="just" fontAlgn="base"/>
            <a:r>
              <a:rPr lang="en-IN" b="0" i="0" dirty="0">
                <a:solidFill>
                  <a:schemeClr val="tx1"/>
                </a:solidFill>
                <a:effectLst/>
              </a:rPr>
              <a:t>When plotted, it gives a bell shaped curve which is symmetric about the mean of the feature values as shown in the figure.</a:t>
            </a:r>
          </a:p>
          <a:p>
            <a:pPr algn="just"/>
            <a:r>
              <a:rPr lang="en-IN" b="0" i="0" dirty="0">
                <a:solidFill>
                  <a:schemeClr val="tx1"/>
                </a:solidFill>
                <a:effectLst/>
              </a:rPr>
              <a:t>The likelihood of the features is assumed to be Gaussian, hence, conditional probability is given by:</a:t>
            </a:r>
            <a:endParaRPr lang="en-US" dirty="0">
              <a:solidFill>
                <a:schemeClr val="tx1"/>
              </a:solidFill>
            </a:endParaRPr>
          </a:p>
        </p:txBody>
      </p:sp>
      <p:pic>
        <p:nvPicPr>
          <p:cNvPr id="9218" name="Picture 2" descr="normal">
            <a:extLst>
              <a:ext uri="{FF2B5EF4-FFF2-40B4-BE49-F238E27FC236}">
                <a16:creationId xmlns:a16="http://schemas.microsoft.com/office/drawing/2014/main" id="{8BFA2F91-1276-69EA-ED02-700B2D9A7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3638" y="830111"/>
            <a:ext cx="5215038" cy="400673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96A8880-C086-794F-0F3F-5644DDE56D4E}"/>
              </a:ext>
            </a:extLst>
          </p:cNvPr>
          <p:cNvPicPr>
            <a:picLocks noChangeAspect="1"/>
          </p:cNvPicPr>
          <p:nvPr/>
        </p:nvPicPr>
        <p:blipFill>
          <a:blip r:embed="rId4"/>
          <a:stretch>
            <a:fillRect/>
          </a:stretch>
        </p:blipFill>
        <p:spPr>
          <a:xfrm>
            <a:off x="1686586" y="5225153"/>
            <a:ext cx="4522256" cy="624502"/>
          </a:xfrm>
          <a:prstGeom prst="rect">
            <a:avLst/>
          </a:prstGeom>
        </p:spPr>
      </p:pic>
    </p:spTree>
    <p:extLst>
      <p:ext uri="{BB962C8B-B14F-4D97-AF65-F5344CB8AC3E}">
        <p14:creationId xmlns:p14="http://schemas.microsoft.com/office/powerpoint/2010/main" val="26686349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7922-4FB6-2F35-EDA5-D62B7B618E6D}"/>
              </a:ext>
            </a:extLst>
          </p:cNvPr>
          <p:cNvSpPr>
            <a:spLocks noGrp="1"/>
          </p:cNvSpPr>
          <p:nvPr>
            <p:ph type="title"/>
          </p:nvPr>
        </p:nvSpPr>
        <p:spPr>
          <a:xfrm>
            <a:off x="1251678" y="382385"/>
            <a:ext cx="10178322" cy="596023"/>
          </a:xfrm>
        </p:spPr>
        <p:txBody>
          <a:bodyPr>
            <a:normAutofit fontScale="90000"/>
          </a:bodyPr>
          <a:lstStyle/>
          <a:p>
            <a:r>
              <a:rPr lang="en-US" sz="5400" dirty="0"/>
              <a:t>NAÏVE BAYES CLASSIFICATION</a:t>
            </a:r>
            <a:br>
              <a:rPr lang="en-US" sz="5400" dirty="0"/>
            </a:br>
            <a:endParaRPr lang="en-US" dirty="0"/>
          </a:p>
        </p:txBody>
      </p:sp>
      <p:sp>
        <p:nvSpPr>
          <p:cNvPr id="3" name="Content Placeholder 2">
            <a:extLst>
              <a:ext uri="{FF2B5EF4-FFF2-40B4-BE49-F238E27FC236}">
                <a16:creationId xmlns:a16="http://schemas.microsoft.com/office/drawing/2014/main" id="{D1315959-4DA7-3A3B-5449-482D8D8AA047}"/>
              </a:ext>
            </a:extLst>
          </p:cNvPr>
          <p:cNvSpPr>
            <a:spLocks noGrp="1"/>
          </p:cNvSpPr>
          <p:nvPr>
            <p:ph idx="1"/>
          </p:nvPr>
        </p:nvSpPr>
        <p:spPr>
          <a:xfrm>
            <a:off x="1151470" y="1227552"/>
            <a:ext cx="10572892" cy="5386192"/>
          </a:xfrm>
          <a:solidFill>
            <a:schemeClr val="accent1">
              <a:lumMod val="20000"/>
              <a:lumOff val="80000"/>
            </a:schemeClr>
          </a:solidFill>
          <a:ln>
            <a:solidFill>
              <a:schemeClr val="tx1"/>
            </a:solidFill>
          </a:ln>
        </p:spPr>
        <p:txBody>
          <a:bodyPr>
            <a:noAutofit/>
          </a:bodyPr>
          <a:lstStyle/>
          <a:p>
            <a:pPr marL="0" indent="0" algn="just">
              <a:buNone/>
            </a:pPr>
            <a:r>
              <a:rPr lang="en-IN" b="1" i="0" u="sng" dirty="0">
                <a:solidFill>
                  <a:srgbClr val="610B4B"/>
                </a:solidFill>
                <a:effectLst/>
              </a:rPr>
              <a:t>Advantages of Naïve Bayes Classifier</a:t>
            </a:r>
          </a:p>
          <a:p>
            <a:pPr algn="just">
              <a:buFont typeface="Arial" panose="020B0604020202020204" pitchFamily="34" charset="0"/>
              <a:buChar char="•"/>
            </a:pPr>
            <a:r>
              <a:rPr lang="en-IN" b="0" i="0" dirty="0">
                <a:solidFill>
                  <a:srgbClr val="000000"/>
                </a:solidFill>
                <a:effectLst/>
              </a:rPr>
              <a:t>Naïve Bayes is one of the fast and easy ML algorithms to predict a class of datasets.</a:t>
            </a:r>
          </a:p>
          <a:p>
            <a:pPr algn="just">
              <a:buFont typeface="Arial" panose="020B0604020202020204" pitchFamily="34" charset="0"/>
              <a:buChar char="•"/>
            </a:pPr>
            <a:r>
              <a:rPr lang="en-IN" b="0" i="0" dirty="0">
                <a:solidFill>
                  <a:srgbClr val="000000"/>
                </a:solidFill>
                <a:effectLst/>
              </a:rPr>
              <a:t>It can be used for Binary as well as Multi-class Classifications.</a:t>
            </a:r>
          </a:p>
          <a:p>
            <a:pPr algn="just">
              <a:buFont typeface="Arial" panose="020B0604020202020204" pitchFamily="34" charset="0"/>
              <a:buChar char="•"/>
            </a:pPr>
            <a:r>
              <a:rPr lang="en-IN" b="0" i="0" dirty="0">
                <a:solidFill>
                  <a:srgbClr val="000000"/>
                </a:solidFill>
                <a:effectLst/>
              </a:rPr>
              <a:t>It performs well in Multi-class predictions as compared to the other Algorithms.</a:t>
            </a:r>
          </a:p>
          <a:p>
            <a:pPr algn="just">
              <a:buFont typeface="Arial" panose="020B0604020202020204" pitchFamily="34" charset="0"/>
              <a:buChar char="•"/>
            </a:pPr>
            <a:r>
              <a:rPr lang="en-IN" b="0" i="0" dirty="0">
                <a:solidFill>
                  <a:srgbClr val="000000"/>
                </a:solidFill>
                <a:effectLst/>
              </a:rPr>
              <a:t>It is the most popular choice for </a:t>
            </a:r>
            <a:r>
              <a:rPr lang="en-IN" b="1" i="0" dirty="0">
                <a:solidFill>
                  <a:srgbClr val="000000"/>
                </a:solidFill>
                <a:effectLst/>
              </a:rPr>
              <a:t>text classification problems</a:t>
            </a:r>
            <a:r>
              <a:rPr lang="en-IN" b="0" i="0" dirty="0">
                <a:solidFill>
                  <a:srgbClr val="000000"/>
                </a:solidFill>
                <a:effectLst/>
              </a:rPr>
              <a:t>.</a:t>
            </a:r>
          </a:p>
          <a:p>
            <a:pPr marL="0" indent="0" algn="just">
              <a:buNone/>
            </a:pPr>
            <a:r>
              <a:rPr lang="en-IN" b="1" i="0" u="sng" dirty="0">
                <a:solidFill>
                  <a:srgbClr val="610B4B"/>
                </a:solidFill>
                <a:effectLst/>
              </a:rPr>
              <a:t>Disadvantages of Naïve Bayes Classifier</a:t>
            </a:r>
          </a:p>
          <a:p>
            <a:pPr algn="just">
              <a:buFont typeface="Arial" panose="020B0604020202020204" pitchFamily="34" charset="0"/>
              <a:buChar char="•"/>
            </a:pPr>
            <a:r>
              <a:rPr lang="en-IN" b="0" i="0" dirty="0">
                <a:solidFill>
                  <a:srgbClr val="000000"/>
                </a:solidFill>
                <a:effectLst/>
              </a:rPr>
              <a:t>Naive Bayes assumes that all features are independent or unrelated, so it cannot learn the relationship between features.</a:t>
            </a:r>
          </a:p>
          <a:p>
            <a:pPr marL="0" indent="0" algn="just">
              <a:buNone/>
            </a:pPr>
            <a:r>
              <a:rPr lang="en-IN" b="1" i="0" u="sng" dirty="0">
                <a:solidFill>
                  <a:srgbClr val="610B4B"/>
                </a:solidFill>
                <a:effectLst/>
              </a:rPr>
              <a:t>Applications of Naïve Bayes Classifier</a:t>
            </a:r>
          </a:p>
          <a:p>
            <a:pPr algn="just">
              <a:buFont typeface="Arial" panose="020B0604020202020204" pitchFamily="34" charset="0"/>
              <a:buChar char="•"/>
            </a:pPr>
            <a:r>
              <a:rPr lang="en-IN" b="0" i="0" dirty="0">
                <a:solidFill>
                  <a:srgbClr val="000000"/>
                </a:solidFill>
                <a:effectLst/>
              </a:rPr>
              <a:t>It is used for </a:t>
            </a:r>
            <a:r>
              <a:rPr lang="en-IN" b="1" i="0" dirty="0">
                <a:solidFill>
                  <a:srgbClr val="000000"/>
                </a:solidFill>
                <a:effectLst/>
              </a:rPr>
              <a:t>Credit Scoring</a:t>
            </a:r>
            <a:r>
              <a:rPr lang="en-IN" b="0" i="0" dirty="0">
                <a:solidFill>
                  <a:srgbClr val="000000"/>
                </a:solidFill>
                <a:effectLst/>
              </a:rPr>
              <a:t>.</a:t>
            </a:r>
          </a:p>
          <a:p>
            <a:pPr algn="just">
              <a:buFont typeface="Arial" panose="020B0604020202020204" pitchFamily="34" charset="0"/>
              <a:buChar char="•"/>
            </a:pPr>
            <a:r>
              <a:rPr lang="en-IN" b="0" i="0" dirty="0">
                <a:solidFill>
                  <a:srgbClr val="000000"/>
                </a:solidFill>
                <a:effectLst/>
              </a:rPr>
              <a:t>It is used in </a:t>
            </a:r>
            <a:r>
              <a:rPr lang="en-IN" b="1" i="0" dirty="0">
                <a:solidFill>
                  <a:srgbClr val="000000"/>
                </a:solidFill>
                <a:effectLst/>
              </a:rPr>
              <a:t>medical data classification</a:t>
            </a:r>
            <a:r>
              <a:rPr lang="en-IN" b="0" i="0" dirty="0">
                <a:solidFill>
                  <a:srgbClr val="000000"/>
                </a:solidFill>
                <a:effectLst/>
              </a:rPr>
              <a:t>.</a:t>
            </a:r>
          </a:p>
          <a:p>
            <a:pPr algn="just">
              <a:buFont typeface="Arial" panose="020B0604020202020204" pitchFamily="34" charset="0"/>
              <a:buChar char="•"/>
            </a:pPr>
            <a:r>
              <a:rPr lang="en-IN" b="0" i="0" dirty="0">
                <a:solidFill>
                  <a:srgbClr val="000000"/>
                </a:solidFill>
                <a:effectLst/>
              </a:rPr>
              <a:t>It can be used in </a:t>
            </a:r>
            <a:r>
              <a:rPr lang="en-IN" b="1" i="0" dirty="0">
                <a:solidFill>
                  <a:srgbClr val="000000"/>
                </a:solidFill>
                <a:effectLst/>
              </a:rPr>
              <a:t>real-time predictions</a:t>
            </a:r>
            <a:r>
              <a:rPr lang="en-IN" b="0" i="0" dirty="0">
                <a:solidFill>
                  <a:srgbClr val="000000"/>
                </a:solidFill>
                <a:effectLst/>
              </a:rPr>
              <a:t> because Naïve Bayes Classifier is an eager learner.</a:t>
            </a:r>
          </a:p>
          <a:p>
            <a:pPr algn="just">
              <a:buFont typeface="Arial" panose="020B0604020202020204" pitchFamily="34" charset="0"/>
              <a:buChar char="•"/>
            </a:pPr>
            <a:r>
              <a:rPr lang="en-IN" b="0" i="0" dirty="0">
                <a:solidFill>
                  <a:srgbClr val="000000"/>
                </a:solidFill>
                <a:effectLst/>
              </a:rPr>
              <a:t>It is used in Text classification such as </a:t>
            </a:r>
            <a:r>
              <a:rPr lang="en-IN" b="1" i="0" dirty="0">
                <a:solidFill>
                  <a:srgbClr val="000000"/>
                </a:solidFill>
                <a:effectLst/>
              </a:rPr>
              <a:t>Spam filtering</a:t>
            </a:r>
            <a:r>
              <a:rPr lang="en-IN" b="0" i="0" dirty="0">
                <a:solidFill>
                  <a:srgbClr val="000000"/>
                </a:solidFill>
                <a:effectLst/>
              </a:rPr>
              <a:t> and </a:t>
            </a:r>
            <a:r>
              <a:rPr lang="en-IN" b="1" i="0" dirty="0">
                <a:solidFill>
                  <a:srgbClr val="000000"/>
                </a:solidFill>
                <a:effectLst/>
              </a:rPr>
              <a:t>Sentiment analysis</a:t>
            </a:r>
            <a:r>
              <a:rPr lang="en-IN" b="0" i="0" dirty="0">
                <a:solidFill>
                  <a:srgbClr val="000000"/>
                </a:solidFill>
                <a:effectLst/>
              </a:rPr>
              <a:t>.</a:t>
            </a:r>
          </a:p>
          <a:p>
            <a:endParaRPr lang="en-US" dirty="0"/>
          </a:p>
        </p:txBody>
      </p:sp>
    </p:spTree>
    <p:extLst>
      <p:ext uri="{BB962C8B-B14F-4D97-AF65-F5344CB8AC3E}">
        <p14:creationId xmlns:p14="http://schemas.microsoft.com/office/powerpoint/2010/main" val="196101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76E-D65B-CB99-A89C-2E9A57DCA120}"/>
              </a:ext>
            </a:extLst>
          </p:cNvPr>
          <p:cNvSpPr>
            <a:spLocks noGrp="1"/>
          </p:cNvSpPr>
          <p:nvPr>
            <p:ph type="title"/>
          </p:nvPr>
        </p:nvSpPr>
        <p:spPr/>
        <p:txBody>
          <a:bodyPr/>
          <a:lstStyle/>
          <a:p>
            <a:r>
              <a:rPr lang="en-IN" b="1" i="0" dirty="0">
                <a:solidFill>
                  <a:srgbClr val="161616"/>
                </a:solidFill>
                <a:effectLst/>
              </a:rPr>
              <a:t>Supervised learning</a:t>
            </a:r>
            <a:br>
              <a:rPr lang="en-IN" b="1" i="0" dirty="0">
                <a:solidFill>
                  <a:srgbClr val="161616"/>
                </a:solidFill>
                <a:effectLst/>
              </a:rPr>
            </a:br>
            <a:endParaRPr lang="en-US" dirty="0"/>
          </a:p>
        </p:txBody>
      </p:sp>
      <p:sp>
        <p:nvSpPr>
          <p:cNvPr id="3" name="Content Placeholder 2">
            <a:extLst>
              <a:ext uri="{FF2B5EF4-FFF2-40B4-BE49-F238E27FC236}">
                <a16:creationId xmlns:a16="http://schemas.microsoft.com/office/drawing/2014/main" id="{3CD1F9E9-C7B4-083F-9BAF-4BEF50AE0641}"/>
              </a:ext>
            </a:extLst>
          </p:cNvPr>
          <p:cNvSpPr>
            <a:spLocks noGrp="1"/>
          </p:cNvSpPr>
          <p:nvPr>
            <p:ph idx="1"/>
          </p:nvPr>
        </p:nvSpPr>
        <p:spPr>
          <a:xfrm>
            <a:off x="1251678" y="1283677"/>
            <a:ext cx="10635522" cy="5191938"/>
          </a:xfrm>
          <a:solidFill>
            <a:schemeClr val="accent1">
              <a:lumMod val="20000"/>
              <a:lumOff val="80000"/>
            </a:schemeClr>
          </a:solidFill>
          <a:ln>
            <a:solidFill>
              <a:schemeClr val="tx1"/>
            </a:solidFill>
          </a:ln>
        </p:spPr>
        <p:txBody>
          <a:bodyPr>
            <a:noAutofit/>
          </a:bodyPr>
          <a:lstStyle/>
          <a:p>
            <a:pPr algn="just"/>
            <a:r>
              <a:rPr lang="en-IN" sz="2200" b="0" i="0" dirty="0">
                <a:solidFill>
                  <a:srgbClr val="333333"/>
                </a:solidFill>
                <a:effectLst/>
                <a:latin typeface="inter-regular"/>
              </a:rPr>
              <a:t>Supervised learning is the types of machine learning in which machines are trained using well "labelled" training data, and on basis of that data, machines predict the output. </a:t>
            </a:r>
          </a:p>
          <a:p>
            <a:pPr algn="just"/>
            <a:r>
              <a:rPr lang="en-IN" sz="2200" b="0" i="0" dirty="0">
                <a:solidFill>
                  <a:srgbClr val="333333"/>
                </a:solidFill>
                <a:effectLst/>
                <a:latin typeface="inter-regular"/>
              </a:rPr>
              <a:t>The labelled data means some input data is already tagged with the correct output.</a:t>
            </a:r>
          </a:p>
          <a:p>
            <a:pPr algn="just"/>
            <a:r>
              <a:rPr lang="en-IN" sz="2200" b="0" i="0" dirty="0">
                <a:solidFill>
                  <a:srgbClr val="333333"/>
                </a:solidFill>
                <a:effectLst/>
                <a:latin typeface="inter-regular"/>
              </a:rPr>
              <a:t>In supervised learning, the training data provided to the machines work as the supervisor that teaches the machines to predict the output correctly. </a:t>
            </a:r>
          </a:p>
          <a:p>
            <a:pPr algn="just"/>
            <a:r>
              <a:rPr lang="en-IN" sz="2200" b="0" i="0" dirty="0">
                <a:solidFill>
                  <a:srgbClr val="333333"/>
                </a:solidFill>
                <a:effectLst/>
                <a:latin typeface="inter-regular"/>
              </a:rPr>
              <a:t>It applies the same concept as a student learns in the supervision of the teacher.</a:t>
            </a:r>
          </a:p>
          <a:p>
            <a:pPr algn="just"/>
            <a:r>
              <a:rPr lang="en-IN" sz="2200" b="0" i="0" dirty="0">
                <a:solidFill>
                  <a:srgbClr val="333333"/>
                </a:solidFill>
                <a:effectLst/>
                <a:latin typeface="inter-regular"/>
              </a:rPr>
              <a:t>Supervised learning is a process of providing input data as well as correct output data to the machine learning model. </a:t>
            </a:r>
          </a:p>
          <a:p>
            <a:pPr algn="just"/>
            <a:r>
              <a:rPr lang="en-IN" sz="2200" b="0" i="0" dirty="0">
                <a:solidFill>
                  <a:srgbClr val="333333"/>
                </a:solidFill>
                <a:effectLst/>
                <a:latin typeface="inter-regular"/>
              </a:rPr>
              <a:t>The aim of a supervised learning algorithm is to </a:t>
            </a:r>
            <a:r>
              <a:rPr lang="en-IN" sz="2200" b="1" i="0" dirty="0">
                <a:solidFill>
                  <a:srgbClr val="333333"/>
                </a:solidFill>
                <a:effectLst/>
                <a:latin typeface="inter-bold"/>
              </a:rPr>
              <a:t>find a mapping function to map the input variable(x) with the output variable(y)</a:t>
            </a:r>
            <a:r>
              <a:rPr lang="en-IN" sz="2200" b="0" i="0" dirty="0">
                <a:solidFill>
                  <a:srgbClr val="333333"/>
                </a:solidFill>
                <a:effectLst/>
                <a:latin typeface="inter-regular"/>
              </a:rPr>
              <a:t>.</a:t>
            </a:r>
          </a:p>
          <a:p>
            <a:pPr algn="just"/>
            <a:r>
              <a:rPr lang="en-IN" sz="2200" b="0" i="0" dirty="0">
                <a:solidFill>
                  <a:srgbClr val="333333"/>
                </a:solidFill>
                <a:effectLst/>
                <a:latin typeface="inter-regular"/>
              </a:rPr>
              <a:t>In the real-world, supervised learning can be used for </a:t>
            </a:r>
            <a:r>
              <a:rPr lang="en-IN" sz="2200" b="1" i="0" dirty="0">
                <a:solidFill>
                  <a:srgbClr val="333333"/>
                </a:solidFill>
                <a:effectLst/>
                <a:latin typeface="inter-bold"/>
              </a:rPr>
              <a:t>Risk Assessment, Image classification, Fraud Detection, spam filtering</a:t>
            </a:r>
            <a:r>
              <a:rPr lang="en-IN" sz="2200" b="0" i="0" dirty="0">
                <a:solidFill>
                  <a:srgbClr val="333333"/>
                </a:solidFill>
                <a:effectLst/>
                <a:latin typeface="inter-regular"/>
              </a:rPr>
              <a:t>, etc.</a:t>
            </a:r>
          </a:p>
          <a:p>
            <a:endParaRPr lang="en-US" sz="2200" dirty="0"/>
          </a:p>
        </p:txBody>
      </p:sp>
    </p:spTree>
    <p:extLst>
      <p:ext uri="{BB962C8B-B14F-4D97-AF65-F5344CB8AC3E}">
        <p14:creationId xmlns:p14="http://schemas.microsoft.com/office/powerpoint/2010/main" val="169648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E328-D3F4-108A-895E-1A787A48186D}"/>
              </a:ext>
            </a:extLst>
          </p:cNvPr>
          <p:cNvSpPr>
            <a:spLocks noGrp="1"/>
          </p:cNvSpPr>
          <p:nvPr>
            <p:ph type="title"/>
          </p:nvPr>
        </p:nvSpPr>
        <p:spPr/>
        <p:txBody>
          <a:bodyPr>
            <a:normAutofit fontScale="90000"/>
          </a:bodyPr>
          <a:lstStyle/>
          <a:p>
            <a:r>
              <a:rPr lang="en-IN" b="0" i="0" dirty="0">
                <a:solidFill>
                  <a:schemeClr val="tx1"/>
                </a:solidFill>
                <a:effectLst/>
              </a:rPr>
              <a:t>How Supervised Learning Works?</a:t>
            </a:r>
            <a:br>
              <a:rPr lang="en-IN" b="0" i="0" dirty="0">
                <a:solidFill>
                  <a:schemeClr val="tx1"/>
                </a:solidFill>
                <a:effectLst/>
              </a:rPr>
            </a:br>
            <a:endParaRPr lang="en-US" dirty="0">
              <a:solidFill>
                <a:schemeClr val="tx1"/>
              </a:solidFill>
            </a:endParaRPr>
          </a:p>
        </p:txBody>
      </p:sp>
      <p:sp>
        <p:nvSpPr>
          <p:cNvPr id="3" name="Content Placeholder 2">
            <a:extLst>
              <a:ext uri="{FF2B5EF4-FFF2-40B4-BE49-F238E27FC236}">
                <a16:creationId xmlns:a16="http://schemas.microsoft.com/office/drawing/2014/main" id="{5A73D7A6-1C51-7EEA-0230-EB2E8AA96166}"/>
              </a:ext>
            </a:extLst>
          </p:cNvPr>
          <p:cNvSpPr>
            <a:spLocks noGrp="1"/>
          </p:cNvSpPr>
          <p:nvPr>
            <p:ph idx="1"/>
          </p:nvPr>
        </p:nvSpPr>
        <p:spPr>
          <a:xfrm>
            <a:off x="1758462" y="2286001"/>
            <a:ext cx="9056076" cy="2697483"/>
          </a:xfrm>
          <a:solidFill>
            <a:schemeClr val="accent1">
              <a:lumMod val="20000"/>
              <a:lumOff val="80000"/>
            </a:schemeClr>
          </a:solidFill>
          <a:ln>
            <a:solidFill>
              <a:schemeClr val="tx1"/>
            </a:solidFill>
          </a:ln>
        </p:spPr>
        <p:txBody>
          <a:bodyPr>
            <a:normAutofit/>
          </a:bodyPr>
          <a:lstStyle/>
          <a:p>
            <a:r>
              <a:rPr lang="en-IN" sz="2400" b="0" i="0" dirty="0">
                <a:solidFill>
                  <a:srgbClr val="333333"/>
                </a:solidFill>
                <a:effectLst/>
              </a:rPr>
              <a:t>In supervised learning, models are trained using labelled dataset, where the model learns about each type of data. </a:t>
            </a:r>
          </a:p>
          <a:p>
            <a:endParaRPr lang="en-IN" sz="2400" b="0" i="0" dirty="0">
              <a:solidFill>
                <a:srgbClr val="333333"/>
              </a:solidFill>
              <a:effectLst/>
            </a:endParaRPr>
          </a:p>
          <a:p>
            <a:r>
              <a:rPr lang="en-IN" sz="2400" b="0" i="0" dirty="0">
                <a:solidFill>
                  <a:srgbClr val="333333"/>
                </a:solidFill>
                <a:effectLst/>
              </a:rPr>
              <a:t>Once the training process is completed, the model is tested on the basis of test data (a subset of the training set), and then it predicts the output.</a:t>
            </a:r>
            <a:endParaRPr lang="en-US" sz="2400" dirty="0"/>
          </a:p>
        </p:txBody>
      </p:sp>
    </p:spTree>
    <p:extLst>
      <p:ext uri="{BB962C8B-B14F-4D97-AF65-F5344CB8AC3E}">
        <p14:creationId xmlns:p14="http://schemas.microsoft.com/office/powerpoint/2010/main" val="42192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58C4-E8FF-903A-1966-58111C9D1248}"/>
              </a:ext>
            </a:extLst>
          </p:cNvPr>
          <p:cNvSpPr>
            <a:spLocks noGrp="1"/>
          </p:cNvSpPr>
          <p:nvPr>
            <p:ph type="title"/>
          </p:nvPr>
        </p:nvSpPr>
        <p:spPr/>
        <p:txBody>
          <a:bodyPr/>
          <a:lstStyle/>
          <a:p>
            <a:r>
              <a:rPr lang="en-IN" b="0" i="0" dirty="0">
                <a:solidFill>
                  <a:srgbClr val="333333"/>
                </a:solidFill>
                <a:effectLst/>
              </a:rPr>
              <a:t>Supervised learning -EXAMPLE </a:t>
            </a:r>
            <a:endParaRPr lang="en-US" dirty="0"/>
          </a:p>
        </p:txBody>
      </p:sp>
      <p:pic>
        <p:nvPicPr>
          <p:cNvPr id="9218" name="Picture 2" descr="Supervised Machine learning">
            <a:extLst>
              <a:ext uri="{FF2B5EF4-FFF2-40B4-BE49-F238E27FC236}">
                <a16:creationId xmlns:a16="http://schemas.microsoft.com/office/drawing/2014/main" id="{B2207AE7-9060-7FD3-95D9-26663C6EB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962" y="1506414"/>
            <a:ext cx="9577754" cy="47888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69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FCAD-6547-09F8-49BB-87A060297D0E}"/>
              </a:ext>
            </a:extLst>
          </p:cNvPr>
          <p:cNvSpPr>
            <a:spLocks noGrp="1"/>
          </p:cNvSpPr>
          <p:nvPr>
            <p:ph type="title"/>
          </p:nvPr>
        </p:nvSpPr>
        <p:spPr/>
        <p:txBody>
          <a:bodyPr/>
          <a:lstStyle/>
          <a:p>
            <a:r>
              <a:rPr lang="en-IN" b="0" i="0" dirty="0">
                <a:solidFill>
                  <a:srgbClr val="333333"/>
                </a:solidFill>
                <a:effectLst/>
              </a:rPr>
              <a:t>Supervised learning </a:t>
            </a:r>
            <a:endParaRPr lang="en-US" dirty="0"/>
          </a:p>
        </p:txBody>
      </p:sp>
      <p:sp>
        <p:nvSpPr>
          <p:cNvPr id="3" name="Content Placeholder 2">
            <a:extLst>
              <a:ext uri="{FF2B5EF4-FFF2-40B4-BE49-F238E27FC236}">
                <a16:creationId xmlns:a16="http://schemas.microsoft.com/office/drawing/2014/main" id="{0FE21802-4BE0-C8DE-E283-BF44EAE3B43E}"/>
              </a:ext>
            </a:extLst>
          </p:cNvPr>
          <p:cNvSpPr>
            <a:spLocks noGrp="1"/>
          </p:cNvSpPr>
          <p:nvPr>
            <p:ph idx="1"/>
          </p:nvPr>
        </p:nvSpPr>
        <p:spPr>
          <a:xfrm>
            <a:off x="1055077" y="1283677"/>
            <a:ext cx="10621107" cy="5380892"/>
          </a:xfrm>
          <a:solidFill>
            <a:schemeClr val="accent1">
              <a:lumMod val="20000"/>
              <a:lumOff val="80000"/>
            </a:schemeClr>
          </a:solidFill>
          <a:ln>
            <a:solidFill>
              <a:schemeClr val="tx1"/>
            </a:solidFill>
          </a:ln>
        </p:spPr>
        <p:txBody>
          <a:bodyPr>
            <a:noAutofit/>
          </a:bodyPr>
          <a:lstStyle/>
          <a:p>
            <a:pPr algn="just"/>
            <a:r>
              <a:rPr lang="en-IN" sz="2400" b="0" i="0" dirty="0">
                <a:solidFill>
                  <a:srgbClr val="333333"/>
                </a:solidFill>
                <a:effectLst/>
              </a:rPr>
              <a:t>Suppose we have a dataset of different types of shapes which includes square, rectangle, triangle, and Polygon. Now the first step is that we need to train the model for each shape.</a:t>
            </a:r>
          </a:p>
          <a:p>
            <a:pPr algn="just">
              <a:buFont typeface="Arial" panose="020B0604020202020204" pitchFamily="34" charset="0"/>
              <a:buChar char="•"/>
            </a:pPr>
            <a:r>
              <a:rPr lang="en-IN" sz="2400" b="0" i="0" dirty="0">
                <a:solidFill>
                  <a:srgbClr val="000000"/>
                </a:solidFill>
                <a:effectLst/>
              </a:rPr>
              <a:t>If the given shape has four sides, and all the sides are equal, then it will be labelled as a </a:t>
            </a:r>
            <a:r>
              <a:rPr lang="en-IN" sz="2400" b="1" i="0" dirty="0">
                <a:solidFill>
                  <a:srgbClr val="000000"/>
                </a:solidFill>
                <a:effectLst/>
              </a:rPr>
              <a:t>Square</a:t>
            </a:r>
            <a:r>
              <a:rPr lang="en-IN" sz="2400" b="0" i="0" dirty="0">
                <a:solidFill>
                  <a:srgbClr val="000000"/>
                </a:solidFill>
                <a:effectLst/>
              </a:rPr>
              <a:t>.</a:t>
            </a:r>
          </a:p>
          <a:p>
            <a:pPr algn="just">
              <a:buFont typeface="Arial" panose="020B0604020202020204" pitchFamily="34" charset="0"/>
              <a:buChar char="•"/>
            </a:pPr>
            <a:r>
              <a:rPr lang="en-IN" sz="2400" b="0" i="0" dirty="0">
                <a:solidFill>
                  <a:srgbClr val="000000"/>
                </a:solidFill>
                <a:effectLst/>
              </a:rPr>
              <a:t>If the given shape has three sides, then it will be labelled as a </a:t>
            </a:r>
            <a:r>
              <a:rPr lang="en-IN" sz="2400" b="1" i="0" dirty="0">
                <a:solidFill>
                  <a:srgbClr val="000000"/>
                </a:solidFill>
                <a:effectLst/>
              </a:rPr>
              <a:t>triangle</a:t>
            </a:r>
            <a:r>
              <a:rPr lang="en-IN" sz="2400" b="0" i="0" dirty="0">
                <a:solidFill>
                  <a:srgbClr val="000000"/>
                </a:solidFill>
                <a:effectLst/>
              </a:rPr>
              <a:t>.</a:t>
            </a:r>
          </a:p>
          <a:p>
            <a:pPr algn="just">
              <a:buFont typeface="Arial" panose="020B0604020202020204" pitchFamily="34" charset="0"/>
              <a:buChar char="•"/>
            </a:pPr>
            <a:r>
              <a:rPr lang="en-IN" sz="2400" b="0" i="0" dirty="0">
                <a:solidFill>
                  <a:srgbClr val="000000"/>
                </a:solidFill>
                <a:effectLst/>
              </a:rPr>
              <a:t>If the given shape has six equal sides then it will be labelled as </a:t>
            </a:r>
            <a:r>
              <a:rPr lang="en-IN" sz="2400" b="1" i="0" dirty="0">
                <a:solidFill>
                  <a:srgbClr val="000000"/>
                </a:solidFill>
                <a:effectLst/>
              </a:rPr>
              <a:t>hexagon</a:t>
            </a:r>
            <a:r>
              <a:rPr lang="en-IN" sz="2400" b="0" i="0" dirty="0">
                <a:solidFill>
                  <a:srgbClr val="000000"/>
                </a:solidFill>
                <a:effectLst/>
              </a:rPr>
              <a:t>.</a:t>
            </a:r>
          </a:p>
          <a:p>
            <a:pPr algn="just"/>
            <a:r>
              <a:rPr lang="en-IN" sz="2400" b="0" i="0" dirty="0">
                <a:solidFill>
                  <a:srgbClr val="333333"/>
                </a:solidFill>
                <a:effectLst/>
              </a:rPr>
              <a:t>Now, after training, we test our model using the test set, and the task of the model is to identify the shape.</a:t>
            </a:r>
          </a:p>
          <a:p>
            <a:pPr algn="just"/>
            <a:r>
              <a:rPr lang="en-IN" sz="2400" b="0" i="0" dirty="0">
                <a:solidFill>
                  <a:srgbClr val="333333"/>
                </a:solidFill>
                <a:effectLst/>
              </a:rPr>
              <a:t>The machine is already trained on all types of shapes, and when it finds a new shape, it classifies the shape on the bases of a number of sides, and predicts the output.</a:t>
            </a:r>
          </a:p>
          <a:p>
            <a:endParaRPr lang="en-US" sz="2400" dirty="0"/>
          </a:p>
        </p:txBody>
      </p:sp>
    </p:spTree>
    <p:extLst>
      <p:ext uri="{BB962C8B-B14F-4D97-AF65-F5344CB8AC3E}">
        <p14:creationId xmlns:p14="http://schemas.microsoft.com/office/powerpoint/2010/main" val="3708228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457-0F46-50F6-65D4-068B82112D9F}"/>
              </a:ext>
            </a:extLst>
          </p:cNvPr>
          <p:cNvSpPr>
            <a:spLocks noGrp="1"/>
          </p:cNvSpPr>
          <p:nvPr>
            <p:ph type="title"/>
          </p:nvPr>
        </p:nvSpPr>
        <p:spPr/>
        <p:txBody>
          <a:bodyPr/>
          <a:lstStyle/>
          <a:p>
            <a:r>
              <a:rPr lang="en-IN" b="0" i="0" dirty="0">
                <a:solidFill>
                  <a:srgbClr val="333333"/>
                </a:solidFill>
                <a:effectLst/>
              </a:rPr>
              <a:t>Supervised learning </a:t>
            </a:r>
            <a:endParaRPr lang="en-US" dirty="0"/>
          </a:p>
        </p:txBody>
      </p:sp>
      <p:sp>
        <p:nvSpPr>
          <p:cNvPr id="3" name="Content Placeholder 2">
            <a:extLst>
              <a:ext uri="{FF2B5EF4-FFF2-40B4-BE49-F238E27FC236}">
                <a16:creationId xmlns:a16="http://schemas.microsoft.com/office/drawing/2014/main" id="{B5143BBA-9A40-D885-A1A5-80DB8F599181}"/>
              </a:ext>
            </a:extLst>
          </p:cNvPr>
          <p:cNvSpPr>
            <a:spLocks noGrp="1"/>
          </p:cNvSpPr>
          <p:nvPr>
            <p:ph idx="1"/>
          </p:nvPr>
        </p:nvSpPr>
        <p:spPr>
          <a:xfrm>
            <a:off x="1251677" y="1424355"/>
            <a:ext cx="10318999" cy="5051260"/>
          </a:xfrm>
          <a:solidFill>
            <a:schemeClr val="accent1">
              <a:lumMod val="20000"/>
              <a:lumOff val="80000"/>
            </a:schemeClr>
          </a:solidFill>
          <a:ln>
            <a:solidFill>
              <a:schemeClr val="tx1"/>
            </a:solidFill>
          </a:ln>
        </p:spPr>
        <p:txBody>
          <a:bodyPr>
            <a:noAutofit/>
          </a:bodyPr>
          <a:lstStyle/>
          <a:p>
            <a:pPr marL="0" indent="0" algn="just">
              <a:buNone/>
            </a:pPr>
            <a:r>
              <a:rPr lang="en-IN" b="1" i="0" dirty="0">
                <a:solidFill>
                  <a:srgbClr val="610B38"/>
                </a:solidFill>
                <a:effectLst/>
                <a:latin typeface="erdana"/>
              </a:rPr>
              <a:t>Steps Involved in Supervised Learning:</a:t>
            </a:r>
          </a:p>
          <a:p>
            <a:pPr algn="just">
              <a:buFont typeface="Arial" panose="020B0604020202020204" pitchFamily="34" charset="0"/>
              <a:buChar char="•"/>
            </a:pPr>
            <a:r>
              <a:rPr lang="en-IN" b="0" i="0" dirty="0">
                <a:solidFill>
                  <a:srgbClr val="000000"/>
                </a:solidFill>
                <a:effectLst/>
                <a:latin typeface="inter-regular"/>
              </a:rPr>
              <a:t>First Determine the type of training dataset</a:t>
            </a:r>
          </a:p>
          <a:p>
            <a:pPr algn="just">
              <a:buFont typeface="Arial" panose="020B0604020202020204" pitchFamily="34" charset="0"/>
              <a:buChar char="•"/>
            </a:pPr>
            <a:r>
              <a:rPr lang="en-IN" b="0" i="0" dirty="0">
                <a:solidFill>
                  <a:srgbClr val="000000"/>
                </a:solidFill>
                <a:effectLst/>
                <a:latin typeface="inter-regular"/>
              </a:rPr>
              <a:t>Collect/Gather the labelled training data.</a:t>
            </a:r>
          </a:p>
          <a:p>
            <a:pPr algn="just">
              <a:buFont typeface="Arial" panose="020B0604020202020204" pitchFamily="34" charset="0"/>
              <a:buChar char="•"/>
            </a:pPr>
            <a:r>
              <a:rPr lang="en-IN" b="0" i="0" dirty="0">
                <a:solidFill>
                  <a:srgbClr val="000000"/>
                </a:solidFill>
                <a:effectLst/>
                <a:latin typeface="inter-regular"/>
              </a:rPr>
              <a:t>Split the training dataset into training </a:t>
            </a:r>
            <a:r>
              <a:rPr lang="en-IN" b="1" i="0" dirty="0">
                <a:solidFill>
                  <a:srgbClr val="000000"/>
                </a:solidFill>
                <a:effectLst/>
                <a:latin typeface="inter-bold"/>
              </a:rPr>
              <a:t>dataset, test dataset, and validation dataset</a:t>
            </a:r>
            <a:r>
              <a:rPr lang="en-IN" b="0" i="0" dirty="0">
                <a:solidFill>
                  <a:srgbClr val="000000"/>
                </a:solidFill>
                <a:effectLst/>
                <a:latin typeface="inter-regular"/>
              </a:rPr>
              <a:t>.</a:t>
            </a:r>
          </a:p>
          <a:p>
            <a:pPr algn="just">
              <a:buFont typeface="Arial" panose="020B0604020202020204" pitchFamily="34" charset="0"/>
              <a:buChar char="•"/>
            </a:pPr>
            <a:r>
              <a:rPr lang="en-IN" b="0" i="0" dirty="0">
                <a:solidFill>
                  <a:srgbClr val="000000"/>
                </a:solidFill>
                <a:effectLst/>
                <a:latin typeface="inter-regular"/>
              </a:rPr>
              <a:t>Determine the input features of the training dataset, which should have enough knowledge so that the model can accurately predict the output.</a:t>
            </a:r>
          </a:p>
          <a:p>
            <a:pPr algn="just">
              <a:buFont typeface="Arial" panose="020B0604020202020204" pitchFamily="34" charset="0"/>
              <a:buChar char="•"/>
            </a:pPr>
            <a:r>
              <a:rPr lang="en-IN" b="0" i="0" dirty="0">
                <a:solidFill>
                  <a:srgbClr val="000000"/>
                </a:solidFill>
                <a:effectLst/>
                <a:latin typeface="inter-regular"/>
              </a:rPr>
              <a:t>Determine the suitable algorithm for the model, such as support vector machine, decision tree, etc.</a:t>
            </a:r>
          </a:p>
          <a:p>
            <a:pPr algn="just">
              <a:buFont typeface="Arial" panose="020B0604020202020204" pitchFamily="34" charset="0"/>
              <a:buChar char="•"/>
            </a:pPr>
            <a:r>
              <a:rPr lang="en-IN" b="0" i="0" dirty="0">
                <a:solidFill>
                  <a:srgbClr val="000000"/>
                </a:solidFill>
                <a:effectLst/>
                <a:latin typeface="inter-regular"/>
              </a:rPr>
              <a:t>Execute the algorithm on the training dataset. Sometimes we need validation sets as the control parameters, which are the subset of training datasets.</a:t>
            </a:r>
          </a:p>
          <a:p>
            <a:pPr algn="just">
              <a:buFont typeface="Arial" panose="020B0604020202020204" pitchFamily="34" charset="0"/>
              <a:buChar char="•"/>
            </a:pPr>
            <a:r>
              <a:rPr lang="en-IN" b="0" i="0" dirty="0">
                <a:solidFill>
                  <a:srgbClr val="000000"/>
                </a:solidFill>
                <a:effectLst/>
                <a:latin typeface="inter-regular"/>
              </a:rPr>
              <a:t>Evaluate the accuracy of the model by providing the test set. If the model predicts the correct output, which means our model is accurate.</a:t>
            </a:r>
          </a:p>
          <a:p>
            <a:endParaRPr lang="en-US" dirty="0"/>
          </a:p>
        </p:txBody>
      </p:sp>
    </p:spTree>
    <p:extLst>
      <p:ext uri="{BB962C8B-B14F-4D97-AF65-F5344CB8AC3E}">
        <p14:creationId xmlns:p14="http://schemas.microsoft.com/office/powerpoint/2010/main" val="861615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CE86-873C-1B84-B7F7-1BE2240E57C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9518981-4470-D45E-97E1-40837DC5818E}"/>
              </a:ext>
            </a:extLst>
          </p:cNvPr>
          <p:cNvSpPr>
            <a:spLocks noGrp="1"/>
          </p:cNvSpPr>
          <p:nvPr>
            <p:ph idx="1"/>
          </p:nvPr>
        </p:nvSpPr>
        <p:spPr>
          <a:xfrm>
            <a:off x="986568" y="1350851"/>
            <a:ext cx="6800731" cy="4843411"/>
          </a:xfrm>
          <a:solidFill>
            <a:schemeClr val="accent1">
              <a:lumMod val="20000"/>
              <a:lumOff val="80000"/>
            </a:schemeClr>
          </a:solidFill>
          <a:ln>
            <a:solidFill>
              <a:schemeClr val="tx1"/>
            </a:solidFill>
          </a:ln>
        </p:spPr>
        <p:txBody>
          <a:bodyPr>
            <a:noAutofit/>
          </a:bodyPr>
          <a:lstStyle/>
          <a:p>
            <a:r>
              <a:rPr lang="en-IN" b="1" i="0" dirty="0">
                <a:solidFill>
                  <a:schemeClr val="tx1"/>
                </a:solidFill>
                <a:effectLst/>
              </a:rPr>
              <a:t>For instance</a:t>
            </a:r>
            <a:r>
              <a:rPr lang="en-IN" b="0" i="0" dirty="0">
                <a:solidFill>
                  <a:schemeClr val="tx1"/>
                </a:solidFill>
                <a:effectLst/>
              </a:rPr>
              <a:t>, suppose you are given a basket filled with different kinds of fruits. </a:t>
            </a:r>
          </a:p>
          <a:p>
            <a:r>
              <a:rPr lang="en-IN" b="0" i="0" dirty="0">
                <a:solidFill>
                  <a:schemeClr val="tx1"/>
                </a:solidFill>
                <a:effectLst/>
              </a:rPr>
              <a:t>Now the first step is to train the machine with all the different fruits one by one.</a:t>
            </a:r>
          </a:p>
          <a:p>
            <a:pPr algn="l" fontAlgn="base">
              <a:buFont typeface="Arial" panose="020B0604020202020204" pitchFamily="34" charset="0"/>
              <a:buChar char="•"/>
            </a:pPr>
            <a:r>
              <a:rPr lang="en-IN" b="0" i="0" dirty="0">
                <a:solidFill>
                  <a:schemeClr val="tx1"/>
                </a:solidFill>
                <a:effectLst/>
              </a:rPr>
              <a:t>If the shape of the object is rounded and has a depression at the top, is red in </a:t>
            </a:r>
            <a:r>
              <a:rPr lang="en-IN" b="0" i="0" dirty="0" err="1">
                <a:solidFill>
                  <a:schemeClr val="tx1"/>
                </a:solidFill>
                <a:effectLst/>
              </a:rPr>
              <a:t>color</a:t>
            </a:r>
            <a:r>
              <a:rPr lang="en-IN" b="0" i="0" dirty="0">
                <a:solidFill>
                  <a:schemeClr val="tx1"/>
                </a:solidFill>
                <a:effectLst/>
              </a:rPr>
              <a:t>, then it will be </a:t>
            </a:r>
            <a:r>
              <a:rPr lang="en-IN" b="0" i="0" dirty="0" err="1">
                <a:solidFill>
                  <a:schemeClr val="tx1"/>
                </a:solidFill>
                <a:effectLst/>
              </a:rPr>
              <a:t>labeled</a:t>
            </a:r>
            <a:r>
              <a:rPr lang="en-IN" b="0" i="0" dirty="0">
                <a:solidFill>
                  <a:schemeClr val="tx1"/>
                </a:solidFill>
                <a:effectLst/>
              </a:rPr>
              <a:t> as –</a:t>
            </a:r>
            <a:r>
              <a:rPr lang="en-IN" b="1" i="0" dirty="0">
                <a:solidFill>
                  <a:schemeClr val="tx1"/>
                </a:solidFill>
                <a:effectLst/>
              </a:rPr>
              <a:t>Apple</a:t>
            </a:r>
            <a:r>
              <a:rPr lang="en-IN" b="0" i="0" dirty="0">
                <a:solidFill>
                  <a:schemeClr val="tx1"/>
                </a:solidFill>
                <a:effectLst/>
              </a:rPr>
              <a:t>.</a:t>
            </a:r>
          </a:p>
          <a:p>
            <a:pPr algn="l" fontAlgn="base">
              <a:buFont typeface="Arial" panose="020B0604020202020204" pitchFamily="34" charset="0"/>
              <a:buChar char="•"/>
            </a:pPr>
            <a:r>
              <a:rPr lang="en-IN" b="0" i="0" dirty="0">
                <a:solidFill>
                  <a:schemeClr val="tx1"/>
                </a:solidFill>
                <a:effectLst/>
              </a:rPr>
              <a:t>If the shape of the object is a long curving cylinder having Green-Yellow </a:t>
            </a:r>
            <a:r>
              <a:rPr lang="en-IN" b="0" i="0" dirty="0" err="1">
                <a:solidFill>
                  <a:schemeClr val="tx1"/>
                </a:solidFill>
                <a:effectLst/>
              </a:rPr>
              <a:t>color</a:t>
            </a:r>
            <a:r>
              <a:rPr lang="en-IN" b="0" i="0" dirty="0">
                <a:solidFill>
                  <a:schemeClr val="tx1"/>
                </a:solidFill>
                <a:effectLst/>
              </a:rPr>
              <a:t>, then it will be </a:t>
            </a:r>
            <a:r>
              <a:rPr lang="en-IN" b="0" i="0" dirty="0" err="1">
                <a:solidFill>
                  <a:schemeClr val="tx1"/>
                </a:solidFill>
                <a:effectLst/>
              </a:rPr>
              <a:t>labeled</a:t>
            </a:r>
            <a:r>
              <a:rPr lang="en-IN" b="0" i="0" dirty="0">
                <a:solidFill>
                  <a:schemeClr val="tx1"/>
                </a:solidFill>
                <a:effectLst/>
              </a:rPr>
              <a:t> as –</a:t>
            </a:r>
            <a:r>
              <a:rPr lang="en-IN" b="1" i="0" dirty="0">
                <a:solidFill>
                  <a:schemeClr val="tx1"/>
                </a:solidFill>
                <a:effectLst/>
              </a:rPr>
              <a:t>Banana</a:t>
            </a:r>
            <a:r>
              <a:rPr lang="en-IN" b="0" i="0" dirty="0">
                <a:solidFill>
                  <a:schemeClr val="tx1"/>
                </a:solidFill>
                <a:effectLst/>
              </a:rPr>
              <a:t>. </a:t>
            </a:r>
          </a:p>
          <a:p>
            <a:pPr marL="0" indent="0">
              <a:buNone/>
            </a:pPr>
            <a:br>
              <a:rPr lang="en-IN" dirty="0">
                <a:solidFill>
                  <a:schemeClr val="tx1"/>
                </a:solidFill>
              </a:rPr>
            </a:br>
            <a:endParaRPr lang="en-US" dirty="0">
              <a:solidFill>
                <a:schemeClr val="tx1"/>
              </a:solidFill>
            </a:endParaRPr>
          </a:p>
        </p:txBody>
      </p:sp>
      <p:pic>
        <p:nvPicPr>
          <p:cNvPr id="40962" name="Picture 2" descr="Lightbox">
            <a:extLst>
              <a:ext uri="{FF2B5EF4-FFF2-40B4-BE49-F238E27FC236}">
                <a16:creationId xmlns:a16="http://schemas.microsoft.com/office/drawing/2014/main" id="{805316D5-D43C-328E-76CA-CF5C8B96F7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13" t="6520" r="9890" b="5171"/>
          <a:stretch/>
        </p:blipFill>
        <p:spPr bwMode="auto">
          <a:xfrm>
            <a:off x="7825149" y="973437"/>
            <a:ext cx="3869961" cy="352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48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71F3-DBD8-3190-E3F3-AE8A44E67F0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6484A8-D51F-EE15-EF8F-378EC2887C3B}"/>
              </a:ext>
            </a:extLst>
          </p:cNvPr>
          <p:cNvSpPr>
            <a:spLocks noGrp="1"/>
          </p:cNvSpPr>
          <p:nvPr>
            <p:ph idx="1"/>
          </p:nvPr>
        </p:nvSpPr>
        <p:spPr>
          <a:xfrm>
            <a:off x="1251678" y="1422205"/>
            <a:ext cx="10178322" cy="3593591"/>
          </a:xfrm>
          <a:solidFill>
            <a:schemeClr val="accent1">
              <a:lumMod val="20000"/>
              <a:lumOff val="80000"/>
            </a:schemeClr>
          </a:solidFill>
        </p:spPr>
        <p:txBody>
          <a:bodyPr/>
          <a:lstStyle/>
          <a:p>
            <a:r>
              <a:rPr lang="en-IN" b="0" i="0" dirty="0">
                <a:solidFill>
                  <a:schemeClr val="tx1"/>
                </a:solidFill>
                <a:effectLst/>
              </a:rPr>
              <a:t>Now suppose after training the data, you have given a new separate fruit, say Banana from the basket, and asked to identify it. </a:t>
            </a:r>
          </a:p>
          <a:p>
            <a:r>
              <a:rPr lang="en-IN" b="0" i="0" dirty="0">
                <a:solidFill>
                  <a:schemeClr val="tx1"/>
                </a:solidFill>
                <a:effectLst/>
              </a:rPr>
              <a:t>Since the machine has already learned the things from previous data and this time has to use it wisely. </a:t>
            </a:r>
          </a:p>
          <a:p>
            <a:r>
              <a:rPr lang="en-IN" b="0" i="0" dirty="0">
                <a:solidFill>
                  <a:schemeClr val="tx1"/>
                </a:solidFill>
                <a:effectLst/>
              </a:rPr>
              <a:t>It will first classify the fruit with its shape and </a:t>
            </a:r>
            <a:r>
              <a:rPr lang="en-IN" b="0" i="0" dirty="0" err="1">
                <a:solidFill>
                  <a:schemeClr val="tx1"/>
                </a:solidFill>
                <a:effectLst/>
              </a:rPr>
              <a:t>color</a:t>
            </a:r>
            <a:r>
              <a:rPr lang="en-IN" b="0" i="0" dirty="0">
                <a:solidFill>
                  <a:schemeClr val="tx1"/>
                </a:solidFill>
                <a:effectLst/>
              </a:rPr>
              <a:t> and would confirm the fruit name as BANANA and put it in the Banana category. </a:t>
            </a:r>
          </a:p>
          <a:p>
            <a:r>
              <a:rPr lang="en-IN" b="0" i="0" dirty="0">
                <a:solidFill>
                  <a:schemeClr val="tx1"/>
                </a:solidFill>
                <a:effectLst/>
              </a:rPr>
              <a:t>Thus, the machine learns the things from training data(basket containing fruits) and then applies the knowledge to test data(new fruit). </a:t>
            </a:r>
            <a:endParaRPr lang="en-US" dirty="0">
              <a:solidFill>
                <a:schemeClr val="tx1"/>
              </a:solidFill>
            </a:endParaRPr>
          </a:p>
        </p:txBody>
      </p:sp>
      <p:pic>
        <p:nvPicPr>
          <p:cNvPr id="4" name="Picture 4">
            <a:extLst>
              <a:ext uri="{FF2B5EF4-FFF2-40B4-BE49-F238E27FC236}">
                <a16:creationId xmlns:a16="http://schemas.microsoft.com/office/drawing/2014/main" id="{70D5503F-0733-825A-BC18-5F47769262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002"/>
          <a:stretch/>
        </p:blipFill>
        <p:spPr bwMode="auto">
          <a:xfrm>
            <a:off x="7174523" y="4604352"/>
            <a:ext cx="3993049" cy="202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44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9C88-6509-B059-12F7-63DF3A20B8AA}"/>
              </a:ext>
            </a:extLst>
          </p:cNvPr>
          <p:cNvSpPr>
            <a:spLocks noGrp="1"/>
          </p:cNvSpPr>
          <p:nvPr>
            <p:ph type="title"/>
          </p:nvPr>
        </p:nvSpPr>
        <p:spPr>
          <a:xfrm>
            <a:off x="1272451" y="1576011"/>
            <a:ext cx="4554821" cy="2186096"/>
          </a:xfrm>
        </p:spPr>
        <p:txBody>
          <a:bodyPr anchor="t">
            <a:normAutofit/>
          </a:bodyPr>
          <a:lstStyle/>
          <a:p>
            <a:r>
              <a:rPr lang="en-US" dirty="0"/>
              <a:t>Content</a:t>
            </a:r>
          </a:p>
        </p:txBody>
      </p:sp>
      <p:sp>
        <p:nvSpPr>
          <p:cNvPr id="3" name="Content Placeholder 2">
            <a:extLst>
              <a:ext uri="{FF2B5EF4-FFF2-40B4-BE49-F238E27FC236}">
                <a16:creationId xmlns:a16="http://schemas.microsoft.com/office/drawing/2014/main" id="{4B96469F-7934-63D0-DEC1-2FD2D07ACCC9}"/>
              </a:ext>
            </a:extLst>
          </p:cNvPr>
          <p:cNvSpPr>
            <a:spLocks noGrp="1"/>
          </p:cNvSpPr>
          <p:nvPr>
            <p:ph idx="1"/>
          </p:nvPr>
        </p:nvSpPr>
        <p:spPr>
          <a:xfrm>
            <a:off x="4619115" y="954168"/>
            <a:ext cx="6700837" cy="5244405"/>
          </a:xfrm>
          <a:solidFill>
            <a:schemeClr val="accent1">
              <a:lumMod val="20000"/>
              <a:lumOff val="80000"/>
            </a:schemeClr>
          </a:solidFill>
          <a:ln>
            <a:solidFill>
              <a:schemeClr val="tx1"/>
            </a:solidFill>
          </a:ln>
        </p:spPr>
        <p:txBody>
          <a:bodyPr anchor="t">
            <a:noAutofit/>
          </a:bodyPr>
          <a:lstStyle/>
          <a:p>
            <a:pPr>
              <a:buFont typeface="Wingdings" pitchFamily="2" charset="2"/>
              <a:buChar char="ü"/>
            </a:pPr>
            <a:r>
              <a:rPr lang="en-US" sz="2400" dirty="0"/>
              <a:t>DEFINITION-CLASSIFICATION</a:t>
            </a:r>
          </a:p>
          <a:p>
            <a:pPr>
              <a:buFont typeface="Wingdings" pitchFamily="2" charset="2"/>
              <a:buChar char="ü"/>
            </a:pPr>
            <a:r>
              <a:rPr lang="en-US" sz="2400" dirty="0"/>
              <a:t>MACHINE LEARNING  MODEL</a:t>
            </a:r>
          </a:p>
          <a:p>
            <a:pPr>
              <a:buFont typeface="Wingdings" pitchFamily="2" charset="2"/>
              <a:buChar char="ü"/>
            </a:pPr>
            <a:r>
              <a:rPr lang="en-US" sz="2400" dirty="0"/>
              <a:t>CLASSIFICATION &amp; PREDICTION</a:t>
            </a:r>
          </a:p>
          <a:p>
            <a:pPr>
              <a:buFont typeface="Wingdings" pitchFamily="2" charset="2"/>
              <a:buChar char="ü"/>
            </a:pPr>
            <a:r>
              <a:rPr lang="en-US" sz="2400" dirty="0"/>
              <a:t>DATA SEPARABILITY</a:t>
            </a:r>
          </a:p>
          <a:p>
            <a:pPr>
              <a:buFont typeface="Wingdings" pitchFamily="2" charset="2"/>
              <a:buChar char="ü"/>
            </a:pPr>
            <a:r>
              <a:rPr lang="en-US" sz="2400" dirty="0"/>
              <a:t>DECISION BOUNDARY</a:t>
            </a:r>
          </a:p>
          <a:p>
            <a:pPr>
              <a:buFont typeface="Wingdings" pitchFamily="2" charset="2"/>
              <a:buChar char="ü"/>
            </a:pPr>
            <a:r>
              <a:rPr lang="en-US" sz="2400" dirty="0"/>
              <a:t>VALIDATION METHODS</a:t>
            </a:r>
          </a:p>
          <a:p>
            <a:pPr>
              <a:buFont typeface="Wingdings" pitchFamily="2" charset="2"/>
              <a:buChar char="ü"/>
            </a:pPr>
            <a:r>
              <a:rPr lang="en-US" sz="2400" dirty="0"/>
              <a:t>CROSS VALIDATION</a:t>
            </a:r>
          </a:p>
          <a:p>
            <a:pPr>
              <a:buFont typeface="Wingdings" pitchFamily="2" charset="2"/>
              <a:buChar char="ü"/>
            </a:pPr>
            <a:r>
              <a:rPr lang="en-US" sz="2400" dirty="0"/>
              <a:t>BOOTSTRAPPING</a:t>
            </a:r>
          </a:p>
          <a:p>
            <a:pPr>
              <a:buFont typeface="Wingdings" pitchFamily="2" charset="2"/>
              <a:buChar char="ü"/>
            </a:pPr>
            <a:r>
              <a:rPr lang="en-US" sz="2400" dirty="0"/>
              <a:t>ASSESSMENT METRICS</a:t>
            </a:r>
          </a:p>
          <a:p>
            <a:pPr>
              <a:buFont typeface="Wingdings" pitchFamily="2" charset="2"/>
              <a:buChar char="ü"/>
            </a:pPr>
            <a:r>
              <a:rPr lang="en-US" sz="2400" dirty="0"/>
              <a:t>BAYESIAN CLASSIFICATION – NAÏVE BAYES CLASSIFICATION</a:t>
            </a:r>
          </a:p>
          <a:p>
            <a:pPr>
              <a:buFont typeface="Wingdings" pitchFamily="2" charset="2"/>
              <a:buChar char="ü"/>
            </a:pPr>
            <a:endParaRPr lang="en-US" sz="2400" dirty="0"/>
          </a:p>
        </p:txBody>
      </p:sp>
      <p:pic>
        <p:nvPicPr>
          <p:cNvPr id="7" name="Graphic 6" descr="Document">
            <a:extLst>
              <a:ext uri="{FF2B5EF4-FFF2-40B4-BE49-F238E27FC236}">
                <a16:creationId xmlns:a16="http://schemas.microsoft.com/office/drawing/2014/main" id="{31648716-51D2-FDF2-293F-11D6A21851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2652" y="2360025"/>
            <a:ext cx="3403350" cy="3403350"/>
          </a:xfrm>
          <a:prstGeom prst="rect">
            <a:avLst/>
          </a:prstGeom>
        </p:spPr>
      </p:pic>
    </p:spTree>
    <p:extLst>
      <p:ext uri="{BB962C8B-B14F-4D97-AF65-F5344CB8AC3E}">
        <p14:creationId xmlns:p14="http://schemas.microsoft.com/office/powerpoint/2010/main" val="1068498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a:extLst>
              <a:ext uri="{FF2B5EF4-FFF2-40B4-BE49-F238E27FC236}">
                <a16:creationId xmlns:a16="http://schemas.microsoft.com/office/drawing/2014/main" id="{03B3F4BE-1F64-5618-FF7F-FF746B0B3B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188" y="2286000"/>
            <a:ext cx="8452573" cy="3594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45B4E5-1A35-B6E1-F22B-DE996AAB1F2B}"/>
              </a:ext>
            </a:extLst>
          </p:cNvPr>
          <p:cNvSpPr txBox="1"/>
          <p:nvPr/>
        </p:nvSpPr>
        <p:spPr>
          <a:xfrm>
            <a:off x="1002323" y="239236"/>
            <a:ext cx="10902461" cy="1631216"/>
          </a:xfrm>
          <a:prstGeom prst="rect">
            <a:avLst/>
          </a:prstGeom>
          <a:solidFill>
            <a:schemeClr val="accent1">
              <a:lumMod val="20000"/>
              <a:lumOff val="80000"/>
            </a:schemeClr>
          </a:solidFill>
          <a:ln>
            <a:solidFill>
              <a:schemeClr val="tx1"/>
            </a:solidFill>
          </a:ln>
        </p:spPr>
        <p:txBody>
          <a:bodyPr wrap="square">
            <a:spAutoFit/>
          </a:bodyPr>
          <a:lstStyle/>
          <a:p>
            <a:r>
              <a:rPr lang="en-IN" sz="2000" b="1" i="0" dirty="0">
                <a:effectLst/>
              </a:rPr>
              <a:t>Example</a:t>
            </a:r>
          </a:p>
          <a:p>
            <a:r>
              <a:rPr lang="en-IN" sz="2000" b="1" i="0" dirty="0">
                <a:effectLst/>
              </a:rPr>
              <a:t>Supervised learning </a:t>
            </a:r>
            <a:r>
              <a:rPr lang="en-IN" sz="2000" b="0" i="0" dirty="0">
                <a:effectLst/>
              </a:rPr>
              <a:t>is when the model is getting trained on a labelled dataset. A </a:t>
            </a:r>
            <a:r>
              <a:rPr lang="en-IN" sz="2000" b="1" i="0" dirty="0">
                <a:effectLst/>
              </a:rPr>
              <a:t>labelled</a:t>
            </a:r>
            <a:r>
              <a:rPr lang="en-IN" sz="2000" b="0" i="0" dirty="0">
                <a:effectLst/>
              </a:rPr>
              <a:t> dataset is one that has both input and output parameters. In this type of learning both training and validation, datasets are labelled as shown in the figures below. </a:t>
            </a:r>
          </a:p>
          <a:p>
            <a:endParaRPr lang="en-US" sz="2000" dirty="0"/>
          </a:p>
        </p:txBody>
      </p:sp>
    </p:spTree>
    <p:extLst>
      <p:ext uri="{BB962C8B-B14F-4D97-AF65-F5344CB8AC3E}">
        <p14:creationId xmlns:p14="http://schemas.microsoft.com/office/powerpoint/2010/main" val="1150223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a:extLst>
              <a:ext uri="{FF2B5EF4-FFF2-40B4-BE49-F238E27FC236}">
                <a16:creationId xmlns:a16="http://schemas.microsoft.com/office/drawing/2014/main" id="{03B3F4BE-1F64-5618-FF7F-FF746B0B3B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155" y="538283"/>
            <a:ext cx="10701812" cy="5387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017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45B4E5-1A35-B6E1-F22B-DE996AAB1F2B}"/>
              </a:ext>
            </a:extLst>
          </p:cNvPr>
          <p:cNvSpPr txBox="1"/>
          <p:nvPr/>
        </p:nvSpPr>
        <p:spPr>
          <a:xfrm>
            <a:off x="967155" y="458956"/>
            <a:ext cx="10691446" cy="5940088"/>
          </a:xfrm>
          <a:prstGeom prst="rect">
            <a:avLst/>
          </a:prstGeom>
          <a:solidFill>
            <a:schemeClr val="accent1">
              <a:lumMod val="20000"/>
              <a:lumOff val="80000"/>
            </a:schemeClr>
          </a:solidFill>
          <a:ln>
            <a:solidFill>
              <a:schemeClr val="tx1"/>
            </a:solidFill>
          </a:ln>
        </p:spPr>
        <p:txBody>
          <a:bodyPr wrap="square">
            <a:spAutoFit/>
          </a:bodyPr>
          <a:lstStyle/>
          <a:p>
            <a:r>
              <a:rPr lang="en-IN" sz="2000" b="1" i="0" dirty="0">
                <a:effectLst/>
              </a:rPr>
              <a:t>Example</a:t>
            </a:r>
          </a:p>
          <a:p>
            <a:pPr algn="l" fontAlgn="base"/>
            <a:r>
              <a:rPr lang="en-IN" sz="2000" b="0" i="0" dirty="0">
                <a:effectLst/>
              </a:rPr>
              <a:t>Both the figures have labelled data set as follows:  </a:t>
            </a:r>
          </a:p>
          <a:p>
            <a:pPr algn="l" fontAlgn="base"/>
            <a:endParaRPr lang="en-IN" sz="2000" b="0" i="0" dirty="0">
              <a:effectLst/>
            </a:endParaRPr>
          </a:p>
          <a:p>
            <a:pPr algn="l" fontAlgn="base">
              <a:buFont typeface="Arial" panose="020B0604020202020204" pitchFamily="34" charset="0"/>
              <a:buChar char="•"/>
            </a:pPr>
            <a:r>
              <a:rPr lang="en-IN" sz="2000" b="1" i="0" dirty="0">
                <a:effectLst/>
              </a:rPr>
              <a:t>Figure A: </a:t>
            </a:r>
            <a:r>
              <a:rPr lang="en-IN" sz="2000" b="0" i="0" dirty="0">
                <a:effectLst/>
              </a:rPr>
              <a:t>It is a dataset of a shopping store that is useful in predicting whether a customer will purchase a particular product under consideration or not based on his/ her gender, age, and salary. </a:t>
            </a:r>
          </a:p>
          <a:p>
            <a:pPr algn="l" fontAlgn="base"/>
            <a:br>
              <a:rPr lang="en-IN" sz="2000" b="0" i="0" dirty="0">
                <a:effectLst/>
              </a:rPr>
            </a:br>
            <a:r>
              <a:rPr lang="en-IN" sz="2000" b="1" i="0" dirty="0">
                <a:effectLst/>
              </a:rPr>
              <a:t>Input:</a:t>
            </a:r>
            <a:r>
              <a:rPr lang="en-IN" sz="2000" b="0" i="0" dirty="0">
                <a:effectLst/>
              </a:rPr>
              <a:t> Gender, Age, Salary </a:t>
            </a:r>
          </a:p>
          <a:p>
            <a:pPr algn="l" fontAlgn="base"/>
            <a:br>
              <a:rPr lang="en-IN" sz="2000" b="0" i="0" dirty="0">
                <a:effectLst/>
              </a:rPr>
            </a:br>
            <a:r>
              <a:rPr lang="en-IN" sz="2000" b="1" i="0" dirty="0">
                <a:effectLst/>
              </a:rPr>
              <a:t>Output:</a:t>
            </a:r>
            <a:r>
              <a:rPr lang="en-IN" sz="2000" b="0" i="0" dirty="0">
                <a:effectLst/>
              </a:rPr>
              <a:t> Purchased i.e. 0 or 1; 1 means yes the customer will purchase and 0 means that the customer won’t purchase it. </a:t>
            </a:r>
          </a:p>
          <a:p>
            <a:pPr algn="l" fontAlgn="base">
              <a:buFont typeface="Arial" panose="020B0604020202020204" pitchFamily="34" charset="0"/>
              <a:buChar char="•"/>
            </a:pPr>
            <a:endParaRPr lang="en-IN" sz="2000" dirty="0"/>
          </a:p>
          <a:p>
            <a:pPr algn="l" fontAlgn="base"/>
            <a:endParaRPr lang="en-IN" sz="2000" b="0" i="0" dirty="0">
              <a:effectLst/>
            </a:endParaRPr>
          </a:p>
          <a:p>
            <a:pPr algn="l" fontAlgn="base">
              <a:buFont typeface="Arial" panose="020B0604020202020204" pitchFamily="34" charset="0"/>
              <a:buChar char="•"/>
            </a:pPr>
            <a:r>
              <a:rPr lang="en-IN" sz="2000" b="1" i="0" dirty="0">
                <a:effectLst/>
              </a:rPr>
              <a:t>Figure B: </a:t>
            </a:r>
            <a:r>
              <a:rPr lang="en-IN" sz="2000" b="0" i="0" dirty="0">
                <a:effectLst/>
              </a:rPr>
              <a:t>It is a Meteorological dataset that serves the purpose of predicting wind speed based on different parameters. </a:t>
            </a:r>
          </a:p>
          <a:p>
            <a:pPr algn="l" fontAlgn="base"/>
            <a:endParaRPr lang="en-IN" sz="2000" dirty="0"/>
          </a:p>
          <a:p>
            <a:pPr algn="l" fontAlgn="base"/>
            <a:r>
              <a:rPr lang="en-IN" sz="2000" b="1" i="0" dirty="0">
                <a:effectLst/>
              </a:rPr>
              <a:t>Input:</a:t>
            </a:r>
            <a:r>
              <a:rPr lang="en-IN" sz="2000" b="0" i="0" dirty="0">
                <a:effectLst/>
              </a:rPr>
              <a:t> Dew Point, Temperature, Pressure, Relative Humidity, Wind Direction </a:t>
            </a:r>
            <a:br>
              <a:rPr lang="en-IN" sz="2000" b="0" i="0" dirty="0">
                <a:effectLst/>
              </a:rPr>
            </a:br>
            <a:endParaRPr lang="en-IN" sz="2000" b="0" i="0" dirty="0">
              <a:effectLst/>
            </a:endParaRPr>
          </a:p>
          <a:p>
            <a:pPr algn="l" fontAlgn="base"/>
            <a:r>
              <a:rPr lang="en-IN" sz="2000" b="1" i="0" dirty="0">
                <a:effectLst/>
              </a:rPr>
              <a:t>Output:</a:t>
            </a:r>
            <a:r>
              <a:rPr lang="en-IN" sz="2000" b="0" i="0" dirty="0">
                <a:effectLst/>
              </a:rPr>
              <a:t> Wind Speed </a:t>
            </a:r>
          </a:p>
          <a:p>
            <a:endParaRPr lang="en-US" sz="2000" dirty="0"/>
          </a:p>
        </p:txBody>
      </p:sp>
    </p:spTree>
    <p:extLst>
      <p:ext uri="{BB962C8B-B14F-4D97-AF65-F5344CB8AC3E}">
        <p14:creationId xmlns:p14="http://schemas.microsoft.com/office/powerpoint/2010/main" val="4110936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BEA4-9590-A548-7804-1DA3237B67AB}"/>
              </a:ext>
            </a:extLst>
          </p:cNvPr>
          <p:cNvSpPr>
            <a:spLocks noGrp="1"/>
          </p:cNvSpPr>
          <p:nvPr>
            <p:ph type="title"/>
          </p:nvPr>
        </p:nvSpPr>
        <p:spPr>
          <a:xfrm>
            <a:off x="1251678" y="249293"/>
            <a:ext cx="10582768" cy="1492132"/>
          </a:xfrm>
        </p:spPr>
        <p:txBody>
          <a:bodyPr>
            <a:normAutofit fontScale="90000"/>
          </a:bodyPr>
          <a:lstStyle/>
          <a:p>
            <a:r>
              <a:rPr lang="en-IN" b="0" i="0" dirty="0">
                <a:solidFill>
                  <a:schemeClr val="tx1"/>
                </a:solidFill>
                <a:effectLst/>
              </a:rPr>
              <a:t>Types of supervised Machine learning Algorithms</a:t>
            </a:r>
            <a:br>
              <a:rPr lang="en-IN" b="0" i="0" dirty="0">
                <a:solidFill>
                  <a:schemeClr val="tx1"/>
                </a:solidFill>
                <a:effectLst/>
              </a:rPr>
            </a:br>
            <a:endParaRPr lang="en-US" dirty="0">
              <a:solidFill>
                <a:schemeClr val="tx1"/>
              </a:solidFill>
            </a:endParaRPr>
          </a:p>
        </p:txBody>
      </p:sp>
      <p:pic>
        <p:nvPicPr>
          <p:cNvPr id="10242" name="Picture 2" descr="Supervised Machine learning">
            <a:extLst>
              <a:ext uri="{FF2B5EF4-FFF2-40B4-BE49-F238E27FC236}">
                <a16:creationId xmlns:a16="http://schemas.microsoft.com/office/drawing/2014/main" id="{55A261C4-6AFF-737B-5307-013D15D2B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185" y="3350159"/>
            <a:ext cx="8405446" cy="343750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00512A-0257-66D3-60AE-6C2FDA7C0D0A}"/>
              </a:ext>
            </a:extLst>
          </p:cNvPr>
          <p:cNvSpPr txBox="1"/>
          <p:nvPr/>
        </p:nvSpPr>
        <p:spPr>
          <a:xfrm>
            <a:off x="931985" y="1741425"/>
            <a:ext cx="10726613" cy="1323439"/>
          </a:xfrm>
          <a:prstGeom prst="rect">
            <a:avLst/>
          </a:prstGeom>
          <a:solidFill>
            <a:schemeClr val="accent1">
              <a:lumMod val="20000"/>
              <a:lumOff val="80000"/>
            </a:schemeClr>
          </a:solidFill>
          <a:ln>
            <a:solidFill>
              <a:schemeClr val="tx1"/>
            </a:solidFill>
          </a:ln>
        </p:spPr>
        <p:txBody>
          <a:bodyPr wrap="square">
            <a:spAutoFit/>
          </a:bodyPr>
          <a:lstStyle/>
          <a:p>
            <a:pPr algn="just" fontAlgn="base">
              <a:buFont typeface="Arial" panose="020B0604020202020204" pitchFamily="34" charset="0"/>
              <a:buChar char="•"/>
            </a:pPr>
            <a:r>
              <a:rPr lang="en-IN" sz="2000" b="1" i="0" dirty="0">
                <a:effectLst/>
              </a:rPr>
              <a:t>Classification</a:t>
            </a:r>
            <a:r>
              <a:rPr lang="en-IN" sz="2000" b="0" i="0" dirty="0">
                <a:effectLst/>
              </a:rPr>
              <a:t>: A classification problem is when the output variable is a category, such as “Red” or “blue” , “disease” or “no disease”.</a:t>
            </a:r>
          </a:p>
          <a:p>
            <a:pPr algn="just" fontAlgn="base">
              <a:buFont typeface="Arial" panose="020B0604020202020204" pitchFamily="34" charset="0"/>
              <a:buChar char="•"/>
            </a:pPr>
            <a:r>
              <a:rPr lang="en-IN" sz="2000" b="1" i="0" dirty="0">
                <a:effectLst/>
              </a:rPr>
              <a:t>Regression</a:t>
            </a:r>
            <a:r>
              <a:rPr lang="en-IN" sz="2000" b="0" i="0" dirty="0">
                <a:effectLst/>
              </a:rPr>
              <a:t>: A regression problem is when the output variable is a real value, such as “dollars” or “weight”.</a:t>
            </a:r>
          </a:p>
        </p:txBody>
      </p:sp>
    </p:spTree>
    <p:extLst>
      <p:ext uri="{BB962C8B-B14F-4D97-AF65-F5344CB8AC3E}">
        <p14:creationId xmlns:p14="http://schemas.microsoft.com/office/powerpoint/2010/main" val="364172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A3E74-AA09-659D-FC11-D40C1DFE1524}"/>
              </a:ext>
            </a:extLst>
          </p:cNvPr>
          <p:cNvSpPr>
            <a:spLocks noGrp="1"/>
          </p:cNvSpPr>
          <p:nvPr>
            <p:ph idx="1"/>
          </p:nvPr>
        </p:nvSpPr>
        <p:spPr>
          <a:xfrm>
            <a:off x="1058246" y="1209056"/>
            <a:ext cx="5248769" cy="5381058"/>
          </a:xfrm>
          <a:solidFill>
            <a:schemeClr val="accent1">
              <a:lumMod val="20000"/>
              <a:lumOff val="80000"/>
            </a:schemeClr>
          </a:solidFill>
          <a:ln>
            <a:solidFill>
              <a:schemeClr val="tx1"/>
            </a:solidFill>
          </a:ln>
        </p:spPr>
        <p:txBody>
          <a:bodyPr>
            <a:noAutofit/>
          </a:bodyPr>
          <a:lstStyle/>
          <a:p>
            <a:pPr marL="0" indent="0" algn="just">
              <a:buNone/>
            </a:pPr>
            <a:r>
              <a:rPr lang="en-IN" i="0" u="sng" dirty="0">
                <a:solidFill>
                  <a:srgbClr val="333333"/>
                </a:solidFill>
                <a:effectLst/>
              </a:rPr>
              <a:t>Regression</a:t>
            </a:r>
          </a:p>
          <a:p>
            <a:pPr algn="just"/>
            <a:r>
              <a:rPr lang="en-IN" b="0" i="0" dirty="0">
                <a:solidFill>
                  <a:srgbClr val="333333"/>
                </a:solidFill>
                <a:effectLst/>
              </a:rPr>
              <a:t>Regression algorithms are used if there is a relationship between the input variable and the output variable. It is used for the prediction of continuous variables, such as Weather forecasting, Market Trends, etc. Below are some popular Regression algorithms which come under supervised learning:</a:t>
            </a:r>
          </a:p>
          <a:p>
            <a:pPr algn="just">
              <a:buFont typeface="Arial" panose="020B0604020202020204" pitchFamily="34" charset="0"/>
              <a:buChar char="•"/>
            </a:pPr>
            <a:r>
              <a:rPr lang="en-IN" b="0" i="0" dirty="0">
                <a:solidFill>
                  <a:srgbClr val="000000"/>
                </a:solidFill>
                <a:effectLst/>
              </a:rPr>
              <a:t>Linear Regression</a:t>
            </a:r>
          </a:p>
          <a:p>
            <a:pPr algn="just">
              <a:buFont typeface="Arial" panose="020B0604020202020204" pitchFamily="34" charset="0"/>
              <a:buChar char="•"/>
            </a:pPr>
            <a:r>
              <a:rPr lang="en-IN" b="0" i="0" dirty="0">
                <a:solidFill>
                  <a:srgbClr val="000000"/>
                </a:solidFill>
                <a:effectLst/>
              </a:rPr>
              <a:t>Regression Trees</a:t>
            </a:r>
          </a:p>
          <a:p>
            <a:pPr algn="just">
              <a:buFont typeface="Arial" panose="020B0604020202020204" pitchFamily="34" charset="0"/>
              <a:buChar char="•"/>
            </a:pPr>
            <a:r>
              <a:rPr lang="en-IN" b="0" i="0" dirty="0">
                <a:solidFill>
                  <a:srgbClr val="000000"/>
                </a:solidFill>
                <a:effectLst/>
              </a:rPr>
              <a:t>Non-Linear Regression</a:t>
            </a:r>
          </a:p>
          <a:p>
            <a:pPr algn="just">
              <a:buFont typeface="Arial" panose="020B0604020202020204" pitchFamily="34" charset="0"/>
              <a:buChar char="•"/>
            </a:pPr>
            <a:r>
              <a:rPr lang="en-IN" b="0" i="0" dirty="0">
                <a:solidFill>
                  <a:srgbClr val="000000"/>
                </a:solidFill>
                <a:effectLst/>
              </a:rPr>
              <a:t>Bayesian Linear Regression</a:t>
            </a:r>
          </a:p>
          <a:p>
            <a:pPr algn="just">
              <a:buFont typeface="Arial" panose="020B0604020202020204" pitchFamily="34" charset="0"/>
              <a:buChar char="•"/>
            </a:pPr>
            <a:r>
              <a:rPr lang="en-IN" b="0" i="0" dirty="0">
                <a:solidFill>
                  <a:srgbClr val="000000"/>
                </a:solidFill>
                <a:effectLst/>
              </a:rPr>
              <a:t>Polynomial Regression</a:t>
            </a:r>
          </a:p>
          <a:p>
            <a:endParaRPr lang="en-US" dirty="0"/>
          </a:p>
        </p:txBody>
      </p:sp>
      <p:sp>
        <p:nvSpPr>
          <p:cNvPr id="5" name="TextBox 4">
            <a:extLst>
              <a:ext uri="{FF2B5EF4-FFF2-40B4-BE49-F238E27FC236}">
                <a16:creationId xmlns:a16="http://schemas.microsoft.com/office/drawing/2014/main" id="{5EFE20FF-D3AB-DC56-DBF4-BB5E99A598FC}"/>
              </a:ext>
            </a:extLst>
          </p:cNvPr>
          <p:cNvSpPr txBox="1"/>
          <p:nvPr/>
        </p:nvSpPr>
        <p:spPr>
          <a:xfrm>
            <a:off x="6805246" y="2160647"/>
            <a:ext cx="4783014" cy="3477875"/>
          </a:xfrm>
          <a:prstGeom prst="rect">
            <a:avLst/>
          </a:prstGeom>
          <a:solidFill>
            <a:schemeClr val="accent1">
              <a:lumMod val="20000"/>
              <a:lumOff val="80000"/>
            </a:schemeClr>
          </a:solidFill>
          <a:ln>
            <a:solidFill>
              <a:schemeClr val="tx1"/>
            </a:solidFill>
          </a:ln>
        </p:spPr>
        <p:txBody>
          <a:bodyPr wrap="square">
            <a:spAutoFit/>
          </a:bodyPr>
          <a:lstStyle/>
          <a:p>
            <a:pPr algn="just"/>
            <a:r>
              <a:rPr lang="en-IN" sz="2000" i="0" u="sng" dirty="0">
                <a:solidFill>
                  <a:srgbClr val="333333"/>
                </a:solidFill>
                <a:effectLst/>
              </a:rPr>
              <a:t>Classification</a:t>
            </a:r>
          </a:p>
          <a:p>
            <a:pPr algn="just"/>
            <a:endParaRPr lang="en-IN" sz="2000" i="0" u="sng" dirty="0">
              <a:solidFill>
                <a:srgbClr val="333333"/>
              </a:solidFill>
              <a:effectLst/>
            </a:endParaRPr>
          </a:p>
          <a:p>
            <a:pPr algn="just"/>
            <a:r>
              <a:rPr lang="en-IN" sz="2000" b="0" i="0" dirty="0">
                <a:solidFill>
                  <a:srgbClr val="333333"/>
                </a:solidFill>
                <a:effectLst/>
              </a:rPr>
              <a:t>Classification algorithms are used when the output variable is categorical, which means there are two classes such as Yes-No, Male-Female, True-false, </a:t>
            </a:r>
            <a:r>
              <a:rPr lang="en-IN" sz="2000" i="0" dirty="0">
                <a:solidFill>
                  <a:srgbClr val="333333"/>
                </a:solidFill>
                <a:effectLst/>
              </a:rPr>
              <a:t>Spam Filtering, </a:t>
            </a:r>
            <a:r>
              <a:rPr lang="en-IN" sz="2000" b="0" i="0" dirty="0">
                <a:solidFill>
                  <a:srgbClr val="333333"/>
                </a:solidFill>
                <a:effectLst/>
              </a:rPr>
              <a:t>etc.</a:t>
            </a:r>
          </a:p>
          <a:p>
            <a:pPr algn="just"/>
            <a:endParaRPr lang="en-IN" sz="2000" b="0" i="0" dirty="0">
              <a:solidFill>
                <a:srgbClr val="333333"/>
              </a:solidFill>
              <a:effectLst/>
            </a:endParaRPr>
          </a:p>
          <a:p>
            <a:pPr algn="just">
              <a:buFont typeface="Arial" panose="020B0604020202020204" pitchFamily="34" charset="0"/>
              <a:buChar char="•"/>
            </a:pPr>
            <a:r>
              <a:rPr lang="en-IN" sz="2000" b="0" i="0" dirty="0">
                <a:solidFill>
                  <a:srgbClr val="000000"/>
                </a:solidFill>
                <a:effectLst/>
              </a:rPr>
              <a:t>Random Forest</a:t>
            </a:r>
          </a:p>
          <a:p>
            <a:pPr algn="just">
              <a:buFont typeface="Arial" panose="020B0604020202020204" pitchFamily="34" charset="0"/>
              <a:buChar char="•"/>
            </a:pPr>
            <a:r>
              <a:rPr lang="en-IN" sz="2000" b="0" i="0" dirty="0">
                <a:solidFill>
                  <a:srgbClr val="000000"/>
                </a:solidFill>
                <a:effectLst/>
              </a:rPr>
              <a:t>Decision Trees</a:t>
            </a:r>
          </a:p>
          <a:p>
            <a:pPr algn="just">
              <a:buFont typeface="Arial" panose="020B0604020202020204" pitchFamily="34" charset="0"/>
              <a:buChar char="•"/>
            </a:pPr>
            <a:r>
              <a:rPr lang="en-IN" sz="2000" b="0" i="0" dirty="0">
                <a:solidFill>
                  <a:srgbClr val="000000"/>
                </a:solidFill>
                <a:effectLst/>
              </a:rPr>
              <a:t>Logistic Regression</a:t>
            </a:r>
          </a:p>
          <a:p>
            <a:pPr algn="just">
              <a:buFont typeface="Arial" panose="020B0604020202020204" pitchFamily="34" charset="0"/>
              <a:buChar char="•"/>
            </a:pPr>
            <a:r>
              <a:rPr lang="en-IN" sz="2000" b="0" i="0" dirty="0">
                <a:solidFill>
                  <a:srgbClr val="000000"/>
                </a:solidFill>
                <a:effectLst/>
              </a:rPr>
              <a:t>Support vector Machines</a:t>
            </a:r>
          </a:p>
        </p:txBody>
      </p:sp>
      <p:sp>
        <p:nvSpPr>
          <p:cNvPr id="7" name="TextBox 6">
            <a:extLst>
              <a:ext uri="{FF2B5EF4-FFF2-40B4-BE49-F238E27FC236}">
                <a16:creationId xmlns:a16="http://schemas.microsoft.com/office/drawing/2014/main" id="{6EFA49B4-11B9-2685-2735-4A5901581B5A}"/>
              </a:ext>
            </a:extLst>
          </p:cNvPr>
          <p:cNvSpPr txBox="1"/>
          <p:nvPr/>
        </p:nvSpPr>
        <p:spPr>
          <a:xfrm>
            <a:off x="1058246" y="267886"/>
            <a:ext cx="6093068" cy="769441"/>
          </a:xfrm>
          <a:prstGeom prst="rect">
            <a:avLst/>
          </a:prstGeom>
          <a:noFill/>
        </p:spPr>
        <p:txBody>
          <a:bodyPr wrap="square">
            <a:spAutoFit/>
          </a:bodyPr>
          <a:lstStyle/>
          <a:p>
            <a:r>
              <a:rPr lang="en-IN" sz="4400" b="0" i="0" dirty="0">
                <a:solidFill>
                  <a:srgbClr val="333333"/>
                </a:solidFill>
                <a:effectLst/>
                <a:latin typeface="+mj-lt"/>
              </a:rPr>
              <a:t>Supervised learning </a:t>
            </a:r>
            <a:endParaRPr lang="en-US" sz="4400" dirty="0">
              <a:latin typeface="+mj-lt"/>
            </a:endParaRPr>
          </a:p>
        </p:txBody>
      </p:sp>
    </p:spTree>
    <p:extLst>
      <p:ext uri="{BB962C8B-B14F-4D97-AF65-F5344CB8AC3E}">
        <p14:creationId xmlns:p14="http://schemas.microsoft.com/office/powerpoint/2010/main" val="179443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0729-D932-7DD6-1378-E095A8C83A33}"/>
              </a:ext>
            </a:extLst>
          </p:cNvPr>
          <p:cNvSpPr>
            <a:spLocks noGrp="1"/>
          </p:cNvSpPr>
          <p:nvPr>
            <p:ph type="title"/>
          </p:nvPr>
        </p:nvSpPr>
        <p:spPr/>
        <p:txBody>
          <a:bodyPr/>
          <a:lstStyle/>
          <a:p>
            <a:r>
              <a:rPr lang="en-IN" b="1" i="0" dirty="0">
                <a:solidFill>
                  <a:schemeClr val="tx1"/>
                </a:solidFill>
                <a:effectLst/>
              </a:rPr>
              <a:t>Which of the following is a regression task?</a:t>
            </a:r>
            <a:r>
              <a:rPr lang="en-IN" b="0" i="0" dirty="0">
                <a:solidFill>
                  <a:schemeClr val="tx1"/>
                </a:solidFill>
                <a:effectLst/>
              </a:rPr>
              <a:t> </a:t>
            </a:r>
            <a:endParaRPr lang="en-US" dirty="0"/>
          </a:p>
        </p:txBody>
      </p:sp>
      <p:sp>
        <p:nvSpPr>
          <p:cNvPr id="3" name="Content Placeholder 2">
            <a:extLst>
              <a:ext uri="{FF2B5EF4-FFF2-40B4-BE49-F238E27FC236}">
                <a16:creationId xmlns:a16="http://schemas.microsoft.com/office/drawing/2014/main" id="{3A94F0D0-B1F2-076C-694A-A66C430906BD}"/>
              </a:ext>
            </a:extLst>
          </p:cNvPr>
          <p:cNvSpPr>
            <a:spLocks noGrp="1"/>
          </p:cNvSpPr>
          <p:nvPr>
            <p:ph idx="1"/>
          </p:nvPr>
        </p:nvSpPr>
        <p:spPr>
          <a:xfrm>
            <a:off x="1006839" y="2268092"/>
            <a:ext cx="6093618" cy="3593591"/>
          </a:xfrm>
          <a:solidFill>
            <a:schemeClr val="accent1">
              <a:lumMod val="20000"/>
              <a:lumOff val="80000"/>
            </a:schemeClr>
          </a:solidFill>
          <a:ln>
            <a:solidFill>
              <a:schemeClr val="tx1"/>
            </a:solidFill>
          </a:ln>
        </p:spPr>
        <p:txBody>
          <a:bodyPr>
            <a:normAutofit lnSpcReduction="10000"/>
          </a:bodyPr>
          <a:lstStyle/>
          <a:p>
            <a:pPr fontAlgn="base"/>
            <a:r>
              <a:rPr lang="en-IN" b="0" i="0" dirty="0">
                <a:solidFill>
                  <a:schemeClr val="tx1"/>
                </a:solidFill>
                <a:effectLst/>
                <a:latin typeface="urw-din"/>
              </a:rPr>
              <a:t> Predicting age of a person</a:t>
            </a:r>
          </a:p>
          <a:p>
            <a:pPr marL="0" indent="0" fontAlgn="base">
              <a:buNone/>
            </a:pPr>
            <a:endParaRPr lang="en-IN" b="0" i="0" dirty="0">
              <a:solidFill>
                <a:schemeClr val="tx1"/>
              </a:solidFill>
              <a:effectLst/>
              <a:latin typeface="urw-din"/>
            </a:endParaRPr>
          </a:p>
          <a:p>
            <a:pPr algn="l" fontAlgn="base">
              <a:buFont typeface="Arial" panose="020B0604020202020204" pitchFamily="34" charset="0"/>
              <a:buChar char="•"/>
            </a:pPr>
            <a:r>
              <a:rPr lang="en-IN" b="0" i="0" dirty="0">
                <a:solidFill>
                  <a:schemeClr val="tx1"/>
                </a:solidFill>
                <a:effectLst/>
                <a:latin typeface="urw-din"/>
              </a:rPr>
              <a:t>Predicting nationality of a person</a:t>
            </a:r>
          </a:p>
          <a:p>
            <a:pPr algn="l" fontAlgn="base">
              <a:buFont typeface="Arial" panose="020B0604020202020204" pitchFamily="34" charset="0"/>
              <a:buChar char="•"/>
            </a:pPr>
            <a:endParaRPr lang="en-IN" b="0" i="0" dirty="0">
              <a:solidFill>
                <a:schemeClr val="tx1"/>
              </a:solidFill>
              <a:effectLst/>
              <a:latin typeface="urw-din"/>
            </a:endParaRPr>
          </a:p>
          <a:p>
            <a:pPr algn="l" fontAlgn="base">
              <a:buFont typeface="Arial" panose="020B0604020202020204" pitchFamily="34" charset="0"/>
              <a:buChar char="•"/>
            </a:pPr>
            <a:r>
              <a:rPr lang="en-IN" b="0" i="0" dirty="0">
                <a:solidFill>
                  <a:schemeClr val="tx1"/>
                </a:solidFill>
                <a:effectLst/>
                <a:latin typeface="urw-din"/>
              </a:rPr>
              <a:t>Predicting whether stock price of a company will increase tomorrow</a:t>
            </a:r>
          </a:p>
          <a:p>
            <a:pPr algn="l" fontAlgn="base">
              <a:buFont typeface="Arial" panose="020B0604020202020204" pitchFamily="34" charset="0"/>
              <a:buChar char="•"/>
            </a:pPr>
            <a:endParaRPr lang="en-IN" b="0" i="0" dirty="0">
              <a:solidFill>
                <a:schemeClr val="tx1"/>
              </a:solidFill>
              <a:effectLst/>
              <a:latin typeface="urw-din"/>
            </a:endParaRPr>
          </a:p>
          <a:p>
            <a:pPr algn="l" fontAlgn="base">
              <a:buFont typeface="Arial" panose="020B0604020202020204" pitchFamily="34" charset="0"/>
              <a:buChar char="•"/>
            </a:pPr>
            <a:r>
              <a:rPr lang="en-IN" b="0" i="0" dirty="0">
                <a:solidFill>
                  <a:schemeClr val="tx1"/>
                </a:solidFill>
                <a:effectLst/>
                <a:latin typeface="urw-din"/>
              </a:rPr>
              <a:t>Predicting whether a document is related to sighting of UFOs?</a:t>
            </a:r>
          </a:p>
          <a:p>
            <a:endParaRPr lang="en-US" dirty="0">
              <a:solidFill>
                <a:schemeClr val="tx1"/>
              </a:solidFill>
            </a:endParaRPr>
          </a:p>
        </p:txBody>
      </p:sp>
      <p:pic>
        <p:nvPicPr>
          <p:cNvPr id="5" name="Graphic 4" descr="Close with solid fill">
            <a:extLst>
              <a:ext uri="{FF2B5EF4-FFF2-40B4-BE49-F238E27FC236}">
                <a16:creationId xmlns:a16="http://schemas.microsoft.com/office/drawing/2014/main" id="{3063305A-740E-6AD8-77E0-C257D523FC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60176" y="2971800"/>
            <a:ext cx="914400" cy="914400"/>
          </a:xfrm>
          <a:prstGeom prst="rect">
            <a:avLst/>
          </a:prstGeom>
        </p:spPr>
      </p:pic>
      <p:pic>
        <p:nvPicPr>
          <p:cNvPr id="7" name="Graphic 6" descr="Tick with solid fill">
            <a:extLst>
              <a:ext uri="{FF2B5EF4-FFF2-40B4-BE49-F238E27FC236}">
                <a16:creationId xmlns:a16="http://schemas.microsoft.com/office/drawing/2014/main" id="{4C695E80-CD5C-7068-12E7-683C991551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62476" y="2057400"/>
            <a:ext cx="914400" cy="914400"/>
          </a:xfrm>
          <a:prstGeom prst="rect">
            <a:avLst/>
          </a:prstGeom>
        </p:spPr>
      </p:pic>
      <p:pic>
        <p:nvPicPr>
          <p:cNvPr id="8" name="Graphic 7" descr="Close with solid fill">
            <a:extLst>
              <a:ext uri="{FF2B5EF4-FFF2-40B4-BE49-F238E27FC236}">
                <a16:creationId xmlns:a16="http://schemas.microsoft.com/office/drawing/2014/main" id="{6752011A-E1D7-C012-BEEC-15117AD1F4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57926" y="3781425"/>
            <a:ext cx="914400" cy="914400"/>
          </a:xfrm>
          <a:prstGeom prst="rect">
            <a:avLst/>
          </a:prstGeom>
        </p:spPr>
      </p:pic>
      <p:pic>
        <p:nvPicPr>
          <p:cNvPr id="9" name="Graphic 8" descr="Close with solid fill">
            <a:extLst>
              <a:ext uri="{FF2B5EF4-FFF2-40B4-BE49-F238E27FC236}">
                <a16:creationId xmlns:a16="http://schemas.microsoft.com/office/drawing/2014/main" id="{9443D5CC-9520-C6EE-8D8B-7D700CDD0F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4202" y="5157975"/>
            <a:ext cx="914400" cy="914400"/>
          </a:xfrm>
          <a:prstGeom prst="rect">
            <a:avLst/>
          </a:prstGeom>
        </p:spPr>
      </p:pic>
      <p:sp>
        <p:nvSpPr>
          <p:cNvPr id="11" name="TextBox 10">
            <a:extLst>
              <a:ext uri="{FF2B5EF4-FFF2-40B4-BE49-F238E27FC236}">
                <a16:creationId xmlns:a16="http://schemas.microsoft.com/office/drawing/2014/main" id="{31665A90-D584-B6E2-F2DD-FD7A04A9306C}"/>
              </a:ext>
            </a:extLst>
          </p:cNvPr>
          <p:cNvSpPr txBox="1"/>
          <p:nvPr/>
        </p:nvSpPr>
        <p:spPr>
          <a:xfrm>
            <a:off x="7755976" y="2471737"/>
            <a:ext cx="4091398" cy="3477875"/>
          </a:xfrm>
          <a:prstGeom prst="rect">
            <a:avLst/>
          </a:prstGeom>
          <a:solidFill>
            <a:schemeClr val="accent5">
              <a:lumMod val="40000"/>
              <a:lumOff val="60000"/>
            </a:schemeClr>
          </a:solidFill>
          <a:ln>
            <a:solidFill>
              <a:schemeClr val="tx1"/>
            </a:solidFill>
          </a:ln>
        </p:spPr>
        <p:txBody>
          <a:bodyPr wrap="square">
            <a:spAutoFit/>
          </a:bodyPr>
          <a:lstStyle/>
          <a:p>
            <a:pPr algn="just"/>
            <a:r>
              <a:rPr lang="en-IN" sz="2000" b="1" i="0" dirty="0">
                <a:effectLst/>
              </a:rPr>
              <a:t>Solution : </a:t>
            </a:r>
          </a:p>
          <a:p>
            <a:pPr algn="just"/>
            <a:endParaRPr lang="en-IN" sz="2000" b="1" dirty="0"/>
          </a:p>
          <a:p>
            <a:pPr algn="just"/>
            <a:r>
              <a:rPr lang="en-IN" sz="2000" b="0" i="0" dirty="0">
                <a:effectLst/>
              </a:rPr>
              <a:t>Predicting age of a person (because it is a real value, predicting nationality is categorical, whether stock price will increase is discrete-yes/no answer, predicting whether a document is related to UFO is again discrete- a yes/no answer).</a:t>
            </a:r>
            <a:br>
              <a:rPr lang="en-IN" sz="2000" dirty="0"/>
            </a:br>
            <a:r>
              <a:rPr lang="en-IN" sz="2000" b="0" i="0" dirty="0">
                <a:effectLst/>
              </a:rPr>
              <a:t>Let’s take an example of linear regression.</a:t>
            </a:r>
            <a:endParaRPr lang="en-US" sz="2000" dirty="0"/>
          </a:p>
        </p:txBody>
      </p:sp>
    </p:spTree>
    <p:extLst>
      <p:ext uri="{BB962C8B-B14F-4D97-AF65-F5344CB8AC3E}">
        <p14:creationId xmlns:p14="http://schemas.microsoft.com/office/powerpoint/2010/main" val="20181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89225-7CE3-B69B-FABF-4AEE853D2FD8}"/>
              </a:ext>
            </a:extLst>
          </p:cNvPr>
          <p:cNvPicPr>
            <a:picLocks noChangeAspect="1"/>
          </p:cNvPicPr>
          <p:nvPr/>
        </p:nvPicPr>
        <p:blipFill>
          <a:blip r:embed="rId2"/>
          <a:stretch>
            <a:fillRect/>
          </a:stretch>
        </p:blipFill>
        <p:spPr>
          <a:xfrm>
            <a:off x="2328864" y="128588"/>
            <a:ext cx="8674554" cy="6729412"/>
          </a:xfrm>
          <a:prstGeom prst="rect">
            <a:avLst/>
          </a:prstGeom>
          <a:ln>
            <a:solidFill>
              <a:schemeClr val="tx1"/>
            </a:solidFill>
          </a:ln>
        </p:spPr>
      </p:pic>
      <p:sp>
        <p:nvSpPr>
          <p:cNvPr id="5" name="TextBox 4">
            <a:extLst>
              <a:ext uri="{FF2B5EF4-FFF2-40B4-BE49-F238E27FC236}">
                <a16:creationId xmlns:a16="http://schemas.microsoft.com/office/drawing/2014/main" id="{8B941A56-572B-07C8-CD10-387FE7CA3C4E}"/>
              </a:ext>
            </a:extLst>
          </p:cNvPr>
          <p:cNvSpPr txBox="1"/>
          <p:nvPr/>
        </p:nvSpPr>
        <p:spPr>
          <a:xfrm>
            <a:off x="1042988" y="2286000"/>
            <a:ext cx="1843087" cy="707886"/>
          </a:xfrm>
          <a:prstGeom prst="rect">
            <a:avLst/>
          </a:prstGeom>
          <a:noFill/>
        </p:spPr>
        <p:txBody>
          <a:bodyPr wrap="square" rtlCol="0">
            <a:spAutoFit/>
          </a:bodyPr>
          <a:lstStyle/>
          <a:p>
            <a:r>
              <a:rPr lang="en-US" sz="2000" dirty="0"/>
              <a:t>Data set example</a:t>
            </a:r>
          </a:p>
        </p:txBody>
      </p:sp>
    </p:spTree>
    <p:extLst>
      <p:ext uri="{BB962C8B-B14F-4D97-AF65-F5344CB8AC3E}">
        <p14:creationId xmlns:p14="http://schemas.microsoft.com/office/powerpoint/2010/main" val="854949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974983-8DE6-1958-1DFF-6F682876B861}"/>
              </a:ext>
            </a:extLst>
          </p:cNvPr>
          <p:cNvSpPr txBox="1"/>
          <p:nvPr/>
        </p:nvSpPr>
        <p:spPr>
          <a:xfrm>
            <a:off x="889396" y="197346"/>
            <a:ext cx="4439841" cy="6463308"/>
          </a:xfrm>
          <a:prstGeom prst="rect">
            <a:avLst/>
          </a:prstGeom>
          <a:noFill/>
          <a:ln>
            <a:solidFill>
              <a:schemeClr val="tx1"/>
            </a:solidFill>
          </a:ln>
        </p:spPr>
        <p:txBody>
          <a:bodyPr wrap="square">
            <a:spAutoFit/>
          </a:bodyPr>
          <a:lstStyle/>
          <a:p>
            <a:r>
              <a:rPr lang="en-US" dirty="0"/>
              <a:t># Python code to illustrate</a:t>
            </a:r>
          </a:p>
          <a:p>
            <a:r>
              <a:rPr lang="en-US" dirty="0"/>
              <a:t># regression using data set</a:t>
            </a:r>
          </a:p>
          <a:p>
            <a:r>
              <a:rPr lang="en-US" dirty="0"/>
              <a:t>import matplotlib</a:t>
            </a:r>
          </a:p>
          <a:p>
            <a:r>
              <a:rPr lang="en-US" dirty="0" err="1"/>
              <a:t>matplotlib.use</a:t>
            </a:r>
            <a:r>
              <a:rPr lang="en-US" dirty="0"/>
              <a:t>('</a:t>
            </a:r>
            <a:r>
              <a:rPr lang="en-US" dirty="0" err="1"/>
              <a:t>GTKAgg</a:t>
            </a:r>
            <a:r>
              <a:rPr lang="en-US" dirty="0"/>
              <a:t>')</a:t>
            </a:r>
          </a:p>
          <a:p>
            <a:endParaRPr lang="en-US" dirty="0"/>
          </a:p>
          <a:p>
            <a:r>
              <a:rPr lang="en-US" dirty="0"/>
              <a:t>import </a:t>
            </a:r>
            <a:r>
              <a:rPr lang="en-US" dirty="0" err="1"/>
              <a:t>matplotlib.pyplot</a:t>
            </a:r>
            <a:r>
              <a:rPr lang="en-US" dirty="0"/>
              <a:t> as </a:t>
            </a:r>
            <a:r>
              <a:rPr lang="en-US" dirty="0" err="1"/>
              <a:t>plt</a:t>
            </a:r>
            <a:endParaRPr lang="en-US" dirty="0"/>
          </a:p>
          <a:p>
            <a:r>
              <a:rPr lang="en-US" dirty="0"/>
              <a:t>import </a:t>
            </a:r>
            <a:r>
              <a:rPr lang="en-US" dirty="0" err="1"/>
              <a:t>numpy</a:t>
            </a:r>
            <a:r>
              <a:rPr lang="en-US" dirty="0"/>
              <a:t> as np</a:t>
            </a:r>
          </a:p>
          <a:p>
            <a:r>
              <a:rPr lang="en-US" dirty="0"/>
              <a:t>from </a:t>
            </a:r>
            <a:r>
              <a:rPr lang="en-US" dirty="0" err="1"/>
              <a:t>sklearn</a:t>
            </a:r>
            <a:r>
              <a:rPr lang="en-US" dirty="0"/>
              <a:t> import datasets, </a:t>
            </a:r>
            <a:r>
              <a:rPr lang="en-US" dirty="0" err="1"/>
              <a:t>linear_model</a:t>
            </a:r>
            <a:endParaRPr lang="en-US" dirty="0"/>
          </a:p>
          <a:p>
            <a:r>
              <a:rPr lang="en-US" dirty="0"/>
              <a:t>import pandas as pd</a:t>
            </a:r>
          </a:p>
          <a:p>
            <a:endParaRPr lang="en-US" dirty="0"/>
          </a:p>
          <a:p>
            <a:r>
              <a:rPr lang="en-US" dirty="0"/>
              <a:t># Load CSV and columns</a:t>
            </a:r>
          </a:p>
          <a:p>
            <a:r>
              <a:rPr lang="en-US" dirty="0" err="1"/>
              <a:t>df</a:t>
            </a:r>
            <a:r>
              <a:rPr lang="en-US" dirty="0"/>
              <a:t> = </a:t>
            </a:r>
            <a:r>
              <a:rPr lang="en-US" dirty="0" err="1"/>
              <a:t>pd.read_csv</a:t>
            </a:r>
            <a:r>
              <a:rPr lang="en-US" dirty="0"/>
              <a:t>("</a:t>
            </a:r>
            <a:r>
              <a:rPr lang="en-US" dirty="0" err="1"/>
              <a:t>Housing.csv</a:t>
            </a:r>
            <a:r>
              <a:rPr lang="en-US" dirty="0"/>
              <a:t>")</a:t>
            </a:r>
          </a:p>
          <a:p>
            <a:endParaRPr lang="en-US" dirty="0"/>
          </a:p>
          <a:p>
            <a:r>
              <a:rPr lang="en-US" dirty="0"/>
              <a:t>Y = </a:t>
            </a:r>
            <a:r>
              <a:rPr lang="en-US" dirty="0" err="1"/>
              <a:t>df</a:t>
            </a:r>
            <a:r>
              <a:rPr lang="en-US" dirty="0"/>
              <a:t>['price']</a:t>
            </a:r>
          </a:p>
          <a:p>
            <a:r>
              <a:rPr lang="en-US" dirty="0"/>
              <a:t>X = </a:t>
            </a:r>
            <a:r>
              <a:rPr lang="en-US" dirty="0" err="1"/>
              <a:t>df</a:t>
            </a:r>
            <a:r>
              <a:rPr lang="en-US" dirty="0"/>
              <a:t>['</a:t>
            </a:r>
            <a:r>
              <a:rPr lang="en-US" dirty="0" err="1"/>
              <a:t>lotsize</a:t>
            </a:r>
            <a:r>
              <a:rPr lang="en-US" dirty="0"/>
              <a:t>']</a:t>
            </a:r>
          </a:p>
          <a:p>
            <a:endParaRPr lang="en-US" dirty="0"/>
          </a:p>
          <a:p>
            <a:r>
              <a:rPr lang="en-US" dirty="0"/>
              <a:t>X=</a:t>
            </a:r>
            <a:r>
              <a:rPr lang="en-US" dirty="0" err="1"/>
              <a:t>X.values.reshape</a:t>
            </a:r>
            <a:r>
              <a:rPr lang="en-US" dirty="0"/>
              <a:t>(</a:t>
            </a:r>
            <a:r>
              <a:rPr lang="en-US" dirty="0" err="1"/>
              <a:t>len</a:t>
            </a:r>
            <a:r>
              <a:rPr lang="en-US" dirty="0"/>
              <a:t>(X),1)</a:t>
            </a:r>
          </a:p>
          <a:p>
            <a:r>
              <a:rPr lang="en-US" dirty="0"/>
              <a:t>Y=</a:t>
            </a:r>
            <a:r>
              <a:rPr lang="en-US" dirty="0" err="1"/>
              <a:t>Y.values.reshape</a:t>
            </a:r>
            <a:r>
              <a:rPr lang="en-US" dirty="0"/>
              <a:t>(</a:t>
            </a:r>
            <a:r>
              <a:rPr lang="en-US" dirty="0" err="1"/>
              <a:t>len</a:t>
            </a:r>
            <a:r>
              <a:rPr lang="en-US" dirty="0"/>
              <a:t>(Y),1)</a:t>
            </a:r>
          </a:p>
          <a:p>
            <a:endParaRPr lang="en-US" dirty="0"/>
          </a:p>
          <a:p>
            <a:r>
              <a:rPr lang="en-US" dirty="0"/>
              <a:t># Split the data into training/testing sets</a:t>
            </a:r>
          </a:p>
          <a:p>
            <a:r>
              <a:rPr lang="en-US" dirty="0" err="1"/>
              <a:t>X_train</a:t>
            </a:r>
            <a:r>
              <a:rPr lang="en-US" dirty="0"/>
              <a:t> = X[:-250]</a:t>
            </a:r>
          </a:p>
          <a:p>
            <a:r>
              <a:rPr lang="en-US" dirty="0" err="1"/>
              <a:t>X_test</a:t>
            </a:r>
            <a:r>
              <a:rPr lang="en-US" dirty="0"/>
              <a:t> = X[-250:]</a:t>
            </a:r>
          </a:p>
          <a:p>
            <a:endParaRPr lang="en-US" dirty="0"/>
          </a:p>
        </p:txBody>
      </p:sp>
      <p:sp>
        <p:nvSpPr>
          <p:cNvPr id="6" name="TextBox 5">
            <a:extLst>
              <a:ext uri="{FF2B5EF4-FFF2-40B4-BE49-F238E27FC236}">
                <a16:creationId xmlns:a16="http://schemas.microsoft.com/office/drawing/2014/main" id="{DB849D1C-AC09-2B21-C68C-FD90354D0F3A}"/>
              </a:ext>
            </a:extLst>
          </p:cNvPr>
          <p:cNvSpPr txBox="1"/>
          <p:nvPr/>
        </p:nvSpPr>
        <p:spPr>
          <a:xfrm>
            <a:off x="5656659" y="197346"/>
            <a:ext cx="6093618" cy="6186309"/>
          </a:xfrm>
          <a:prstGeom prst="rect">
            <a:avLst/>
          </a:prstGeom>
          <a:noFill/>
          <a:ln>
            <a:solidFill>
              <a:schemeClr val="tx1"/>
            </a:solidFill>
          </a:ln>
        </p:spPr>
        <p:txBody>
          <a:bodyPr wrap="square">
            <a:spAutoFit/>
          </a:bodyPr>
          <a:lstStyle/>
          <a:p>
            <a:r>
              <a:rPr lang="en-US" dirty="0"/>
              <a:t># Split the data into training/testing sets</a:t>
            </a:r>
          </a:p>
          <a:p>
            <a:r>
              <a:rPr lang="en-US" dirty="0" err="1"/>
              <a:t>X_train</a:t>
            </a:r>
            <a:r>
              <a:rPr lang="en-US" dirty="0"/>
              <a:t> = X[:-250]</a:t>
            </a:r>
          </a:p>
          <a:p>
            <a:r>
              <a:rPr lang="en-US" dirty="0" err="1"/>
              <a:t>X_test</a:t>
            </a:r>
            <a:r>
              <a:rPr lang="en-US" dirty="0"/>
              <a:t> = X[-250:]</a:t>
            </a:r>
          </a:p>
          <a:p>
            <a:r>
              <a:rPr lang="en-US" b="1" dirty="0"/>
              <a:t># Split the targets into training/testing sets</a:t>
            </a:r>
          </a:p>
          <a:p>
            <a:r>
              <a:rPr lang="en-US" dirty="0" err="1"/>
              <a:t>Y_train</a:t>
            </a:r>
            <a:r>
              <a:rPr lang="en-US" dirty="0"/>
              <a:t> = Y[:-250]</a:t>
            </a:r>
          </a:p>
          <a:p>
            <a:r>
              <a:rPr lang="en-US" dirty="0" err="1"/>
              <a:t>Y_test</a:t>
            </a:r>
            <a:r>
              <a:rPr lang="en-US" dirty="0"/>
              <a:t> = Y[-250:]</a:t>
            </a:r>
          </a:p>
          <a:p>
            <a:r>
              <a:rPr lang="en-US" b="1" dirty="0"/>
              <a:t># Plot outputs</a:t>
            </a:r>
          </a:p>
          <a:p>
            <a:r>
              <a:rPr lang="en-US" dirty="0" err="1"/>
              <a:t>plt.scatter</a:t>
            </a:r>
            <a:r>
              <a:rPr lang="en-US" dirty="0"/>
              <a:t>(</a:t>
            </a:r>
            <a:r>
              <a:rPr lang="en-US" dirty="0" err="1"/>
              <a:t>X_test</a:t>
            </a:r>
            <a:r>
              <a:rPr lang="en-US" dirty="0"/>
              <a:t>, </a:t>
            </a:r>
            <a:r>
              <a:rPr lang="en-US" dirty="0" err="1"/>
              <a:t>Y_test</a:t>
            </a:r>
            <a:r>
              <a:rPr lang="en-US" dirty="0"/>
              <a:t>, color='black')</a:t>
            </a:r>
          </a:p>
          <a:p>
            <a:r>
              <a:rPr lang="en-US" dirty="0" err="1"/>
              <a:t>plt.title</a:t>
            </a:r>
            <a:r>
              <a:rPr lang="en-US" dirty="0"/>
              <a:t>('Test Data')</a:t>
            </a:r>
          </a:p>
          <a:p>
            <a:r>
              <a:rPr lang="en-US" dirty="0" err="1"/>
              <a:t>plt.xlabel</a:t>
            </a:r>
            <a:r>
              <a:rPr lang="en-US" dirty="0"/>
              <a:t>('Size')</a:t>
            </a:r>
          </a:p>
          <a:p>
            <a:r>
              <a:rPr lang="en-US" dirty="0" err="1"/>
              <a:t>plt.ylabel</a:t>
            </a:r>
            <a:r>
              <a:rPr lang="en-US" dirty="0"/>
              <a:t>('Price')</a:t>
            </a:r>
          </a:p>
          <a:p>
            <a:r>
              <a:rPr lang="en-US" dirty="0" err="1"/>
              <a:t>plt.xticks</a:t>
            </a:r>
            <a:r>
              <a:rPr lang="en-US" dirty="0"/>
              <a:t>(())</a:t>
            </a:r>
          </a:p>
          <a:p>
            <a:r>
              <a:rPr lang="en-US" dirty="0" err="1"/>
              <a:t>plt.yticks</a:t>
            </a:r>
            <a:r>
              <a:rPr lang="en-US" dirty="0"/>
              <a:t>(())</a:t>
            </a:r>
          </a:p>
          <a:p>
            <a:r>
              <a:rPr lang="en-US" b="1" dirty="0"/>
              <a:t># Create linear regression object</a:t>
            </a:r>
          </a:p>
          <a:p>
            <a:r>
              <a:rPr lang="en-US" dirty="0" err="1"/>
              <a:t>regr</a:t>
            </a:r>
            <a:r>
              <a:rPr lang="en-US" dirty="0"/>
              <a:t> = </a:t>
            </a:r>
            <a:r>
              <a:rPr lang="en-US" dirty="0" err="1"/>
              <a:t>linear_model.LinearRegression</a:t>
            </a:r>
            <a:r>
              <a:rPr lang="en-US" dirty="0"/>
              <a:t>()</a:t>
            </a:r>
          </a:p>
          <a:p>
            <a:endParaRPr lang="en-US" dirty="0"/>
          </a:p>
          <a:p>
            <a:r>
              <a:rPr lang="en-US" dirty="0"/>
              <a:t># Train the model using the training sets</a:t>
            </a:r>
          </a:p>
          <a:p>
            <a:r>
              <a:rPr lang="en-US" dirty="0" err="1"/>
              <a:t>regr.fit</a:t>
            </a:r>
            <a:r>
              <a:rPr lang="en-US" dirty="0"/>
              <a:t>(</a:t>
            </a:r>
            <a:r>
              <a:rPr lang="en-US" dirty="0" err="1"/>
              <a:t>X_train</a:t>
            </a:r>
            <a:r>
              <a:rPr lang="en-US" dirty="0"/>
              <a:t>, </a:t>
            </a:r>
            <a:r>
              <a:rPr lang="en-US" dirty="0" err="1"/>
              <a:t>Y_train</a:t>
            </a:r>
            <a:r>
              <a:rPr lang="en-US" dirty="0"/>
              <a:t>)</a:t>
            </a:r>
          </a:p>
          <a:p>
            <a:endParaRPr lang="en-US" dirty="0"/>
          </a:p>
          <a:p>
            <a:r>
              <a:rPr lang="en-US" dirty="0"/>
              <a:t># Plot outputs</a:t>
            </a:r>
          </a:p>
          <a:p>
            <a:r>
              <a:rPr lang="en-US" dirty="0" err="1"/>
              <a:t>plt.plot</a:t>
            </a:r>
            <a:r>
              <a:rPr lang="en-US" dirty="0"/>
              <a:t>(</a:t>
            </a:r>
            <a:r>
              <a:rPr lang="en-US" dirty="0" err="1"/>
              <a:t>X_test</a:t>
            </a:r>
            <a:r>
              <a:rPr lang="en-US" dirty="0"/>
              <a:t>, </a:t>
            </a:r>
            <a:r>
              <a:rPr lang="en-US" dirty="0" err="1"/>
              <a:t>regr.predict</a:t>
            </a:r>
            <a:r>
              <a:rPr lang="en-US" dirty="0"/>
              <a:t>(</a:t>
            </a:r>
            <a:r>
              <a:rPr lang="en-US" dirty="0" err="1"/>
              <a:t>X_test</a:t>
            </a:r>
            <a:r>
              <a:rPr lang="en-US" dirty="0"/>
              <a:t>), color='</a:t>
            </a:r>
            <a:r>
              <a:rPr lang="en-US" dirty="0" err="1"/>
              <a:t>red',linewidth</a:t>
            </a:r>
            <a:r>
              <a:rPr lang="en-US" dirty="0"/>
              <a:t>=3)</a:t>
            </a:r>
          </a:p>
          <a:p>
            <a:r>
              <a:rPr lang="en-US" dirty="0" err="1"/>
              <a:t>plt.show</a:t>
            </a:r>
            <a:r>
              <a:rPr lang="en-US" dirty="0"/>
              <a:t>()</a:t>
            </a:r>
          </a:p>
        </p:txBody>
      </p:sp>
    </p:spTree>
    <p:extLst>
      <p:ext uri="{BB962C8B-B14F-4D97-AF65-F5344CB8AC3E}">
        <p14:creationId xmlns:p14="http://schemas.microsoft.com/office/powerpoint/2010/main" val="1024286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A62D34E-A794-91BB-918A-042781A85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610" y="1122362"/>
            <a:ext cx="6088216" cy="4221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97159E-E6C5-6F54-21DD-913970748008}"/>
              </a:ext>
            </a:extLst>
          </p:cNvPr>
          <p:cNvSpPr txBox="1"/>
          <p:nvPr/>
        </p:nvSpPr>
        <p:spPr>
          <a:xfrm>
            <a:off x="2732485" y="753030"/>
            <a:ext cx="6093618" cy="369332"/>
          </a:xfrm>
          <a:prstGeom prst="rect">
            <a:avLst/>
          </a:prstGeom>
          <a:noFill/>
        </p:spPr>
        <p:txBody>
          <a:bodyPr wrap="square">
            <a:spAutoFit/>
          </a:bodyPr>
          <a:lstStyle/>
          <a:p>
            <a:r>
              <a:rPr lang="en-IN" b="0" i="0" dirty="0">
                <a:effectLst/>
                <a:latin typeface="urw-din"/>
              </a:rPr>
              <a:t>The output of the code will be: </a:t>
            </a:r>
            <a:endParaRPr lang="en-US" dirty="0"/>
          </a:p>
        </p:txBody>
      </p:sp>
      <p:sp>
        <p:nvSpPr>
          <p:cNvPr id="8" name="TextBox 7">
            <a:extLst>
              <a:ext uri="{FF2B5EF4-FFF2-40B4-BE49-F238E27FC236}">
                <a16:creationId xmlns:a16="http://schemas.microsoft.com/office/drawing/2014/main" id="{1E913ACC-5013-9798-E5E1-EAD01975E2CD}"/>
              </a:ext>
            </a:extLst>
          </p:cNvPr>
          <p:cNvSpPr txBox="1"/>
          <p:nvPr/>
        </p:nvSpPr>
        <p:spPr>
          <a:xfrm>
            <a:off x="2732485" y="5559723"/>
            <a:ext cx="6093618" cy="646331"/>
          </a:xfrm>
          <a:prstGeom prst="rect">
            <a:avLst/>
          </a:prstGeom>
          <a:noFill/>
        </p:spPr>
        <p:txBody>
          <a:bodyPr wrap="square">
            <a:spAutoFit/>
          </a:bodyPr>
          <a:lstStyle/>
          <a:p>
            <a:r>
              <a:rPr lang="en-IN" b="0" i="0" dirty="0">
                <a:effectLst/>
                <a:latin typeface="urw-din"/>
              </a:rPr>
              <a:t>Here in this graph, we plot the test data. The red line indicates the best fit line for predicting the price. </a:t>
            </a:r>
            <a:endParaRPr lang="en-US" dirty="0"/>
          </a:p>
        </p:txBody>
      </p:sp>
    </p:spTree>
    <p:extLst>
      <p:ext uri="{BB962C8B-B14F-4D97-AF65-F5344CB8AC3E}">
        <p14:creationId xmlns:p14="http://schemas.microsoft.com/office/powerpoint/2010/main" val="300995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C210-EFFA-8D7A-9506-BAEFCC978F3C}"/>
              </a:ext>
            </a:extLst>
          </p:cNvPr>
          <p:cNvSpPr>
            <a:spLocks noGrp="1"/>
          </p:cNvSpPr>
          <p:nvPr>
            <p:ph type="title"/>
          </p:nvPr>
        </p:nvSpPr>
        <p:spPr/>
        <p:txBody>
          <a:bodyPr>
            <a:normAutofit/>
          </a:bodyPr>
          <a:lstStyle/>
          <a:p>
            <a:r>
              <a:rPr lang="en-IN" b="1" i="0" dirty="0">
                <a:solidFill>
                  <a:schemeClr val="tx1"/>
                </a:solidFill>
                <a:effectLst/>
              </a:rPr>
              <a:t>Which of the following is/are classification problem(s)?</a:t>
            </a:r>
            <a:r>
              <a:rPr lang="en-IN" b="0" i="0" dirty="0">
                <a:solidFill>
                  <a:schemeClr val="tx1"/>
                </a:solidFill>
                <a:effectLst/>
              </a:rPr>
              <a:t> </a:t>
            </a:r>
            <a:endParaRPr lang="en-US" dirty="0"/>
          </a:p>
        </p:txBody>
      </p:sp>
      <p:sp>
        <p:nvSpPr>
          <p:cNvPr id="3" name="Content Placeholder 2">
            <a:extLst>
              <a:ext uri="{FF2B5EF4-FFF2-40B4-BE49-F238E27FC236}">
                <a16:creationId xmlns:a16="http://schemas.microsoft.com/office/drawing/2014/main" id="{782EC06A-2780-0082-61E3-B2ABEDC630E8}"/>
              </a:ext>
            </a:extLst>
          </p:cNvPr>
          <p:cNvSpPr>
            <a:spLocks noGrp="1"/>
          </p:cNvSpPr>
          <p:nvPr>
            <p:ph idx="1"/>
          </p:nvPr>
        </p:nvSpPr>
        <p:spPr>
          <a:xfrm>
            <a:off x="1115946" y="2443163"/>
            <a:ext cx="7335110" cy="3829049"/>
          </a:xfrm>
          <a:solidFill>
            <a:schemeClr val="accent1">
              <a:lumMod val="20000"/>
              <a:lumOff val="80000"/>
            </a:schemeClr>
          </a:solidFill>
          <a:ln>
            <a:solidFill>
              <a:schemeClr val="tx1"/>
            </a:solidFill>
          </a:ln>
        </p:spPr>
        <p:txBody>
          <a:bodyPr>
            <a:normAutofit/>
          </a:bodyPr>
          <a:lstStyle/>
          <a:p>
            <a:pPr fontAlgn="base"/>
            <a:r>
              <a:rPr lang="en-IN" b="0" i="0" dirty="0">
                <a:solidFill>
                  <a:schemeClr val="tx1"/>
                </a:solidFill>
                <a:effectLst/>
              </a:rPr>
              <a:t>Predicting the gender of a person by his/her handwriting style.</a:t>
            </a:r>
          </a:p>
          <a:p>
            <a:pPr fontAlgn="base"/>
            <a:endParaRPr lang="en-IN" b="0" i="0" dirty="0">
              <a:solidFill>
                <a:schemeClr val="tx1"/>
              </a:solidFill>
              <a:effectLst/>
            </a:endParaRPr>
          </a:p>
          <a:p>
            <a:pPr algn="l" fontAlgn="base">
              <a:buFont typeface="Arial" panose="020B0604020202020204" pitchFamily="34" charset="0"/>
              <a:buChar char="•"/>
            </a:pPr>
            <a:r>
              <a:rPr lang="en-IN" b="0" i="0" dirty="0">
                <a:solidFill>
                  <a:schemeClr val="tx1"/>
                </a:solidFill>
                <a:effectLst/>
              </a:rPr>
              <a:t>Predicting house price based on area.</a:t>
            </a:r>
          </a:p>
          <a:p>
            <a:pPr algn="l" fontAlgn="base">
              <a:buFont typeface="Arial" panose="020B0604020202020204" pitchFamily="34" charset="0"/>
              <a:buChar char="•"/>
            </a:pPr>
            <a:endParaRPr lang="en-IN" b="0" i="0" dirty="0">
              <a:solidFill>
                <a:schemeClr val="tx1"/>
              </a:solidFill>
              <a:effectLst/>
            </a:endParaRPr>
          </a:p>
          <a:p>
            <a:pPr algn="l" fontAlgn="base">
              <a:buFont typeface="Arial" panose="020B0604020202020204" pitchFamily="34" charset="0"/>
              <a:buChar char="•"/>
            </a:pPr>
            <a:r>
              <a:rPr lang="en-IN" b="0" i="0" dirty="0">
                <a:solidFill>
                  <a:schemeClr val="tx1"/>
                </a:solidFill>
                <a:effectLst/>
              </a:rPr>
              <a:t>Predicting whether monsoon will be normal next year.</a:t>
            </a:r>
          </a:p>
          <a:p>
            <a:pPr algn="l" fontAlgn="base">
              <a:buFont typeface="Arial" panose="020B0604020202020204" pitchFamily="34" charset="0"/>
              <a:buChar char="•"/>
            </a:pPr>
            <a:endParaRPr lang="en-IN" b="0" i="0" dirty="0">
              <a:solidFill>
                <a:schemeClr val="tx1"/>
              </a:solidFill>
              <a:effectLst/>
            </a:endParaRPr>
          </a:p>
          <a:p>
            <a:pPr algn="l" fontAlgn="base">
              <a:buFont typeface="Arial" panose="020B0604020202020204" pitchFamily="34" charset="0"/>
              <a:buChar char="•"/>
            </a:pPr>
            <a:r>
              <a:rPr lang="en-IN" b="0" i="0" dirty="0">
                <a:solidFill>
                  <a:schemeClr val="tx1"/>
                </a:solidFill>
                <a:effectLst/>
              </a:rPr>
              <a:t>Predict the number of copies a music album will be sold next month</a:t>
            </a:r>
            <a:r>
              <a:rPr lang="en-US" b="0" i="0" dirty="0">
                <a:solidFill>
                  <a:schemeClr val="tx1"/>
                </a:solidFill>
                <a:effectLst/>
              </a:rPr>
              <a:t>.</a:t>
            </a:r>
            <a:endParaRPr lang="en-IN" b="0" i="0" dirty="0">
              <a:solidFill>
                <a:schemeClr val="tx1"/>
              </a:solidFill>
              <a:effectLst/>
            </a:endParaRPr>
          </a:p>
        </p:txBody>
      </p:sp>
      <p:sp>
        <p:nvSpPr>
          <p:cNvPr id="5" name="TextBox 4">
            <a:extLst>
              <a:ext uri="{FF2B5EF4-FFF2-40B4-BE49-F238E27FC236}">
                <a16:creationId xmlns:a16="http://schemas.microsoft.com/office/drawing/2014/main" id="{7D5973B7-44F1-C9F1-1140-28D8F442D4BD}"/>
              </a:ext>
            </a:extLst>
          </p:cNvPr>
          <p:cNvSpPr txBox="1"/>
          <p:nvPr/>
        </p:nvSpPr>
        <p:spPr>
          <a:xfrm>
            <a:off x="8779338" y="3138488"/>
            <a:ext cx="2911077" cy="3170099"/>
          </a:xfrm>
          <a:prstGeom prst="rect">
            <a:avLst/>
          </a:prstGeom>
          <a:solidFill>
            <a:schemeClr val="accent5">
              <a:lumMod val="20000"/>
              <a:lumOff val="80000"/>
            </a:schemeClr>
          </a:solidFill>
          <a:ln>
            <a:solidFill>
              <a:schemeClr val="tx1"/>
            </a:solidFill>
          </a:ln>
        </p:spPr>
        <p:txBody>
          <a:bodyPr wrap="square">
            <a:spAutoFit/>
          </a:bodyPr>
          <a:lstStyle/>
          <a:p>
            <a:pPr algn="l" fontAlgn="base"/>
            <a:r>
              <a:rPr lang="en-IN" sz="2000" b="0" i="0" dirty="0">
                <a:solidFill>
                  <a:schemeClr val="tx1"/>
                </a:solidFill>
                <a:effectLst/>
              </a:rPr>
              <a:t>Solution : </a:t>
            </a:r>
          </a:p>
          <a:p>
            <a:pPr algn="l" fontAlgn="base"/>
            <a:r>
              <a:rPr lang="en-IN" sz="2000" b="0" i="0" dirty="0">
                <a:solidFill>
                  <a:schemeClr val="tx1"/>
                </a:solidFill>
                <a:effectLst/>
              </a:rPr>
              <a:t>Predicting the gender of a person.</a:t>
            </a:r>
          </a:p>
          <a:p>
            <a:pPr algn="l" fontAlgn="base"/>
            <a:endParaRPr lang="en-IN" sz="2000" dirty="0"/>
          </a:p>
          <a:p>
            <a:pPr algn="l" fontAlgn="base"/>
            <a:r>
              <a:rPr lang="en-IN" sz="2000" b="0" i="0" dirty="0">
                <a:solidFill>
                  <a:schemeClr val="tx1"/>
                </a:solidFill>
                <a:effectLst/>
              </a:rPr>
              <a:t>Predicting whether monsoon will be normal next year. </a:t>
            </a:r>
          </a:p>
          <a:p>
            <a:pPr algn="l" fontAlgn="base"/>
            <a:endParaRPr lang="en-IN" sz="2000" dirty="0"/>
          </a:p>
          <a:p>
            <a:pPr algn="l" fontAlgn="base"/>
            <a:r>
              <a:rPr lang="en-IN" sz="2000" b="0" i="0" dirty="0">
                <a:solidFill>
                  <a:schemeClr val="tx1"/>
                </a:solidFill>
                <a:effectLst/>
              </a:rPr>
              <a:t>The other two are regression. </a:t>
            </a:r>
          </a:p>
        </p:txBody>
      </p:sp>
      <p:pic>
        <p:nvPicPr>
          <p:cNvPr id="7" name="Graphic 6" descr="Tick with solid fill">
            <a:extLst>
              <a:ext uri="{FF2B5EF4-FFF2-40B4-BE49-F238E27FC236}">
                <a16:creationId xmlns:a16="http://schemas.microsoft.com/office/drawing/2014/main" id="{D7AC6F5F-ACE1-1379-AAA2-0F4F5987BB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9512" y="2425212"/>
            <a:ext cx="914400" cy="914400"/>
          </a:xfrm>
          <a:prstGeom prst="rect">
            <a:avLst/>
          </a:prstGeom>
        </p:spPr>
      </p:pic>
      <p:pic>
        <p:nvPicPr>
          <p:cNvPr id="9" name="Graphic 8" descr="Close with solid fill">
            <a:extLst>
              <a:ext uri="{FF2B5EF4-FFF2-40B4-BE49-F238E27FC236}">
                <a16:creationId xmlns:a16="http://schemas.microsoft.com/office/drawing/2014/main" id="{F6930BB1-EEDC-C9D0-5668-F5FB908717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31187" y="5200650"/>
            <a:ext cx="914400" cy="914400"/>
          </a:xfrm>
          <a:prstGeom prst="rect">
            <a:avLst/>
          </a:prstGeom>
        </p:spPr>
      </p:pic>
      <p:pic>
        <p:nvPicPr>
          <p:cNvPr id="10" name="Graphic 9" descr="Close with solid fill">
            <a:extLst>
              <a:ext uri="{FF2B5EF4-FFF2-40B4-BE49-F238E27FC236}">
                <a16:creationId xmlns:a16="http://schemas.microsoft.com/office/drawing/2014/main" id="{0DC99F5F-9F5E-7F1D-5FB7-2C7C692A67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0" y="3138488"/>
            <a:ext cx="914400" cy="914400"/>
          </a:xfrm>
          <a:prstGeom prst="rect">
            <a:avLst/>
          </a:prstGeom>
        </p:spPr>
      </p:pic>
      <p:pic>
        <p:nvPicPr>
          <p:cNvPr id="12" name="Graphic 11" descr="Tick with solid fill">
            <a:extLst>
              <a:ext uri="{FF2B5EF4-FFF2-40B4-BE49-F238E27FC236}">
                <a16:creationId xmlns:a16="http://schemas.microsoft.com/office/drawing/2014/main" id="{FFEFA727-6574-8039-C69C-CCE8DD485D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10361" y="4092087"/>
            <a:ext cx="914400" cy="914400"/>
          </a:xfrm>
          <a:prstGeom prst="rect">
            <a:avLst/>
          </a:prstGeom>
        </p:spPr>
      </p:pic>
    </p:spTree>
    <p:extLst>
      <p:ext uri="{BB962C8B-B14F-4D97-AF65-F5344CB8AC3E}">
        <p14:creationId xmlns:p14="http://schemas.microsoft.com/office/powerpoint/2010/main" val="26558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A1A3-A289-4871-D5C0-FC51364BCB38}"/>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CE7F64BB-3ACC-D612-B658-EBFF1C1656A5}"/>
              </a:ext>
            </a:extLst>
          </p:cNvPr>
          <p:cNvSpPr>
            <a:spLocks noGrp="1"/>
          </p:cNvSpPr>
          <p:nvPr>
            <p:ph idx="1"/>
          </p:nvPr>
        </p:nvSpPr>
        <p:spPr>
          <a:xfrm>
            <a:off x="1132114" y="1589315"/>
            <a:ext cx="10509022" cy="4719410"/>
          </a:xfrm>
          <a:solidFill>
            <a:schemeClr val="accent1">
              <a:lumMod val="20000"/>
              <a:lumOff val="80000"/>
            </a:schemeClr>
          </a:solidFill>
          <a:ln>
            <a:solidFill>
              <a:schemeClr val="tx1"/>
            </a:solidFill>
          </a:ln>
        </p:spPr>
        <p:txBody>
          <a:bodyPr>
            <a:normAutofit/>
          </a:bodyPr>
          <a:lstStyle/>
          <a:p>
            <a:pPr marL="0" indent="0">
              <a:buNone/>
            </a:pPr>
            <a:r>
              <a:rPr lang="en-IN" b="0" i="0" u="sng" dirty="0">
                <a:solidFill>
                  <a:schemeClr val="tx1"/>
                </a:solidFill>
                <a:effectLst/>
              </a:rPr>
              <a:t>Definition</a:t>
            </a:r>
          </a:p>
          <a:p>
            <a:pPr algn="just"/>
            <a:r>
              <a:rPr lang="en-IN" b="0" i="0" dirty="0">
                <a:solidFill>
                  <a:schemeClr val="tx1"/>
                </a:solidFill>
                <a:effectLst/>
              </a:rPr>
              <a:t>Classification is a technique in data science used by data scientists to categorize data into a given number of classes. </a:t>
            </a:r>
          </a:p>
          <a:p>
            <a:pPr algn="just"/>
            <a:r>
              <a:rPr lang="en-IN" b="0" i="0" dirty="0">
                <a:solidFill>
                  <a:schemeClr val="tx1"/>
                </a:solidFill>
                <a:effectLst/>
              </a:rPr>
              <a:t>This technique can be performed on structured or unstructured data and its main goal is to identify the category or class to which a new data will fall under.</a:t>
            </a:r>
          </a:p>
          <a:p>
            <a:pPr algn="just"/>
            <a:r>
              <a:rPr lang="en-IN" dirty="0">
                <a:solidFill>
                  <a:schemeClr val="tx1"/>
                </a:solidFill>
              </a:rPr>
              <a:t>Classes are sometimes called as targets/ labels or categories. </a:t>
            </a:r>
          </a:p>
          <a:p>
            <a:pPr algn="just"/>
            <a:r>
              <a:rPr lang="en-IN" dirty="0">
                <a:solidFill>
                  <a:schemeClr val="tx1"/>
                </a:solidFill>
              </a:rPr>
              <a:t>In Classification, a model learns from the given dataset or observations and then classifies new observation into a number of classes or groups. </a:t>
            </a:r>
          </a:p>
          <a:p>
            <a:pPr algn="just"/>
            <a:r>
              <a:rPr lang="en-IN" dirty="0">
                <a:solidFill>
                  <a:schemeClr val="tx1"/>
                </a:solidFill>
              </a:rPr>
              <a:t>Such as, Yes or No, 0 or 1, Spam or Not Spam, cat or dog, etc</a:t>
            </a:r>
          </a:p>
          <a:p>
            <a:pPr marL="0" indent="0" algn="just">
              <a:buNone/>
            </a:pPr>
            <a:r>
              <a:rPr lang="en-IN" b="1" i="0" dirty="0">
                <a:solidFill>
                  <a:schemeClr val="tx1"/>
                </a:solidFill>
                <a:effectLst/>
              </a:rPr>
              <a:t>Example:</a:t>
            </a:r>
            <a:r>
              <a:rPr lang="en-IN" b="0" i="0" dirty="0">
                <a:solidFill>
                  <a:schemeClr val="tx1"/>
                </a:solidFill>
                <a:effectLst/>
              </a:rPr>
              <a:t> </a:t>
            </a:r>
          </a:p>
          <a:p>
            <a:pPr marL="0" indent="0" algn="just">
              <a:buNone/>
            </a:pPr>
            <a:r>
              <a:rPr lang="en-IN" b="0" i="0" dirty="0">
                <a:solidFill>
                  <a:schemeClr val="tx1"/>
                </a:solidFill>
                <a:effectLst/>
              </a:rPr>
              <a:t>Gmail classifies mails in more than one class like social, promotions, updates, and forums.</a:t>
            </a:r>
            <a:endParaRPr lang="en-US" dirty="0">
              <a:solidFill>
                <a:schemeClr val="tx1"/>
              </a:solidFill>
            </a:endParaRPr>
          </a:p>
        </p:txBody>
      </p:sp>
    </p:spTree>
    <p:extLst>
      <p:ext uri="{BB962C8B-B14F-4D97-AF65-F5344CB8AC3E}">
        <p14:creationId xmlns:p14="http://schemas.microsoft.com/office/powerpoint/2010/main" val="1757568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338950-3120-F673-7792-6C178BFB20DE}"/>
              </a:ext>
            </a:extLst>
          </p:cNvPr>
          <p:cNvPicPr>
            <a:picLocks noChangeAspect="1"/>
          </p:cNvPicPr>
          <p:nvPr/>
        </p:nvPicPr>
        <p:blipFill>
          <a:blip r:embed="rId2"/>
          <a:stretch>
            <a:fillRect/>
          </a:stretch>
        </p:blipFill>
        <p:spPr>
          <a:xfrm>
            <a:off x="6635750" y="252615"/>
            <a:ext cx="4978400" cy="6223000"/>
          </a:xfrm>
          <a:prstGeom prst="rect">
            <a:avLst/>
          </a:prstGeom>
        </p:spPr>
      </p:pic>
      <p:sp>
        <p:nvSpPr>
          <p:cNvPr id="6" name="TextBox 5">
            <a:extLst>
              <a:ext uri="{FF2B5EF4-FFF2-40B4-BE49-F238E27FC236}">
                <a16:creationId xmlns:a16="http://schemas.microsoft.com/office/drawing/2014/main" id="{09968D99-E1AB-67A5-0E33-49FEA2859ABD}"/>
              </a:ext>
            </a:extLst>
          </p:cNvPr>
          <p:cNvSpPr txBox="1"/>
          <p:nvPr/>
        </p:nvSpPr>
        <p:spPr>
          <a:xfrm>
            <a:off x="1060847" y="1547336"/>
            <a:ext cx="5268516" cy="4401205"/>
          </a:xfrm>
          <a:prstGeom prst="rect">
            <a:avLst/>
          </a:prstGeom>
          <a:noFill/>
        </p:spPr>
        <p:txBody>
          <a:bodyPr wrap="square">
            <a:spAutoFit/>
          </a:bodyPr>
          <a:lstStyle/>
          <a:p>
            <a:r>
              <a:rPr lang="en-IN" sz="2000" dirty="0"/>
              <a:t>Title: </a:t>
            </a:r>
          </a:p>
          <a:p>
            <a:r>
              <a:rPr lang="en-IN" sz="2000" dirty="0"/>
              <a:t>Iris Plants Database Attribute</a:t>
            </a:r>
          </a:p>
          <a:p>
            <a:r>
              <a:rPr lang="en-IN" sz="2000" dirty="0"/>
              <a:t> Information:</a:t>
            </a:r>
          </a:p>
          <a:p>
            <a:pPr marL="457200" indent="-457200">
              <a:buAutoNum type="arabicPeriod"/>
            </a:pPr>
            <a:r>
              <a:rPr lang="en-IN" sz="2000" dirty="0"/>
              <a:t>sepal length in cm</a:t>
            </a:r>
          </a:p>
          <a:p>
            <a:pPr marL="457200" indent="-457200">
              <a:buAutoNum type="arabicPeriod"/>
            </a:pPr>
            <a:r>
              <a:rPr lang="en-IN" sz="2000" dirty="0"/>
              <a:t>sepal width in cm </a:t>
            </a:r>
          </a:p>
          <a:p>
            <a:pPr marL="457200" indent="-457200">
              <a:buAutoNum type="arabicPeriod"/>
            </a:pPr>
            <a:r>
              <a:rPr lang="en-IN" sz="2000" dirty="0"/>
              <a:t>petal length in cm </a:t>
            </a:r>
          </a:p>
          <a:p>
            <a:pPr marL="457200" indent="-457200">
              <a:buAutoNum type="arabicPeriod"/>
            </a:pPr>
            <a:r>
              <a:rPr lang="en-IN" sz="2000" dirty="0"/>
              <a:t>petal width in cm </a:t>
            </a:r>
          </a:p>
          <a:p>
            <a:pPr marL="457200" indent="-457200">
              <a:buAutoNum type="arabicPeriod"/>
            </a:pPr>
            <a:r>
              <a:rPr lang="en-IN" sz="2000" dirty="0"/>
              <a:t>class:</a:t>
            </a:r>
          </a:p>
          <a:p>
            <a:r>
              <a:rPr lang="en-IN" sz="2000" dirty="0"/>
              <a:t>      -- Iris </a:t>
            </a:r>
            <a:r>
              <a:rPr lang="en-IN" sz="2000" dirty="0" err="1"/>
              <a:t>Setosa</a:t>
            </a:r>
            <a:r>
              <a:rPr lang="en-IN" sz="2000" dirty="0"/>
              <a:t> </a:t>
            </a:r>
          </a:p>
          <a:p>
            <a:r>
              <a:rPr lang="en-IN" sz="2000" dirty="0"/>
              <a:t>      -- Iris Versicolour</a:t>
            </a:r>
          </a:p>
          <a:p>
            <a:r>
              <a:rPr lang="en-IN" sz="2000" dirty="0"/>
              <a:t>      -- Iris Virginica </a:t>
            </a:r>
          </a:p>
          <a:p>
            <a:endParaRPr lang="en-IN" sz="2000" dirty="0"/>
          </a:p>
          <a:p>
            <a:r>
              <a:rPr lang="en-IN" sz="2000" dirty="0"/>
              <a:t>Missing Attribute Values: None </a:t>
            </a:r>
          </a:p>
          <a:p>
            <a:r>
              <a:rPr lang="en-IN" sz="2000" dirty="0"/>
              <a:t>Class Distribution: 33.3% for each of 3 classes</a:t>
            </a:r>
            <a:endParaRPr lang="en-US" sz="2000" dirty="0"/>
          </a:p>
        </p:txBody>
      </p:sp>
    </p:spTree>
    <p:extLst>
      <p:ext uri="{BB962C8B-B14F-4D97-AF65-F5344CB8AC3E}">
        <p14:creationId xmlns:p14="http://schemas.microsoft.com/office/powerpoint/2010/main" val="3164074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CCA7B4-7151-740C-EE85-6527FDD2AD84}"/>
              </a:ext>
            </a:extLst>
          </p:cNvPr>
          <p:cNvSpPr txBox="1"/>
          <p:nvPr/>
        </p:nvSpPr>
        <p:spPr>
          <a:xfrm>
            <a:off x="960835" y="58845"/>
            <a:ext cx="5017293" cy="6740307"/>
          </a:xfrm>
          <a:prstGeom prst="rect">
            <a:avLst/>
          </a:prstGeom>
          <a:solidFill>
            <a:schemeClr val="accent5">
              <a:lumMod val="20000"/>
              <a:lumOff val="80000"/>
            </a:schemeClr>
          </a:solidFill>
          <a:ln>
            <a:solidFill>
              <a:schemeClr val="tx1"/>
            </a:solidFill>
          </a:ln>
        </p:spPr>
        <p:txBody>
          <a:bodyPr wrap="square">
            <a:spAutoFit/>
          </a:bodyPr>
          <a:lstStyle/>
          <a:p>
            <a:r>
              <a:rPr lang="en-US" b="1" dirty="0"/>
              <a:t># Python code to illustrate</a:t>
            </a:r>
          </a:p>
          <a:p>
            <a:r>
              <a:rPr lang="en-US" b="1" dirty="0"/>
              <a:t># classification using data set</a:t>
            </a:r>
          </a:p>
          <a:p>
            <a:r>
              <a:rPr lang="en-US" b="1" dirty="0"/>
              <a:t>#Importing the required library</a:t>
            </a:r>
          </a:p>
          <a:p>
            <a:r>
              <a:rPr lang="en-US" dirty="0"/>
              <a:t>import pandas as pd</a:t>
            </a:r>
          </a:p>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sklearn.ensemble</a:t>
            </a:r>
            <a:r>
              <a:rPr lang="en-US" dirty="0"/>
              <a:t> import </a:t>
            </a:r>
            <a:r>
              <a:rPr lang="en-US" dirty="0" err="1"/>
              <a:t>RandomForestClassifier</a:t>
            </a:r>
            <a:endParaRPr lang="en-US" dirty="0"/>
          </a:p>
          <a:p>
            <a:r>
              <a:rPr lang="en-US" dirty="0"/>
              <a:t>from </a:t>
            </a:r>
            <a:r>
              <a:rPr lang="en-US" dirty="0" err="1"/>
              <a:t>sklearn.preprocessing</a:t>
            </a:r>
            <a:r>
              <a:rPr lang="en-US" dirty="0"/>
              <a:t> import </a:t>
            </a:r>
            <a:r>
              <a:rPr lang="en-US" dirty="0" err="1"/>
              <a:t>LabelEncoder</a:t>
            </a:r>
            <a:endParaRPr lang="en-US" dirty="0"/>
          </a:p>
          <a:p>
            <a:r>
              <a:rPr lang="en-US" dirty="0"/>
              <a:t>from </a:t>
            </a:r>
            <a:r>
              <a:rPr lang="en-US" dirty="0" err="1"/>
              <a:t>sklearn.metrics</a:t>
            </a:r>
            <a:r>
              <a:rPr lang="en-US" dirty="0"/>
              <a:t> import </a:t>
            </a:r>
            <a:r>
              <a:rPr lang="en-US" dirty="0" err="1"/>
              <a:t>confusion_matrix</a:t>
            </a:r>
            <a:endParaRPr lang="en-US" dirty="0"/>
          </a:p>
          <a:p>
            <a:r>
              <a:rPr lang="en-US" dirty="0"/>
              <a:t>from </a:t>
            </a:r>
            <a:r>
              <a:rPr lang="en-US" dirty="0" err="1"/>
              <a:t>sklearn.metrics</a:t>
            </a:r>
            <a:r>
              <a:rPr lang="en-US" dirty="0"/>
              <a:t> import </a:t>
            </a:r>
            <a:r>
              <a:rPr lang="en-US" dirty="0" err="1"/>
              <a:t>accuracy_score</a:t>
            </a:r>
            <a:endParaRPr lang="en-US" dirty="0"/>
          </a:p>
          <a:p>
            <a:r>
              <a:rPr lang="en-US" dirty="0"/>
              <a:t>from </a:t>
            </a:r>
            <a:r>
              <a:rPr lang="en-US" dirty="0" err="1"/>
              <a:t>sklearn.metrics</a:t>
            </a:r>
            <a:r>
              <a:rPr lang="en-US" dirty="0"/>
              <a:t> import </a:t>
            </a:r>
            <a:r>
              <a:rPr lang="en-US" dirty="0" err="1"/>
              <a:t>classification_report</a:t>
            </a:r>
            <a:endParaRPr lang="en-US" dirty="0"/>
          </a:p>
          <a:p>
            <a:endParaRPr lang="en-US" dirty="0"/>
          </a:p>
          <a:p>
            <a:r>
              <a:rPr lang="en-US" b="1" dirty="0"/>
              <a:t>#Importing the dataset</a:t>
            </a:r>
          </a:p>
          <a:p>
            <a:r>
              <a:rPr lang="en-US" dirty="0"/>
              <a:t>dataset = </a:t>
            </a:r>
            <a:r>
              <a:rPr lang="en-US" dirty="0" err="1"/>
              <a:t>pd.read_csv</a:t>
            </a:r>
            <a:r>
              <a:rPr lang="en-US" dirty="0"/>
              <a:t>(</a:t>
            </a:r>
          </a:p>
          <a:p>
            <a:r>
              <a:rPr lang="en-US" dirty="0"/>
              <a:t>		'https://</a:t>
            </a:r>
            <a:r>
              <a:rPr lang="en-US" dirty="0" err="1"/>
              <a:t>archive.ics.uci.edu</a:t>
            </a:r>
            <a:r>
              <a:rPr lang="en-US" dirty="0"/>
              <a:t>/ml/machine-learning-'+</a:t>
            </a:r>
          </a:p>
          <a:p>
            <a:r>
              <a:rPr lang="en-US" dirty="0"/>
              <a:t>		'databases/iris/iris.data',</a:t>
            </a:r>
            <a:r>
              <a:rPr lang="en-US" dirty="0" err="1"/>
              <a:t>sep</a:t>
            </a:r>
            <a:r>
              <a:rPr lang="en-US" dirty="0"/>
              <a:t>= ',', header= None)</a:t>
            </a:r>
          </a:p>
          <a:p>
            <a:r>
              <a:rPr lang="en-US" dirty="0"/>
              <a:t>data = </a:t>
            </a:r>
            <a:r>
              <a:rPr lang="en-US" dirty="0" err="1"/>
              <a:t>dataset.iloc</a:t>
            </a:r>
            <a:r>
              <a:rPr lang="en-US" dirty="0"/>
              <a:t>[:, :]</a:t>
            </a:r>
          </a:p>
          <a:p>
            <a:endParaRPr lang="en-US" dirty="0"/>
          </a:p>
          <a:p>
            <a:r>
              <a:rPr lang="en-US" b="1" dirty="0"/>
              <a:t>#checking for null values</a:t>
            </a:r>
          </a:p>
          <a:p>
            <a:r>
              <a:rPr lang="en-US" dirty="0"/>
              <a:t>print("Sum of NULL values in each column. ")</a:t>
            </a:r>
          </a:p>
          <a:p>
            <a:r>
              <a:rPr lang="en-US" dirty="0"/>
              <a:t>print(</a:t>
            </a:r>
            <a:r>
              <a:rPr lang="en-US" dirty="0" err="1"/>
              <a:t>data.isnull</a:t>
            </a:r>
            <a:r>
              <a:rPr lang="en-US" dirty="0"/>
              <a:t>().sum())</a:t>
            </a:r>
          </a:p>
        </p:txBody>
      </p:sp>
      <p:sp>
        <p:nvSpPr>
          <p:cNvPr id="6" name="TextBox 5">
            <a:extLst>
              <a:ext uri="{FF2B5EF4-FFF2-40B4-BE49-F238E27FC236}">
                <a16:creationId xmlns:a16="http://schemas.microsoft.com/office/drawing/2014/main" id="{A8785F11-6D27-CFF9-6AD3-0D8B0FAD5268}"/>
              </a:ext>
            </a:extLst>
          </p:cNvPr>
          <p:cNvSpPr txBox="1"/>
          <p:nvPr/>
        </p:nvSpPr>
        <p:spPr>
          <a:xfrm>
            <a:off x="6213873" y="58846"/>
            <a:ext cx="5744765" cy="6740307"/>
          </a:xfrm>
          <a:prstGeom prst="rect">
            <a:avLst/>
          </a:prstGeom>
          <a:solidFill>
            <a:schemeClr val="accent5">
              <a:lumMod val="20000"/>
              <a:lumOff val="80000"/>
            </a:schemeClr>
          </a:solidFill>
          <a:ln>
            <a:solidFill>
              <a:schemeClr val="tx1"/>
            </a:solidFill>
          </a:ln>
        </p:spPr>
        <p:txBody>
          <a:bodyPr wrap="square">
            <a:spAutoFit/>
          </a:bodyPr>
          <a:lstStyle/>
          <a:p>
            <a:r>
              <a:rPr lang="en-US" b="1" dirty="0"/>
              <a:t>#separating the predicting column from the whole dataset</a:t>
            </a:r>
          </a:p>
          <a:p>
            <a:r>
              <a:rPr lang="en-US" dirty="0"/>
              <a:t>X = </a:t>
            </a:r>
            <a:r>
              <a:rPr lang="en-US" dirty="0" err="1"/>
              <a:t>data.iloc</a:t>
            </a:r>
            <a:r>
              <a:rPr lang="en-US" dirty="0"/>
              <a:t>[:, :-1].values</a:t>
            </a:r>
          </a:p>
          <a:p>
            <a:r>
              <a:rPr lang="en-US" dirty="0"/>
              <a:t>y = </a:t>
            </a:r>
            <a:r>
              <a:rPr lang="en-US" dirty="0" err="1"/>
              <a:t>dataset.iloc</a:t>
            </a:r>
            <a:r>
              <a:rPr lang="en-US" dirty="0"/>
              <a:t>[:, 4].values</a:t>
            </a:r>
          </a:p>
          <a:p>
            <a:endParaRPr lang="en-US" dirty="0"/>
          </a:p>
          <a:p>
            <a:r>
              <a:rPr lang="en-US" b="1" dirty="0"/>
              <a:t>#Encoding the predicting variable</a:t>
            </a:r>
          </a:p>
          <a:p>
            <a:r>
              <a:rPr lang="en-US" dirty="0" err="1"/>
              <a:t>labelencoder_y</a:t>
            </a:r>
            <a:r>
              <a:rPr lang="en-US" dirty="0"/>
              <a:t> = </a:t>
            </a:r>
            <a:r>
              <a:rPr lang="en-US" dirty="0" err="1"/>
              <a:t>LabelEncoder</a:t>
            </a:r>
            <a:r>
              <a:rPr lang="en-US" dirty="0"/>
              <a:t>()</a:t>
            </a:r>
          </a:p>
          <a:p>
            <a:r>
              <a:rPr lang="en-US" dirty="0"/>
              <a:t>y = </a:t>
            </a:r>
            <a:r>
              <a:rPr lang="en-US" dirty="0" err="1"/>
              <a:t>labelencoder_y.fit_transform</a:t>
            </a:r>
            <a:r>
              <a:rPr lang="en-US" dirty="0"/>
              <a:t>(y)</a:t>
            </a:r>
          </a:p>
          <a:p>
            <a:endParaRPr lang="en-US" dirty="0"/>
          </a:p>
          <a:p>
            <a:r>
              <a:rPr lang="en-US" dirty="0"/>
              <a:t>#Splitting the data into test and train dataset</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a:t>
            </a:r>
          </a:p>
          <a:p>
            <a:r>
              <a:rPr lang="en-US" dirty="0"/>
              <a:t>			X, y, </a:t>
            </a:r>
            <a:r>
              <a:rPr lang="en-US" dirty="0" err="1"/>
              <a:t>test_size</a:t>
            </a:r>
            <a:r>
              <a:rPr lang="en-US" dirty="0"/>
              <a:t> = 0.3, </a:t>
            </a:r>
            <a:r>
              <a:rPr lang="en-US" dirty="0" err="1"/>
              <a:t>random_state</a:t>
            </a:r>
            <a:r>
              <a:rPr lang="en-US" dirty="0"/>
              <a:t> = 0)</a:t>
            </a:r>
          </a:p>
          <a:p>
            <a:r>
              <a:rPr lang="en-US" b="1" dirty="0"/>
              <a:t>#Using the random forest classifier for the prediction</a:t>
            </a:r>
          </a:p>
          <a:p>
            <a:r>
              <a:rPr lang="en-US" dirty="0"/>
              <a:t>classifier=</a:t>
            </a:r>
            <a:r>
              <a:rPr lang="en-US" dirty="0" err="1"/>
              <a:t>RandomForestClassifier</a:t>
            </a:r>
            <a:r>
              <a:rPr lang="en-US" dirty="0"/>
              <a:t>()</a:t>
            </a:r>
          </a:p>
          <a:p>
            <a:r>
              <a:rPr lang="en-US" dirty="0"/>
              <a:t>classifier=</a:t>
            </a:r>
            <a:r>
              <a:rPr lang="en-US" dirty="0" err="1"/>
              <a:t>classifier.fit</a:t>
            </a:r>
            <a:r>
              <a:rPr lang="en-US" dirty="0"/>
              <a:t>(</a:t>
            </a:r>
            <a:r>
              <a:rPr lang="en-US" dirty="0" err="1"/>
              <a:t>X_train,y_train</a:t>
            </a:r>
            <a:r>
              <a:rPr lang="en-US" dirty="0"/>
              <a:t>)</a:t>
            </a:r>
          </a:p>
          <a:p>
            <a:r>
              <a:rPr lang="en-US" dirty="0"/>
              <a:t>predicted=</a:t>
            </a:r>
            <a:r>
              <a:rPr lang="en-US" dirty="0" err="1"/>
              <a:t>classifier.predict</a:t>
            </a:r>
            <a:r>
              <a:rPr lang="en-US" dirty="0"/>
              <a:t>(</a:t>
            </a:r>
            <a:r>
              <a:rPr lang="en-US" dirty="0" err="1"/>
              <a:t>X_test</a:t>
            </a:r>
            <a:r>
              <a:rPr lang="en-US" dirty="0"/>
              <a:t>)</a:t>
            </a:r>
          </a:p>
          <a:p>
            <a:endParaRPr lang="en-US" b="1" dirty="0"/>
          </a:p>
          <a:p>
            <a:r>
              <a:rPr lang="en-US" b="1" dirty="0"/>
              <a:t>#printing the results</a:t>
            </a:r>
          </a:p>
          <a:p>
            <a:r>
              <a:rPr lang="en-US" dirty="0"/>
              <a:t>print ('Confusion Matrix :')</a:t>
            </a:r>
          </a:p>
          <a:p>
            <a:r>
              <a:rPr lang="en-US" dirty="0"/>
              <a:t>print(</a:t>
            </a:r>
            <a:r>
              <a:rPr lang="en-US" dirty="0" err="1"/>
              <a:t>confusion_matrix</a:t>
            </a:r>
            <a:r>
              <a:rPr lang="en-US" dirty="0"/>
              <a:t>(</a:t>
            </a:r>
            <a:r>
              <a:rPr lang="en-US" dirty="0" err="1"/>
              <a:t>y_test</a:t>
            </a:r>
            <a:r>
              <a:rPr lang="en-US" dirty="0"/>
              <a:t>, predicted))</a:t>
            </a:r>
          </a:p>
          <a:p>
            <a:r>
              <a:rPr lang="en-US" dirty="0"/>
              <a:t>print ('Accuracy Score :',</a:t>
            </a:r>
            <a:r>
              <a:rPr lang="en-US" dirty="0" err="1"/>
              <a:t>accuracy_score</a:t>
            </a:r>
            <a:r>
              <a:rPr lang="en-US" dirty="0"/>
              <a:t>(</a:t>
            </a:r>
            <a:r>
              <a:rPr lang="en-US" dirty="0" err="1"/>
              <a:t>y_test</a:t>
            </a:r>
            <a:r>
              <a:rPr lang="en-US" dirty="0"/>
              <a:t>, predicted))</a:t>
            </a:r>
          </a:p>
          <a:p>
            <a:r>
              <a:rPr lang="en-US" dirty="0"/>
              <a:t>print ('Report : ')</a:t>
            </a:r>
          </a:p>
          <a:p>
            <a:r>
              <a:rPr lang="en-US" dirty="0"/>
              <a:t>print (</a:t>
            </a:r>
            <a:r>
              <a:rPr lang="en-US" dirty="0" err="1"/>
              <a:t>classification_report</a:t>
            </a:r>
            <a:r>
              <a:rPr lang="en-US" dirty="0"/>
              <a:t>(</a:t>
            </a:r>
            <a:r>
              <a:rPr lang="en-US" dirty="0" err="1"/>
              <a:t>y_test</a:t>
            </a:r>
            <a:r>
              <a:rPr lang="en-US" dirty="0"/>
              <a:t>, predicted))</a:t>
            </a:r>
          </a:p>
        </p:txBody>
      </p:sp>
    </p:spTree>
    <p:extLst>
      <p:ext uri="{BB962C8B-B14F-4D97-AF65-F5344CB8AC3E}">
        <p14:creationId xmlns:p14="http://schemas.microsoft.com/office/powerpoint/2010/main" val="320153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396C3B-5C36-2294-3DEB-80760DDA6517}"/>
              </a:ext>
            </a:extLst>
          </p:cNvPr>
          <p:cNvPicPr>
            <a:picLocks noChangeAspect="1"/>
          </p:cNvPicPr>
          <p:nvPr/>
        </p:nvPicPr>
        <p:blipFill>
          <a:blip r:embed="rId2"/>
          <a:stretch>
            <a:fillRect/>
          </a:stretch>
        </p:blipFill>
        <p:spPr>
          <a:xfrm>
            <a:off x="3527822" y="0"/>
            <a:ext cx="8393906" cy="6858000"/>
          </a:xfrm>
          <a:prstGeom prst="rect">
            <a:avLst/>
          </a:prstGeom>
        </p:spPr>
      </p:pic>
      <p:sp>
        <p:nvSpPr>
          <p:cNvPr id="5" name="TextBox 4">
            <a:extLst>
              <a:ext uri="{FF2B5EF4-FFF2-40B4-BE49-F238E27FC236}">
                <a16:creationId xmlns:a16="http://schemas.microsoft.com/office/drawing/2014/main" id="{97EED771-2B31-1BC3-7237-28EFD1F622F4}"/>
              </a:ext>
            </a:extLst>
          </p:cNvPr>
          <p:cNvSpPr txBox="1"/>
          <p:nvPr/>
        </p:nvSpPr>
        <p:spPr>
          <a:xfrm>
            <a:off x="1485900" y="714376"/>
            <a:ext cx="1743075" cy="400110"/>
          </a:xfrm>
          <a:prstGeom prst="rect">
            <a:avLst/>
          </a:prstGeom>
          <a:noFill/>
        </p:spPr>
        <p:txBody>
          <a:bodyPr wrap="square" rtlCol="0">
            <a:spAutoFit/>
          </a:bodyPr>
          <a:lstStyle/>
          <a:p>
            <a:r>
              <a:rPr lang="en-US" sz="2000" b="1" dirty="0"/>
              <a:t>OUTPUT</a:t>
            </a:r>
          </a:p>
        </p:txBody>
      </p:sp>
    </p:spTree>
    <p:extLst>
      <p:ext uri="{BB962C8B-B14F-4D97-AF65-F5344CB8AC3E}">
        <p14:creationId xmlns:p14="http://schemas.microsoft.com/office/powerpoint/2010/main" val="741888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808C-9B33-267C-80A7-4B7F06A9963D}"/>
              </a:ext>
            </a:extLst>
          </p:cNvPr>
          <p:cNvSpPr>
            <a:spLocks noGrp="1"/>
          </p:cNvSpPr>
          <p:nvPr>
            <p:ph type="title"/>
          </p:nvPr>
        </p:nvSpPr>
        <p:spPr/>
        <p:txBody>
          <a:bodyPr/>
          <a:lstStyle/>
          <a:p>
            <a:r>
              <a:rPr lang="en-IN" b="0" i="0" dirty="0">
                <a:solidFill>
                  <a:srgbClr val="333333"/>
                </a:solidFill>
                <a:effectLst/>
              </a:rPr>
              <a:t>Supervised learning </a:t>
            </a:r>
            <a:endParaRPr lang="en-US" dirty="0"/>
          </a:p>
        </p:txBody>
      </p:sp>
      <p:sp>
        <p:nvSpPr>
          <p:cNvPr id="3" name="Content Placeholder 2">
            <a:extLst>
              <a:ext uri="{FF2B5EF4-FFF2-40B4-BE49-F238E27FC236}">
                <a16:creationId xmlns:a16="http://schemas.microsoft.com/office/drawing/2014/main" id="{42B07EEA-F48D-6952-70D8-E45DB10E924D}"/>
              </a:ext>
            </a:extLst>
          </p:cNvPr>
          <p:cNvSpPr>
            <a:spLocks noGrp="1"/>
          </p:cNvSpPr>
          <p:nvPr>
            <p:ph idx="1"/>
          </p:nvPr>
        </p:nvSpPr>
        <p:spPr>
          <a:xfrm>
            <a:off x="1251678" y="1622970"/>
            <a:ext cx="10178322" cy="4852645"/>
          </a:xfrm>
          <a:solidFill>
            <a:schemeClr val="accent1">
              <a:lumMod val="20000"/>
              <a:lumOff val="80000"/>
            </a:schemeClr>
          </a:solidFill>
          <a:ln>
            <a:solidFill>
              <a:schemeClr val="tx1"/>
            </a:solidFill>
          </a:ln>
        </p:spPr>
        <p:txBody>
          <a:bodyPr>
            <a:noAutofit/>
          </a:bodyPr>
          <a:lstStyle/>
          <a:p>
            <a:pPr marL="0" indent="0" algn="just">
              <a:buNone/>
            </a:pPr>
            <a:r>
              <a:rPr lang="en-IN" b="1" i="0" u="sng" dirty="0">
                <a:solidFill>
                  <a:srgbClr val="610B38"/>
                </a:solidFill>
                <a:effectLst/>
              </a:rPr>
              <a:t>Advantages of Supervised learning:</a:t>
            </a:r>
          </a:p>
          <a:p>
            <a:pPr algn="just">
              <a:buFont typeface="Arial" panose="020B0604020202020204" pitchFamily="34" charset="0"/>
              <a:buChar char="•"/>
            </a:pPr>
            <a:r>
              <a:rPr lang="en-IN" b="0" i="0" dirty="0">
                <a:solidFill>
                  <a:srgbClr val="000000"/>
                </a:solidFill>
                <a:effectLst/>
              </a:rPr>
              <a:t>With the help of supervised learning, the model can predict the output on the basis of prior experiences.</a:t>
            </a:r>
          </a:p>
          <a:p>
            <a:pPr algn="just">
              <a:buFont typeface="Arial" panose="020B0604020202020204" pitchFamily="34" charset="0"/>
              <a:buChar char="•"/>
            </a:pPr>
            <a:r>
              <a:rPr lang="en-IN" b="0" i="0" dirty="0">
                <a:solidFill>
                  <a:srgbClr val="000000"/>
                </a:solidFill>
                <a:effectLst/>
              </a:rPr>
              <a:t>In supervised learning, we can have an exact idea about the classes of objects.</a:t>
            </a:r>
          </a:p>
          <a:p>
            <a:pPr algn="just">
              <a:buFont typeface="Arial" panose="020B0604020202020204" pitchFamily="34" charset="0"/>
              <a:buChar char="•"/>
            </a:pPr>
            <a:r>
              <a:rPr lang="en-IN" b="0" i="0" dirty="0">
                <a:solidFill>
                  <a:srgbClr val="000000"/>
                </a:solidFill>
                <a:effectLst/>
              </a:rPr>
              <a:t>Supervised learning model helps us to solve various real-world problems such as </a:t>
            </a:r>
            <a:r>
              <a:rPr lang="en-IN" b="1" i="0" dirty="0">
                <a:solidFill>
                  <a:srgbClr val="000000"/>
                </a:solidFill>
                <a:effectLst/>
              </a:rPr>
              <a:t>fraud detection, spam filtering</a:t>
            </a:r>
            <a:r>
              <a:rPr lang="en-IN" b="0" i="0" dirty="0">
                <a:solidFill>
                  <a:srgbClr val="000000"/>
                </a:solidFill>
                <a:effectLst/>
              </a:rPr>
              <a:t>, etc.</a:t>
            </a:r>
          </a:p>
          <a:p>
            <a:pPr marL="0" indent="0" algn="just">
              <a:buNone/>
            </a:pPr>
            <a:r>
              <a:rPr lang="en-IN" b="1" i="0" u="sng" dirty="0">
                <a:solidFill>
                  <a:srgbClr val="610B38"/>
                </a:solidFill>
                <a:effectLst/>
              </a:rPr>
              <a:t>Disadvantages of supervised learning:</a:t>
            </a:r>
          </a:p>
          <a:p>
            <a:pPr algn="just">
              <a:buFont typeface="Arial" panose="020B0604020202020204" pitchFamily="34" charset="0"/>
              <a:buChar char="•"/>
            </a:pPr>
            <a:r>
              <a:rPr lang="en-IN" b="0" i="0" dirty="0">
                <a:solidFill>
                  <a:srgbClr val="000000"/>
                </a:solidFill>
                <a:effectLst/>
              </a:rPr>
              <a:t>Supervised learning models are not suitable for handling the complex tasks.</a:t>
            </a:r>
          </a:p>
          <a:p>
            <a:pPr algn="just">
              <a:buFont typeface="Arial" panose="020B0604020202020204" pitchFamily="34" charset="0"/>
              <a:buChar char="•"/>
            </a:pPr>
            <a:r>
              <a:rPr lang="en-IN" b="0" i="0" dirty="0">
                <a:solidFill>
                  <a:srgbClr val="000000"/>
                </a:solidFill>
                <a:effectLst/>
              </a:rPr>
              <a:t>Supervised learning cannot predict the correct output if the test data is different from the training dataset.</a:t>
            </a:r>
          </a:p>
          <a:p>
            <a:pPr algn="just">
              <a:buFont typeface="Arial" panose="020B0604020202020204" pitchFamily="34" charset="0"/>
              <a:buChar char="•"/>
            </a:pPr>
            <a:r>
              <a:rPr lang="en-IN" b="0" i="0" dirty="0">
                <a:solidFill>
                  <a:srgbClr val="000000"/>
                </a:solidFill>
                <a:effectLst/>
              </a:rPr>
              <a:t>Training required lots of computation times.</a:t>
            </a:r>
          </a:p>
          <a:p>
            <a:pPr algn="just">
              <a:buFont typeface="Arial" panose="020B0604020202020204" pitchFamily="34" charset="0"/>
              <a:buChar char="•"/>
            </a:pPr>
            <a:r>
              <a:rPr lang="en-IN" b="0" i="0" dirty="0">
                <a:solidFill>
                  <a:srgbClr val="000000"/>
                </a:solidFill>
                <a:effectLst/>
              </a:rPr>
              <a:t>In supervised learning, we need enough knowledge about the classes of object.</a:t>
            </a:r>
          </a:p>
          <a:p>
            <a:endParaRPr lang="en-US" dirty="0"/>
          </a:p>
        </p:txBody>
      </p:sp>
    </p:spTree>
    <p:extLst>
      <p:ext uri="{BB962C8B-B14F-4D97-AF65-F5344CB8AC3E}">
        <p14:creationId xmlns:p14="http://schemas.microsoft.com/office/powerpoint/2010/main" val="858879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12BA-4F61-4B54-39F2-3F8AA7BC0DCA}"/>
              </a:ext>
            </a:extLst>
          </p:cNvPr>
          <p:cNvSpPr>
            <a:spLocks noGrp="1"/>
          </p:cNvSpPr>
          <p:nvPr>
            <p:ph type="title"/>
          </p:nvPr>
        </p:nvSpPr>
        <p:spPr/>
        <p:txBody>
          <a:bodyPr/>
          <a:lstStyle/>
          <a:p>
            <a:r>
              <a:rPr lang="en-IN" b="0" i="0" dirty="0">
                <a:solidFill>
                  <a:srgbClr val="161616"/>
                </a:solidFill>
                <a:effectLst/>
              </a:rPr>
              <a:t>Unsupervised learning</a:t>
            </a:r>
            <a:br>
              <a:rPr lang="en-IN" b="0" i="0" dirty="0">
                <a:solidFill>
                  <a:srgbClr val="161616"/>
                </a:solidFill>
                <a:effectLst/>
              </a:rPr>
            </a:br>
            <a:endParaRPr lang="en-US" dirty="0"/>
          </a:p>
        </p:txBody>
      </p:sp>
      <p:sp>
        <p:nvSpPr>
          <p:cNvPr id="3" name="Content Placeholder 2">
            <a:extLst>
              <a:ext uri="{FF2B5EF4-FFF2-40B4-BE49-F238E27FC236}">
                <a16:creationId xmlns:a16="http://schemas.microsoft.com/office/drawing/2014/main" id="{46C43FF8-9F96-9AFD-918E-A990793E60F1}"/>
              </a:ext>
            </a:extLst>
          </p:cNvPr>
          <p:cNvSpPr>
            <a:spLocks noGrp="1"/>
          </p:cNvSpPr>
          <p:nvPr>
            <p:ph idx="1"/>
          </p:nvPr>
        </p:nvSpPr>
        <p:spPr>
          <a:xfrm>
            <a:off x="949569" y="1521230"/>
            <a:ext cx="10779369" cy="4954385"/>
          </a:xfrm>
          <a:solidFill>
            <a:schemeClr val="accent1">
              <a:lumMod val="20000"/>
              <a:lumOff val="80000"/>
            </a:schemeClr>
          </a:solidFill>
          <a:ln>
            <a:solidFill>
              <a:schemeClr val="tx1"/>
            </a:solidFill>
          </a:ln>
        </p:spPr>
        <p:txBody>
          <a:bodyPr>
            <a:noAutofit/>
          </a:bodyPr>
          <a:lstStyle/>
          <a:p>
            <a:pPr algn="just" fontAlgn="base"/>
            <a:r>
              <a:rPr lang="en-IN" b="0" i="0" dirty="0">
                <a:solidFill>
                  <a:srgbClr val="161616"/>
                </a:solidFill>
                <a:effectLst/>
              </a:rPr>
              <a:t>Unsupervised learning is also a relatively simple learning model, but as the name suggests, it lacks a critic and has no way to measure its performance. </a:t>
            </a:r>
          </a:p>
          <a:p>
            <a:pPr algn="just" fontAlgn="base"/>
            <a:r>
              <a:rPr lang="en-IN" b="0" i="0" dirty="0">
                <a:solidFill>
                  <a:srgbClr val="161616"/>
                </a:solidFill>
                <a:effectLst/>
              </a:rPr>
              <a:t>The goal is to build a mapping function that categorizes the data into classes based on features hidden within the data.</a:t>
            </a:r>
          </a:p>
          <a:p>
            <a:pPr algn="just" fontAlgn="base"/>
            <a:r>
              <a:rPr lang="en-IN" b="0" i="0" dirty="0">
                <a:solidFill>
                  <a:srgbClr val="161616"/>
                </a:solidFill>
                <a:effectLst/>
              </a:rPr>
              <a:t>As with supervised learning, you use unsupervised learning in two phases. </a:t>
            </a:r>
          </a:p>
          <a:p>
            <a:pPr algn="just" fontAlgn="base"/>
            <a:r>
              <a:rPr lang="en-IN" b="0" i="0" dirty="0">
                <a:solidFill>
                  <a:srgbClr val="161616"/>
                </a:solidFill>
                <a:effectLst/>
              </a:rPr>
              <a:t>In the </a:t>
            </a:r>
            <a:r>
              <a:rPr lang="en-IN" b="1" i="0" u="sng" dirty="0">
                <a:solidFill>
                  <a:srgbClr val="161616"/>
                </a:solidFill>
                <a:effectLst/>
              </a:rPr>
              <a:t>first phase</a:t>
            </a:r>
            <a:r>
              <a:rPr lang="en-IN" b="0" i="0" dirty="0">
                <a:solidFill>
                  <a:srgbClr val="161616"/>
                </a:solidFill>
                <a:effectLst/>
              </a:rPr>
              <a:t>, the mapping function segments a data set into classes. Each input vector becomes part of a class, but the algorithm cannot apply labels to those classes.</a:t>
            </a:r>
          </a:p>
          <a:p>
            <a:pPr algn="just"/>
            <a:r>
              <a:rPr lang="en-IN" b="0" i="0" dirty="0">
                <a:solidFill>
                  <a:srgbClr val="161616"/>
                </a:solidFill>
                <a:effectLst/>
              </a:rPr>
              <a:t>The segmentation of the data into classes may be the result (from which you can then draw conclusions about the resulting classes), but you can use these classes further depending on the application. </a:t>
            </a:r>
          </a:p>
          <a:p>
            <a:pPr algn="just"/>
            <a:r>
              <a:rPr lang="en-IN" b="0" i="0" dirty="0">
                <a:solidFill>
                  <a:srgbClr val="161616"/>
                </a:solidFill>
                <a:effectLst/>
              </a:rPr>
              <a:t>One such application is a recommendation system, where the input vector may represent the characteristics or purchases of a user, and users within a class represent those with similar interests who can then be used for marketing or product recommendations.</a:t>
            </a:r>
            <a:br>
              <a:rPr lang="en-IN" dirty="0"/>
            </a:br>
            <a:endParaRPr lang="en-US" dirty="0"/>
          </a:p>
        </p:txBody>
      </p:sp>
    </p:spTree>
    <p:extLst>
      <p:ext uri="{BB962C8B-B14F-4D97-AF65-F5344CB8AC3E}">
        <p14:creationId xmlns:p14="http://schemas.microsoft.com/office/powerpoint/2010/main" val="329258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showing the flow from input vector, through the mapping function, to the appropriate class">
            <a:extLst>
              <a:ext uri="{FF2B5EF4-FFF2-40B4-BE49-F238E27FC236}">
                <a16:creationId xmlns:a16="http://schemas.microsoft.com/office/drawing/2014/main" id="{2658CE25-19BB-DBA0-1B7A-926B573F8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169" y="232936"/>
            <a:ext cx="10480431" cy="57897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93A1F0-1ABA-07D0-3832-974D0152E228}"/>
              </a:ext>
            </a:extLst>
          </p:cNvPr>
          <p:cNvSpPr txBox="1"/>
          <p:nvPr/>
        </p:nvSpPr>
        <p:spPr>
          <a:xfrm>
            <a:off x="1463920" y="6224954"/>
            <a:ext cx="9755065" cy="400110"/>
          </a:xfrm>
          <a:prstGeom prst="rect">
            <a:avLst/>
          </a:prstGeom>
          <a:noFill/>
        </p:spPr>
        <p:txBody>
          <a:bodyPr wrap="square">
            <a:spAutoFit/>
          </a:bodyPr>
          <a:lstStyle/>
          <a:p>
            <a:pPr algn="ctr" fontAlgn="base"/>
            <a:r>
              <a:rPr lang="en-IN" sz="2000" b="1" i="0" dirty="0">
                <a:solidFill>
                  <a:srgbClr val="161616"/>
                </a:solidFill>
                <a:effectLst/>
                <a:latin typeface="IBM Plex Sans" panose="020B0503050203000203" pitchFamily="34" charset="0"/>
              </a:rPr>
              <a:t>Figure . The two phases of using unsupervised learning</a:t>
            </a:r>
          </a:p>
        </p:txBody>
      </p:sp>
    </p:spTree>
    <p:extLst>
      <p:ext uri="{BB962C8B-B14F-4D97-AF65-F5344CB8AC3E}">
        <p14:creationId xmlns:p14="http://schemas.microsoft.com/office/powerpoint/2010/main" val="909332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E7B0-84A8-CAC7-338E-7D57EE18357D}"/>
              </a:ext>
            </a:extLst>
          </p:cNvPr>
          <p:cNvSpPr>
            <a:spLocks noGrp="1"/>
          </p:cNvSpPr>
          <p:nvPr>
            <p:ph type="title"/>
          </p:nvPr>
        </p:nvSpPr>
        <p:spPr>
          <a:xfrm>
            <a:off x="1251678" y="382385"/>
            <a:ext cx="10178322" cy="830953"/>
          </a:xfrm>
        </p:spPr>
        <p:txBody>
          <a:bodyPr>
            <a:normAutofit fontScale="90000"/>
          </a:bodyPr>
          <a:lstStyle/>
          <a:p>
            <a:r>
              <a:rPr lang="en-IN" b="0" i="0" dirty="0">
                <a:solidFill>
                  <a:srgbClr val="161616"/>
                </a:solidFill>
                <a:effectLst/>
              </a:rPr>
              <a:t>Unsupervised learning</a:t>
            </a:r>
            <a:br>
              <a:rPr lang="en-IN" b="0" i="0" dirty="0">
                <a:solidFill>
                  <a:srgbClr val="161616"/>
                </a:solidFill>
                <a:effectLst/>
              </a:rPr>
            </a:br>
            <a:endParaRPr lang="en-US" dirty="0"/>
          </a:p>
        </p:txBody>
      </p:sp>
      <p:sp>
        <p:nvSpPr>
          <p:cNvPr id="3" name="Content Placeholder 2">
            <a:extLst>
              <a:ext uri="{FF2B5EF4-FFF2-40B4-BE49-F238E27FC236}">
                <a16:creationId xmlns:a16="http://schemas.microsoft.com/office/drawing/2014/main" id="{5622310B-A6AF-C740-7605-2DE2E8CE7D66}"/>
              </a:ext>
            </a:extLst>
          </p:cNvPr>
          <p:cNvSpPr>
            <a:spLocks noGrp="1"/>
          </p:cNvSpPr>
          <p:nvPr>
            <p:ph idx="1"/>
          </p:nvPr>
        </p:nvSpPr>
        <p:spPr>
          <a:xfrm>
            <a:off x="1251678" y="1441939"/>
            <a:ext cx="10178322" cy="5033676"/>
          </a:xfrm>
          <a:solidFill>
            <a:schemeClr val="accent1">
              <a:lumMod val="20000"/>
              <a:lumOff val="80000"/>
            </a:schemeClr>
          </a:solidFill>
          <a:ln>
            <a:solidFill>
              <a:schemeClr val="tx1"/>
            </a:solidFill>
          </a:ln>
        </p:spPr>
        <p:txBody>
          <a:bodyPr>
            <a:normAutofit/>
          </a:bodyPr>
          <a:lstStyle/>
          <a:p>
            <a:pPr algn="just"/>
            <a:r>
              <a:rPr lang="en-IN" b="0" i="0" dirty="0">
                <a:solidFill>
                  <a:srgbClr val="333333"/>
                </a:solidFill>
                <a:effectLst/>
              </a:rPr>
              <a:t>As the name suggests, unsupervised learning is a machine learning technique in which models are not supervised using training dataset. Instead, models itself find the hidden patterns and insights from the given data. </a:t>
            </a:r>
          </a:p>
          <a:p>
            <a:pPr algn="just"/>
            <a:r>
              <a:rPr lang="en-IN" b="0" i="0" dirty="0">
                <a:solidFill>
                  <a:srgbClr val="333333"/>
                </a:solidFill>
                <a:effectLst/>
              </a:rPr>
              <a:t>It can be compared to learning which takes place in the human brain while learning new things. It can be defined as:</a:t>
            </a:r>
          </a:p>
          <a:p>
            <a:pPr marL="0" indent="0" algn="just">
              <a:buNone/>
            </a:pPr>
            <a:endParaRPr lang="en-IN" b="0" i="0" dirty="0">
              <a:solidFill>
                <a:srgbClr val="333333"/>
              </a:solidFill>
              <a:effectLst/>
            </a:endParaRPr>
          </a:p>
          <a:p>
            <a:pPr marL="0" indent="0" algn="just">
              <a:buNone/>
            </a:pPr>
            <a:r>
              <a:rPr lang="en-IN" i="1" dirty="0">
                <a:solidFill>
                  <a:srgbClr val="7030A0"/>
                </a:solidFill>
              </a:rPr>
              <a:t>“Unsupervised learning is a type of machine learning in which models are trained using unlabelled dataset and are allowed to act on that data without any supervision.”</a:t>
            </a:r>
          </a:p>
          <a:p>
            <a:pPr marL="0" indent="0" algn="just">
              <a:buNone/>
            </a:pPr>
            <a:endParaRPr lang="en-IN" b="0" i="0" dirty="0">
              <a:solidFill>
                <a:srgbClr val="333333"/>
              </a:solidFill>
              <a:effectLst/>
            </a:endParaRPr>
          </a:p>
          <a:p>
            <a:pPr algn="just"/>
            <a:r>
              <a:rPr lang="en-IN" b="0" i="0" dirty="0">
                <a:solidFill>
                  <a:srgbClr val="333333"/>
                </a:solidFill>
                <a:effectLst/>
              </a:rPr>
              <a:t>Unsupervised learning cannot be directly applied to a regression or classification problem because unlike supervised learning, we have the input data but no corresponding output data. </a:t>
            </a:r>
          </a:p>
          <a:p>
            <a:pPr algn="just"/>
            <a:r>
              <a:rPr lang="en-IN" b="0" i="0" dirty="0">
                <a:solidFill>
                  <a:srgbClr val="333333"/>
                </a:solidFill>
                <a:effectLst/>
              </a:rPr>
              <a:t>The goal of unsupervised learning is to </a:t>
            </a:r>
            <a:r>
              <a:rPr lang="en-IN" i="0" dirty="0">
                <a:solidFill>
                  <a:srgbClr val="333333"/>
                </a:solidFill>
                <a:effectLst/>
              </a:rPr>
              <a:t>find the underlying structure of dataset, group that data according to similarities, and represent that dataset in a compressed format.</a:t>
            </a:r>
            <a:endParaRPr lang="en-US" dirty="0">
              <a:solidFill>
                <a:srgbClr val="7030A0"/>
              </a:solidFill>
            </a:endParaRPr>
          </a:p>
        </p:txBody>
      </p:sp>
    </p:spTree>
    <p:extLst>
      <p:ext uri="{BB962C8B-B14F-4D97-AF65-F5344CB8AC3E}">
        <p14:creationId xmlns:p14="http://schemas.microsoft.com/office/powerpoint/2010/main" val="2962397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24F5-251E-BCC6-BA51-649E13489B7E}"/>
              </a:ext>
            </a:extLst>
          </p:cNvPr>
          <p:cNvSpPr>
            <a:spLocks noGrp="1"/>
          </p:cNvSpPr>
          <p:nvPr>
            <p:ph type="title"/>
          </p:nvPr>
        </p:nvSpPr>
        <p:spPr/>
        <p:txBody>
          <a:bodyPr/>
          <a:lstStyle/>
          <a:p>
            <a:r>
              <a:rPr lang="en-IN" b="0" i="0" dirty="0">
                <a:solidFill>
                  <a:srgbClr val="161616"/>
                </a:solidFill>
                <a:effectLst/>
              </a:rPr>
              <a:t>Unsupervised learning</a:t>
            </a:r>
            <a:br>
              <a:rPr lang="en-IN" b="0" i="0" dirty="0">
                <a:solidFill>
                  <a:srgbClr val="161616"/>
                </a:solidFill>
                <a:effectLst/>
              </a:rPr>
            </a:br>
            <a:endParaRPr lang="en-US" dirty="0"/>
          </a:p>
        </p:txBody>
      </p:sp>
      <p:sp>
        <p:nvSpPr>
          <p:cNvPr id="3" name="Content Placeholder 2">
            <a:extLst>
              <a:ext uri="{FF2B5EF4-FFF2-40B4-BE49-F238E27FC236}">
                <a16:creationId xmlns:a16="http://schemas.microsoft.com/office/drawing/2014/main" id="{D4531385-7741-8F8A-4585-4F804845AB58}"/>
              </a:ext>
            </a:extLst>
          </p:cNvPr>
          <p:cNvSpPr>
            <a:spLocks noGrp="1"/>
          </p:cNvSpPr>
          <p:nvPr>
            <p:ph idx="1"/>
          </p:nvPr>
        </p:nvSpPr>
        <p:spPr>
          <a:xfrm>
            <a:off x="973016" y="1874517"/>
            <a:ext cx="7502769" cy="4345588"/>
          </a:xfrm>
          <a:solidFill>
            <a:schemeClr val="accent1">
              <a:lumMod val="20000"/>
              <a:lumOff val="80000"/>
            </a:schemeClr>
          </a:solidFill>
          <a:ln>
            <a:solidFill>
              <a:schemeClr val="tx1"/>
            </a:solidFill>
          </a:ln>
        </p:spPr>
        <p:txBody>
          <a:bodyPr>
            <a:normAutofit/>
          </a:bodyPr>
          <a:lstStyle/>
          <a:p>
            <a:pPr marL="0" indent="0">
              <a:buNone/>
            </a:pPr>
            <a:r>
              <a:rPr lang="en-IN" b="1" i="0" dirty="0">
                <a:solidFill>
                  <a:srgbClr val="333333"/>
                </a:solidFill>
                <a:effectLst/>
              </a:rPr>
              <a:t>Example:</a:t>
            </a:r>
            <a:r>
              <a:rPr lang="en-IN" b="0" i="0" dirty="0">
                <a:solidFill>
                  <a:srgbClr val="333333"/>
                </a:solidFill>
                <a:effectLst/>
              </a:rPr>
              <a:t> </a:t>
            </a:r>
          </a:p>
          <a:p>
            <a:r>
              <a:rPr lang="en-IN" b="0" i="0" dirty="0">
                <a:solidFill>
                  <a:srgbClr val="333333"/>
                </a:solidFill>
                <a:effectLst/>
              </a:rPr>
              <a:t>Suppose the unsupervised learning algorithm is given an input dataset containing images of different types of cats and dogs. </a:t>
            </a:r>
          </a:p>
          <a:p>
            <a:r>
              <a:rPr lang="en-IN" b="0" i="0" dirty="0">
                <a:solidFill>
                  <a:srgbClr val="333333"/>
                </a:solidFill>
                <a:effectLst/>
              </a:rPr>
              <a:t>The algorithm is never trained upon the given dataset, which means it does not have any idea about the features of the dataset. </a:t>
            </a:r>
          </a:p>
          <a:p>
            <a:r>
              <a:rPr lang="en-IN" b="0" i="0" dirty="0">
                <a:solidFill>
                  <a:srgbClr val="333333"/>
                </a:solidFill>
                <a:effectLst/>
              </a:rPr>
              <a:t>The task of the unsupervised learning algorithm is to identify the image features on their own. </a:t>
            </a:r>
          </a:p>
          <a:p>
            <a:r>
              <a:rPr lang="en-IN" b="0" i="0" dirty="0">
                <a:solidFill>
                  <a:srgbClr val="333333"/>
                </a:solidFill>
                <a:effectLst/>
              </a:rPr>
              <a:t>Unsupervised learning algorithm will perform this task by clustering the image dataset into the groups according to similarities between images.</a:t>
            </a:r>
            <a:endParaRPr lang="en-US" dirty="0"/>
          </a:p>
        </p:txBody>
      </p:sp>
      <p:pic>
        <p:nvPicPr>
          <p:cNvPr id="11266" name="Picture 2" descr="Supervised Machine learning">
            <a:extLst>
              <a:ext uri="{FF2B5EF4-FFF2-40B4-BE49-F238E27FC236}">
                <a16:creationId xmlns:a16="http://schemas.microsoft.com/office/drawing/2014/main" id="{B5C6DCFF-729B-C852-BBBA-960719101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077" y="2144345"/>
            <a:ext cx="3276600"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15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24F5-251E-BCC6-BA51-649E13489B7E}"/>
              </a:ext>
            </a:extLst>
          </p:cNvPr>
          <p:cNvSpPr>
            <a:spLocks noGrp="1"/>
          </p:cNvSpPr>
          <p:nvPr>
            <p:ph type="title"/>
          </p:nvPr>
        </p:nvSpPr>
        <p:spPr/>
        <p:txBody>
          <a:bodyPr/>
          <a:lstStyle/>
          <a:p>
            <a:r>
              <a:rPr lang="en-IN" b="0" i="0" dirty="0">
                <a:solidFill>
                  <a:srgbClr val="161616"/>
                </a:solidFill>
                <a:effectLst/>
              </a:rPr>
              <a:t>Unsupervised learning</a:t>
            </a:r>
            <a:br>
              <a:rPr lang="en-IN" b="0" i="0" dirty="0">
                <a:solidFill>
                  <a:srgbClr val="161616"/>
                </a:solidFill>
                <a:effectLst/>
              </a:rPr>
            </a:br>
            <a:endParaRPr lang="en-US" dirty="0"/>
          </a:p>
        </p:txBody>
      </p:sp>
      <p:sp>
        <p:nvSpPr>
          <p:cNvPr id="3" name="Content Placeholder 2">
            <a:extLst>
              <a:ext uri="{FF2B5EF4-FFF2-40B4-BE49-F238E27FC236}">
                <a16:creationId xmlns:a16="http://schemas.microsoft.com/office/drawing/2014/main" id="{D4531385-7741-8F8A-4585-4F804845AB58}"/>
              </a:ext>
            </a:extLst>
          </p:cNvPr>
          <p:cNvSpPr>
            <a:spLocks noGrp="1"/>
          </p:cNvSpPr>
          <p:nvPr>
            <p:ph idx="1"/>
          </p:nvPr>
        </p:nvSpPr>
        <p:spPr>
          <a:xfrm>
            <a:off x="902677" y="1867480"/>
            <a:ext cx="7555523" cy="4345588"/>
          </a:xfrm>
          <a:solidFill>
            <a:schemeClr val="accent1">
              <a:lumMod val="20000"/>
              <a:lumOff val="80000"/>
            </a:schemeClr>
          </a:solidFill>
          <a:ln>
            <a:solidFill>
              <a:schemeClr val="tx1"/>
            </a:solidFill>
          </a:ln>
        </p:spPr>
        <p:txBody>
          <a:bodyPr>
            <a:normAutofit/>
          </a:bodyPr>
          <a:lstStyle/>
          <a:p>
            <a:pPr marL="0" indent="0">
              <a:buNone/>
            </a:pPr>
            <a:r>
              <a:rPr lang="en-IN" b="1" i="0" dirty="0">
                <a:solidFill>
                  <a:srgbClr val="333333"/>
                </a:solidFill>
                <a:effectLst/>
              </a:rPr>
              <a:t>Example:</a:t>
            </a:r>
            <a:r>
              <a:rPr lang="en-IN" b="0" i="0" dirty="0">
                <a:solidFill>
                  <a:srgbClr val="333333"/>
                </a:solidFill>
                <a:effectLst/>
              </a:rPr>
              <a:t> </a:t>
            </a:r>
          </a:p>
          <a:p>
            <a:pPr algn="just"/>
            <a:r>
              <a:rPr lang="en-IN" b="0" i="0" dirty="0">
                <a:solidFill>
                  <a:schemeClr val="tx1"/>
                </a:solidFill>
                <a:effectLst/>
              </a:rPr>
              <a:t>Thus, the machine has no idea about the features of dogs and cats so we can’t categorize it as ‘dogs and cats ‘. </a:t>
            </a:r>
          </a:p>
          <a:p>
            <a:pPr algn="just"/>
            <a:r>
              <a:rPr lang="en-IN" b="0" i="0" dirty="0">
                <a:solidFill>
                  <a:schemeClr val="tx1"/>
                </a:solidFill>
                <a:effectLst/>
              </a:rPr>
              <a:t>But it can categorize them according to their similarities, patterns, and differences, i.e., we can easily categorize the above picture into two parts. </a:t>
            </a:r>
          </a:p>
          <a:p>
            <a:pPr algn="just"/>
            <a:r>
              <a:rPr lang="en-IN" b="0" i="0" dirty="0">
                <a:solidFill>
                  <a:schemeClr val="tx1"/>
                </a:solidFill>
                <a:effectLst/>
              </a:rPr>
              <a:t>The first may contain all pics having </a:t>
            </a:r>
            <a:r>
              <a:rPr lang="en-IN" b="1" i="0" dirty="0">
                <a:solidFill>
                  <a:schemeClr val="tx1"/>
                </a:solidFill>
                <a:effectLst/>
              </a:rPr>
              <a:t>dogs</a:t>
            </a:r>
            <a:r>
              <a:rPr lang="en-IN" b="0" i="0" dirty="0">
                <a:solidFill>
                  <a:schemeClr val="tx1"/>
                </a:solidFill>
                <a:effectLst/>
              </a:rPr>
              <a:t> in them and the second part may contain all pics having </a:t>
            </a:r>
            <a:r>
              <a:rPr lang="en-IN" b="1" i="0" dirty="0">
                <a:solidFill>
                  <a:schemeClr val="tx1"/>
                </a:solidFill>
                <a:effectLst/>
              </a:rPr>
              <a:t>cats</a:t>
            </a:r>
            <a:r>
              <a:rPr lang="en-IN" b="0" i="0" dirty="0">
                <a:solidFill>
                  <a:schemeClr val="tx1"/>
                </a:solidFill>
                <a:effectLst/>
              </a:rPr>
              <a:t> in them. </a:t>
            </a:r>
          </a:p>
          <a:p>
            <a:pPr algn="just"/>
            <a:r>
              <a:rPr lang="en-IN" b="0" i="0" dirty="0">
                <a:solidFill>
                  <a:schemeClr val="tx1"/>
                </a:solidFill>
                <a:effectLst/>
              </a:rPr>
              <a:t>Here you didn’t learn anything before, which means no training data or examples. </a:t>
            </a:r>
          </a:p>
        </p:txBody>
      </p:sp>
      <p:pic>
        <p:nvPicPr>
          <p:cNvPr id="11266" name="Picture 2" descr="Supervised Machine learning">
            <a:extLst>
              <a:ext uri="{FF2B5EF4-FFF2-40B4-BE49-F238E27FC236}">
                <a16:creationId xmlns:a16="http://schemas.microsoft.com/office/drawing/2014/main" id="{B5C6DCFF-729B-C852-BBBA-960719101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077" y="2144345"/>
            <a:ext cx="3276600"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749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3187-5541-D58F-A274-9018E7517F66}"/>
              </a:ext>
            </a:extLst>
          </p:cNvPr>
          <p:cNvSpPr>
            <a:spLocks noGrp="1"/>
          </p:cNvSpPr>
          <p:nvPr>
            <p:ph type="title"/>
          </p:nvPr>
        </p:nvSpPr>
        <p:spPr/>
        <p:txBody>
          <a:bodyPr/>
          <a:lstStyle/>
          <a:p>
            <a:r>
              <a:rPr lang="en-IN" b="0" i="0" dirty="0">
                <a:solidFill>
                  <a:srgbClr val="161616"/>
                </a:solidFill>
                <a:effectLst/>
              </a:rPr>
              <a:t>Unsupervised learning</a:t>
            </a:r>
            <a:br>
              <a:rPr lang="en-IN" b="0" i="0" dirty="0">
                <a:solidFill>
                  <a:srgbClr val="161616"/>
                </a:solidFill>
                <a:effectLst/>
              </a:rPr>
            </a:br>
            <a:endParaRPr lang="en-US" dirty="0"/>
          </a:p>
        </p:txBody>
      </p:sp>
      <p:sp>
        <p:nvSpPr>
          <p:cNvPr id="3" name="Content Placeholder 2">
            <a:extLst>
              <a:ext uri="{FF2B5EF4-FFF2-40B4-BE49-F238E27FC236}">
                <a16:creationId xmlns:a16="http://schemas.microsoft.com/office/drawing/2014/main" id="{12373890-FC1C-2E78-9F54-3A0FE641F0D9}"/>
              </a:ext>
            </a:extLst>
          </p:cNvPr>
          <p:cNvSpPr>
            <a:spLocks noGrp="1"/>
          </p:cNvSpPr>
          <p:nvPr>
            <p:ph idx="1"/>
          </p:nvPr>
        </p:nvSpPr>
        <p:spPr>
          <a:xfrm>
            <a:off x="1251678" y="1980468"/>
            <a:ext cx="10178322" cy="3434496"/>
          </a:xfrm>
          <a:solidFill>
            <a:schemeClr val="accent1">
              <a:lumMod val="20000"/>
              <a:lumOff val="80000"/>
            </a:schemeClr>
          </a:solidFill>
          <a:ln>
            <a:solidFill>
              <a:schemeClr val="tx1"/>
            </a:solidFill>
          </a:ln>
        </p:spPr>
        <p:txBody>
          <a:bodyPr>
            <a:normAutofit/>
          </a:bodyPr>
          <a:lstStyle/>
          <a:p>
            <a:pPr marL="0" indent="0" algn="just">
              <a:buNone/>
            </a:pPr>
            <a:r>
              <a:rPr lang="en-IN" b="0" i="0" dirty="0">
                <a:solidFill>
                  <a:schemeClr val="tx1"/>
                </a:solidFill>
                <a:effectLst/>
              </a:rPr>
              <a:t>Below are some main reasons which describe the importance of Unsupervised Learning:</a:t>
            </a:r>
          </a:p>
          <a:p>
            <a:pPr algn="just">
              <a:buFont typeface="Arial" panose="020B0604020202020204" pitchFamily="34" charset="0"/>
              <a:buChar char="•"/>
            </a:pPr>
            <a:r>
              <a:rPr lang="en-IN" b="0" i="0" dirty="0">
                <a:solidFill>
                  <a:schemeClr val="tx1"/>
                </a:solidFill>
                <a:effectLst/>
              </a:rPr>
              <a:t>Unsupervised learning is helpful for finding useful insights from the data.</a:t>
            </a:r>
          </a:p>
          <a:p>
            <a:pPr algn="just">
              <a:buFont typeface="Arial" panose="020B0604020202020204" pitchFamily="34" charset="0"/>
              <a:buChar char="•"/>
            </a:pPr>
            <a:r>
              <a:rPr lang="en-IN" b="0" i="0" dirty="0">
                <a:solidFill>
                  <a:schemeClr val="tx1"/>
                </a:solidFill>
                <a:effectLst/>
              </a:rPr>
              <a:t>Unsupervised learning is much similar as a human learns to think by their own experiences, which makes it closer to the real AI.</a:t>
            </a:r>
          </a:p>
          <a:p>
            <a:pPr algn="just">
              <a:buFont typeface="Arial" panose="020B0604020202020204" pitchFamily="34" charset="0"/>
              <a:buChar char="•"/>
            </a:pPr>
            <a:r>
              <a:rPr lang="en-IN" b="0" i="0" dirty="0">
                <a:solidFill>
                  <a:schemeClr val="tx1"/>
                </a:solidFill>
                <a:effectLst/>
              </a:rPr>
              <a:t>Unsupervised learning works on unlabelled and uncategorized data which make unsupervised learning more important.</a:t>
            </a:r>
          </a:p>
          <a:p>
            <a:pPr algn="just">
              <a:buFont typeface="Arial" panose="020B0604020202020204" pitchFamily="34" charset="0"/>
              <a:buChar char="•"/>
            </a:pPr>
            <a:r>
              <a:rPr lang="en-IN" b="0" i="0" dirty="0">
                <a:solidFill>
                  <a:schemeClr val="tx1"/>
                </a:solidFill>
                <a:effectLst/>
              </a:rPr>
              <a:t>In real-world, we do not always have input data with the corresponding output so to solve such cases, we need unsupervised learning.</a:t>
            </a:r>
          </a:p>
          <a:p>
            <a:pPr algn="just"/>
            <a:endParaRPr lang="en-US" dirty="0">
              <a:solidFill>
                <a:schemeClr val="tx1"/>
              </a:solidFill>
            </a:endParaRPr>
          </a:p>
        </p:txBody>
      </p:sp>
    </p:spTree>
    <p:extLst>
      <p:ext uri="{BB962C8B-B14F-4D97-AF65-F5344CB8AC3E}">
        <p14:creationId xmlns:p14="http://schemas.microsoft.com/office/powerpoint/2010/main" val="363924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5FB1-928D-423D-8A8A-6D7EAB88C474}"/>
              </a:ext>
            </a:extLst>
          </p:cNvPr>
          <p:cNvSpPr>
            <a:spLocks noGrp="1"/>
          </p:cNvSpPr>
          <p:nvPr>
            <p:ph type="title"/>
          </p:nvPr>
        </p:nvSpPr>
        <p:spPr>
          <a:xfrm>
            <a:off x="896815" y="1194519"/>
            <a:ext cx="3389435" cy="2051602"/>
          </a:xfrm>
          <a:solidFill>
            <a:schemeClr val="accent1">
              <a:lumMod val="20000"/>
              <a:lumOff val="80000"/>
            </a:schemeClr>
          </a:solidFill>
          <a:ln>
            <a:solidFill>
              <a:schemeClr val="tx1"/>
            </a:solidFill>
          </a:ln>
        </p:spPr>
        <p:txBody>
          <a:bodyPr vert="horz" lIns="91440" tIns="45720" rIns="91440" bIns="45720" rtlCol="0" anchor="b">
            <a:normAutofit/>
          </a:bodyPr>
          <a:lstStyle/>
          <a:p>
            <a:r>
              <a:rPr lang="en-US" sz="3500" dirty="0"/>
              <a:t>CLASSIFICATION EXAMPLE</a:t>
            </a:r>
          </a:p>
        </p:txBody>
      </p:sp>
      <p:pic>
        <p:nvPicPr>
          <p:cNvPr id="1026" name="Picture 2" descr="Levity automatically categorizes incoming emails using AI">
            <a:extLst>
              <a:ext uri="{FF2B5EF4-FFF2-40B4-BE49-F238E27FC236}">
                <a16:creationId xmlns:a16="http://schemas.microsoft.com/office/drawing/2014/main" id="{3BCF78C1-AC7C-6FB0-3E4D-B4C0AE8DBD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57700" y="532128"/>
            <a:ext cx="7415213" cy="542798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812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2B8A-BAB7-15A5-120C-2D293ED78190}"/>
              </a:ext>
            </a:extLst>
          </p:cNvPr>
          <p:cNvSpPr>
            <a:spLocks noGrp="1"/>
          </p:cNvSpPr>
          <p:nvPr>
            <p:ph type="title"/>
          </p:nvPr>
        </p:nvSpPr>
        <p:spPr/>
        <p:txBody>
          <a:bodyPr>
            <a:normAutofit fontScale="90000"/>
          </a:bodyPr>
          <a:lstStyle/>
          <a:p>
            <a:r>
              <a:rPr lang="en-IN" b="0" i="0" dirty="0">
                <a:solidFill>
                  <a:schemeClr val="tx1"/>
                </a:solidFill>
                <a:effectLst/>
              </a:rPr>
              <a:t>Working of Unsupervised Learning</a:t>
            </a:r>
            <a:br>
              <a:rPr lang="en-IN" b="0" i="0" dirty="0">
                <a:solidFill>
                  <a:schemeClr val="tx1"/>
                </a:solidFill>
                <a:effectLst/>
              </a:rPr>
            </a:br>
            <a:endParaRPr lang="en-US" dirty="0">
              <a:solidFill>
                <a:schemeClr val="tx1"/>
              </a:solidFill>
            </a:endParaRPr>
          </a:p>
        </p:txBody>
      </p:sp>
      <p:pic>
        <p:nvPicPr>
          <p:cNvPr id="12290" name="Picture 2" descr="Supervised Machine learning">
            <a:extLst>
              <a:ext uri="{FF2B5EF4-FFF2-40B4-BE49-F238E27FC236}">
                <a16:creationId xmlns:a16="http://schemas.microsoft.com/office/drawing/2014/main" id="{2FF525D6-A4AD-2D4A-47B9-F24868A1B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1087315"/>
            <a:ext cx="10415954" cy="52079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574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57A5-180A-810B-8BE8-F5ED00B94521}"/>
              </a:ext>
            </a:extLst>
          </p:cNvPr>
          <p:cNvSpPr>
            <a:spLocks noGrp="1"/>
          </p:cNvSpPr>
          <p:nvPr>
            <p:ph type="title"/>
          </p:nvPr>
        </p:nvSpPr>
        <p:spPr/>
        <p:txBody>
          <a:bodyPr>
            <a:normAutofit fontScale="90000"/>
          </a:bodyPr>
          <a:lstStyle/>
          <a:p>
            <a:r>
              <a:rPr lang="en-IN" b="0" i="0" dirty="0">
                <a:solidFill>
                  <a:schemeClr val="tx1"/>
                </a:solidFill>
                <a:effectLst/>
              </a:rPr>
              <a:t>Working of Unsupervised Learning</a:t>
            </a:r>
            <a:br>
              <a:rPr lang="en-IN" b="0" i="0" dirty="0">
                <a:solidFill>
                  <a:schemeClr val="tx1"/>
                </a:solidFill>
                <a:effectLst/>
              </a:rPr>
            </a:br>
            <a:endParaRPr lang="en-US" dirty="0">
              <a:solidFill>
                <a:schemeClr val="tx1"/>
              </a:solidFill>
            </a:endParaRPr>
          </a:p>
        </p:txBody>
      </p:sp>
      <p:sp>
        <p:nvSpPr>
          <p:cNvPr id="3" name="Content Placeholder 2">
            <a:extLst>
              <a:ext uri="{FF2B5EF4-FFF2-40B4-BE49-F238E27FC236}">
                <a16:creationId xmlns:a16="http://schemas.microsoft.com/office/drawing/2014/main" id="{2AE07AEE-03A4-3714-C493-FE8F2DE3D0E6}"/>
              </a:ext>
            </a:extLst>
          </p:cNvPr>
          <p:cNvSpPr>
            <a:spLocks noGrp="1"/>
          </p:cNvSpPr>
          <p:nvPr>
            <p:ph idx="1"/>
          </p:nvPr>
        </p:nvSpPr>
        <p:spPr>
          <a:xfrm>
            <a:off x="1251678" y="2011685"/>
            <a:ext cx="10178322" cy="2971799"/>
          </a:xfrm>
          <a:solidFill>
            <a:schemeClr val="accent1">
              <a:lumMod val="20000"/>
              <a:lumOff val="80000"/>
            </a:schemeClr>
          </a:solidFill>
          <a:ln>
            <a:solidFill>
              <a:schemeClr val="tx1"/>
            </a:solidFill>
          </a:ln>
        </p:spPr>
        <p:txBody>
          <a:bodyPr/>
          <a:lstStyle/>
          <a:p>
            <a:pPr algn="just"/>
            <a:r>
              <a:rPr lang="en-IN" b="0" i="0" dirty="0">
                <a:solidFill>
                  <a:srgbClr val="333333"/>
                </a:solidFill>
                <a:effectLst/>
              </a:rPr>
              <a:t>Here, we have taken an unlabelled input data, which means it is not categorized and corresponding outputs are also not given. </a:t>
            </a:r>
          </a:p>
          <a:p>
            <a:pPr algn="just"/>
            <a:r>
              <a:rPr lang="en-IN" b="0" i="0" dirty="0">
                <a:solidFill>
                  <a:srgbClr val="333333"/>
                </a:solidFill>
                <a:effectLst/>
              </a:rPr>
              <a:t>Now, this unlabelled input data is fed to the machine learning model in order to train it. </a:t>
            </a:r>
          </a:p>
          <a:p>
            <a:pPr algn="just"/>
            <a:r>
              <a:rPr lang="en-IN" b="0" i="0" dirty="0">
                <a:solidFill>
                  <a:srgbClr val="333333"/>
                </a:solidFill>
                <a:effectLst/>
              </a:rPr>
              <a:t>Firstly, it will interpret the raw data to find the hidden patterns from the data and then will apply suitable algorithms such as k-means clustering, Decision tree, etc.</a:t>
            </a:r>
          </a:p>
          <a:p>
            <a:pPr algn="just"/>
            <a:r>
              <a:rPr lang="en-IN" b="0" i="0" dirty="0">
                <a:solidFill>
                  <a:srgbClr val="333333"/>
                </a:solidFill>
                <a:effectLst/>
              </a:rPr>
              <a:t>Once it applies the suitable algorithm, the algorithm divides the data objects into groups according to the similarities and difference between the objects.</a:t>
            </a:r>
          </a:p>
          <a:p>
            <a:endParaRPr lang="en-US" dirty="0"/>
          </a:p>
        </p:txBody>
      </p:sp>
    </p:spTree>
    <p:extLst>
      <p:ext uri="{BB962C8B-B14F-4D97-AF65-F5344CB8AC3E}">
        <p14:creationId xmlns:p14="http://schemas.microsoft.com/office/powerpoint/2010/main" val="4223053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57FC-0CE2-9190-9B65-07AFE868E3A3}"/>
              </a:ext>
            </a:extLst>
          </p:cNvPr>
          <p:cNvSpPr>
            <a:spLocks noGrp="1"/>
          </p:cNvSpPr>
          <p:nvPr>
            <p:ph type="title"/>
          </p:nvPr>
        </p:nvSpPr>
        <p:spPr/>
        <p:txBody>
          <a:bodyPr>
            <a:normAutofit fontScale="90000"/>
          </a:bodyPr>
          <a:lstStyle/>
          <a:p>
            <a:r>
              <a:rPr lang="en-IN" b="0" i="0" dirty="0">
                <a:solidFill>
                  <a:schemeClr val="tx1"/>
                </a:solidFill>
                <a:effectLst/>
              </a:rPr>
              <a:t>Types of Unsupervised Learning Algorithm</a:t>
            </a:r>
            <a:br>
              <a:rPr lang="en-IN" b="0" i="0" dirty="0">
                <a:solidFill>
                  <a:schemeClr val="tx1"/>
                </a:solidFill>
                <a:effectLst/>
              </a:rPr>
            </a:br>
            <a:endParaRPr lang="en-US" dirty="0">
              <a:solidFill>
                <a:schemeClr val="tx1"/>
              </a:solidFill>
            </a:endParaRPr>
          </a:p>
        </p:txBody>
      </p:sp>
      <p:pic>
        <p:nvPicPr>
          <p:cNvPr id="13314" name="Picture 2" descr="Supervised Machine learning">
            <a:extLst>
              <a:ext uri="{FF2B5EF4-FFF2-40B4-BE49-F238E27FC236}">
                <a16:creationId xmlns:a16="http://schemas.microsoft.com/office/drawing/2014/main" id="{AE0F4D25-F38E-98E5-DEFB-CC1B20A8D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923" y="1717430"/>
            <a:ext cx="6602153" cy="495161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388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A838-3F93-1B48-CE04-4B7C4C2DFF41}"/>
              </a:ext>
            </a:extLst>
          </p:cNvPr>
          <p:cNvSpPr>
            <a:spLocks noGrp="1"/>
          </p:cNvSpPr>
          <p:nvPr>
            <p:ph type="title"/>
          </p:nvPr>
        </p:nvSpPr>
        <p:spPr/>
        <p:txBody>
          <a:bodyPr>
            <a:normAutofit fontScale="90000"/>
          </a:bodyPr>
          <a:lstStyle/>
          <a:p>
            <a:r>
              <a:rPr lang="en-IN" b="0" i="0" dirty="0">
                <a:solidFill>
                  <a:schemeClr val="tx1"/>
                </a:solidFill>
                <a:effectLst/>
              </a:rPr>
              <a:t>Types of Unsupervised Learning Algorithm</a:t>
            </a:r>
            <a:br>
              <a:rPr lang="en-IN" b="0" i="0" dirty="0">
                <a:solidFill>
                  <a:schemeClr val="tx1"/>
                </a:solidFill>
                <a:effectLst/>
              </a:rPr>
            </a:br>
            <a:endParaRPr lang="en-US" dirty="0"/>
          </a:p>
        </p:txBody>
      </p:sp>
      <p:sp>
        <p:nvSpPr>
          <p:cNvPr id="3" name="Content Placeholder 2">
            <a:extLst>
              <a:ext uri="{FF2B5EF4-FFF2-40B4-BE49-F238E27FC236}">
                <a16:creationId xmlns:a16="http://schemas.microsoft.com/office/drawing/2014/main" id="{5444870C-2E41-E7EF-B1E2-C6C1AADF896C}"/>
              </a:ext>
            </a:extLst>
          </p:cNvPr>
          <p:cNvSpPr>
            <a:spLocks noGrp="1"/>
          </p:cNvSpPr>
          <p:nvPr>
            <p:ph idx="1"/>
          </p:nvPr>
        </p:nvSpPr>
        <p:spPr>
          <a:xfrm>
            <a:off x="1251678" y="1874517"/>
            <a:ext cx="10178322" cy="4332852"/>
          </a:xfrm>
          <a:solidFill>
            <a:schemeClr val="accent1">
              <a:lumMod val="20000"/>
              <a:lumOff val="80000"/>
            </a:schemeClr>
          </a:solidFill>
          <a:ln>
            <a:solidFill>
              <a:schemeClr val="tx1"/>
            </a:solidFill>
          </a:ln>
        </p:spPr>
        <p:txBody>
          <a:bodyPr>
            <a:normAutofit lnSpcReduction="10000"/>
          </a:bodyPr>
          <a:lstStyle/>
          <a:p>
            <a:pPr marL="0" indent="0" algn="just">
              <a:buNone/>
            </a:pPr>
            <a:r>
              <a:rPr lang="en-IN" i="0" u="sng" dirty="0">
                <a:solidFill>
                  <a:srgbClr val="000000"/>
                </a:solidFill>
                <a:effectLst/>
              </a:rPr>
              <a:t>Clustering:</a:t>
            </a:r>
          </a:p>
          <a:p>
            <a:pPr algn="just">
              <a:buFont typeface="Arial" panose="020B0604020202020204" pitchFamily="34" charset="0"/>
              <a:buChar char="•"/>
            </a:pPr>
            <a:r>
              <a:rPr lang="en-IN" b="0" i="0" dirty="0">
                <a:solidFill>
                  <a:srgbClr val="000000"/>
                </a:solidFill>
                <a:effectLst/>
              </a:rPr>
              <a:t>Clustering is a method of grouping the objects into clusters such that objects with most similarities remains into a group and has less or no similarities with the objects of another group. </a:t>
            </a:r>
          </a:p>
          <a:p>
            <a:pPr algn="just">
              <a:buFont typeface="Arial" panose="020B0604020202020204" pitchFamily="34" charset="0"/>
              <a:buChar char="•"/>
            </a:pPr>
            <a:r>
              <a:rPr lang="en-IN" b="0" i="0" dirty="0">
                <a:solidFill>
                  <a:srgbClr val="000000"/>
                </a:solidFill>
                <a:effectLst/>
              </a:rPr>
              <a:t>Cluster analysis finds the commonalities between the data objects and categorizes them as per the presence and absence of those commonalities.</a:t>
            </a:r>
          </a:p>
          <a:p>
            <a:pPr marL="0" indent="0" algn="just">
              <a:buNone/>
            </a:pPr>
            <a:r>
              <a:rPr lang="en-IN" i="0" u="sng" dirty="0">
                <a:solidFill>
                  <a:srgbClr val="000000"/>
                </a:solidFill>
                <a:effectLst/>
              </a:rPr>
              <a:t>Association:</a:t>
            </a:r>
          </a:p>
          <a:p>
            <a:pPr algn="just">
              <a:buFont typeface="Arial" panose="020B0604020202020204" pitchFamily="34" charset="0"/>
              <a:buChar char="•"/>
            </a:pPr>
            <a:r>
              <a:rPr lang="en-IN" b="0" i="0" dirty="0">
                <a:solidFill>
                  <a:srgbClr val="000000"/>
                </a:solidFill>
                <a:effectLst/>
              </a:rPr>
              <a:t>An association rule is an unsupervised learning method which is used for finding the relationships between variables in the large database. It determines the set of items that occurs together in the dataset. </a:t>
            </a:r>
          </a:p>
          <a:p>
            <a:pPr algn="just">
              <a:buFont typeface="Arial" panose="020B0604020202020204" pitchFamily="34" charset="0"/>
              <a:buChar char="•"/>
            </a:pPr>
            <a:r>
              <a:rPr lang="en-IN" b="0" i="0" dirty="0">
                <a:solidFill>
                  <a:srgbClr val="000000"/>
                </a:solidFill>
                <a:effectLst/>
              </a:rPr>
              <a:t>Association rule makes marketing strategy more effective. Such as people who buy X item (suppose a bread) are also tend to purchase Y (Butter/Jam) item. </a:t>
            </a:r>
          </a:p>
        </p:txBody>
      </p:sp>
    </p:spTree>
    <p:extLst>
      <p:ext uri="{BB962C8B-B14F-4D97-AF65-F5344CB8AC3E}">
        <p14:creationId xmlns:p14="http://schemas.microsoft.com/office/powerpoint/2010/main" val="2920623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B0C5-E327-A27B-D3DB-18EE430AEEF6}"/>
              </a:ext>
            </a:extLst>
          </p:cNvPr>
          <p:cNvSpPr>
            <a:spLocks noGrp="1"/>
          </p:cNvSpPr>
          <p:nvPr>
            <p:ph type="title"/>
          </p:nvPr>
        </p:nvSpPr>
        <p:spPr>
          <a:xfrm>
            <a:off x="857251" y="700089"/>
            <a:ext cx="2443161" cy="817870"/>
          </a:xfrm>
        </p:spPr>
        <p:txBody>
          <a:bodyPr>
            <a:normAutofit/>
          </a:bodyPr>
          <a:lstStyle/>
          <a:p>
            <a:r>
              <a:rPr lang="en-US" sz="2000" b="1" dirty="0">
                <a:latin typeface="+mn-lt"/>
              </a:rPr>
              <a:t>CLUSTERING</a:t>
            </a:r>
          </a:p>
        </p:txBody>
      </p:sp>
      <p:pic>
        <p:nvPicPr>
          <p:cNvPr id="2050" name="Picture 2" descr="Clustering explained on the example of the kindergarten arrangement task">
            <a:extLst>
              <a:ext uri="{FF2B5EF4-FFF2-40B4-BE49-F238E27FC236}">
                <a16:creationId xmlns:a16="http://schemas.microsoft.com/office/drawing/2014/main" id="{195E8858-D361-CF2D-7DBE-F2A3F5338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4" y="523236"/>
            <a:ext cx="8843963" cy="587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64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C098-4B66-DE7F-00DE-8EDF754968DA}"/>
              </a:ext>
            </a:extLst>
          </p:cNvPr>
          <p:cNvSpPr>
            <a:spLocks noGrp="1"/>
          </p:cNvSpPr>
          <p:nvPr>
            <p:ph type="title"/>
          </p:nvPr>
        </p:nvSpPr>
        <p:spPr>
          <a:xfrm>
            <a:off x="1251678" y="382385"/>
            <a:ext cx="10178322" cy="803478"/>
          </a:xfrm>
        </p:spPr>
        <p:txBody>
          <a:bodyPr/>
          <a:lstStyle/>
          <a:p>
            <a:r>
              <a:rPr lang="en-US" dirty="0"/>
              <a:t>CLUSTERING</a:t>
            </a:r>
          </a:p>
        </p:txBody>
      </p:sp>
      <p:sp>
        <p:nvSpPr>
          <p:cNvPr id="3" name="Content Placeholder 2">
            <a:extLst>
              <a:ext uri="{FF2B5EF4-FFF2-40B4-BE49-F238E27FC236}">
                <a16:creationId xmlns:a16="http://schemas.microsoft.com/office/drawing/2014/main" id="{4E19C1DC-2D04-07EC-8B05-2A56A4BDFB79}"/>
              </a:ext>
            </a:extLst>
          </p:cNvPr>
          <p:cNvSpPr>
            <a:spLocks noGrp="1"/>
          </p:cNvSpPr>
          <p:nvPr>
            <p:ph idx="1"/>
          </p:nvPr>
        </p:nvSpPr>
        <p:spPr>
          <a:xfrm>
            <a:off x="1121139" y="1575056"/>
            <a:ext cx="10437449" cy="4668582"/>
          </a:xfrm>
          <a:solidFill>
            <a:schemeClr val="accent1">
              <a:lumMod val="20000"/>
              <a:lumOff val="80000"/>
            </a:schemeClr>
          </a:solidFill>
          <a:ln>
            <a:solidFill>
              <a:schemeClr val="tx1"/>
            </a:solidFill>
          </a:ln>
        </p:spPr>
        <p:txBody>
          <a:bodyPr>
            <a:noAutofit/>
          </a:bodyPr>
          <a:lstStyle/>
          <a:p>
            <a:pPr algn="just"/>
            <a:r>
              <a:rPr lang="en-IN" b="0" i="0" dirty="0">
                <a:solidFill>
                  <a:srgbClr val="000000"/>
                </a:solidFill>
                <a:effectLst/>
              </a:rPr>
              <a:t>To explain the clustering approach, here’s a simple analogy. </a:t>
            </a:r>
          </a:p>
          <a:p>
            <a:pPr algn="just"/>
            <a:r>
              <a:rPr lang="en-IN" b="0" i="0" dirty="0">
                <a:solidFill>
                  <a:srgbClr val="000000"/>
                </a:solidFill>
                <a:effectLst/>
              </a:rPr>
              <a:t>In a kindergarten, a teacher asks children to arrange blocks of different shapes and </a:t>
            </a:r>
            <a:r>
              <a:rPr lang="en-IN" b="0" i="0" dirty="0" err="1">
                <a:solidFill>
                  <a:srgbClr val="000000"/>
                </a:solidFill>
                <a:effectLst/>
              </a:rPr>
              <a:t>colors</a:t>
            </a:r>
            <a:r>
              <a:rPr lang="en-IN" b="0" i="0" dirty="0">
                <a:solidFill>
                  <a:srgbClr val="000000"/>
                </a:solidFill>
                <a:effectLst/>
              </a:rPr>
              <a:t>. </a:t>
            </a:r>
          </a:p>
          <a:p>
            <a:pPr algn="just"/>
            <a:r>
              <a:rPr lang="en-IN" b="0" i="0" dirty="0">
                <a:solidFill>
                  <a:srgbClr val="000000"/>
                </a:solidFill>
                <a:effectLst/>
              </a:rPr>
              <a:t>Suppose each child gets a set containing rectangular, triangular, and round blocks in yellow, blue, and pink. </a:t>
            </a:r>
          </a:p>
          <a:p>
            <a:pPr algn="just"/>
            <a:r>
              <a:rPr lang="en-IN" b="0" i="0" dirty="0">
                <a:solidFill>
                  <a:srgbClr val="000000"/>
                </a:solidFill>
                <a:effectLst/>
              </a:rPr>
              <a:t>The thing is a teacher hasn’t given the criteria on which the arrangement should be done so different children came up with different groupings. </a:t>
            </a:r>
          </a:p>
          <a:p>
            <a:pPr algn="just"/>
            <a:r>
              <a:rPr lang="en-IN" b="0" i="0" dirty="0">
                <a:solidFill>
                  <a:srgbClr val="000000"/>
                </a:solidFill>
                <a:effectLst/>
              </a:rPr>
              <a:t>Some kids put all blocks into three clusters based on the </a:t>
            </a:r>
            <a:r>
              <a:rPr lang="en-IN" b="0" i="0" dirty="0" err="1">
                <a:solidFill>
                  <a:srgbClr val="000000"/>
                </a:solidFill>
                <a:effectLst/>
              </a:rPr>
              <a:t>color</a:t>
            </a:r>
            <a:r>
              <a:rPr lang="en-IN" b="0" i="0" dirty="0">
                <a:solidFill>
                  <a:srgbClr val="000000"/>
                </a:solidFill>
                <a:effectLst/>
              </a:rPr>
              <a:t> ‒ yellow, blue, and pink. </a:t>
            </a:r>
          </a:p>
          <a:p>
            <a:pPr algn="just"/>
            <a:r>
              <a:rPr lang="en-IN" b="0" i="0" dirty="0">
                <a:solidFill>
                  <a:srgbClr val="000000"/>
                </a:solidFill>
                <a:effectLst/>
              </a:rPr>
              <a:t>Others categorized the same blocks based on their shape ‒ rectangular, triangular, and round.</a:t>
            </a:r>
          </a:p>
          <a:p>
            <a:pPr algn="just"/>
            <a:r>
              <a:rPr lang="en-IN" b="0" i="0" dirty="0">
                <a:solidFill>
                  <a:srgbClr val="000000"/>
                </a:solidFill>
                <a:effectLst/>
              </a:rPr>
              <a:t> There is no right or wrong way to perform grouping as there was no task set in advance. </a:t>
            </a:r>
          </a:p>
          <a:p>
            <a:pPr algn="just"/>
            <a:r>
              <a:rPr lang="en-IN" b="0" i="0" dirty="0">
                <a:solidFill>
                  <a:srgbClr val="000000"/>
                </a:solidFill>
                <a:effectLst/>
              </a:rPr>
              <a:t>That’s the whole beauty of clustering: It helps unfold various business insights you never knew were there.</a:t>
            </a:r>
            <a:endParaRPr lang="en-US" dirty="0"/>
          </a:p>
        </p:txBody>
      </p:sp>
    </p:spTree>
    <p:extLst>
      <p:ext uri="{BB962C8B-B14F-4D97-AF65-F5344CB8AC3E}">
        <p14:creationId xmlns:p14="http://schemas.microsoft.com/office/powerpoint/2010/main" val="3919260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3E26028-DFDC-A8A8-A6B8-91FB04A27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239" y="0"/>
            <a:ext cx="1100577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8FAB8F-F453-910D-3243-2363495A977F}"/>
              </a:ext>
            </a:extLst>
          </p:cNvPr>
          <p:cNvSpPr>
            <a:spLocks noGrp="1"/>
          </p:cNvSpPr>
          <p:nvPr>
            <p:ph type="title"/>
          </p:nvPr>
        </p:nvSpPr>
        <p:spPr>
          <a:xfrm>
            <a:off x="2105389" y="228600"/>
            <a:ext cx="3381011" cy="771525"/>
          </a:xfrm>
        </p:spPr>
        <p:txBody>
          <a:bodyPr>
            <a:normAutofit/>
          </a:bodyPr>
          <a:lstStyle/>
          <a:p>
            <a:r>
              <a:rPr lang="en-US" sz="2000" dirty="0"/>
              <a:t>CLUSTERING EXAMPLE</a:t>
            </a:r>
          </a:p>
        </p:txBody>
      </p:sp>
    </p:spTree>
    <p:extLst>
      <p:ext uri="{BB962C8B-B14F-4D97-AF65-F5344CB8AC3E}">
        <p14:creationId xmlns:p14="http://schemas.microsoft.com/office/powerpoint/2010/main" val="1371980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277E151-46F0-328F-AC65-EB9225EF37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861"/>
          <a:stretch/>
        </p:blipFill>
        <p:spPr bwMode="auto">
          <a:xfrm>
            <a:off x="971551" y="540782"/>
            <a:ext cx="10901362" cy="22738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568E252-A4BD-B04C-79AA-568F2D6C8E6B}"/>
              </a:ext>
            </a:extLst>
          </p:cNvPr>
          <p:cNvSpPr txBox="1"/>
          <p:nvPr/>
        </p:nvSpPr>
        <p:spPr>
          <a:xfrm>
            <a:off x="1303735" y="171450"/>
            <a:ext cx="8383190" cy="369332"/>
          </a:xfrm>
          <a:prstGeom prst="rect">
            <a:avLst/>
          </a:prstGeom>
          <a:noFill/>
        </p:spPr>
        <p:txBody>
          <a:bodyPr wrap="square">
            <a:spAutoFit/>
          </a:bodyPr>
          <a:lstStyle/>
          <a:p>
            <a:r>
              <a:rPr lang="en-IN" b="0" i="0" dirty="0">
                <a:solidFill>
                  <a:srgbClr val="333333"/>
                </a:solidFill>
                <a:effectLst/>
                <a:latin typeface="Poppins" pitchFamily="2" charset="77"/>
              </a:rPr>
              <a:t>DATA - 15 images of two categories - daisy and dandelion</a:t>
            </a:r>
            <a:endParaRPr lang="en-US" dirty="0"/>
          </a:p>
        </p:txBody>
      </p:sp>
      <p:sp>
        <p:nvSpPr>
          <p:cNvPr id="11" name="TextBox 10">
            <a:extLst>
              <a:ext uri="{FF2B5EF4-FFF2-40B4-BE49-F238E27FC236}">
                <a16:creationId xmlns:a16="http://schemas.microsoft.com/office/drawing/2014/main" id="{B0F8380B-D4B7-6EC8-7BAA-EA1AB16BA183}"/>
              </a:ext>
            </a:extLst>
          </p:cNvPr>
          <p:cNvSpPr txBox="1"/>
          <p:nvPr/>
        </p:nvSpPr>
        <p:spPr>
          <a:xfrm>
            <a:off x="1109663" y="3377933"/>
            <a:ext cx="10097690" cy="2862322"/>
          </a:xfrm>
          <a:prstGeom prst="rect">
            <a:avLst/>
          </a:prstGeom>
          <a:noFill/>
        </p:spPr>
        <p:txBody>
          <a:bodyPr wrap="square">
            <a:spAutoFit/>
          </a:bodyPr>
          <a:lstStyle/>
          <a:p>
            <a:pPr algn="l"/>
            <a:r>
              <a:rPr lang="en-IN" b="0" i="0" dirty="0">
                <a:solidFill>
                  <a:srgbClr val="333333"/>
                </a:solidFill>
                <a:effectLst/>
                <a:latin typeface="Poppins" pitchFamily="2" charset="77"/>
              </a:rPr>
              <a:t>Using one of the pre-trained image classification models for transfer learning mentioned earlier, we can extract the features of these images. Once the features are extracted, we will apply the K-Means algorithm using the following code –</a:t>
            </a:r>
          </a:p>
          <a:p>
            <a:pPr algn="l"/>
            <a:r>
              <a:rPr lang="en-IN" b="0" i="0" dirty="0">
                <a:solidFill>
                  <a:srgbClr val="333333"/>
                </a:solidFill>
                <a:effectLst/>
                <a:latin typeface="Poppins" pitchFamily="2" charset="77"/>
              </a:rPr>
              <a:t>#Creating Clusters</a:t>
            </a:r>
          </a:p>
          <a:p>
            <a:pPr algn="l"/>
            <a:r>
              <a:rPr lang="en-IN" b="0" i="0" dirty="0" err="1">
                <a:solidFill>
                  <a:srgbClr val="333333"/>
                </a:solidFill>
                <a:effectLst/>
                <a:latin typeface="Poppins" pitchFamily="2" charset="77"/>
              </a:rPr>
              <a:t>kmeans</a:t>
            </a:r>
            <a:r>
              <a:rPr lang="en-IN" b="0" i="0" dirty="0">
                <a:solidFill>
                  <a:srgbClr val="333333"/>
                </a:solidFill>
                <a:effectLst/>
                <a:latin typeface="Poppins" pitchFamily="2" charset="77"/>
              </a:rPr>
              <a:t> = </a:t>
            </a:r>
            <a:r>
              <a:rPr lang="en-IN" b="0" i="0" dirty="0" err="1">
                <a:solidFill>
                  <a:srgbClr val="333333"/>
                </a:solidFill>
                <a:effectLst/>
                <a:latin typeface="Poppins" pitchFamily="2" charset="77"/>
              </a:rPr>
              <a:t>KMeans</a:t>
            </a:r>
            <a:r>
              <a:rPr lang="en-IN" b="0" i="0" dirty="0">
                <a:solidFill>
                  <a:srgbClr val="333333"/>
                </a:solidFill>
                <a:effectLst/>
                <a:latin typeface="Poppins" pitchFamily="2" charset="77"/>
              </a:rPr>
              <a:t>(</a:t>
            </a:r>
            <a:r>
              <a:rPr lang="en-IN" b="0" i="0" dirty="0" err="1">
                <a:solidFill>
                  <a:srgbClr val="333333"/>
                </a:solidFill>
                <a:effectLst/>
                <a:latin typeface="Poppins" pitchFamily="2" charset="77"/>
              </a:rPr>
              <a:t>n_clusters</a:t>
            </a:r>
            <a:r>
              <a:rPr lang="en-IN" b="0" i="0" dirty="0">
                <a:solidFill>
                  <a:srgbClr val="333333"/>
                </a:solidFill>
                <a:effectLst/>
                <a:latin typeface="Poppins" pitchFamily="2" charset="77"/>
              </a:rPr>
              <a:t>=2, </a:t>
            </a:r>
            <a:r>
              <a:rPr lang="en-IN" b="0" i="0" dirty="0" err="1">
                <a:solidFill>
                  <a:srgbClr val="333333"/>
                </a:solidFill>
                <a:effectLst/>
                <a:latin typeface="Poppins" pitchFamily="2" charset="77"/>
              </a:rPr>
              <a:t>init</a:t>
            </a:r>
            <a:r>
              <a:rPr lang="en-IN" b="0" i="0" dirty="0">
                <a:solidFill>
                  <a:srgbClr val="333333"/>
                </a:solidFill>
                <a:effectLst/>
                <a:latin typeface="Poppins" pitchFamily="2" charset="77"/>
              </a:rPr>
              <a:t>='k-means++', </a:t>
            </a:r>
            <a:r>
              <a:rPr lang="en-IN" b="0" i="0" dirty="0" err="1">
                <a:solidFill>
                  <a:srgbClr val="333333"/>
                </a:solidFill>
                <a:effectLst/>
                <a:latin typeface="Poppins" pitchFamily="2" charset="77"/>
              </a:rPr>
              <a:t>random_state</a:t>
            </a:r>
            <a:r>
              <a:rPr lang="en-IN" b="0" i="0" dirty="0">
                <a:solidFill>
                  <a:srgbClr val="333333"/>
                </a:solidFill>
                <a:effectLst/>
                <a:latin typeface="Poppins" pitchFamily="2" charset="77"/>
              </a:rPr>
              <a:t>=0)</a:t>
            </a:r>
          </a:p>
          <a:p>
            <a:pPr algn="l"/>
            <a:r>
              <a:rPr lang="en-IN" b="0" i="0" dirty="0">
                <a:solidFill>
                  <a:srgbClr val="333333"/>
                </a:solidFill>
                <a:effectLst/>
                <a:latin typeface="Poppins" pitchFamily="2" charset="77"/>
              </a:rPr>
              <a:t># predict a label for each image based on clusters</a:t>
            </a:r>
          </a:p>
          <a:p>
            <a:pPr algn="l"/>
            <a:r>
              <a:rPr lang="en-IN" b="0" i="0" dirty="0">
                <a:solidFill>
                  <a:srgbClr val="333333"/>
                </a:solidFill>
                <a:effectLst/>
                <a:latin typeface="Poppins" pitchFamily="2" charset="77"/>
              </a:rPr>
              <a:t>Y = </a:t>
            </a:r>
            <a:r>
              <a:rPr lang="en-IN" b="0" i="0" dirty="0" err="1">
                <a:solidFill>
                  <a:srgbClr val="333333"/>
                </a:solidFill>
                <a:effectLst/>
                <a:latin typeface="Poppins" pitchFamily="2" charset="77"/>
              </a:rPr>
              <a:t>kmeans.fit_predict</a:t>
            </a:r>
            <a:r>
              <a:rPr lang="en-IN" b="0" i="0" dirty="0">
                <a:solidFill>
                  <a:srgbClr val="333333"/>
                </a:solidFill>
                <a:effectLst/>
                <a:latin typeface="Poppins" pitchFamily="2" charset="77"/>
              </a:rPr>
              <a:t>(</a:t>
            </a:r>
            <a:r>
              <a:rPr lang="en-IN" b="0" i="0" dirty="0" err="1">
                <a:solidFill>
                  <a:srgbClr val="333333"/>
                </a:solidFill>
                <a:effectLst/>
                <a:latin typeface="Poppins" pitchFamily="2" charset="77"/>
              </a:rPr>
              <a:t>img_features</a:t>
            </a:r>
            <a:r>
              <a:rPr lang="en-IN" b="0" i="0" dirty="0">
                <a:solidFill>
                  <a:srgbClr val="333333"/>
                </a:solidFill>
                <a:effectLst/>
                <a:latin typeface="Poppins" pitchFamily="2" charset="77"/>
              </a:rPr>
              <a:t>)</a:t>
            </a:r>
          </a:p>
          <a:p>
            <a:pPr algn="l"/>
            <a:r>
              <a:rPr lang="en-IN" b="0" i="0" dirty="0">
                <a:solidFill>
                  <a:srgbClr val="333333"/>
                </a:solidFill>
                <a:effectLst/>
                <a:latin typeface="Poppins" pitchFamily="2" charset="77"/>
              </a:rPr>
              <a:t>print(Y)</a:t>
            </a:r>
          </a:p>
          <a:p>
            <a:pPr algn="l"/>
            <a:r>
              <a:rPr lang="en-IN" b="0" i="0" dirty="0">
                <a:solidFill>
                  <a:srgbClr val="333333"/>
                </a:solidFill>
                <a:effectLst/>
                <a:latin typeface="Poppins" pitchFamily="2" charset="77"/>
              </a:rPr>
              <a:t>This is the output of the model which indicates the category of all the input images.</a:t>
            </a:r>
          </a:p>
          <a:p>
            <a:endParaRPr lang="en-US" dirty="0"/>
          </a:p>
        </p:txBody>
      </p:sp>
      <p:pic>
        <p:nvPicPr>
          <p:cNvPr id="5126" name="Picture 6">
            <a:extLst>
              <a:ext uri="{FF2B5EF4-FFF2-40B4-BE49-F238E27FC236}">
                <a16:creationId xmlns:a16="http://schemas.microsoft.com/office/drawing/2014/main" id="{F35E681B-2BA0-E968-1C68-80CEAFD22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653" y="5953621"/>
            <a:ext cx="96647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199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F0290-AD06-51AC-9FA2-9E8821A09F68}"/>
              </a:ext>
            </a:extLst>
          </p:cNvPr>
          <p:cNvSpPr>
            <a:spLocks noGrp="1"/>
          </p:cNvSpPr>
          <p:nvPr>
            <p:ph idx="1"/>
          </p:nvPr>
        </p:nvSpPr>
        <p:spPr>
          <a:xfrm>
            <a:off x="1156047" y="216061"/>
            <a:ext cx="10178322" cy="1554164"/>
          </a:xfrm>
          <a:solidFill>
            <a:schemeClr val="accent1">
              <a:lumMod val="20000"/>
              <a:lumOff val="80000"/>
            </a:schemeClr>
          </a:solidFill>
          <a:ln>
            <a:solidFill>
              <a:schemeClr val="tx1"/>
            </a:solidFill>
          </a:ln>
        </p:spPr>
        <p:txBody>
          <a:bodyPr/>
          <a:lstStyle/>
          <a:p>
            <a:pPr algn="l"/>
            <a:r>
              <a:rPr lang="en-IN" b="0" i="0" dirty="0">
                <a:solidFill>
                  <a:srgbClr val="333333"/>
                </a:solidFill>
                <a:effectLst/>
                <a:latin typeface="Poppins" pitchFamily="2" charset="77"/>
              </a:rPr>
              <a:t>Since we have only two categories of flowers, we are using the number of clusters =2. However, for larger datasets with unknown labels, it is essential to experiment with the number of cluster values for acceptable results.</a:t>
            </a:r>
          </a:p>
          <a:p>
            <a:pPr algn="l"/>
            <a:r>
              <a:rPr lang="en-IN" b="0" i="0" dirty="0">
                <a:solidFill>
                  <a:srgbClr val="333333"/>
                </a:solidFill>
                <a:effectLst/>
                <a:latin typeface="Poppins" pitchFamily="2" charset="77"/>
              </a:rPr>
              <a:t>Here are a few images from each cluster -</a:t>
            </a:r>
          </a:p>
          <a:p>
            <a:endParaRPr lang="en-US" dirty="0"/>
          </a:p>
        </p:txBody>
      </p:sp>
      <p:pic>
        <p:nvPicPr>
          <p:cNvPr id="6148" name="Picture 4">
            <a:extLst>
              <a:ext uri="{FF2B5EF4-FFF2-40B4-BE49-F238E27FC236}">
                <a16:creationId xmlns:a16="http://schemas.microsoft.com/office/drawing/2014/main" id="{1280E476-88F3-E4C6-8C7D-79B402093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030" y="4117084"/>
            <a:ext cx="10178322" cy="14017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C859EAFF-0F63-D2B5-FF3E-DBD288150D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171"/>
          <a:stretch/>
        </p:blipFill>
        <p:spPr bwMode="auto">
          <a:xfrm>
            <a:off x="1042988" y="2236788"/>
            <a:ext cx="10829925" cy="15541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E34783-8187-F134-437C-A9EC12664D5B}"/>
              </a:ext>
            </a:extLst>
          </p:cNvPr>
          <p:cNvSpPr txBox="1"/>
          <p:nvPr/>
        </p:nvSpPr>
        <p:spPr>
          <a:xfrm>
            <a:off x="10175941" y="1893349"/>
            <a:ext cx="1528762" cy="369332"/>
          </a:xfrm>
          <a:prstGeom prst="rect">
            <a:avLst/>
          </a:prstGeom>
          <a:noFill/>
        </p:spPr>
        <p:txBody>
          <a:bodyPr wrap="square" rtlCol="0">
            <a:spAutoFit/>
          </a:bodyPr>
          <a:lstStyle/>
          <a:p>
            <a:r>
              <a:rPr lang="en-US" dirty="0"/>
              <a:t>CLUSTER1</a:t>
            </a:r>
          </a:p>
        </p:txBody>
      </p:sp>
      <p:sp>
        <p:nvSpPr>
          <p:cNvPr id="8" name="TextBox 7">
            <a:extLst>
              <a:ext uri="{FF2B5EF4-FFF2-40B4-BE49-F238E27FC236}">
                <a16:creationId xmlns:a16="http://schemas.microsoft.com/office/drawing/2014/main" id="{F40AABD2-0DF4-7E18-D3DB-14ED4D5C76CC}"/>
              </a:ext>
            </a:extLst>
          </p:cNvPr>
          <p:cNvSpPr txBox="1"/>
          <p:nvPr/>
        </p:nvSpPr>
        <p:spPr>
          <a:xfrm>
            <a:off x="10095740" y="5421634"/>
            <a:ext cx="1528762" cy="369332"/>
          </a:xfrm>
          <a:prstGeom prst="rect">
            <a:avLst/>
          </a:prstGeom>
          <a:noFill/>
        </p:spPr>
        <p:txBody>
          <a:bodyPr wrap="square" rtlCol="0">
            <a:spAutoFit/>
          </a:bodyPr>
          <a:lstStyle/>
          <a:p>
            <a:r>
              <a:rPr lang="en-US" dirty="0"/>
              <a:t>CLUSTER2</a:t>
            </a:r>
          </a:p>
        </p:txBody>
      </p:sp>
      <p:sp>
        <p:nvSpPr>
          <p:cNvPr id="10" name="TextBox 9">
            <a:extLst>
              <a:ext uri="{FF2B5EF4-FFF2-40B4-BE49-F238E27FC236}">
                <a16:creationId xmlns:a16="http://schemas.microsoft.com/office/drawing/2014/main" id="{1CB82D70-4195-82FD-E3B0-8DBC9F62EBD3}"/>
              </a:ext>
            </a:extLst>
          </p:cNvPr>
          <p:cNvSpPr txBox="1"/>
          <p:nvPr/>
        </p:nvSpPr>
        <p:spPr>
          <a:xfrm>
            <a:off x="1042988" y="6037215"/>
            <a:ext cx="10661715" cy="707886"/>
          </a:xfrm>
          <a:prstGeom prst="rect">
            <a:avLst/>
          </a:prstGeom>
          <a:solidFill>
            <a:schemeClr val="accent5">
              <a:lumMod val="20000"/>
              <a:lumOff val="80000"/>
            </a:schemeClr>
          </a:solidFill>
          <a:ln>
            <a:solidFill>
              <a:schemeClr val="tx1"/>
            </a:solidFill>
          </a:ln>
        </p:spPr>
        <p:txBody>
          <a:bodyPr wrap="square">
            <a:spAutoFit/>
          </a:bodyPr>
          <a:lstStyle/>
          <a:p>
            <a:r>
              <a:rPr lang="en-IN" sz="2000" b="0" i="0" dirty="0">
                <a:solidFill>
                  <a:srgbClr val="333333"/>
                </a:solidFill>
                <a:effectLst/>
              </a:rPr>
              <a:t>NOTE : It is clear that the model did a good job at grouping the images into two categories. All images except one image were correctly clustered. </a:t>
            </a:r>
            <a:endParaRPr lang="en-US" sz="2000" dirty="0"/>
          </a:p>
        </p:txBody>
      </p:sp>
    </p:spTree>
    <p:extLst>
      <p:ext uri="{BB962C8B-B14F-4D97-AF65-F5344CB8AC3E}">
        <p14:creationId xmlns:p14="http://schemas.microsoft.com/office/powerpoint/2010/main" val="610076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6344-B75C-0A17-0FBF-A30D3E382BED}"/>
              </a:ext>
            </a:extLst>
          </p:cNvPr>
          <p:cNvSpPr>
            <a:spLocks noGrp="1"/>
          </p:cNvSpPr>
          <p:nvPr>
            <p:ph type="title"/>
          </p:nvPr>
        </p:nvSpPr>
        <p:spPr/>
        <p:txBody>
          <a:bodyPr>
            <a:normAutofit fontScale="90000"/>
          </a:bodyPr>
          <a:lstStyle/>
          <a:p>
            <a:r>
              <a:rPr lang="en-IN" b="0" i="0" dirty="0">
                <a:solidFill>
                  <a:schemeClr val="tx1"/>
                </a:solidFill>
                <a:effectLst/>
              </a:rPr>
              <a:t>Unsupervised Learning algorithms</a:t>
            </a:r>
            <a:br>
              <a:rPr lang="en-IN" b="0" i="0" dirty="0">
                <a:solidFill>
                  <a:schemeClr val="tx1"/>
                </a:solidFill>
                <a:effectLst/>
              </a:rPr>
            </a:br>
            <a:endParaRPr lang="en-US" dirty="0">
              <a:solidFill>
                <a:schemeClr val="tx1"/>
              </a:solidFill>
            </a:endParaRPr>
          </a:p>
        </p:txBody>
      </p:sp>
      <p:sp>
        <p:nvSpPr>
          <p:cNvPr id="3" name="Content Placeholder 2">
            <a:extLst>
              <a:ext uri="{FF2B5EF4-FFF2-40B4-BE49-F238E27FC236}">
                <a16:creationId xmlns:a16="http://schemas.microsoft.com/office/drawing/2014/main" id="{22186D23-A056-AE80-D595-4DE8657F6ECE}"/>
              </a:ext>
            </a:extLst>
          </p:cNvPr>
          <p:cNvSpPr>
            <a:spLocks noGrp="1"/>
          </p:cNvSpPr>
          <p:nvPr>
            <p:ph idx="1"/>
          </p:nvPr>
        </p:nvSpPr>
        <p:spPr>
          <a:xfrm>
            <a:off x="1251678" y="1318847"/>
            <a:ext cx="10178322" cy="4560746"/>
          </a:xfrm>
          <a:solidFill>
            <a:schemeClr val="accent1">
              <a:lumMod val="20000"/>
              <a:lumOff val="80000"/>
            </a:schemeClr>
          </a:solidFill>
          <a:ln>
            <a:solidFill>
              <a:schemeClr val="tx1"/>
            </a:solidFill>
          </a:ln>
        </p:spPr>
        <p:txBody>
          <a:bodyPr>
            <a:normAutofit/>
          </a:bodyPr>
          <a:lstStyle/>
          <a:p>
            <a:pPr marL="0" indent="0" algn="just">
              <a:buNone/>
            </a:pPr>
            <a:r>
              <a:rPr lang="en-IN" i="0" dirty="0">
                <a:solidFill>
                  <a:srgbClr val="333333"/>
                </a:solidFill>
                <a:effectLst/>
                <a:latin typeface="inter-regular"/>
              </a:rPr>
              <a:t>Below is the list of some popular unsupervised learning algorithms:</a:t>
            </a:r>
          </a:p>
          <a:p>
            <a:pPr algn="just">
              <a:buFont typeface="Arial" panose="020B0604020202020204" pitchFamily="34" charset="0"/>
              <a:buChar char="•"/>
            </a:pPr>
            <a:r>
              <a:rPr lang="en-IN" i="0" dirty="0">
                <a:solidFill>
                  <a:srgbClr val="000000"/>
                </a:solidFill>
                <a:effectLst/>
                <a:latin typeface="inter-bold"/>
              </a:rPr>
              <a:t>K-means clustering</a:t>
            </a:r>
            <a:endParaRPr lang="en-IN" i="0" dirty="0">
              <a:solidFill>
                <a:srgbClr val="000000"/>
              </a:solidFill>
              <a:effectLst/>
              <a:latin typeface="inter-regular"/>
            </a:endParaRPr>
          </a:p>
          <a:p>
            <a:pPr algn="just">
              <a:buFont typeface="Arial" panose="020B0604020202020204" pitchFamily="34" charset="0"/>
              <a:buChar char="•"/>
            </a:pPr>
            <a:r>
              <a:rPr lang="en-IN" i="0" dirty="0">
                <a:solidFill>
                  <a:srgbClr val="000000"/>
                </a:solidFill>
                <a:effectLst/>
                <a:latin typeface="inter-bold"/>
              </a:rPr>
              <a:t>KNN (k-nearest </a:t>
            </a:r>
            <a:r>
              <a:rPr lang="en-IN" i="0" dirty="0" err="1">
                <a:solidFill>
                  <a:srgbClr val="000000"/>
                </a:solidFill>
                <a:effectLst/>
                <a:latin typeface="inter-bold"/>
              </a:rPr>
              <a:t>neighbors</a:t>
            </a:r>
            <a:r>
              <a:rPr lang="en-IN" i="0" dirty="0">
                <a:solidFill>
                  <a:srgbClr val="000000"/>
                </a:solidFill>
                <a:effectLst/>
                <a:latin typeface="inter-bold"/>
              </a:rPr>
              <a:t>)</a:t>
            </a:r>
            <a:endParaRPr lang="en-IN" i="0" dirty="0">
              <a:solidFill>
                <a:srgbClr val="000000"/>
              </a:solidFill>
              <a:effectLst/>
              <a:latin typeface="inter-regular"/>
            </a:endParaRPr>
          </a:p>
          <a:p>
            <a:pPr algn="just">
              <a:buFont typeface="Arial" panose="020B0604020202020204" pitchFamily="34" charset="0"/>
              <a:buChar char="•"/>
            </a:pPr>
            <a:r>
              <a:rPr lang="en-IN" i="0" dirty="0">
                <a:solidFill>
                  <a:srgbClr val="000000"/>
                </a:solidFill>
                <a:effectLst/>
                <a:latin typeface="inter-bold"/>
              </a:rPr>
              <a:t>Hierarchal clustering</a:t>
            </a:r>
            <a:endParaRPr lang="en-IN" i="0" dirty="0">
              <a:solidFill>
                <a:srgbClr val="000000"/>
              </a:solidFill>
              <a:effectLst/>
              <a:latin typeface="inter-regular"/>
            </a:endParaRPr>
          </a:p>
          <a:p>
            <a:pPr algn="just">
              <a:buFont typeface="Arial" panose="020B0604020202020204" pitchFamily="34" charset="0"/>
              <a:buChar char="•"/>
            </a:pPr>
            <a:r>
              <a:rPr lang="en-IN" i="0" dirty="0">
                <a:solidFill>
                  <a:srgbClr val="000000"/>
                </a:solidFill>
                <a:effectLst/>
                <a:latin typeface="inter-bold"/>
              </a:rPr>
              <a:t>Anomaly detection</a:t>
            </a:r>
            <a:endParaRPr lang="en-IN" i="0" dirty="0">
              <a:solidFill>
                <a:srgbClr val="000000"/>
              </a:solidFill>
              <a:effectLst/>
              <a:latin typeface="inter-regular"/>
            </a:endParaRPr>
          </a:p>
          <a:p>
            <a:pPr algn="just">
              <a:buFont typeface="Arial" panose="020B0604020202020204" pitchFamily="34" charset="0"/>
              <a:buChar char="•"/>
            </a:pPr>
            <a:r>
              <a:rPr lang="en-IN" i="0" dirty="0">
                <a:solidFill>
                  <a:srgbClr val="000000"/>
                </a:solidFill>
                <a:effectLst/>
                <a:latin typeface="inter-bold"/>
              </a:rPr>
              <a:t>Neural Networks</a:t>
            </a:r>
            <a:endParaRPr lang="en-IN" i="0" dirty="0">
              <a:solidFill>
                <a:srgbClr val="000000"/>
              </a:solidFill>
              <a:effectLst/>
              <a:latin typeface="inter-regular"/>
            </a:endParaRPr>
          </a:p>
          <a:p>
            <a:pPr algn="just">
              <a:buFont typeface="Arial" panose="020B0604020202020204" pitchFamily="34" charset="0"/>
              <a:buChar char="•"/>
            </a:pPr>
            <a:r>
              <a:rPr lang="en-IN" i="0" dirty="0">
                <a:solidFill>
                  <a:srgbClr val="000000"/>
                </a:solidFill>
                <a:effectLst/>
                <a:latin typeface="inter-bold"/>
              </a:rPr>
              <a:t>Principle Component Analysis</a:t>
            </a:r>
            <a:endParaRPr lang="en-IN" i="0" dirty="0">
              <a:solidFill>
                <a:srgbClr val="000000"/>
              </a:solidFill>
              <a:effectLst/>
              <a:latin typeface="inter-regular"/>
            </a:endParaRPr>
          </a:p>
          <a:p>
            <a:pPr algn="just">
              <a:buFont typeface="Arial" panose="020B0604020202020204" pitchFamily="34" charset="0"/>
              <a:buChar char="•"/>
            </a:pPr>
            <a:r>
              <a:rPr lang="en-IN" i="0" dirty="0">
                <a:solidFill>
                  <a:srgbClr val="000000"/>
                </a:solidFill>
                <a:effectLst/>
                <a:latin typeface="inter-bold"/>
              </a:rPr>
              <a:t>Independent Component Analysis</a:t>
            </a:r>
            <a:endParaRPr lang="en-IN" i="0" dirty="0">
              <a:solidFill>
                <a:srgbClr val="000000"/>
              </a:solidFill>
              <a:effectLst/>
              <a:latin typeface="inter-regular"/>
            </a:endParaRPr>
          </a:p>
          <a:p>
            <a:pPr algn="just">
              <a:buFont typeface="Arial" panose="020B0604020202020204" pitchFamily="34" charset="0"/>
              <a:buChar char="•"/>
            </a:pPr>
            <a:r>
              <a:rPr lang="en-IN" i="0" dirty="0" err="1">
                <a:solidFill>
                  <a:srgbClr val="000000"/>
                </a:solidFill>
                <a:effectLst/>
                <a:latin typeface="inter-bold"/>
              </a:rPr>
              <a:t>Apriori</a:t>
            </a:r>
            <a:r>
              <a:rPr lang="en-IN" i="0" dirty="0">
                <a:solidFill>
                  <a:srgbClr val="000000"/>
                </a:solidFill>
                <a:effectLst/>
                <a:latin typeface="inter-bold"/>
              </a:rPr>
              <a:t> algorithm</a:t>
            </a:r>
            <a:endParaRPr lang="en-IN" i="0" dirty="0">
              <a:solidFill>
                <a:srgbClr val="000000"/>
              </a:solidFill>
              <a:effectLst/>
              <a:latin typeface="inter-regular"/>
            </a:endParaRPr>
          </a:p>
          <a:p>
            <a:pPr algn="just">
              <a:buFont typeface="Arial" panose="020B0604020202020204" pitchFamily="34" charset="0"/>
              <a:buChar char="•"/>
            </a:pPr>
            <a:r>
              <a:rPr lang="en-IN" i="0" dirty="0">
                <a:solidFill>
                  <a:srgbClr val="000000"/>
                </a:solidFill>
                <a:effectLst/>
                <a:latin typeface="inter-bold"/>
              </a:rPr>
              <a:t>Singular value decomposition</a:t>
            </a:r>
            <a:endParaRPr lang="en-IN"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265771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FCC1-C9C5-1A7E-ED13-5ACF9EAD58F1}"/>
              </a:ext>
            </a:extLst>
          </p:cNvPr>
          <p:cNvSpPr>
            <a:spLocks noGrp="1"/>
          </p:cNvSpPr>
          <p:nvPr>
            <p:ph type="title"/>
          </p:nvPr>
        </p:nvSpPr>
        <p:spPr/>
        <p:txBody>
          <a:bodyPr/>
          <a:lstStyle/>
          <a:p>
            <a:r>
              <a:rPr lang="en-US" dirty="0"/>
              <a:t>CLASSIFIER</a:t>
            </a:r>
          </a:p>
        </p:txBody>
      </p:sp>
      <p:sp>
        <p:nvSpPr>
          <p:cNvPr id="3" name="Content Placeholder 2">
            <a:extLst>
              <a:ext uri="{FF2B5EF4-FFF2-40B4-BE49-F238E27FC236}">
                <a16:creationId xmlns:a16="http://schemas.microsoft.com/office/drawing/2014/main" id="{328B364B-F310-1949-E355-EB93CAF0522B}"/>
              </a:ext>
            </a:extLst>
          </p:cNvPr>
          <p:cNvSpPr>
            <a:spLocks noGrp="1"/>
          </p:cNvSpPr>
          <p:nvPr>
            <p:ph idx="1"/>
          </p:nvPr>
        </p:nvSpPr>
        <p:spPr>
          <a:xfrm>
            <a:off x="1014413" y="1959429"/>
            <a:ext cx="10753043" cy="4349295"/>
          </a:xfrm>
          <a:solidFill>
            <a:schemeClr val="accent1">
              <a:lumMod val="20000"/>
              <a:lumOff val="80000"/>
            </a:schemeClr>
          </a:solidFill>
          <a:ln>
            <a:solidFill>
              <a:schemeClr val="tx1"/>
            </a:solidFill>
          </a:ln>
        </p:spPr>
        <p:txBody>
          <a:bodyPr>
            <a:normAutofit lnSpcReduction="10000"/>
          </a:bodyPr>
          <a:lstStyle/>
          <a:p>
            <a:r>
              <a:rPr lang="en-IN" sz="2400" b="0" i="0" dirty="0">
                <a:solidFill>
                  <a:schemeClr val="tx1"/>
                </a:solidFill>
                <a:effectLst/>
                <a:latin typeface="inter-regular"/>
              </a:rPr>
              <a:t>The algorithm which implements the classification on a dataset is known as a classifier. There are two types of Classifications:</a:t>
            </a:r>
          </a:p>
          <a:p>
            <a:endParaRPr lang="en-IN" sz="2400" b="0" i="0" dirty="0">
              <a:solidFill>
                <a:schemeClr val="tx1"/>
              </a:solidFill>
              <a:effectLst/>
              <a:latin typeface="inter-regular"/>
            </a:endParaRPr>
          </a:p>
          <a:p>
            <a:pPr>
              <a:buFont typeface="Arial" panose="020B0604020202020204" pitchFamily="34" charset="0"/>
              <a:buChar char="•"/>
            </a:pPr>
            <a:r>
              <a:rPr lang="en-IN" sz="2400" b="1" i="0" dirty="0">
                <a:solidFill>
                  <a:schemeClr val="tx1"/>
                </a:solidFill>
                <a:effectLst/>
                <a:latin typeface="inter-bold"/>
              </a:rPr>
              <a:t>Binary Classifier:</a:t>
            </a:r>
            <a:r>
              <a:rPr lang="en-IN" sz="2400" b="0" i="0" dirty="0">
                <a:solidFill>
                  <a:schemeClr val="tx1"/>
                </a:solidFill>
                <a:effectLst/>
                <a:latin typeface="inter-regular"/>
              </a:rPr>
              <a:t> If the classification problem has only two possible outcomes, then it is called as Binary Classifier.</a:t>
            </a:r>
            <a:br>
              <a:rPr lang="en-IN" sz="2400" b="0" i="0" dirty="0">
                <a:solidFill>
                  <a:schemeClr val="tx1"/>
                </a:solidFill>
                <a:effectLst/>
                <a:latin typeface="inter-regular"/>
              </a:rPr>
            </a:br>
            <a:r>
              <a:rPr lang="en-IN" sz="2400" b="1" i="0" dirty="0">
                <a:solidFill>
                  <a:schemeClr val="tx1"/>
                </a:solidFill>
                <a:effectLst/>
                <a:latin typeface="inter-bold"/>
              </a:rPr>
              <a:t>Examples:</a:t>
            </a:r>
            <a:r>
              <a:rPr lang="en-IN" sz="2400" b="0" i="0" dirty="0">
                <a:solidFill>
                  <a:schemeClr val="tx1"/>
                </a:solidFill>
                <a:effectLst/>
                <a:latin typeface="inter-regular"/>
              </a:rPr>
              <a:t> YES or NO, MALE or FEMALE, SPAM or NOT SPAM, CAT or DOG, etc.</a:t>
            </a:r>
          </a:p>
          <a:p>
            <a:pPr>
              <a:buFont typeface="Arial" panose="020B0604020202020204" pitchFamily="34" charset="0"/>
              <a:buChar char="•"/>
            </a:pPr>
            <a:endParaRPr lang="en-IN" sz="2400" b="0" i="0" dirty="0">
              <a:solidFill>
                <a:schemeClr val="tx1"/>
              </a:solidFill>
              <a:effectLst/>
              <a:latin typeface="inter-regular"/>
            </a:endParaRPr>
          </a:p>
          <a:p>
            <a:pPr>
              <a:buFont typeface="Arial" panose="020B0604020202020204" pitchFamily="34" charset="0"/>
              <a:buChar char="•"/>
            </a:pPr>
            <a:r>
              <a:rPr lang="en-IN" sz="2400" b="1" i="0" dirty="0">
                <a:solidFill>
                  <a:schemeClr val="tx1"/>
                </a:solidFill>
                <a:effectLst/>
                <a:latin typeface="inter-bold"/>
              </a:rPr>
              <a:t>Multi-class Classifier:</a:t>
            </a:r>
            <a:r>
              <a:rPr lang="en-IN" sz="2400" b="0" i="0" dirty="0">
                <a:solidFill>
                  <a:schemeClr val="tx1"/>
                </a:solidFill>
                <a:effectLst/>
                <a:latin typeface="inter-regular"/>
              </a:rPr>
              <a:t> If a classification problem has more than two outcomes, then it is called as Multi-class Classifier.</a:t>
            </a:r>
            <a:br>
              <a:rPr lang="en-IN" sz="2400" b="0" i="0" dirty="0">
                <a:solidFill>
                  <a:schemeClr val="tx1"/>
                </a:solidFill>
                <a:effectLst/>
                <a:latin typeface="inter-regular"/>
              </a:rPr>
            </a:br>
            <a:r>
              <a:rPr lang="en-IN" sz="2400" b="1" i="0" dirty="0">
                <a:solidFill>
                  <a:schemeClr val="tx1"/>
                </a:solidFill>
                <a:effectLst/>
                <a:latin typeface="inter-bold"/>
              </a:rPr>
              <a:t>Example:</a:t>
            </a:r>
            <a:r>
              <a:rPr lang="en-IN" sz="2400" b="0" i="0" dirty="0">
                <a:solidFill>
                  <a:schemeClr val="tx1"/>
                </a:solidFill>
                <a:effectLst/>
                <a:latin typeface="inter-regular"/>
              </a:rPr>
              <a:t> Classifications of types of crops, Classification of types of music.</a:t>
            </a:r>
          </a:p>
          <a:p>
            <a:endParaRPr lang="en-US" sz="2400" dirty="0">
              <a:solidFill>
                <a:schemeClr val="tx1"/>
              </a:solidFill>
            </a:endParaRPr>
          </a:p>
        </p:txBody>
      </p:sp>
    </p:spTree>
    <p:extLst>
      <p:ext uri="{BB962C8B-B14F-4D97-AF65-F5344CB8AC3E}">
        <p14:creationId xmlns:p14="http://schemas.microsoft.com/office/powerpoint/2010/main" val="657930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4211-B871-C56E-F0BD-CF2F56EEC709}"/>
              </a:ext>
            </a:extLst>
          </p:cNvPr>
          <p:cNvSpPr>
            <a:spLocks noGrp="1"/>
          </p:cNvSpPr>
          <p:nvPr>
            <p:ph type="title"/>
          </p:nvPr>
        </p:nvSpPr>
        <p:spPr/>
        <p:txBody>
          <a:bodyPr>
            <a:normAutofit fontScale="90000"/>
          </a:bodyPr>
          <a:lstStyle/>
          <a:p>
            <a:r>
              <a:rPr lang="en-IN" b="0" i="0" dirty="0">
                <a:solidFill>
                  <a:schemeClr val="tx1"/>
                </a:solidFill>
                <a:effectLst/>
              </a:rPr>
              <a:t>Unsupervised Learning algorithms</a:t>
            </a:r>
            <a:br>
              <a:rPr lang="en-IN" b="0" i="0" dirty="0">
                <a:solidFill>
                  <a:schemeClr val="tx1"/>
                </a:solidFill>
                <a:effectLst/>
              </a:rPr>
            </a:br>
            <a:endParaRPr lang="en-US" dirty="0"/>
          </a:p>
        </p:txBody>
      </p:sp>
      <p:sp>
        <p:nvSpPr>
          <p:cNvPr id="3" name="Content Placeholder 2">
            <a:extLst>
              <a:ext uri="{FF2B5EF4-FFF2-40B4-BE49-F238E27FC236}">
                <a16:creationId xmlns:a16="http://schemas.microsoft.com/office/drawing/2014/main" id="{1B220889-C9EA-F51F-1D09-0DBFC251DC20}"/>
              </a:ext>
            </a:extLst>
          </p:cNvPr>
          <p:cNvSpPr>
            <a:spLocks noGrp="1"/>
          </p:cNvSpPr>
          <p:nvPr>
            <p:ph idx="1"/>
          </p:nvPr>
        </p:nvSpPr>
        <p:spPr>
          <a:xfrm>
            <a:off x="1251678" y="1688123"/>
            <a:ext cx="10178322" cy="4659923"/>
          </a:xfrm>
          <a:solidFill>
            <a:schemeClr val="accent1">
              <a:lumMod val="20000"/>
              <a:lumOff val="80000"/>
            </a:schemeClr>
          </a:solidFill>
          <a:ln>
            <a:solidFill>
              <a:schemeClr val="tx1"/>
            </a:solidFill>
          </a:ln>
        </p:spPr>
        <p:txBody>
          <a:bodyPr>
            <a:normAutofit/>
          </a:bodyPr>
          <a:lstStyle/>
          <a:p>
            <a:pPr marL="0" indent="0" algn="just">
              <a:buNone/>
            </a:pPr>
            <a:r>
              <a:rPr lang="en-IN" b="1" i="0" u="sng" dirty="0">
                <a:solidFill>
                  <a:srgbClr val="610B38"/>
                </a:solidFill>
                <a:effectLst/>
              </a:rPr>
              <a:t>Advantages of Unsupervised Learning</a:t>
            </a:r>
          </a:p>
          <a:p>
            <a:pPr algn="just">
              <a:buFont typeface="Arial" panose="020B0604020202020204" pitchFamily="34" charset="0"/>
              <a:buChar char="•"/>
            </a:pPr>
            <a:r>
              <a:rPr lang="en-IN" b="0" i="0" dirty="0">
                <a:solidFill>
                  <a:srgbClr val="000000"/>
                </a:solidFill>
                <a:effectLst/>
              </a:rPr>
              <a:t>Unsupervised learning is used for more complex tasks as compared to supervised learning because, in unsupervised learning, we don't have </a:t>
            </a:r>
            <a:r>
              <a:rPr lang="en-IN" b="0" i="0" dirty="0" err="1">
                <a:solidFill>
                  <a:srgbClr val="000000"/>
                </a:solidFill>
                <a:effectLst/>
              </a:rPr>
              <a:t>labeled</a:t>
            </a:r>
            <a:r>
              <a:rPr lang="en-IN" b="0" i="0" dirty="0">
                <a:solidFill>
                  <a:srgbClr val="000000"/>
                </a:solidFill>
                <a:effectLst/>
              </a:rPr>
              <a:t> input data.</a:t>
            </a:r>
          </a:p>
          <a:p>
            <a:pPr algn="just">
              <a:buFont typeface="Arial" panose="020B0604020202020204" pitchFamily="34" charset="0"/>
              <a:buChar char="•"/>
            </a:pPr>
            <a:r>
              <a:rPr lang="en-IN" b="0" i="0" dirty="0">
                <a:solidFill>
                  <a:srgbClr val="000000"/>
                </a:solidFill>
                <a:effectLst/>
              </a:rPr>
              <a:t>Unsupervised learning is preferable as it is easy to get </a:t>
            </a:r>
            <a:r>
              <a:rPr lang="en-IN" b="0" i="0" dirty="0" err="1">
                <a:solidFill>
                  <a:srgbClr val="000000"/>
                </a:solidFill>
                <a:effectLst/>
              </a:rPr>
              <a:t>unlabeled</a:t>
            </a:r>
            <a:r>
              <a:rPr lang="en-IN" b="0" i="0" dirty="0">
                <a:solidFill>
                  <a:srgbClr val="000000"/>
                </a:solidFill>
                <a:effectLst/>
              </a:rPr>
              <a:t> data in comparison to </a:t>
            </a:r>
            <a:r>
              <a:rPr lang="en-IN" b="0" i="0" dirty="0" err="1">
                <a:solidFill>
                  <a:srgbClr val="000000"/>
                </a:solidFill>
                <a:effectLst/>
              </a:rPr>
              <a:t>labeled</a:t>
            </a:r>
            <a:r>
              <a:rPr lang="en-IN" b="0" i="0" dirty="0">
                <a:solidFill>
                  <a:srgbClr val="000000"/>
                </a:solidFill>
                <a:effectLst/>
              </a:rPr>
              <a:t> data.</a:t>
            </a:r>
          </a:p>
          <a:p>
            <a:pPr marL="0" indent="0" algn="just">
              <a:buNone/>
            </a:pPr>
            <a:endParaRPr lang="en-IN" b="1" i="0" u="sng" dirty="0">
              <a:solidFill>
                <a:srgbClr val="610B38"/>
              </a:solidFill>
              <a:effectLst/>
            </a:endParaRPr>
          </a:p>
          <a:p>
            <a:pPr marL="0" indent="0" algn="just">
              <a:buNone/>
            </a:pPr>
            <a:r>
              <a:rPr lang="en-IN" b="1" i="0" u="sng" dirty="0">
                <a:solidFill>
                  <a:srgbClr val="610B38"/>
                </a:solidFill>
                <a:effectLst/>
              </a:rPr>
              <a:t>Disadvantages of Unsupervised Learning</a:t>
            </a:r>
          </a:p>
          <a:p>
            <a:pPr algn="just">
              <a:buFont typeface="Arial" panose="020B0604020202020204" pitchFamily="34" charset="0"/>
              <a:buChar char="•"/>
            </a:pPr>
            <a:r>
              <a:rPr lang="en-IN" b="0" i="0" dirty="0">
                <a:solidFill>
                  <a:srgbClr val="000000"/>
                </a:solidFill>
                <a:effectLst/>
              </a:rPr>
              <a:t>Unsupervised learning is intrinsically more difficult than supervised learning as it does not have corresponding output.</a:t>
            </a:r>
          </a:p>
          <a:p>
            <a:pPr algn="just">
              <a:buFont typeface="Arial" panose="020B0604020202020204" pitchFamily="34" charset="0"/>
              <a:buChar char="•"/>
            </a:pPr>
            <a:r>
              <a:rPr lang="en-IN" b="0" i="0" dirty="0">
                <a:solidFill>
                  <a:srgbClr val="000000"/>
                </a:solidFill>
                <a:effectLst/>
              </a:rPr>
              <a:t>The result of the unsupervised learning algorithm might be less accurate as input data is not </a:t>
            </a:r>
            <a:r>
              <a:rPr lang="en-IN" b="0" i="0" dirty="0" err="1">
                <a:solidFill>
                  <a:srgbClr val="000000"/>
                </a:solidFill>
                <a:effectLst/>
              </a:rPr>
              <a:t>labeled</a:t>
            </a:r>
            <a:r>
              <a:rPr lang="en-IN" b="0" i="0" dirty="0">
                <a:solidFill>
                  <a:srgbClr val="000000"/>
                </a:solidFill>
                <a:effectLst/>
              </a:rPr>
              <a:t>, and algorithms do not know the exact output in advance.</a:t>
            </a:r>
          </a:p>
          <a:p>
            <a:endParaRPr lang="en-US" dirty="0"/>
          </a:p>
        </p:txBody>
      </p:sp>
    </p:spTree>
    <p:extLst>
      <p:ext uri="{BB962C8B-B14F-4D97-AF65-F5344CB8AC3E}">
        <p14:creationId xmlns:p14="http://schemas.microsoft.com/office/powerpoint/2010/main" val="1239194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DCBC-AFF7-89D7-0FDC-3D6F94F4EE38}"/>
              </a:ext>
            </a:extLst>
          </p:cNvPr>
          <p:cNvSpPr>
            <a:spLocks noGrp="1"/>
          </p:cNvSpPr>
          <p:nvPr>
            <p:ph type="title"/>
          </p:nvPr>
        </p:nvSpPr>
        <p:spPr>
          <a:xfrm>
            <a:off x="1006839" y="153785"/>
            <a:ext cx="10178322" cy="1492132"/>
          </a:xfrm>
        </p:spPr>
        <p:txBody>
          <a:bodyPr>
            <a:normAutofit fontScale="90000"/>
          </a:bodyPr>
          <a:lstStyle/>
          <a:p>
            <a:r>
              <a:rPr lang="en-IN" b="0" i="0" dirty="0">
                <a:solidFill>
                  <a:schemeClr val="tx1"/>
                </a:solidFill>
                <a:effectLst/>
              </a:rPr>
              <a:t>Difference between Supervised and Unsupervised Learning</a:t>
            </a:r>
            <a:br>
              <a:rPr lang="en-IN" b="0" i="0" dirty="0">
                <a:solidFill>
                  <a:schemeClr val="tx1"/>
                </a:solidFill>
                <a:effectLst/>
              </a:rPr>
            </a:br>
            <a:endParaRPr lang="en-US" dirty="0">
              <a:solidFill>
                <a:schemeClr val="tx1"/>
              </a:solidFill>
            </a:endParaRPr>
          </a:p>
        </p:txBody>
      </p:sp>
      <p:graphicFrame>
        <p:nvGraphicFramePr>
          <p:cNvPr id="4" name="Content Placeholder 3">
            <a:extLst>
              <a:ext uri="{FF2B5EF4-FFF2-40B4-BE49-F238E27FC236}">
                <a16:creationId xmlns:a16="http://schemas.microsoft.com/office/drawing/2014/main" id="{44E67EF9-478E-AA93-0C3C-3C97AB8AC358}"/>
              </a:ext>
            </a:extLst>
          </p:cNvPr>
          <p:cNvGraphicFramePr>
            <a:graphicFrameLocks noGrp="1"/>
          </p:cNvGraphicFramePr>
          <p:nvPr>
            <p:ph idx="1"/>
            <p:extLst>
              <p:ext uri="{D42A27DB-BD31-4B8C-83A1-F6EECF244321}">
                <p14:modId xmlns:p14="http://schemas.microsoft.com/office/powerpoint/2010/main" val="2542645287"/>
              </p:ext>
            </p:extLst>
          </p:nvPr>
        </p:nvGraphicFramePr>
        <p:xfrm>
          <a:off x="1006839" y="1487131"/>
          <a:ext cx="10814540" cy="5217084"/>
        </p:xfrm>
        <a:graphic>
          <a:graphicData uri="http://schemas.openxmlformats.org/drawingml/2006/table">
            <a:tbl>
              <a:tblPr>
                <a:tableStyleId>{5C22544A-7EE6-4342-B048-85BDC9FD1C3A}</a:tableStyleId>
              </a:tblPr>
              <a:tblGrid>
                <a:gridCol w="5407270">
                  <a:extLst>
                    <a:ext uri="{9D8B030D-6E8A-4147-A177-3AD203B41FA5}">
                      <a16:colId xmlns:a16="http://schemas.microsoft.com/office/drawing/2014/main" val="1282144144"/>
                    </a:ext>
                  </a:extLst>
                </a:gridCol>
                <a:gridCol w="5407270">
                  <a:extLst>
                    <a:ext uri="{9D8B030D-6E8A-4147-A177-3AD203B41FA5}">
                      <a16:colId xmlns:a16="http://schemas.microsoft.com/office/drawing/2014/main" val="3097055818"/>
                    </a:ext>
                  </a:extLst>
                </a:gridCol>
              </a:tblGrid>
              <a:tr h="415624">
                <a:tc>
                  <a:txBody>
                    <a:bodyPr/>
                    <a:lstStyle/>
                    <a:p>
                      <a:pPr algn="ctr" fontAlgn="t"/>
                      <a:r>
                        <a:rPr lang="en-IN" sz="2000" dirty="0">
                          <a:solidFill>
                            <a:srgbClr val="000000"/>
                          </a:solidFill>
                          <a:effectLst/>
                        </a:rPr>
                        <a:t>Supervised Learning</a:t>
                      </a:r>
                      <a:endParaRPr lang="en-IN" sz="2000" dirty="0">
                        <a:solidFill>
                          <a:srgbClr val="000000"/>
                        </a:solidFill>
                        <a:effectLst/>
                        <a:latin typeface="times new roman" panose="02020603050405020304" pitchFamily="18" charset="0"/>
                      </a:endParaRPr>
                    </a:p>
                  </a:txBody>
                  <a:tcPr marL="74258" marR="74258" marT="74258" marB="742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t"/>
                      <a:r>
                        <a:rPr lang="en-IN" sz="2000" dirty="0">
                          <a:solidFill>
                            <a:srgbClr val="000000"/>
                          </a:solidFill>
                          <a:effectLst/>
                        </a:rPr>
                        <a:t>Unsupervised Learning</a:t>
                      </a:r>
                      <a:endParaRPr lang="en-IN" sz="2000" dirty="0">
                        <a:solidFill>
                          <a:srgbClr val="000000"/>
                        </a:solidFill>
                        <a:effectLst/>
                        <a:latin typeface="times new roman" panose="02020603050405020304" pitchFamily="18" charset="0"/>
                      </a:endParaRPr>
                    </a:p>
                  </a:txBody>
                  <a:tcPr marL="74258" marR="74258" marT="74258" marB="742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96022158"/>
                  </a:ext>
                </a:extLst>
              </a:tr>
              <a:tr h="582898">
                <a:tc>
                  <a:txBody>
                    <a:bodyPr/>
                    <a:lstStyle/>
                    <a:p>
                      <a:pPr algn="just" fontAlgn="t"/>
                      <a:r>
                        <a:rPr lang="en-IN" sz="2000">
                          <a:solidFill>
                            <a:srgbClr val="333333"/>
                          </a:solidFill>
                          <a:effectLst/>
                        </a:rPr>
                        <a:t>Supervised learning algorithms are trained using labeled data.</a:t>
                      </a:r>
                      <a:endParaRPr lang="en-IN" sz="200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t"/>
                      <a:r>
                        <a:rPr lang="en-IN" sz="2000">
                          <a:solidFill>
                            <a:srgbClr val="333333"/>
                          </a:solidFill>
                          <a:effectLst/>
                        </a:rPr>
                        <a:t>Unsupervised learning algorithms are trained using unlabeled data.</a:t>
                      </a:r>
                      <a:endParaRPr lang="en-IN" sz="200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57743495"/>
                  </a:ext>
                </a:extLst>
              </a:tr>
              <a:tr h="812260">
                <a:tc>
                  <a:txBody>
                    <a:bodyPr/>
                    <a:lstStyle/>
                    <a:p>
                      <a:pPr algn="just" fontAlgn="t"/>
                      <a:r>
                        <a:rPr lang="en-IN" sz="2000">
                          <a:solidFill>
                            <a:srgbClr val="333333"/>
                          </a:solidFill>
                          <a:effectLst/>
                        </a:rPr>
                        <a:t>Supervised learning model takes direct feedback to check if it is predicting correct output or not.</a:t>
                      </a:r>
                      <a:endParaRPr lang="en-IN" sz="200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t"/>
                      <a:r>
                        <a:rPr lang="en-IN" sz="2000">
                          <a:solidFill>
                            <a:srgbClr val="333333"/>
                          </a:solidFill>
                          <a:effectLst/>
                        </a:rPr>
                        <a:t>Unsupervised learning model does not take any feedback.</a:t>
                      </a:r>
                      <a:endParaRPr lang="en-IN" sz="200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44536587"/>
                  </a:ext>
                </a:extLst>
              </a:tr>
              <a:tr h="582898">
                <a:tc>
                  <a:txBody>
                    <a:bodyPr/>
                    <a:lstStyle/>
                    <a:p>
                      <a:pPr algn="just" fontAlgn="t"/>
                      <a:r>
                        <a:rPr lang="en-IN" sz="2000" dirty="0">
                          <a:solidFill>
                            <a:srgbClr val="333333"/>
                          </a:solidFill>
                          <a:effectLst/>
                        </a:rPr>
                        <a:t>Supervised learning model predicts the output.</a:t>
                      </a:r>
                      <a:endParaRPr lang="en-IN" sz="2000" dirty="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t"/>
                      <a:r>
                        <a:rPr lang="en-IN" sz="2000">
                          <a:solidFill>
                            <a:srgbClr val="333333"/>
                          </a:solidFill>
                          <a:effectLst/>
                        </a:rPr>
                        <a:t>Unsupervised learning model finds the hidden patterns in data.</a:t>
                      </a:r>
                      <a:endParaRPr lang="en-IN" sz="200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24491004"/>
                  </a:ext>
                </a:extLst>
              </a:tr>
              <a:tr h="812260">
                <a:tc>
                  <a:txBody>
                    <a:bodyPr/>
                    <a:lstStyle/>
                    <a:p>
                      <a:pPr algn="just" fontAlgn="t"/>
                      <a:r>
                        <a:rPr lang="en-IN" sz="2000">
                          <a:solidFill>
                            <a:srgbClr val="333333"/>
                          </a:solidFill>
                          <a:effectLst/>
                        </a:rPr>
                        <a:t>In supervised learning, input data is provided to the model along with the output.</a:t>
                      </a:r>
                      <a:endParaRPr lang="en-IN" sz="200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t"/>
                      <a:r>
                        <a:rPr lang="en-IN" sz="2000">
                          <a:solidFill>
                            <a:srgbClr val="333333"/>
                          </a:solidFill>
                          <a:effectLst/>
                        </a:rPr>
                        <a:t>In unsupervised learning, only input data is provided to the model.</a:t>
                      </a:r>
                      <a:endParaRPr lang="en-IN" sz="200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38614360"/>
                  </a:ext>
                </a:extLst>
              </a:tr>
              <a:tr h="812260">
                <a:tc>
                  <a:txBody>
                    <a:bodyPr/>
                    <a:lstStyle/>
                    <a:p>
                      <a:pPr algn="just" fontAlgn="t"/>
                      <a:r>
                        <a:rPr lang="en-IN" sz="2000">
                          <a:solidFill>
                            <a:srgbClr val="333333"/>
                          </a:solidFill>
                          <a:effectLst/>
                        </a:rPr>
                        <a:t>The goal of supervised learning is to train the model so that it can predict the output when it is given new data.</a:t>
                      </a:r>
                      <a:endParaRPr lang="en-IN" sz="200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t"/>
                      <a:r>
                        <a:rPr lang="en-IN" sz="2000">
                          <a:solidFill>
                            <a:srgbClr val="333333"/>
                          </a:solidFill>
                          <a:effectLst/>
                        </a:rPr>
                        <a:t>The goal of unsupervised learning is to find the hidden patterns and useful insights from the unknown dataset.</a:t>
                      </a:r>
                      <a:endParaRPr lang="en-IN" sz="200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03955700"/>
                  </a:ext>
                </a:extLst>
              </a:tr>
              <a:tr h="582898">
                <a:tc>
                  <a:txBody>
                    <a:bodyPr/>
                    <a:lstStyle/>
                    <a:p>
                      <a:pPr algn="just" fontAlgn="t"/>
                      <a:r>
                        <a:rPr lang="en-IN" sz="2000" dirty="0">
                          <a:solidFill>
                            <a:srgbClr val="333333"/>
                          </a:solidFill>
                          <a:effectLst/>
                        </a:rPr>
                        <a:t>Supervised learning needs supervision to train the model.</a:t>
                      </a:r>
                      <a:endParaRPr lang="en-IN" sz="2000" dirty="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t"/>
                      <a:r>
                        <a:rPr lang="en-IN" sz="2000" dirty="0">
                          <a:solidFill>
                            <a:srgbClr val="333333"/>
                          </a:solidFill>
                          <a:effectLst/>
                        </a:rPr>
                        <a:t>Unsupervised learning does not need any supervision to train the model.</a:t>
                      </a:r>
                      <a:endParaRPr lang="en-IN" sz="2000" dirty="0">
                        <a:solidFill>
                          <a:srgbClr val="333333"/>
                        </a:solidFill>
                        <a:effectLst/>
                        <a:latin typeface="inter-regular"/>
                      </a:endParaRPr>
                    </a:p>
                  </a:txBody>
                  <a:tcPr marL="49506" marR="49506" marT="49506" marB="495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36601117"/>
                  </a:ext>
                </a:extLst>
              </a:tr>
            </a:tbl>
          </a:graphicData>
        </a:graphic>
      </p:graphicFrame>
    </p:spTree>
    <p:extLst>
      <p:ext uri="{BB962C8B-B14F-4D97-AF65-F5344CB8AC3E}">
        <p14:creationId xmlns:p14="http://schemas.microsoft.com/office/powerpoint/2010/main" val="2046098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B1D4-31FF-B991-4C25-CA9DD8D9D07A}"/>
              </a:ext>
            </a:extLst>
          </p:cNvPr>
          <p:cNvSpPr>
            <a:spLocks noGrp="1"/>
          </p:cNvSpPr>
          <p:nvPr>
            <p:ph type="title"/>
          </p:nvPr>
        </p:nvSpPr>
        <p:spPr>
          <a:xfrm>
            <a:off x="1006839" y="43755"/>
            <a:ext cx="10832123" cy="1492132"/>
          </a:xfrm>
        </p:spPr>
        <p:txBody>
          <a:bodyPr>
            <a:normAutofit/>
          </a:bodyPr>
          <a:lstStyle/>
          <a:p>
            <a:r>
              <a:rPr lang="en-IN" sz="3600" b="0" i="0" dirty="0">
                <a:solidFill>
                  <a:schemeClr val="tx1"/>
                </a:solidFill>
                <a:effectLst/>
              </a:rPr>
              <a:t>Difference between Supervised and Unsupervised Learning</a:t>
            </a:r>
            <a:endParaRPr lang="en-US" sz="3600" dirty="0"/>
          </a:p>
        </p:txBody>
      </p:sp>
      <p:graphicFrame>
        <p:nvGraphicFramePr>
          <p:cNvPr id="4" name="Table 3">
            <a:extLst>
              <a:ext uri="{FF2B5EF4-FFF2-40B4-BE49-F238E27FC236}">
                <a16:creationId xmlns:a16="http://schemas.microsoft.com/office/drawing/2014/main" id="{5080749D-5B32-93B9-FEF4-0825B8274B95}"/>
              </a:ext>
            </a:extLst>
          </p:cNvPr>
          <p:cNvGraphicFramePr>
            <a:graphicFrameLocks noGrp="1"/>
          </p:cNvGraphicFramePr>
          <p:nvPr>
            <p:extLst>
              <p:ext uri="{D42A27DB-BD31-4B8C-83A1-F6EECF244321}">
                <p14:modId xmlns:p14="http://schemas.microsoft.com/office/powerpoint/2010/main" val="3546953625"/>
              </p:ext>
            </p:extLst>
          </p:nvPr>
        </p:nvGraphicFramePr>
        <p:xfrm>
          <a:off x="1006839" y="1075795"/>
          <a:ext cx="10832124" cy="5738450"/>
        </p:xfrm>
        <a:graphic>
          <a:graphicData uri="http://schemas.openxmlformats.org/drawingml/2006/table">
            <a:tbl>
              <a:tblPr/>
              <a:tblGrid>
                <a:gridCol w="5416062">
                  <a:extLst>
                    <a:ext uri="{9D8B030D-6E8A-4147-A177-3AD203B41FA5}">
                      <a16:colId xmlns:a16="http://schemas.microsoft.com/office/drawing/2014/main" val="3947712523"/>
                    </a:ext>
                  </a:extLst>
                </a:gridCol>
                <a:gridCol w="5416062">
                  <a:extLst>
                    <a:ext uri="{9D8B030D-6E8A-4147-A177-3AD203B41FA5}">
                      <a16:colId xmlns:a16="http://schemas.microsoft.com/office/drawing/2014/main" val="1511109262"/>
                    </a:ext>
                  </a:extLst>
                </a:gridCol>
              </a:tblGrid>
              <a:tr h="720077">
                <a:tc>
                  <a:txBody>
                    <a:bodyPr/>
                    <a:lstStyle/>
                    <a:p>
                      <a:pPr algn="ctr" fontAlgn="t"/>
                      <a:r>
                        <a:rPr lang="en-IN" sz="2000" dirty="0">
                          <a:solidFill>
                            <a:srgbClr val="000000"/>
                          </a:solidFill>
                          <a:effectLst/>
                          <a:latin typeface="+mn-lt"/>
                        </a:rPr>
                        <a:t>Supervised Learning</a:t>
                      </a:r>
                    </a:p>
                  </a:txBody>
                  <a:tcPr marL="74258" marR="74258" marT="74258" marB="742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t"/>
                      <a:r>
                        <a:rPr lang="en-IN" sz="2000" dirty="0">
                          <a:solidFill>
                            <a:srgbClr val="000000"/>
                          </a:solidFill>
                          <a:effectLst/>
                          <a:latin typeface="+mn-lt"/>
                        </a:rPr>
                        <a:t>Unsupervised Learning</a:t>
                      </a:r>
                    </a:p>
                  </a:txBody>
                  <a:tcPr marL="74258" marR="74258" marT="74258" marB="742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51806373"/>
                  </a:ext>
                </a:extLst>
              </a:tr>
              <a:tr h="720077">
                <a:tc>
                  <a:txBody>
                    <a:bodyPr/>
                    <a:lstStyle/>
                    <a:p>
                      <a:pPr algn="just" fontAlgn="t"/>
                      <a:r>
                        <a:rPr lang="en-IN" sz="2000" dirty="0">
                          <a:solidFill>
                            <a:srgbClr val="333333"/>
                          </a:solidFill>
                          <a:effectLst/>
                          <a:latin typeface="+mn-lt"/>
                        </a:rPr>
                        <a:t>Supervised learning can be categorized in </a:t>
                      </a:r>
                      <a:r>
                        <a:rPr lang="en-IN" sz="2000" b="1" dirty="0">
                          <a:solidFill>
                            <a:srgbClr val="333333"/>
                          </a:solidFill>
                          <a:effectLst/>
                          <a:latin typeface="+mn-lt"/>
                        </a:rPr>
                        <a:t>Classification</a:t>
                      </a:r>
                      <a:r>
                        <a:rPr lang="en-IN" sz="2000" dirty="0">
                          <a:solidFill>
                            <a:srgbClr val="333333"/>
                          </a:solidFill>
                          <a:effectLst/>
                          <a:latin typeface="+mn-lt"/>
                        </a:rPr>
                        <a:t> and </a:t>
                      </a:r>
                      <a:r>
                        <a:rPr lang="en-IN" sz="2000" b="1" dirty="0">
                          <a:solidFill>
                            <a:srgbClr val="333333"/>
                          </a:solidFill>
                          <a:effectLst/>
                          <a:latin typeface="+mn-lt"/>
                        </a:rPr>
                        <a:t>Regression</a:t>
                      </a:r>
                      <a:r>
                        <a:rPr lang="en-IN" sz="2000" dirty="0">
                          <a:solidFill>
                            <a:srgbClr val="333333"/>
                          </a:solidFill>
                          <a:effectLst/>
                          <a:latin typeface="+mn-lt"/>
                        </a:rPr>
                        <a:t> problems.</a:t>
                      </a:r>
                    </a:p>
                  </a:txBody>
                  <a:tcPr marL="41987" marR="41987" marT="41987" marB="419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t"/>
                      <a:r>
                        <a:rPr lang="en-IN" sz="2000">
                          <a:solidFill>
                            <a:srgbClr val="333333"/>
                          </a:solidFill>
                          <a:effectLst/>
                          <a:latin typeface="+mn-lt"/>
                        </a:rPr>
                        <a:t>Unsupervised Learning can be classified in </a:t>
                      </a:r>
                      <a:r>
                        <a:rPr lang="en-IN" sz="2000" b="1">
                          <a:solidFill>
                            <a:srgbClr val="333333"/>
                          </a:solidFill>
                          <a:effectLst/>
                          <a:latin typeface="+mn-lt"/>
                        </a:rPr>
                        <a:t>Clustering</a:t>
                      </a:r>
                      <a:r>
                        <a:rPr lang="en-IN" sz="2000">
                          <a:solidFill>
                            <a:srgbClr val="333333"/>
                          </a:solidFill>
                          <a:effectLst/>
                          <a:latin typeface="+mn-lt"/>
                        </a:rPr>
                        <a:t> and </a:t>
                      </a:r>
                      <a:r>
                        <a:rPr lang="en-IN" sz="2000" b="1">
                          <a:solidFill>
                            <a:srgbClr val="333333"/>
                          </a:solidFill>
                          <a:effectLst/>
                          <a:latin typeface="+mn-lt"/>
                        </a:rPr>
                        <a:t>Associations</a:t>
                      </a:r>
                      <a:r>
                        <a:rPr lang="en-IN" sz="2000">
                          <a:solidFill>
                            <a:srgbClr val="333333"/>
                          </a:solidFill>
                          <a:effectLst/>
                          <a:latin typeface="+mn-lt"/>
                        </a:rPr>
                        <a:t> problems.</a:t>
                      </a:r>
                    </a:p>
                  </a:txBody>
                  <a:tcPr marL="41987" marR="41987" marT="41987" marB="419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16080521"/>
                  </a:ext>
                </a:extLst>
              </a:tr>
              <a:tr h="720077">
                <a:tc>
                  <a:txBody>
                    <a:bodyPr/>
                    <a:lstStyle/>
                    <a:p>
                      <a:pPr algn="just" fontAlgn="t"/>
                      <a:r>
                        <a:rPr lang="en-IN" sz="2000">
                          <a:solidFill>
                            <a:srgbClr val="333333"/>
                          </a:solidFill>
                          <a:effectLst/>
                          <a:latin typeface="+mn-lt"/>
                        </a:rPr>
                        <a:t>Supervised learning can be used for those cases where we know the input as well as corresponding outputs.</a:t>
                      </a:r>
                    </a:p>
                  </a:txBody>
                  <a:tcPr marL="41987" marR="41987" marT="41987" marB="419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t"/>
                      <a:r>
                        <a:rPr lang="en-IN" sz="2000">
                          <a:solidFill>
                            <a:srgbClr val="333333"/>
                          </a:solidFill>
                          <a:effectLst/>
                          <a:latin typeface="+mn-lt"/>
                        </a:rPr>
                        <a:t>Unsupervised learning can be used for those cases where we have only input data and no corresponding output data.</a:t>
                      </a:r>
                    </a:p>
                  </a:txBody>
                  <a:tcPr marL="41987" marR="41987" marT="41987" marB="419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56969385"/>
                  </a:ext>
                </a:extLst>
              </a:tr>
              <a:tr h="561853">
                <a:tc>
                  <a:txBody>
                    <a:bodyPr/>
                    <a:lstStyle/>
                    <a:p>
                      <a:pPr algn="just" fontAlgn="t"/>
                      <a:r>
                        <a:rPr lang="en-IN" sz="2000">
                          <a:solidFill>
                            <a:srgbClr val="333333"/>
                          </a:solidFill>
                          <a:effectLst/>
                          <a:latin typeface="+mn-lt"/>
                        </a:rPr>
                        <a:t>Supervised learning model produces an accurate result.</a:t>
                      </a:r>
                    </a:p>
                  </a:txBody>
                  <a:tcPr marL="41987" marR="41987" marT="41987" marB="419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t"/>
                      <a:r>
                        <a:rPr lang="en-IN" sz="2000" dirty="0">
                          <a:solidFill>
                            <a:srgbClr val="333333"/>
                          </a:solidFill>
                          <a:effectLst/>
                          <a:latin typeface="+mn-lt"/>
                        </a:rPr>
                        <a:t>Unsupervised learning model may give less accurate result as compared to supervised learning.</a:t>
                      </a:r>
                    </a:p>
                  </a:txBody>
                  <a:tcPr marL="41987" marR="41987" marT="41987" marB="419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20213471"/>
                  </a:ext>
                </a:extLst>
              </a:tr>
              <a:tr h="878301">
                <a:tc>
                  <a:txBody>
                    <a:bodyPr/>
                    <a:lstStyle/>
                    <a:p>
                      <a:pPr algn="just" fontAlgn="t"/>
                      <a:r>
                        <a:rPr lang="en-IN" sz="2000">
                          <a:solidFill>
                            <a:srgbClr val="333333"/>
                          </a:solidFill>
                          <a:effectLst/>
                          <a:latin typeface="+mn-lt"/>
                        </a:rPr>
                        <a:t>Supervised learning is not close to true Artificial intelligence as in this, we first train the model for each data, and then only it can predict the correct output.</a:t>
                      </a:r>
                    </a:p>
                  </a:txBody>
                  <a:tcPr marL="41987" marR="41987" marT="41987" marB="419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t"/>
                      <a:r>
                        <a:rPr lang="en-IN" sz="2000">
                          <a:solidFill>
                            <a:srgbClr val="333333"/>
                          </a:solidFill>
                          <a:effectLst/>
                          <a:latin typeface="+mn-lt"/>
                        </a:rPr>
                        <a:t>Unsupervised learning is more close to the true Artificial Intelligence as it learns similarly as a child learns daily routine things by his experiences.</a:t>
                      </a:r>
                    </a:p>
                  </a:txBody>
                  <a:tcPr marL="41987" marR="41987" marT="41987" marB="419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78485164"/>
                  </a:ext>
                </a:extLst>
              </a:tr>
              <a:tr h="878301">
                <a:tc>
                  <a:txBody>
                    <a:bodyPr/>
                    <a:lstStyle/>
                    <a:p>
                      <a:pPr algn="just" fontAlgn="t"/>
                      <a:r>
                        <a:rPr lang="en-IN" sz="2000">
                          <a:solidFill>
                            <a:srgbClr val="333333"/>
                          </a:solidFill>
                          <a:effectLst/>
                          <a:latin typeface="+mn-lt"/>
                        </a:rPr>
                        <a:t>It includes various algorithms such as Linear Regression, Logistic Regression, Support Vector Machine, Multi-class Classification, Decision tree, Bayesian Logic, etc.</a:t>
                      </a:r>
                    </a:p>
                  </a:txBody>
                  <a:tcPr marL="41987" marR="41987" marT="41987" marB="419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t"/>
                      <a:r>
                        <a:rPr lang="en-IN" sz="2000" dirty="0">
                          <a:solidFill>
                            <a:srgbClr val="333333"/>
                          </a:solidFill>
                          <a:effectLst/>
                          <a:latin typeface="+mn-lt"/>
                        </a:rPr>
                        <a:t>It includes various algorithms such as Clustering, KNN, and </a:t>
                      </a:r>
                      <a:r>
                        <a:rPr lang="en-IN" sz="2000" dirty="0" err="1">
                          <a:solidFill>
                            <a:srgbClr val="333333"/>
                          </a:solidFill>
                          <a:effectLst/>
                          <a:latin typeface="+mn-lt"/>
                        </a:rPr>
                        <a:t>Apriori</a:t>
                      </a:r>
                      <a:r>
                        <a:rPr lang="en-IN" sz="2000" dirty="0">
                          <a:solidFill>
                            <a:srgbClr val="333333"/>
                          </a:solidFill>
                          <a:effectLst/>
                          <a:latin typeface="+mn-lt"/>
                        </a:rPr>
                        <a:t> algorithm.</a:t>
                      </a:r>
                    </a:p>
                  </a:txBody>
                  <a:tcPr marL="41987" marR="41987" marT="41987" marB="419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3880239"/>
                  </a:ext>
                </a:extLst>
              </a:tr>
            </a:tbl>
          </a:graphicData>
        </a:graphic>
      </p:graphicFrame>
    </p:spTree>
    <p:extLst>
      <p:ext uri="{BB962C8B-B14F-4D97-AF65-F5344CB8AC3E}">
        <p14:creationId xmlns:p14="http://schemas.microsoft.com/office/powerpoint/2010/main" val="3931133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57EC-3DD1-B106-B15F-D0975C2180BE}"/>
              </a:ext>
            </a:extLst>
          </p:cNvPr>
          <p:cNvSpPr>
            <a:spLocks noGrp="1"/>
          </p:cNvSpPr>
          <p:nvPr>
            <p:ph type="title"/>
          </p:nvPr>
        </p:nvSpPr>
        <p:spPr/>
        <p:txBody>
          <a:bodyPr/>
          <a:lstStyle/>
          <a:p>
            <a:r>
              <a:rPr lang="en-IN" b="0" i="0">
                <a:solidFill>
                  <a:srgbClr val="161616"/>
                </a:solidFill>
                <a:effectLst/>
              </a:rPr>
              <a:t>Reinforcement learning</a:t>
            </a:r>
            <a:br>
              <a:rPr lang="en-IN" b="0" i="0">
                <a:solidFill>
                  <a:srgbClr val="161616"/>
                </a:solidFill>
                <a:effectLst/>
              </a:rPr>
            </a:br>
            <a:endParaRPr lang="en-US" dirty="0"/>
          </a:p>
        </p:txBody>
      </p:sp>
      <p:sp>
        <p:nvSpPr>
          <p:cNvPr id="3" name="Content Placeholder 2">
            <a:extLst>
              <a:ext uri="{FF2B5EF4-FFF2-40B4-BE49-F238E27FC236}">
                <a16:creationId xmlns:a16="http://schemas.microsoft.com/office/drawing/2014/main" id="{27536048-AB86-BFE7-2AE3-048CF38219B3}"/>
              </a:ext>
            </a:extLst>
          </p:cNvPr>
          <p:cNvSpPr>
            <a:spLocks noGrp="1"/>
          </p:cNvSpPr>
          <p:nvPr>
            <p:ph idx="1"/>
          </p:nvPr>
        </p:nvSpPr>
        <p:spPr>
          <a:xfrm>
            <a:off x="919157" y="1557389"/>
            <a:ext cx="10178322" cy="4918226"/>
          </a:xfrm>
          <a:solidFill>
            <a:schemeClr val="accent1">
              <a:lumMod val="20000"/>
              <a:lumOff val="80000"/>
            </a:schemeClr>
          </a:solidFill>
          <a:ln>
            <a:solidFill>
              <a:schemeClr val="tx1"/>
            </a:solidFill>
          </a:ln>
        </p:spPr>
        <p:txBody>
          <a:bodyPr>
            <a:normAutofit/>
          </a:bodyPr>
          <a:lstStyle/>
          <a:p>
            <a:pPr algn="just"/>
            <a:r>
              <a:rPr lang="en-IN" sz="2400" b="0" i="0" dirty="0">
                <a:solidFill>
                  <a:srgbClr val="161616"/>
                </a:solidFill>
                <a:effectLst/>
              </a:rPr>
              <a:t>Reinforcement learning is a learning model, with the ability not just to learn how to map an input to an output but to map a series of inputs to outputs with dependencies (Markov decision processes, for example). </a:t>
            </a:r>
          </a:p>
          <a:p>
            <a:pPr algn="just"/>
            <a:r>
              <a:rPr lang="en-IN" sz="2400" b="0" i="0" dirty="0">
                <a:solidFill>
                  <a:srgbClr val="161616"/>
                </a:solidFill>
                <a:effectLst/>
              </a:rPr>
              <a:t>Reinforcement learning exists in the context of states in an environment and the actions possible at a given state. </a:t>
            </a:r>
          </a:p>
          <a:p>
            <a:pPr algn="just"/>
            <a:r>
              <a:rPr lang="en-IN" sz="2400" b="0" i="0" dirty="0">
                <a:solidFill>
                  <a:srgbClr val="161616"/>
                </a:solidFill>
                <a:effectLst/>
              </a:rPr>
              <a:t>During the learning process, the algorithm randomly explores the state–action pairs within some environment (to build a state–action pair table), then in practice of the learned information exploits the state–action pair rewards to choose the best action for a given state that lead to some goal state. </a:t>
            </a:r>
            <a:endParaRPr lang="en-US" sz="2400" dirty="0"/>
          </a:p>
        </p:txBody>
      </p:sp>
    </p:spTree>
    <p:extLst>
      <p:ext uri="{BB962C8B-B14F-4D97-AF65-F5344CB8AC3E}">
        <p14:creationId xmlns:p14="http://schemas.microsoft.com/office/powerpoint/2010/main" val="30684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57EC-3DD1-B106-B15F-D0975C2180BE}"/>
              </a:ext>
            </a:extLst>
          </p:cNvPr>
          <p:cNvSpPr>
            <a:spLocks noGrp="1"/>
          </p:cNvSpPr>
          <p:nvPr>
            <p:ph type="title"/>
          </p:nvPr>
        </p:nvSpPr>
        <p:spPr/>
        <p:txBody>
          <a:bodyPr/>
          <a:lstStyle/>
          <a:p>
            <a:r>
              <a:rPr lang="en-IN" b="0" i="0">
                <a:solidFill>
                  <a:srgbClr val="161616"/>
                </a:solidFill>
                <a:effectLst/>
              </a:rPr>
              <a:t>Reinforcement learning</a:t>
            </a:r>
            <a:br>
              <a:rPr lang="en-IN" b="0" i="0">
                <a:solidFill>
                  <a:srgbClr val="161616"/>
                </a:solidFill>
                <a:effectLst/>
              </a:rPr>
            </a:br>
            <a:endParaRPr lang="en-US" dirty="0"/>
          </a:p>
        </p:txBody>
      </p:sp>
      <p:pic>
        <p:nvPicPr>
          <p:cNvPr id="44034" name="Picture 2">
            <a:extLst>
              <a:ext uri="{FF2B5EF4-FFF2-40B4-BE49-F238E27FC236}">
                <a16:creationId xmlns:a16="http://schemas.microsoft.com/office/drawing/2014/main" id="{9BDA6AF4-2CA3-889E-5795-92532882A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026" y="1731641"/>
            <a:ext cx="5916124" cy="47439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608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showing the flow from actions, through the environment via a critic, and back again, with a mapping function mediating between action and output">
            <a:extLst>
              <a:ext uri="{FF2B5EF4-FFF2-40B4-BE49-F238E27FC236}">
                <a16:creationId xmlns:a16="http://schemas.microsoft.com/office/drawing/2014/main" id="{1DA7409E-E61A-7F8F-6EF8-B9DA28ADB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586" y="281354"/>
            <a:ext cx="10427676" cy="58908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A1061F-7C32-8864-253A-D420EB17BFDC}"/>
              </a:ext>
            </a:extLst>
          </p:cNvPr>
          <p:cNvSpPr txBox="1"/>
          <p:nvPr/>
        </p:nvSpPr>
        <p:spPr>
          <a:xfrm>
            <a:off x="3049466" y="6304056"/>
            <a:ext cx="6093068" cy="400110"/>
          </a:xfrm>
          <a:prstGeom prst="rect">
            <a:avLst/>
          </a:prstGeom>
          <a:noFill/>
        </p:spPr>
        <p:txBody>
          <a:bodyPr wrap="square">
            <a:spAutoFit/>
          </a:bodyPr>
          <a:lstStyle/>
          <a:p>
            <a:pPr algn="l" fontAlgn="base"/>
            <a:r>
              <a:rPr lang="en-IN" sz="2000" b="1" i="0" dirty="0">
                <a:solidFill>
                  <a:srgbClr val="161616"/>
                </a:solidFill>
                <a:effectLst/>
                <a:latin typeface="IBM Plex Sans" panose="020B0503050203000203" pitchFamily="34" charset="0"/>
              </a:rPr>
              <a:t>Figure: The reinforcement learning model</a:t>
            </a:r>
          </a:p>
        </p:txBody>
      </p:sp>
    </p:spTree>
    <p:extLst>
      <p:ext uri="{BB962C8B-B14F-4D97-AF65-F5344CB8AC3E}">
        <p14:creationId xmlns:p14="http://schemas.microsoft.com/office/powerpoint/2010/main" val="39483095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AF53-2869-4883-14DD-DF4C8E13E8C2}"/>
              </a:ext>
            </a:extLst>
          </p:cNvPr>
          <p:cNvSpPr>
            <a:spLocks noGrp="1"/>
          </p:cNvSpPr>
          <p:nvPr>
            <p:ph type="title"/>
          </p:nvPr>
        </p:nvSpPr>
        <p:spPr>
          <a:xfrm>
            <a:off x="1251678" y="382385"/>
            <a:ext cx="10178322" cy="848538"/>
          </a:xfrm>
        </p:spPr>
        <p:txBody>
          <a:bodyPr/>
          <a:lstStyle/>
          <a:p>
            <a:r>
              <a:rPr lang="en-US" dirty="0"/>
              <a:t>example</a:t>
            </a:r>
          </a:p>
        </p:txBody>
      </p:sp>
      <p:sp>
        <p:nvSpPr>
          <p:cNvPr id="3" name="Content Placeholder 2">
            <a:extLst>
              <a:ext uri="{FF2B5EF4-FFF2-40B4-BE49-F238E27FC236}">
                <a16:creationId xmlns:a16="http://schemas.microsoft.com/office/drawing/2014/main" id="{200DA94B-262D-4F5C-375D-F9E98AD439AC}"/>
              </a:ext>
            </a:extLst>
          </p:cNvPr>
          <p:cNvSpPr>
            <a:spLocks noGrp="1"/>
          </p:cNvSpPr>
          <p:nvPr>
            <p:ph idx="1"/>
          </p:nvPr>
        </p:nvSpPr>
        <p:spPr>
          <a:xfrm>
            <a:off x="921845" y="1477107"/>
            <a:ext cx="10508155" cy="4642339"/>
          </a:xfrm>
          <a:solidFill>
            <a:schemeClr val="accent1">
              <a:lumMod val="20000"/>
              <a:lumOff val="80000"/>
            </a:schemeClr>
          </a:solidFill>
          <a:ln>
            <a:solidFill>
              <a:schemeClr val="tx1"/>
            </a:solidFill>
          </a:ln>
        </p:spPr>
        <p:txBody>
          <a:bodyPr>
            <a:normAutofit/>
          </a:bodyPr>
          <a:lstStyle/>
          <a:p>
            <a:pPr algn="just" fontAlgn="base"/>
            <a:r>
              <a:rPr lang="en-IN" sz="2400" b="0" i="0" dirty="0">
                <a:solidFill>
                  <a:srgbClr val="161616"/>
                </a:solidFill>
                <a:effectLst/>
                <a:latin typeface="IBM Plex Sans" panose="020B0503050203000203" pitchFamily="34" charset="0"/>
              </a:rPr>
              <a:t>Consider a simple agent that plays blackjack. </a:t>
            </a:r>
          </a:p>
          <a:p>
            <a:pPr algn="just" fontAlgn="base"/>
            <a:r>
              <a:rPr lang="en-IN" sz="2400" b="0" i="0" dirty="0">
                <a:solidFill>
                  <a:srgbClr val="161616"/>
                </a:solidFill>
                <a:effectLst/>
                <a:latin typeface="IBM Plex Sans" panose="020B0503050203000203" pitchFamily="34" charset="0"/>
              </a:rPr>
              <a:t>The states represent the sum of the cards for the player. </a:t>
            </a:r>
          </a:p>
          <a:p>
            <a:pPr algn="just" fontAlgn="base"/>
            <a:r>
              <a:rPr lang="en-IN" sz="2400" b="0" i="0" dirty="0">
                <a:solidFill>
                  <a:srgbClr val="161616"/>
                </a:solidFill>
                <a:effectLst/>
                <a:latin typeface="IBM Plex Sans" panose="020B0503050203000203" pitchFamily="34" charset="0"/>
              </a:rPr>
              <a:t>The actions represent what a blackjack-playing agent may do — in this case, hit or stand.</a:t>
            </a:r>
          </a:p>
          <a:p>
            <a:pPr algn="just" fontAlgn="base"/>
            <a:r>
              <a:rPr lang="en-IN" sz="2400" b="0" i="0" dirty="0">
                <a:solidFill>
                  <a:srgbClr val="161616"/>
                </a:solidFill>
                <a:effectLst/>
                <a:latin typeface="IBM Plex Sans" panose="020B0503050203000203" pitchFamily="34" charset="0"/>
              </a:rPr>
              <a:t>Training an agent to play blackjack would involve many hands of poker, where reward for a given state–action nexus is given for winning or losing. </a:t>
            </a:r>
          </a:p>
          <a:p>
            <a:pPr algn="just" fontAlgn="base"/>
            <a:r>
              <a:rPr lang="en-IN" sz="2400" b="0" i="0" dirty="0">
                <a:solidFill>
                  <a:srgbClr val="161616"/>
                </a:solidFill>
                <a:effectLst/>
                <a:latin typeface="IBM Plex Sans" panose="020B0503050203000203" pitchFamily="34" charset="0"/>
              </a:rPr>
              <a:t>For example, the value for a state of 10 would be 1.0 for hit and 0.0 for stand (indicating that hit is the optimal choice). </a:t>
            </a:r>
          </a:p>
          <a:p>
            <a:pPr algn="just" fontAlgn="base"/>
            <a:r>
              <a:rPr lang="en-IN" sz="2400" b="0" i="0" dirty="0">
                <a:solidFill>
                  <a:srgbClr val="161616"/>
                </a:solidFill>
                <a:effectLst/>
                <a:latin typeface="IBM Plex Sans" panose="020B0503050203000203" pitchFamily="34" charset="0"/>
              </a:rPr>
              <a:t>For state 20, the learned reward would likely be 0.0 for hit and 1.0 for stand. </a:t>
            </a:r>
          </a:p>
        </p:txBody>
      </p:sp>
    </p:spTree>
    <p:extLst>
      <p:ext uri="{BB962C8B-B14F-4D97-AF65-F5344CB8AC3E}">
        <p14:creationId xmlns:p14="http://schemas.microsoft.com/office/powerpoint/2010/main" val="740284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AF53-2869-4883-14DD-DF4C8E13E8C2}"/>
              </a:ext>
            </a:extLst>
          </p:cNvPr>
          <p:cNvSpPr>
            <a:spLocks noGrp="1"/>
          </p:cNvSpPr>
          <p:nvPr>
            <p:ph type="title"/>
          </p:nvPr>
        </p:nvSpPr>
        <p:spPr>
          <a:xfrm>
            <a:off x="1251678" y="382385"/>
            <a:ext cx="10178322" cy="848538"/>
          </a:xfrm>
        </p:spPr>
        <p:txBody>
          <a:bodyPr/>
          <a:lstStyle/>
          <a:p>
            <a:r>
              <a:rPr lang="en-US" dirty="0"/>
              <a:t>example</a:t>
            </a:r>
          </a:p>
        </p:txBody>
      </p:sp>
      <p:sp>
        <p:nvSpPr>
          <p:cNvPr id="4" name="Content Placeholder 2">
            <a:extLst>
              <a:ext uri="{FF2B5EF4-FFF2-40B4-BE49-F238E27FC236}">
                <a16:creationId xmlns:a16="http://schemas.microsoft.com/office/drawing/2014/main" id="{3CC9DF2F-DE9A-E764-CBC1-4036A3F85912}"/>
              </a:ext>
            </a:extLst>
          </p:cNvPr>
          <p:cNvSpPr txBox="1">
            <a:spLocks/>
          </p:cNvSpPr>
          <p:nvPr/>
        </p:nvSpPr>
        <p:spPr>
          <a:xfrm>
            <a:off x="1251678" y="1670538"/>
            <a:ext cx="10178322" cy="4383045"/>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fontAlgn="base"/>
            <a:r>
              <a:rPr lang="en-IN" sz="2400" dirty="0">
                <a:solidFill>
                  <a:srgbClr val="161616"/>
                </a:solidFill>
                <a:latin typeface="IBM Plex Sans" panose="020B0503050203000203" pitchFamily="34" charset="0"/>
              </a:rPr>
              <a:t>For a less-straightforward hand, a state of 17 may have action values of 0.95 stand and 0.05 hit. </a:t>
            </a:r>
          </a:p>
          <a:p>
            <a:pPr fontAlgn="base"/>
            <a:r>
              <a:rPr lang="en-IN" sz="2400" dirty="0">
                <a:solidFill>
                  <a:srgbClr val="161616"/>
                </a:solidFill>
                <a:latin typeface="IBM Plex Sans" panose="020B0503050203000203" pitchFamily="34" charset="0"/>
              </a:rPr>
              <a:t>This agent would then probabilistically stand 95 percent of the time and hit 5 percent of the time. </a:t>
            </a:r>
          </a:p>
          <a:p>
            <a:pPr fontAlgn="base"/>
            <a:r>
              <a:rPr lang="en-IN" sz="2400" dirty="0">
                <a:solidFill>
                  <a:srgbClr val="161616"/>
                </a:solidFill>
                <a:latin typeface="IBM Plex Sans" panose="020B0503050203000203" pitchFamily="34" charset="0"/>
              </a:rPr>
              <a:t>These rewards would be leaned over many hands of poker, indicating the best choice for a given state (or hand).</a:t>
            </a:r>
          </a:p>
          <a:p>
            <a:pPr fontAlgn="base"/>
            <a:r>
              <a:rPr lang="en-IN" sz="2400" dirty="0">
                <a:solidFill>
                  <a:srgbClr val="161616"/>
                </a:solidFill>
                <a:latin typeface="IBM Plex Sans" panose="020B0503050203000203" pitchFamily="34" charset="0"/>
              </a:rPr>
              <a:t>Unlike supervised learning, where a critic grades each example, in reinforcement learning, that critic may only provide a grade when the goal state is met (having a hand with the state of 21).</a:t>
            </a:r>
          </a:p>
          <a:p>
            <a:endParaRPr lang="en-US" sz="2400" dirty="0"/>
          </a:p>
        </p:txBody>
      </p:sp>
    </p:spTree>
    <p:extLst>
      <p:ext uri="{BB962C8B-B14F-4D97-AF65-F5344CB8AC3E}">
        <p14:creationId xmlns:p14="http://schemas.microsoft.com/office/powerpoint/2010/main" val="3796362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7453-A12B-69AC-2498-8F9B31830D2E}"/>
              </a:ext>
            </a:extLst>
          </p:cNvPr>
          <p:cNvSpPr>
            <a:spLocks noGrp="1"/>
          </p:cNvSpPr>
          <p:nvPr>
            <p:ph type="title"/>
          </p:nvPr>
        </p:nvSpPr>
        <p:spPr>
          <a:xfrm>
            <a:off x="1251678" y="382385"/>
            <a:ext cx="10178322" cy="813369"/>
          </a:xfrm>
        </p:spPr>
        <p:txBody>
          <a:bodyPr/>
          <a:lstStyle/>
          <a:p>
            <a:r>
              <a:rPr lang="en-IN" b="1" i="0" dirty="0">
                <a:solidFill>
                  <a:schemeClr val="tx1"/>
                </a:solidFill>
                <a:effectLst/>
              </a:rPr>
              <a:t>Example</a:t>
            </a:r>
            <a:endParaRPr lang="en-US" dirty="0"/>
          </a:p>
        </p:txBody>
      </p:sp>
      <p:sp>
        <p:nvSpPr>
          <p:cNvPr id="3" name="Content Placeholder 2">
            <a:extLst>
              <a:ext uri="{FF2B5EF4-FFF2-40B4-BE49-F238E27FC236}">
                <a16:creationId xmlns:a16="http://schemas.microsoft.com/office/drawing/2014/main" id="{526B14A4-4F4E-BA63-D04C-596A2A38A0D9}"/>
              </a:ext>
            </a:extLst>
          </p:cNvPr>
          <p:cNvSpPr>
            <a:spLocks noGrp="1"/>
          </p:cNvSpPr>
          <p:nvPr>
            <p:ph idx="1"/>
          </p:nvPr>
        </p:nvSpPr>
        <p:spPr>
          <a:xfrm>
            <a:off x="914400" y="1600201"/>
            <a:ext cx="4026877" cy="4875414"/>
          </a:xfrm>
          <a:solidFill>
            <a:schemeClr val="accent1">
              <a:lumMod val="20000"/>
              <a:lumOff val="80000"/>
            </a:schemeClr>
          </a:solidFill>
          <a:ln>
            <a:solidFill>
              <a:schemeClr val="tx1"/>
            </a:solidFill>
          </a:ln>
        </p:spPr>
        <p:txBody>
          <a:bodyPr>
            <a:normAutofit/>
          </a:bodyPr>
          <a:lstStyle/>
          <a:p>
            <a:pPr algn="just"/>
            <a:r>
              <a:rPr lang="en-IN" b="0" i="0" dirty="0">
                <a:solidFill>
                  <a:schemeClr val="tx1"/>
                </a:solidFill>
                <a:effectLst/>
              </a:rPr>
              <a:t>We have an agent and a reward, with many hurdles in between.</a:t>
            </a:r>
          </a:p>
          <a:p>
            <a:pPr algn="just"/>
            <a:r>
              <a:rPr lang="en-IN" b="0" i="0" dirty="0">
                <a:solidFill>
                  <a:schemeClr val="tx1"/>
                </a:solidFill>
                <a:effectLst/>
              </a:rPr>
              <a:t> The agent is supposed to find the best possible path to reach the reward. </a:t>
            </a:r>
          </a:p>
          <a:p>
            <a:pPr algn="just"/>
            <a:r>
              <a:rPr lang="en-IN" b="0" i="0" dirty="0">
                <a:solidFill>
                  <a:schemeClr val="tx1"/>
                </a:solidFill>
                <a:effectLst/>
              </a:rPr>
              <a:t>The following problem explains the problem more easily. </a:t>
            </a:r>
          </a:p>
          <a:p>
            <a:pPr algn="just"/>
            <a:r>
              <a:rPr lang="en-IN" b="0" i="0" dirty="0">
                <a:solidFill>
                  <a:schemeClr val="tx1"/>
                </a:solidFill>
                <a:effectLst/>
              </a:rPr>
              <a:t>The above image shows the robot, diamond, and fire. </a:t>
            </a:r>
          </a:p>
          <a:p>
            <a:pPr algn="just"/>
            <a:r>
              <a:rPr lang="en-IN" b="0" i="0" dirty="0">
                <a:solidFill>
                  <a:schemeClr val="tx1"/>
                </a:solidFill>
                <a:effectLst/>
              </a:rPr>
              <a:t>The goal of the robot is to get the reward that is the diamond and avoid the hurdles that are fired. </a:t>
            </a:r>
            <a:endParaRPr lang="en-US" dirty="0">
              <a:solidFill>
                <a:schemeClr val="tx1"/>
              </a:solidFill>
            </a:endParaRPr>
          </a:p>
        </p:txBody>
      </p:sp>
      <p:pic>
        <p:nvPicPr>
          <p:cNvPr id="38916" name="Picture 4">
            <a:extLst>
              <a:ext uri="{FF2B5EF4-FFF2-40B4-BE49-F238E27FC236}">
                <a16:creationId xmlns:a16="http://schemas.microsoft.com/office/drawing/2014/main" id="{A7BE3577-C162-5726-0462-69AF65C54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385" y="1443816"/>
            <a:ext cx="6638437" cy="459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222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7453-A12B-69AC-2498-8F9B31830D2E}"/>
              </a:ext>
            </a:extLst>
          </p:cNvPr>
          <p:cNvSpPr>
            <a:spLocks noGrp="1"/>
          </p:cNvSpPr>
          <p:nvPr>
            <p:ph type="title"/>
          </p:nvPr>
        </p:nvSpPr>
        <p:spPr>
          <a:xfrm>
            <a:off x="1251678" y="382385"/>
            <a:ext cx="10178322" cy="813369"/>
          </a:xfrm>
        </p:spPr>
        <p:txBody>
          <a:bodyPr/>
          <a:lstStyle/>
          <a:p>
            <a:r>
              <a:rPr lang="en-IN" b="1" i="0" dirty="0">
                <a:solidFill>
                  <a:schemeClr val="tx1"/>
                </a:solidFill>
                <a:effectLst/>
              </a:rPr>
              <a:t>Example</a:t>
            </a:r>
            <a:endParaRPr lang="en-US" dirty="0"/>
          </a:p>
        </p:txBody>
      </p:sp>
      <p:sp>
        <p:nvSpPr>
          <p:cNvPr id="3" name="Content Placeholder 2">
            <a:extLst>
              <a:ext uri="{FF2B5EF4-FFF2-40B4-BE49-F238E27FC236}">
                <a16:creationId xmlns:a16="http://schemas.microsoft.com/office/drawing/2014/main" id="{526B14A4-4F4E-BA63-D04C-596A2A38A0D9}"/>
              </a:ext>
            </a:extLst>
          </p:cNvPr>
          <p:cNvSpPr>
            <a:spLocks noGrp="1"/>
          </p:cNvSpPr>
          <p:nvPr>
            <p:ph idx="1"/>
          </p:nvPr>
        </p:nvSpPr>
        <p:spPr>
          <a:xfrm>
            <a:off x="1002324" y="1823174"/>
            <a:ext cx="4062046" cy="3833445"/>
          </a:xfrm>
          <a:solidFill>
            <a:schemeClr val="accent1">
              <a:lumMod val="20000"/>
              <a:lumOff val="80000"/>
            </a:schemeClr>
          </a:solidFill>
          <a:ln>
            <a:solidFill>
              <a:schemeClr val="tx1"/>
            </a:solidFill>
          </a:ln>
        </p:spPr>
        <p:txBody>
          <a:bodyPr>
            <a:normAutofit/>
          </a:bodyPr>
          <a:lstStyle/>
          <a:p>
            <a:r>
              <a:rPr lang="en-IN" b="0" i="0" dirty="0">
                <a:solidFill>
                  <a:schemeClr val="tx1"/>
                </a:solidFill>
                <a:effectLst/>
              </a:rPr>
              <a:t>The robot learns by trying all the possible paths and then choosing the path which gives him the reward with the least hurdles.</a:t>
            </a:r>
          </a:p>
          <a:p>
            <a:pPr algn="just"/>
            <a:r>
              <a:rPr lang="en-IN" b="0" i="0" dirty="0">
                <a:solidFill>
                  <a:schemeClr val="tx1"/>
                </a:solidFill>
                <a:effectLst/>
              </a:rPr>
              <a:t> Each right step will give the robot a reward and each wrong step will subtract the reward of the robot.</a:t>
            </a:r>
          </a:p>
          <a:p>
            <a:r>
              <a:rPr lang="en-IN" b="0" i="0" dirty="0">
                <a:solidFill>
                  <a:schemeClr val="tx1"/>
                </a:solidFill>
                <a:effectLst/>
              </a:rPr>
              <a:t> The total reward will be calculated when it reaches the final reward that is the diamond. </a:t>
            </a:r>
            <a:endParaRPr lang="en-US" dirty="0">
              <a:solidFill>
                <a:schemeClr val="tx1"/>
              </a:solidFill>
            </a:endParaRPr>
          </a:p>
        </p:txBody>
      </p:sp>
      <p:pic>
        <p:nvPicPr>
          <p:cNvPr id="38916" name="Picture 4">
            <a:extLst>
              <a:ext uri="{FF2B5EF4-FFF2-40B4-BE49-F238E27FC236}">
                <a16:creationId xmlns:a16="http://schemas.microsoft.com/office/drawing/2014/main" id="{A7BE3577-C162-5726-0462-69AF65C54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385" y="1443816"/>
            <a:ext cx="6638437" cy="459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1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B36A2-CCB4-5123-68F7-89E391AB1A49}"/>
              </a:ext>
            </a:extLst>
          </p:cNvPr>
          <p:cNvSpPr>
            <a:spLocks noGrp="1"/>
          </p:cNvSpPr>
          <p:nvPr>
            <p:ph type="title"/>
          </p:nvPr>
        </p:nvSpPr>
        <p:spPr>
          <a:xfrm>
            <a:off x="1580257" y="864911"/>
            <a:ext cx="9031484" cy="3467282"/>
          </a:xfrm>
        </p:spPr>
        <p:txBody>
          <a:bodyPr vert="horz" lIns="91440" tIns="45720" rIns="91440" bIns="45720" rtlCol="0" anchor="b">
            <a:normAutofit/>
          </a:bodyPr>
          <a:lstStyle/>
          <a:p>
            <a:pPr algn="ctr"/>
            <a:r>
              <a:rPr lang="en-US" sz="8000" spc="800"/>
              <a:t>MACHINE LEARNING MODEL</a:t>
            </a:r>
          </a:p>
        </p:txBody>
      </p:sp>
      <p:sp>
        <p:nvSpPr>
          <p:cNvPr id="13" name="Freeform: Shape 12">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46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47F9-BA47-6F9A-D123-D9632009C04B}"/>
              </a:ext>
            </a:extLst>
          </p:cNvPr>
          <p:cNvSpPr>
            <a:spLocks noGrp="1"/>
          </p:cNvSpPr>
          <p:nvPr>
            <p:ph type="title"/>
          </p:nvPr>
        </p:nvSpPr>
        <p:spPr/>
        <p:txBody>
          <a:bodyPr/>
          <a:lstStyle/>
          <a:p>
            <a:r>
              <a:rPr lang="en-IN" b="0" i="0" dirty="0">
                <a:solidFill>
                  <a:srgbClr val="161616"/>
                </a:solidFill>
                <a:effectLst/>
              </a:rPr>
              <a:t>Reinforcement learning</a:t>
            </a:r>
            <a:endParaRPr lang="en-US" dirty="0"/>
          </a:p>
        </p:txBody>
      </p:sp>
      <p:sp>
        <p:nvSpPr>
          <p:cNvPr id="3" name="Content Placeholder 2">
            <a:extLst>
              <a:ext uri="{FF2B5EF4-FFF2-40B4-BE49-F238E27FC236}">
                <a16:creationId xmlns:a16="http://schemas.microsoft.com/office/drawing/2014/main" id="{FB500493-8125-D620-3519-3FD041CCA514}"/>
              </a:ext>
            </a:extLst>
          </p:cNvPr>
          <p:cNvSpPr>
            <a:spLocks noGrp="1"/>
          </p:cNvSpPr>
          <p:nvPr>
            <p:ph idx="1"/>
          </p:nvPr>
        </p:nvSpPr>
        <p:spPr>
          <a:xfrm>
            <a:off x="1251678" y="1465757"/>
            <a:ext cx="10178322" cy="5009858"/>
          </a:xfrm>
          <a:solidFill>
            <a:schemeClr val="accent1">
              <a:lumMod val="20000"/>
              <a:lumOff val="80000"/>
            </a:schemeClr>
          </a:solidFill>
          <a:ln>
            <a:solidFill>
              <a:schemeClr val="tx1"/>
            </a:solidFill>
          </a:ln>
        </p:spPr>
        <p:txBody>
          <a:bodyPr>
            <a:noAutofit/>
          </a:bodyPr>
          <a:lstStyle/>
          <a:p>
            <a:pPr marL="0" indent="0" algn="l" fontAlgn="base">
              <a:buNone/>
            </a:pPr>
            <a:r>
              <a:rPr lang="en-IN" b="1" i="0" dirty="0">
                <a:solidFill>
                  <a:schemeClr val="tx1"/>
                </a:solidFill>
                <a:effectLst/>
              </a:rPr>
              <a:t>Main points in Reinforcement learning –</a:t>
            </a:r>
            <a:r>
              <a:rPr lang="en-IN" b="0" i="0" dirty="0">
                <a:solidFill>
                  <a:schemeClr val="tx1"/>
                </a:solidFill>
                <a:effectLst/>
              </a:rPr>
              <a:t> </a:t>
            </a:r>
            <a:br>
              <a:rPr lang="en-IN" b="0" i="0" dirty="0">
                <a:solidFill>
                  <a:schemeClr val="tx1"/>
                </a:solidFill>
                <a:effectLst/>
              </a:rPr>
            </a:br>
            <a:r>
              <a:rPr lang="en-IN" b="0" i="0" dirty="0">
                <a:solidFill>
                  <a:schemeClr val="tx1"/>
                </a:solidFill>
                <a:effectLst/>
              </a:rPr>
              <a:t> </a:t>
            </a:r>
          </a:p>
          <a:p>
            <a:pPr algn="l" fontAlgn="base">
              <a:buFont typeface="Arial" panose="020B0604020202020204" pitchFamily="34" charset="0"/>
              <a:buChar char="•"/>
            </a:pPr>
            <a:r>
              <a:rPr lang="en-IN" b="0" i="0" u="sng" dirty="0">
                <a:solidFill>
                  <a:schemeClr val="tx1"/>
                </a:solidFill>
                <a:effectLst/>
              </a:rPr>
              <a:t>Input: </a:t>
            </a:r>
          </a:p>
          <a:p>
            <a:pPr marL="0" indent="0" algn="l" fontAlgn="base">
              <a:buNone/>
            </a:pPr>
            <a:r>
              <a:rPr lang="en-IN" b="0" i="0" dirty="0">
                <a:solidFill>
                  <a:schemeClr val="tx1"/>
                </a:solidFill>
                <a:effectLst/>
              </a:rPr>
              <a:t>The input should be an initial state from which the model will start</a:t>
            </a:r>
          </a:p>
          <a:p>
            <a:pPr algn="l" fontAlgn="base">
              <a:buFont typeface="Arial" panose="020B0604020202020204" pitchFamily="34" charset="0"/>
              <a:buChar char="•"/>
            </a:pPr>
            <a:r>
              <a:rPr lang="en-IN" b="0" i="0" u="sng" dirty="0">
                <a:solidFill>
                  <a:schemeClr val="tx1"/>
                </a:solidFill>
                <a:effectLst/>
              </a:rPr>
              <a:t>Output: </a:t>
            </a:r>
          </a:p>
          <a:p>
            <a:pPr marL="0" indent="0" algn="l" fontAlgn="base">
              <a:buNone/>
            </a:pPr>
            <a:r>
              <a:rPr lang="en-IN" b="0" i="0" dirty="0">
                <a:solidFill>
                  <a:schemeClr val="tx1"/>
                </a:solidFill>
                <a:effectLst/>
              </a:rPr>
              <a:t>There are many possible outputs as there are a variety of solutions to a particular problem</a:t>
            </a:r>
          </a:p>
          <a:p>
            <a:pPr algn="l" fontAlgn="base">
              <a:buFont typeface="Arial" panose="020B0604020202020204" pitchFamily="34" charset="0"/>
              <a:buChar char="•"/>
            </a:pPr>
            <a:r>
              <a:rPr lang="en-IN" b="0" i="0" u="sng" dirty="0">
                <a:solidFill>
                  <a:schemeClr val="tx1"/>
                </a:solidFill>
                <a:effectLst/>
              </a:rPr>
              <a:t>Training: </a:t>
            </a:r>
          </a:p>
          <a:p>
            <a:pPr marL="0" indent="0" algn="l" fontAlgn="base">
              <a:buNone/>
            </a:pPr>
            <a:r>
              <a:rPr lang="en-IN" b="0" i="0" dirty="0">
                <a:solidFill>
                  <a:schemeClr val="tx1"/>
                </a:solidFill>
                <a:effectLst/>
              </a:rPr>
              <a:t>The training is based upon the input, </a:t>
            </a:r>
          </a:p>
          <a:p>
            <a:pPr marL="0" indent="0" algn="l" fontAlgn="base">
              <a:buNone/>
            </a:pPr>
            <a:r>
              <a:rPr lang="en-IN" b="0" i="0" dirty="0">
                <a:solidFill>
                  <a:schemeClr val="tx1"/>
                </a:solidFill>
                <a:effectLst/>
              </a:rPr>
              <a:t>The model will return a state and the user will decide to reward or punish the model based on its output.</a:t>
            </a:r>
          </a:p>
          <a:p>
            <a:pPr marL="0" indent="0" algn="l" fontAlgn="base">
              <a:buNone/>
            </a:pPr>
            <a:r>
              <a:rPr lang="en-IN" b="0" i="0" dirty="0">
                <a:solidFill>
                  <a:schemeClr val="tx1"/>
                </a:solidFill>
                <a:effectLst/>
              </a:rPr>
              <a:t>The model keeps continues to learn.</a:t>
            </a:r>
          </a:p>
          <a:p>
            <a:pPr marL="0" indent="0" algn="l" fontAlgn="base">
              <a:buNone/>
            </a:pPr>
            <a:r>
              <a:rPr lang="en-IN" b="0" i="0" dirty="0">
                <a:solidFill>
                  <a:schemeClr val="tx1"/>
                </a:solidFill>
                <a:effectLst/>
              </a:rPr>
              <a:t>The best solution is decided based on the maximum reward.</a:t>
            </a:r>
          </a:p>
          <a:p>
            <a:endParaRPr lang="en-US" dirty="0">
              <a:solidFill>
                <a:schemeClr val="tx1"/>
              </a:solidFill>
            </a:endParaRPr>
          </a:p>
        </p:txBody>
      </p:sp>
    </p:spTree>
    <p:extLst>
      <p:ext uri="{BB962C8B-B14F-4D97-AF65-F5344CB8AC3E}">
        <p14:creationId xmlns:p14="http://schemas.microsoft.com/office/powerpoint/2010/main" val="1199898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Machine Learning Algorithms">
            <a:extLst>
              <a:ext uri="{FF2B5EF4-FFF2-40B4-BE49-F238E27FC236}">
                <a16:creationId xmlns:a16="http://schemas.microsoft.com/office/drawing/2014/main" id="{1F3C0BEE-8B74-A3A3-4216-C9D55DD88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31" y="0"/>
            <a:ext cx="1042767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817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xamples of Machine Learning">
            <a:extLst>
              <a:ext uri="{FF2B5EF4-FFF2-40B4-BE49-F238E27FC236}">
                <a16:creationId xmlns:a16="http://schemas.microsoft.com/office/drawing/2014/main" id="{604FB481-1057-8303-2B30-ABB78A4D3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908" y="-1"/>
            <a:ext cx="10867292" cy="67173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4480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CAF3-242C-998F-48A7-A4DBB260C4DC}"/>
              </a:ext>
            </a:extLst>
          </p:cNvPr>
          <p:cNvSpPr>
            <a:spLocks noGrp="1"/>
          </p:cNvSpPr>
          <p:nvPr>
            <p:ph type="title"/>
          </p:nvPr>
        </p:nvSpPr>
        <p:spPr>
          <a:xfrm>
            <a:off x="1143972" y="1501427"/>
            <a:ext cx="2868983" cy="1492132"/>
          </a:xfrm>
        </p:spPr>
        <p:txBody>
          <a:bodyPr>
            <a:noAutofit/>
          </a:bodyPr>
          <a:lstStyle/>
          <a:p>
            <a:r>
              <a:rPr lang="en-IN" sz="2800" b="1" i="0" dirty="0">
                <a:solidFill>
                  <a:srgbClr val="610B38"/>
                </a:solidFill>
                <a:effectLst/>
                <a:latin typeface="erdana"/>
              </a:rPr>
              <a:t>Applications of Machine learning</a:t>
            </a:r>
            <a:br>
              <a:rPr lang="en-IN" sz="2800" b="1" i="0" dirty="0">
                <a:solidFill>
                  <a:srgbClr val="610B38"/>
                </a:solidFill>
                <a:effectLst/>
                <a:latin typeface="erdana"/>
              </a:rPr>
            </a:br>
            <a:endParaRPr lang="en-US" sz="2800" b="1" dirty="0"/>
          </a:p>
        </p:txBody>
      </p:sp>
      <p:pic>
        <p:nvPicPr>
          <p:cNvPr id="8194" name="Picture 2" descr="Applications of Machine learning">
            <a:extLst>
              <a:ext uri="{FF2B5EF4-FFF2-40B4-BE49-F238E27FC236}">
                <a16:creationId xmlns:a16="http://schemas.microsoft.com/office/drawing/2014/main" id="{470376F1-2F90-EE23-97D1-264348E6B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1723" y="186392"/>
            <a:ext cx="7924800" cy="633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654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D0450-B95E-ADB9-8E75-AA992718A82D}"/>
              </a:ext>
            </a:extLst>
          </p:cNvPr>
          <p:cNvSpPr>
            <a:spLocks noGrp="1"/>
          </p:cNvSpPr>
          <p:nvPr>
            <p:ph type="title"/>
          </p:nvPr>
        </p:nvSpPr>
        <p:spPr>
          <a:xfrm>
            <a:off x="1580257" y="864911"/>
            <a:ext cx="9031484" cy="3467282"/>
          </a:xfrm>
        </p:spPr>
        <p:txBody>
          <a:bodyPr vert="horz" lIns="91440" tIns="45720" rIns="91440" bIns="45720" rtlCol="0" anchor="b">
            <a:normAutofit/>
          </a:bodyPr>
          <a:lstStyle/>
          <a:p>
            <a:pPr algn="ctr"/>
            <a:r>
              <a:rPr lang="en-US" sz="8000" b="1" i="0" spc="800">
                <a:effectLst/>
              </a:rPr>
              <a:t>Prediction and Classification</a:t>
            </a:r>
            <a:br>
              <a:rPr lang="en-US" sz="8000" b="1" i="0" spc="800">
                <a:effectLst/>
              </a:rPr>
            </a:br>
            <a:endParaRPr lang="en-US" sz="8000" spc="800"/>
          </a:p>
        </p:txBody>
      </p:sp>
      <p:sp>
        <p:nvSpPr>
          <p:cNvPr id="13" name="Freeform: Shape 12">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491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2549-25AC-3B90-831C-705C0D8F83D7}"/>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D97FC687-7DF0-BA4D-3134-DEE2352EE18C}"/>
              </a:ext>
            </a:extLst>
          </p:cNvPr>
          <p:cNvSpPr>
            <a:spLocks noGrp="1"/>
          </p:cNvSpPr>
          <p:nvPr>
            <p:ph idx="1"/>
          </p:nvPr>
        </p:nvSpPr>
        <p:spPr>
          <a:xfrm>
            <a:off x="1251678" y="1670539"/>
            <a:ext cx="10178322" cy="2831122"/>
          </a:xfrm>
          <a:solidFill>
            <a:schemeClr val="accent1">
              <a:lumMod val="20000"/>
              <a:lumOff val="80000"/>
            </a:schemeClr>
          </a:solidFill>
          <a:ln>
            <a:solidFill>
              <a:schemeClr val="tx1"/>
            </a:solidFill>
          </a:ln>
        </p:spPr>
        <p:txBody>
          <a:bodyPr>
            <a:normAutofit/>
          </a:bodyPr>
          <a:lstStyle/>
          <a:p>
            <a:pPr algn="just"/>
            <a:r>
              <a:rPr lang="en-IN" sz="2400" u="sng" dirty="0">
                <a:solidFill>
                  <a:schemeClr val="tx1"/>
                </a:solidFill>
              </a:rPr>
              <a:t>P</a:t>
            </a:r>
            <a:r>
              <a:rPr lang="en-IN" sz="2400" b="0" i="0" u="sng" dirty="0">
                <a:solidFill>
                  <a:schemeClr val="tx1"/>
                </a:solidFill>
                <a:effectLst/>
              </a:rPr>
              <a:t>rediction</a:t>
            </a:r>
            <a:r>
              <a:rPr lang="en-IN" sz="2400" b="0" i="0" dirty="0">
                <a:solidFill>
                  <a:schemeClr val="tx1"/>
                </a:solidFill>
                <a:effectLst/>
              </a:rPr>
              <a:t> is like something that may go to happen in the future. </a:t>
            </a:r>
          </a:p>
          <a:p>
            <a:pPr algn="just"/>
            <a:r>
              <a:rPr lang="en-IN" sz="2400" b="0" i="0" dirty="0">
                <a:solidFill>
                  <a:schemeClr val="tx1"/>
                </a:solidFill>
                <a:effectLst/>
              </a:rPr>
              <a:t>And just like that in prediction</a:t>
            </a:r>
            <a:r>
              <a:rPr lang="en-IN" sz="2400" b="1" i="0" dirty="0">
                <a:solidFill>
                  <a:schemeClr val="tx1"/>
                </a:solidFill>
                <a:effectLst/>
              </a:rPr>
              <a:t>,</a:t>
            </a:r>
            <a:r>
              <a:rPr lang="en-IN" sz="2400" b="0" i="0" dirty="0">
                <a:solidFill>
                  <a:schemeClr val="tx1"/>
                </a:solidFill>
                <a:effectLst/>
              </a:rPr>
              <a:t> we identify or predict the missing or unavailable data for a new observation based on the previous data that we have and based on the future assumptions. </a:t>
            </a:r>
          </a:p>
          <a:p>
            <a:pPr algn="just"/>
            <a:r>
              <a:rPr lang="en-IN" sz="2400" b="0" i="0" dirty="0">
                <a:solidFill>
                  <a:schemeClr val="tx1"/>
                </a:solidFill>
                <a:effectLst/>
              </a:rPr>
              <a:t>In prediction, the output is a continuous value.</a:t>
            </a:r>
            <a:endParaRPr lang="en-US" sz="2400" dirty="0">
              <a:solidFill>
                <a:schemeClr val="tx1"/>
              </a:solidFill>
            </a:endParaRPr>
          </a:p>
        </p:txBody>
      </p:sp>
      <p:pic>
        <p:nvPicPr>
          <p:cNvPr id="35842" name="Picture 2" descr="The Journal of Prediction Markets">
            <a:extLst>
              <a:ext uri="{FF2B5EF4-FFF2-40B4-BE49-F238E27FC236}">
                <a16:creationId xmlns:a16="http://schemas.microsoft.com/office/drawing/2014/main" id="{CF9A05CD-BD96-C0A7-73CC-E226E8EAF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631" y="5016500"/>
            <a:ext cx="4419600" cy="184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0432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FC5A-D8C1-2073-C284-3692F13A886A}"/>
              </a:ext>
            </a:extLst>
          </p:cNvPr>
          <p:cNvSpPr>
            <a:spLocks noGrp="1"/>
          </p:cNvSpPr>
          <p:nvPr>
            <p:ph type="title"/>
          </p:nvPr>
        </p:nvSpPr>
        <p:spPr>
          <a:xfrm>
            <a:off x="1251678" y="382385"/>
            <a:ext cx="10178322" cy="746066"/>
          </a:xfrm>
        </p:spPr>
        <p:txBody>
          <a:bodyPr>
            <a:normAutofit fontScale="90000"/>
          </a:bodyPr>
          <a:lstStyle/>
          <a:p>
            <a:r>
              <a:rPr lang="en-IN" b="1" i="0" dirty="0">
                <a:solidFill>
                  <a:schemeClr val="tx1"/>
                </a:solidFill>
                <a:effectLst/>
              </a:rPr>
              <a:t>Prediction and Classification</a:t>
            </a:r>
            <a:br>
              <a:rPr lang="en-IN" b="1" i="0" dirty="0">
                <a:solidFill>
                  <a:schemeClr val="tx1"/>
                </a:solidFill>
                <a:effectLst/>
              </a:rPr>
            </a:br>
            <a:endParaRPr lang="en-US" dirty="0">
              <a:solidFill>
                <a:schemeClr val="tx1"/>
              </a:solidFill>
            </a:endParaRPr>
          </a:p>
        </p:txBody>
      </p:sp>
      <p:graphicFrame>
        <p:nvGraphicFramePr>
          <p:cNvPr id="4" name="Content Placeholder 3">
            <a:extLst>
              <a:ext uri="{FF2B5EF4-FFF2-40B4-BE49-F238E27FC236}">
                <a16:creationId xmlns:a16="http://schemas.microsoft.com/office/drawing/2014/main" id="{D45AB5CC-591D-23CB-1319-3FB4C613A682}"/>
              </a:ext>
            </a:extLst>
          </p:cNvPr>
          <p:cNvGraphicFramePr>
            <a:graphicFrameLocks noGrp="1"/>
          </p:cNvGraphicFramePr>
          <p:nvPr>
            <p:ph idx="1"/>
            <p:extLst>
              <p:ext uri="{D42A27DB-BD31-4B8C-83A1-F6EECF244321}">
                <p14:modId xmlns:p14="http://schemas.microsoft.com/office/powerpoint/2010/main" val="2650656992"/>
              </p:ext>
            </p:extLst>
          </p:nvPr>
        </p:nvGraphicFramePr>
        <p:xfrm>
          <a:off x="931985" y="1128451"/>
          <a:ext cx="10807333" cy="4929094"/>
        </p:xfrm>
        <a:graphic>
          <a:graphicData uri="http://schemas.openxmlformats.org/drawingml/2006/table">
            <a:tbl>
              <a:tblPr/>
              <a:tblGrid>
                <a:gridCol w="1050280">
                  <a:extLst>
                    <a:ext uri="{9D8B030D-6E8A-4147-A177-3AD203B41FA5}">
                      <a16:colId xmlns:a16="http://schemas.microsoft.com/office/drawing/2014/main" val="4110211315"/>
                    </a:ext>
                  </a:extLst>
                </a:gridCol>
                <a:gridCol w="4660145">
                  <a:extLst>
                    <a:ext uri="{9D8B030D-6E8A-4147-A177-3AD203B41FA5}">
                      <a16:colId xmlns:a16="http://schemas.microsoft.com/office/drawing/2014/main" val="3600560463"/>
                    </a:ext>
                  </a:extLst>
                </a:gridCol>
                <a:gridCol w="5096908">
                  <a:extLst>
                    <a:ext uri="{9D8B030D-6E8A-4147-A177-3AD203B41FA5}">
                      <a16:colId xmlns:a16="http://schemas.microsoft.com/office/drawing/2014/main" val="2476752785"/>
                    </a:ext>
                  </a:extLst>
                </a:gridCol>
              </a:tblGrid>
              <a:tr h="509494">
                <a:tc>
                  <a:txBody>
                    <a:bodyPr/>
                    <a:lstStyle/>
                    <a:p>
                      <a:pPr algn="l" fontAlgn="base"/>
                      <a:r>
                        <a:rPr lang="en-IN" sz="2000" b="1">
                          <a:effectLst/>
                        </a:rPr>
                        <a:t>Sr.No.</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ase"/>
                      <a:r>
                        <a:rPr lang="en-IN" sz="2000" b="1" dirty="0">
                          <a:effectLst/>
                        </a:rPr>
                        <a:t>Prediction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ase"/>
                      <a:r>
                        <a:rPr lang="en-IN" sz="2000" b="1" dirty="0">
                          <a:effectLst/>
                        </a:rPr>
                        <a:t>Classification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51213899"/>
                  </a:ext>
                </a:extLst>
              </a:tr>
              <a:tr h="817113">
                <a:tc>
                  <a:txBody>
                    <a:bodyPr/>
                    <a:lstStyle/>
                    <a:p>
                      <a:pPr algn="l" fontAlgn="base"/>
                      <a:r>
                        <a:rPr lang="en-IN" sz="2000" b="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base"/>
                      <a:r>
                        <a:rPr lang="en-IN" sz="2000" b="0" dirty="0">
                          <a:effectLst/>
                        </a:rPr>
                        <a:t>Prediction is about predicting a missing/unknown element(continuous value) of a dataset.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base"/>
                      <a:r>
                        <a:rPr lang="en-IN" sz="2000" b="0" dirty="0">
                          <a:effectLst/>
                        </a:rPr>
                        <a:t>Classification is about determining a (categorial) class (or label) for an element in a dataset.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79145390"/>
                  </a:ext>
                </a:extLst>
              </a:tr>
              <a:tr h="1057441">
                <a:tc>
                  <a:txBody>
                    <a:bodyPr/>
                    <a:lstStyle/>
                    <a:p>
                      <a:pPr algn="l" fontAlgn="base"/>
                      <a:r>
                        <a:rPr lang="en-IN" sz="2000" b="0"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base"/>
                      <a:r>
                        <a:rPr lang="en-IN" sz="2000" b="0">
                          <a:effectLst/>
                        </a:rPr>
                        <a:t>Eg. We can think of prediction as predicting the correct treatment for a particular disease for an individual person.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base"/>
                      <a:r>
                        <a:rPr lang="en-IN" sz="2000" b="0" dirty="0" err="1">
                          <a:effectLst/>
                        </a:rPr>
                        <a:t>Eg.</a:t>
                      </a:r>
                      <a:r>
                        <a:rPr lang="en-IN" sz="2000" b="0" dirty="0">
                          <a:effectLst/>
                        </a:rPr>
                        <a:t> Whereas the grouping of patients based on their medical records can be considered classification.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45449039"/>
                  </a:ext>
                </a:extLst>
              </a:tr>
              <a:tr h="817113">
                <a:tc>
                  <a:txBody>
                    <a:bodyPr/>
                    <a:lstStyle/>
                    <a:p>
                      <a:pPr algn="l" fontAlgn="base"/>
                      <a:r>
                        <a:rPr lang="en-IN" sz="2000" b="0" dirty="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base"/>
                      <a:r>
                        <a:rPr lang="en-IN" sz="2000" b="0" dirty="0">
                          <a:effectLst/>
                        </a:rPr>
                        <a:t>The model used to predict the unknown value is called a predictor.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base"/>
                      <a:r>
                        <a:rPr lang="en-IN" sz="2000" b="0">
                          <a:effectLst/>
                        </a:rPr>
                        <a:t>The model used to classify the unknown value is called a classifier.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44579090"/>
                  </a:ext>
                </a:extLst>
              </a:tr>
              <a:tr h="1057441">
                <a:tc>
                  <a:txBody>
                    <a:bodyPr/>
                    <a:lstStyle/>
                    <a:p>
                      <a:pPr algn="l" fontAlgn="base"/>
                      <a:r>
                        <a:rPr lang="en-IN" sz="2000" b="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base"/>
                      <a:r>
                        <a:rPr lang="en-IN" sz="2000" b="0">
                          <a:effectLst/>
                        </a:rPr>
                        <a:t>The predictor is constructed from a training set and its accuracy refers to how well it can estimate the value of new data.</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just" fontAlgn="base"/>
                      <a:r>
                        <a:rPr lang="en-IN" sz="2000" b="0" dirty="0">
                          <a:effectLst/>
                        </a:rPr>
                        <a:t> A classifier is also constructed from a training set composed of the records of databases and their corresponding class names.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35713778"/>
                  </a:ext>
                </a:extLst>
              </a:tr>
            </a:tbl>
          </a:graphicData>
        </a:graphic>
      </p:graphicFrame>
    </p:spTree>
    <p:extLst>
      <p:ext uri="{BB962C8B-B14F-4D97-AF65-F5344CB8AC3E}">
        <p14:creationId xmlns:p14="http://schemas.microsoft.com/office/powerpoint/2010/main" val="31731586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684-FAB7-9D69-CAC1-2C88DC01388E}"/>
              </a:ext>
            </a:extLst>
          </p:cNvPr>
          <p:cNvSpPr>
            <a:spLocks noGrp="1"/>
          </p:cNvSpPr>
          <p:nvPr>
            <p:ph type="title"/>
          </p:nvPr>
        </p:nvSpPr>
        <p:spPr>
          <a:xfrm>
            <a:off x="1251677" y="140072"/>
            <a:ext cx="10371752" cy="1492132"/>
          </a:xfrm>
        </p:spPr>
        <p:txBody>
          <a:bodyPr>
            <a:normAutofit fontScale="90000"/>
          </a:bodyPr>
          <a:lstStyle/>
          <a:p>
            <a:r>
              <a:rPr lang="en-IN" b="1" i="0" dirty="0">
                <a:solidFill>
                  <a:schemeClr val="tx1"/>
                </a:solidFill>
                <a:effectLst/>
              </a:rPr>
              <a:t>Comparison of Classification and Prediction Methods</a:t>
            </a:r>
            <a:br>
              <a:rPr lang="en-IN" b="1" i="0" dirty="0">
                <a:solidFill>
                  <a:schemeClr val="tx1"/>
                </a:solidFill>
                <a:effectLst/>
              </a:rPr>
            </a:br>
            <a:endParaRPr lang="en-US" dirty="0">
              <a:solidFill>
                <a:schemeClr val="tx1"/>
              </a:solidFill>
            </a:endParaRPr>
          </a:p>
        </p:txBody>
      </p:sp>
      <p:sp>
        <p:nvSpPr>
          <p:cNvPr id="3" name="Content Placeholder 2">
            <a:extLst>
              <a:ext uri="{FF2B5EF4-FFF2-40B4-BE49-F238E27FC236}">
                <a16:creationId xmlns:a16="http://schemas.microsoft.com/office/drawing/2014/main" id="{25D87CA1-E0BB-7A92-41E8-945A0D82238F}"/>
              </a:ext>
            </a:extLst>
          </p:cNvPr>
          <p:cNvSpPr>
            <a:spLocks noGrp="1"/>
          </p:cNvSpPr>
          <p:nvPr>
            <p:ph idx="1"/>
          </p:nvPr>
        </p:nvSpPr>
        <p:spPr>
          <a:xfrm>
            <a:off x="1251677" y="1632204"/>
            <a:ext cx="10371753" cy="4944442"/>
          </a:xfrm>
          <a:solidFill>
            <a:schemeClr val="accent1">
              <a:lumMod val="20000"/>
              <a:lumOff val="80000"/>
            </a:schemeClr>
          </a:solidFill>
          <a:ln>
            <a:solidFill>
              <a:schemeClr val="tx1"/>
            </a:solidFill>
          </a:ln>
        </p:spPr>
        <p:txBody>
          <a:bodyPr>
            <a:noAutofit/>
          </a:bodyPr>
          <a:lstStyle/>
          <a:p>
            <a:pPr marL="0" indent="0">
              <a:buNone/>
            </a:pPr>
            <a:r>
              <a:rPr lang="en-IN" dirty="0">
                <a:solidFill>
                  <a:schemeClr val="tx1"/>
                </a:solidFill>
              </a:rPr>
              <a:t>F</a:t>
            </a:r>
            <a:r>
              <a:rPr lang="en-IN" b="0" i="0" dirty="0">
                <a:solidFill>
                  <a:schemeClr val="tx1"/>
                </a:solidFill>
                <a:effectLst/>
              </a:rPr>
              <a:t>ew criteria used for comparing the methods of Classification and Prediction:</a:t>
            </a:r>
          </a:p>
          <a:p>
            <a:pPr algn="just" fontAlgn="base">
              <a:buFont typeface="Arial" panose="020B0604020202020204" pitchFamily="34" charset="0"/>
              <a:buChar char="•"/>
            </a:pPr>
            <a:r>
              <a:rPr lang="en-IN" b="1" i="0" u="sng" dirty="0">
                <a:solidFill>
                  <a:schemeClr val="tx1"/>
                </a:solidFill>
                <a:effectLst/>
              </a:rPr>
              <a:t>Accuracy</a:t>
            </a:r>
            <a:r>
              <a:rPr lang="en-IN" b="1" i="0" dirty="0">
                <a:solidFill>
                  <a:schemeClr val="tx1"/>
                </a:solidFill>
                <a:effectLst/>
              </a:rPr>
              <a:t>: </a:t>
            </a:r>
            <a:r>
              <a:rPr lang="en-IN" b="0" i="0" dirty="0">
                <a:solidFill>
                  <a:schemeClr val="tx1"/>
                </a:solidFill>
                <a:effectLst/>
              </a:rPr>
              <a:t>Accuracy of the classifier can be referred to as the ability of the classifier to predicts the class label correctly</a:t>
            </a:r>
            <a:r>
              <a:rPr lang="en-IN" b="1" i="0" dirty="0">
                <a:solidFill>
                  <a:schemeClr val="tx1"/>
                </a:solidFill>
                <a:effectLst/>
              </a:rPr>
              <a:t>,</a:t>
            </a:r>
            <a:r>
              <a:rPr lang="en-IN" b="0" i="0" dirty="0">
                <a:solidFill>
                  <a:schemeClr val="tx1"/>
                </a:solidFill>
                <a:effectLst/>
              </a:rPr>
              <a:t> and the accuracy of the predictor can be referred to as how well a given predictor can estimate the unknown value.</a:t>
            </a:r>
          </a:p>
          <a:p>
            <a:pPr algn="just" fontAlgn="base">
              <a:buFont typeface="Arial" panose="020B0604020202020204" pitchFamily="34" charset="0"/>
              <a:buChar char="•"/>
            </a:pPr>
            <a:r>
              <a:rPr lang="en-IN" b="1" i="0" u="sng" dirty="0">
                <a:solidFill>
                  <a:schemeClr val="tx1"/>
                </a:solidFill>
                <a:effectLst/>
              </a:rPr>
              <a:t>Speed: </a:t>
            </a:r>
            <a:r>
              <a:rPr lang="en-IN" b="0" i="0" dirty="0">
                <a:solidFill>
                  <a:schemeClr val="tx1"/>
                </a:solidFill>
                <a:effectLst/>
              </a:rPr>
              <a:t>The speed of the method depends on the computational cost of generating and using the classifier/predictor.</a:t>
            </a:r>
          </a:p>
          <a:p>
            <a:pPr algn="just" fontAlgn="base">
              <a:buFont typeface="Arial" panose="020B0604020202020204" pitchFamily="34" charset="0"/>
              <a:buChar char="•"/>
            </a:pPr>
            <a:r>
              <a:rPr lang="en-IN" b="1" i="0" u="sng" dirty="0">
                <a:solidFill>
                  <a:schemeClr val="tx1"/>
                </a:solidFill>
                <a:effectLst/>
              </a:rPr>
              <a:t>Robustness: </a:t>
            </a:r>
            <a:r>
              <a:rPr lang="en-IN" b="0" i="0" dirty="0">
                <a:solidFill>
                  <a:schemeClr val="tx1"/>
                </a:solidFill>
                <a:effectLst/>
              </a:rPr>
              <a:t>Robustness is the ability to make correct predictions or classifications, in the context of data mining robustness is the ability of the classifier or predictor to make correct predictions from incoming unknown data.</a:t>
            </a:r>
          </a:p>
          <a:p>
            <a:pPr algn="just" fontAlgn="base">
              <a:buFont typeface="Arial" panose="020B0604020202020204" pitchFamily="34" charset="0"/>
              <a:buChar char="•"/>
            </a:pPr>
            <a:r>
              <a:rPr lang="en-IN" b="1" i="0" u="sng" dirty="0">
                <a:solidFill>
                  <a:schemeClr val="tx1"/>
                </a:solidFill>
                <a:effectLst/>
              </a:rPr>
              <a:t>Scalability: </a:t>
            </a:r>
            <a:r>
              <a:rPr lang="en-IN" b="0" i="0" dirty="0">
                <a:solidFill>
                  <a:schemeClr val="tx1"/>
                </a:solidFill>
                <a:effectLst/>
              </a:rPr>
              <a:t>Scalability is referring to an increase or decrease in performance of the classifier or predictor based on the given data.</a:t>
            </a:r>
          </a:p>
          <a:p>
            <a:pPr algn="just" fontAlgn="base">
              <a:buFont typeface="Arial" panose="020B0604020202020204" pitchFamily="34" charset="0"/>
              <a:buChar char="•"/>
            </a:pPr>
            <a:r>
              <a:rPr lang="en-IN" b="1" i="0" u="sng" dirty="0">
                <a:solidFill>
                  <a:schemeClr val="tx1"/>
                </a:solidFill>
                <a:effectLst/>
              </a:rPr>
              <a:t>Interpretability: </a:t>
            </a:r>
            <a:r>
              <a:rPr lang="en-IN" b="0" i="0" dirty="0">
                <a:solidFill>
                  <a:schemeClr val="tx1"/>
                </a:solidFill>
                <a:effectLst/>
              </a:rPr>
              <a:t>Interpretability can be referred to as how readily we can understand the reasoning behind predictions or classification made by the predictor or classifier.</a:t>
            </a:r>
          </a:p>
          <a:p>
            <a:endParaRPr lang="en-US" dirty="0">
              <a:solidFill>
                <a:schemeClr val="tx1"/>
              </a:solidFill>
            </a:endParaRPr>
          </a:p>
        </p:txBody>
      </p:sp>
    </p:spTree>
    <p:extLst>
      <p:ext uri="{BB962C8B-B14F-4D97-AF65-F5344CB8AC3E}">
        <p14:creationId xmlns:p14="http://schemas.microsoft.com/office/powerpoint/2010/main" val="2131982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18309-D764-E1CA-5E20-40B09AF3F20A}"/>
              </a:ext>
            </a:extLst>
          </p:cNvPr>
          <p:cNvSpPr>
            <a:spLocks noGrp="1"/>
          </p:cNvSpPr>
          <p:nvPr>
            <p:ph type="title"/>
          </p:nvPr>
        </p:nvSpPr>
        <p:spPr>
          <a:xfrm>
            <a:off x="1580257" y="864911"/>
            <a:ext cx="9031484" cy="3467282"/>
          </a:xfrm>
        </p:spPr>
        <p:txBody>
          <a:bodyPr vert="horz" lIns="91440" tIns="45720" rIns="91440" bIns="45720" rtlCol="0" anchor="b">
            <a:normAutofit/>
          </a:bodyPr>
          <a:lstStyle/>
          <a:p>
            <a:pPr algn="ctr"/>
            <a:r>
              <a:rPr lang="en-US" sz="8000" spc="800"/>
              <a:t>Data separability</a:t>
            </a:r>
          </a:p>
        </p:txBody>
      </p:sp>
      <p:sp>
        <p:nvSpPr>
          <p:cNvPr id="13" name="Freeform: Shape 12">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28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FB6B-290D-DDC0-AA0A-A91D97BBC7E7}"/>
              </a:ext>
            </a:extLst>
          </p:cNvPr>
          <p:cNvSpPr>
            <a:spLocks noGrp="1"/>
          </p:cNvSpPr>
          <p:nvPr>
            <p:ph type="title"/>
          </p:nvPr>
        </p:nvSpPr>
        <p:spPr/>
        <p:txBody>
          <a:bodyPr/>
          <a:lstStyle/>
          <a:p>
            <a:r>
              <a:rPr lang="en-US" dirty="0"/>
              <a:t>Data separability</a:t>
            </a:r>
          </a:p>
        </p:txBody>
      </p:sp>
      <p:sp>
        <p:nvSpPr>
          <p:cNvPr id="3" name="Content Placeholder 2">
            <a:extLst>
              <a:ext uri="{FF2B5EF4-FFF2-40B4-BE49-F238E27FC236}">
                <a16:creationId xmlns:a16="http://schemas.microsoft.com/office/drawing/2014/main" id="{AA91B19B-29C7-B0A4-BDD2-CE4310814C3F}"/>
              </a:ext>
            </a:extLst>
          </p:cNvPr>
          <p:cNvSpPr>
            <a:spLocks noGrp="1"/>
          </p:cNvSpPr>
          <p:nvPr>
            <p:ph idx="1"/>
          </p:nvPr>
        </p:nvSpPr>
        <p:spPr>
          <a:xfrm>
            <a:off x="1251678" y="1283677"/>
            <a:ext cx="10178322" cy="5191938"/>
          </a:xfrm>
          <a:solidFill>
            <a:schemeClr val="accent1">
              <a:lumMod val="20000"/>
              <a:lumOff val="80000"/>
            </a:schemeClr>
          </a:solidFill>
          <a:ln>
            <a:solidFill>
              <a:schemeClr val="tx1"/>
            </a:solidFill>
          </a:ln>
        </p:spPr>
        <p:txBody>
          <a:bodyPr>
            <a:normAutofit lnSpcReduction="10000"/>
          </a:bodyPr>
          <a:lstStyle/>
          <a:p>
            <a:pPr algn="just"/>
            <a:r>
              <a:rPr lang="en-IN" sz="2400" i="0" dirty="0">
                <a:solidFill>
                  <a:schemeClr val="tx1"/>
                </a:solidFill>
                <a:effectLst/>
              </a:rPr>
              <a:t>The concept of separability applies to binary </a:t>
            </a:r>
            <a:r>
              <a:rPr lang="en-IN" sz="2400" i="0" u="none" strike="noStrike" dirty="0">
                <a:solidFill>
                  <a:schemeClr val="tx1"/>
                </a:solidFill>
                <a:effectLst/>
              </a:rPr>
              <a:t>classification</a:t>
            </a:r>
            <a:r>
              <a:rPr lang="en-IN" sz="2400" i="0" dirty="0">
                <a:solidFill>
                  <a:schemeClr val="tx1"/>
                </a:solidFill>
                <a:effectLst/>
              </a:rPr>
              <a:t> problems. </a:t>
            </a:r>
          </a:p>
          <a:p>
            <a:pPr algn="just"/>
            <a:r>
              <a:rPr lang="en-IN" sz="2400" i="0" dirty="0">
                <a:solidFill>
                  <a:schemeClr val="tx1"/>
                </a:solidFill>
                <a:effectLst/>
              </a:rPr>
              <a:t>In them, we have two classes: one positive and the other negative. </a:t>
            </a:r>
          </a:p>
          <a:p>
            <a:pPr algn="just"/>
            <a:r>
              <a:rPr lang="en-IN" sz="2400" i="0" dirty="0">
                <a:solidFill>
                  <a:schemeClr val="tx1"/>
                </a:solidFill>
                <a:effectLst/>
              </a:rPr>
              <a:t>We say they’re separable if there’s a classifier whose decision boundary separates the positive objects from the negative ones. </a:t>
            </a:r>
          </a:p>
          <a:p>
            <a:pPr algn="just"/>
            <a:r>
              <a:rPr lang="en-IN" sz="2400" i="0" dirty="0">
                <a:solidFill>
                  <a:schemeClr val="tx1"/>
                </a:solidFill>
                <a:effectLst/>
              </a:rPr>
              <a:t>If such a decision boundary is a linear function of the </a:t>
            </a:r>
            <a:r>
              <a:rPr lang="en-IN" sz="2400" i="0" u="none" strike="noStrike" dirty="0">
                <a:solidFill>
                  <a:schemeClr val="tx1"/>
                </a:solidFill>
                <a:effectLst/>
              </a:rPr>
              <a:t>features</a:t>
            </a:r>
            <a:r>
              <a:rPr lang="en-IN" sz="2400" i="0" dirty="0">
                <a:solidFill>
                  <a:schemeClr val="tx1"/>
                </a:solidFill>
                <a:effectLst/>
              </a:rPr>
              <a:t>, we say that the classes are linearly separable.</a:t>
            </a:r>
          </a:p>
          <a:p>
            <a:pPr algn="just"/>
            <a:r>
              <a:rPr lang="en-IN" sz="2400" i="0" dirty="0">
                <a:solidFill>
                  <a:schemeClr val="tx1"/>
                </a:solidFill>
                <a:effectLst/>
              </a:rPr>
              <a:t>Since we deal with labelled data, the objects in a dataset will be linearly separable if the classes in the feature space are too.</a:t>
            </a:r>
          </a:p>
          <a:p>
            <a:pPr algn="just">
              <a:lnSpc>
                <a:spcPct val="120000"/>
              </a:lnSpc>
            </a:pPr>
            <a:r>
              <a:rPr lang="en-IN" sz="2400" dirty="0">
                <a:solidFill>
                  <a:schemeClr val="tx1"/>
                </a:solidFill>
              </a:rPr>
              <a:t>We say a two-dimensional dataset is linearly separable if we can separate the positive from the negative objects with a straight line.</a:t>
            </a:r>
          </a:p>
          <a:p>
            <a:pPr algn="just">
              <a:lnSpc>
                <a:spcPct val="120000"/>
              </a:lnSpc>
            </a:pPr>
            <a:r>
              <a:rPr lang="en-IN" sz="2400" dirty="0">
                <a:solidFill>
                  <a:schemeClr val="tx1"/>
                </a:solidFill>
              </a:rPr>
              <a:t>It doesn’t matter if more than one such line exists. For linear separability, it’s sufficient to find only one</a:t>
            </a:r>
            <a:endParaRPr lang="en-US" sz="2400" dirty="0">
              <a:solidFill>
                <a:schemeClr val="tx1"/>
              </a:solidFill>
            </a:endParaRPr>
          </a:p>
        </p:txBody>
      </p:sp>
    </p:spTree>
    <p:extLst>
      <p:ext uri="{BB962C8B-B14F-4D97-AF65-F5344CB8AC3E}">
        <p14:creationId xmlns:p14="http://schemas.microsoft.com/office/powerpoint/2010/main" val="328901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7FFE-4C0C-1BF6-B9CC-500EBFD03816}"/>
              </a:ext>
            </a:extLst>
          </p:cNvPr>
          <p:cNvSpPr>
            <a:spLocks noGrp="1"/>
          </p:cNvSpPr>
          <p:nvPr>
            <p:ph type="title"/>
          </p:nvPr>
        </p:nvSpPr>
        <p:spPr>
          <a:xfrm>
            <a:off x="942974" y="252210"/>
            <a:ext cx="11101135" cy="886029"/>
          </a:xfrm>
        </p:spPr>
        <p:txBody>
          <a:bodyPr>
            <a:normAutofit/>
          </a:bodyPr>
          <a:lstStyle/>
          <a:p>
            <a:r>
              <a:rPr lang="en-US" dirty="0"/>
              <a:t>MACHINE LEARNING MODEL</a:t>
            </a:r>
          </a:p>
        </p:txBody>
      </p:sp>
      <p:sp>
        <p:nvSpPr>
          <p:cNvPr id="3" name="Content Placeholder 2">
            <a:extLst>
              <a:ext uri="{FF2B5EF4-FFF2-40B4-BE49-F238E27FC236}">
                <a16:creationId xmlns:a16="http://schemas.microsoft.com/office/drawing/2014/main" id="{38552654-3226-7E8A-EA56-1AFEEB4C12C1}"/>
              </a:ext>
            </a:extLst>
          </p:cNvPr>
          <p:cNvSpPr>
            <a:spLocks noGrp="1"/>
          </p:cNvSpPr>
          <p:nvPr>
            <p:ph idx="1"/>
          </p:nvPr>
        </p:nvSpPr>
        <p:spPr>
          <a:xfrm>
            <a:off x="1100137" y="1138239"/>
            <a:ext cx="10469560" cy="5310390"/>
          </a:xfrm>
          <a:solidFill>
            <a:schemeClr val="accent1">
              <a:lumMod val="20000"/>
              <a:lumOff val="80000"/>
            </a:schemeClr>
          </a:solidFill>
          <a:ln>
            <a:solidFill>
              <a:schemeClr val="tx1"/>
            </a:solidFill>
          </a:ln>
        </p:spPr>
        <p:txBody>
          <a:bodyPr>
            <a:noAutofit/>
          </a:bodyPr>
          <a:lstStyle/>
          <a:p>
            <a:pPr algn="just"/>
            <a:r>
              <a:rPr lang="en-IN" b="0" i="0" dirty="0">
                <a:solidFill>
                  <a:schemeClr val="tx1"/>
                </a:solidFill>
                <a:effectLst/>
              </a:rPr>
              <a:t>Machine Learning models can be understood as a program that has been trained to find patterns within new data and make predictions. </a:t>
            </a:r>
          </a:p>
          <a:p>
            <a:pPr algn="just"/>
            <a:r>
              <a:rPr lang="en-IN" b="0" i="0" dirty="0">
                <a:solidFill>
                  <a:schemeClr val="tx1"/>
                </a:solidFill>
                <a:effectLst/>
              </a:rPr>
              <a:t>These models are represented as a mathematical function that takes requests in the form of input data, makes predictions on input data, and then provides an output in response. </a:t>
            </a:r>
          </a:p>
          <a:p>
            <a:pPr algn="just"/>
            <a:r>
              <a:rPr lang="en-IN" b="0" i="0" dirty="0">
                <a:solidFill>
                  <a:schemeClr val="tx1"/>
                </a:solidFill>
                <a:effectLst/>
              </a:rPr>
              <a:t>First, these models are trained over a set of data, and then they are provided an algorithm to reason over data, extract the pattern from feed data and learn from those data. </a:t>
            </a:r>
          </a:p>
          <a:p>
            <a:pPr algn="just"/>
            <a:r>
              <a:rPr lang="en-IN" b="0" i="0" dirty="0">
                <a:solidFill>
                  <a:schemeClr val="tx1"/>
                </a:solidFill>
                <a:effectLst/>
              </a:rPr>
              <a:t>Once these models get trained, they can be used to predict the unseen dataset.</a:t>
            </a:r>
          </a:p>
          <a:p>
            <a:pPr algn="just"/>
            <a:r>
              <a:rPr lang="en-IN" b="0" i="0" dirty="0">
                <a:solidFill>
                  <a:schemeClr val="tx1"/>
                </a:solidFill>
                <a:effectLst/>
              </a:rPr>
              <a:t>In image recognition, a machine learning model can be taught to recognize objects - such as cars or dogs. </a:t>
            </a:r>
          </a:p>
          <a:p>
            <a:pPr algn="just"/>
            <a:r>
              <a:rPr lang="en-IN" b="0" i="0" dirty="0">
                <a:solidFill>
                  <a:schemeClr val="tx1"/>
                </a:solidFill>
                <a:effectLst/>
              </a:rPr>
              <a:t>A machine learning model can perform such tasks by having it ‘trained’ with a large dataset. </a:t>
            </a:r>
          </a:p>
          <a:p>
            <a:pPr algn="just"/>
            <a:r>
              <a:rPr lang="en-IN" b="0" i="0" dirty="0">
                <a:solidFill>
                  <a:schemeClr val="tx1"/>
                </a:solidFill>
                <a:effectLst/>
              </a:rPr>
              <a:t>During training, the machine learning algorithm is optimized to find certain patterns or outputs from the dataset, depending on the task. </a:t>
            </a:r>
          </a:p>
          <a:p>
            <a:pPr algn="just"/>
            <a:r>
              <a:rPr lang="en-IN" b="0" i="0" dirty="0">
                <a:solidFill>
                  <a:schemeClr val="tx1"/>
                </a:solidFill>
                <a:effectLst/>
              </a:rPr>
              <a:t>The output of this process - often a computer program with specific rules and data structures - is called a machine learning model.</a:t>
            </a:r>
            <a:endParaRPr lang="en-US" dirty="0">
              <a:solidFill>
                <a:schemeClr val="tx1"/>
              </a:solidFill>
            </a:endParaRPr>
          </a:p>
        </p:txBody>
      </p:sp>
    </p:spTree>
    <p:extLst>
      <p:ext uri="{BB962C8B-B14F-4D97-AF65-F5344CB8AC3E}">
        <p14:creationId xmlns:p14="http://schemas.microsoft.com/office/powerpoint/2010/main" val="60491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Linearly Separable Data">
            <a:extLst>
              <a:ext uri="{FF2B5EF4-FFF2-40B4-BE49-F238E27FC236}">
                <a16:creationId xmlns:a16="http://schemas.microsoft.com/office/drawing/2014/main" id="{A5C0F405-ADA4-A041-DE6C-B606EC04F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2" y="0"/>
            <a:ext cx="77723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8433CF-5760-8D3E-61F3-B245D28C7DAD}"/>
              </a:ext>
            </a:extLst>
          </p:cNvPr>
          <p:cNvSpPr txBox="1"/>
          <p:nvPr/>
        </p:nvSpPr>
        <p:spPr>
          <a:xfrm>
            <a:off x="1217734" y="751674"/>
            <a:ext cx="2967404" cy="1631216"/>
          </a:xfrm>
          <a:prstGeom prst="rect">
            <a:avLst/>
          </a:prstGeom>
          <a:solidFill>
            <a:schemeClr val="accent1">
              <a:lumMod val="20000"/>
              <a:lumOff val="80000"/>
            </a:schemeClr>
          </a:solidFill>
          <a:ln>
            <a:solidFill>
              <a:schemeClr val="tx1"/>
            </a:solidFill>
          </a:ln>
        </p:spPr>
        <p:txBody>
          <a:bodyPr wrap="square">
            <a:spAutoFit/>
          </a:bodyPr>
          <a:lstStyle/>
          <a:p>
            <a:pPr algn="just"/>
            <a:r>
              <a:rPr lang="en-IN" sz="2000" b="0" i="0" dirty="0">
                <a:solidFill>
                  <a:srgbClr val="333333"/>
                </a:solidFill>
                <a:effectLst/>
              </a:rPr>
              <a:t>Linearly separable data is data that if graphed in two dimensions, can be separated by a straight line.</a:t>
            </a:r>
            <a:endParaRPr lang="en-US" sz="2000" dirty="0"/>
          </a:p>
        </p:txBody>
      </p:sp>
      <p:sp>
        <p:nvSpPr>
          <p:cNvPr id="8" name="TextBox 7">
            <a:extLst>
              <a:ext uri="{FF2B5EF4-FFF2-40B4-BE49-F238E27FC236}">
                <a16:creationId xmlns:a16="http://schemas.microsoft.com/office/drawing/2014/main" id="{72105987-539C-EEA0-BE34-7D380E9C554B}"/>
              </a:ext>
            </a:extLst>
          </p:cNvPr>
          <p:cNvSpPr txBox="1"/>
          <p:nvPr/>
        </p:nvSpPr>
        <p:spPr>
          <a:xfrm>
            <a:off x="1030167" y="3736447"/>
            <a:ext cx="3154971" cy="1631216"/>
          </a:xfrm>
          <a:prstGeom prst="rect">
            <a:avLst/>
          </a:prstGeom>
          <a:solidFill>
            <a:schemeClr val="accent1">
              <a:lumMod val="20000"/>
              <a:lumOff val="80000"/>
            </a:schemeClr>
          </a:solidFill>
          <a:ln>
            <a:solidFill>
              <a:schemeClr val="tx1"/>
            </a:solidFill>
          </a:ln>
        </p:spPr>
        <p:txBody>
          <a:bodyPr wrap="square">
            <a:spAutoFit/>
          </a:bodyPr>
          <a:lstStyle/>
          <a:p>
            <a:pPr algn="just"/>
            <a:r>
              <a:rPr lang="en-IN" sz="2000" i="0" dirty="0">
                <a:solidFill>
                  <a:srgbClr val="333333"/>
                </a:solidFill>
                <a:effectLst/>
              </a:rPr>
              <a:t>This data is linearly separable because there is a straight line from lower left to upper right that separates the red and blue data.</a:t>
            </a:r>
            <a:endParaRPr lang="en-US" sz="2000" dirty="0"/>
          </a:p>
        </p:txBody>
      </p:sp>
    </p:spTree>
    <p:extLst>
      <p:ext uri="{BB962C8B-B14F-4D97-AF65-F5344CB8AC3E}">
        <p14:creationId xmlns:p14="http://schemas.microsoft.com/office/powerpoint/2010/main" val="22164559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43A6D2-530C-8C29-416D-9670AF975E72}"/>
              </a:ext>
            </a:extLst>
          </p:cNvPr>
          <p:cNvSpPr txBox="1"/>
          <p:nvPr/>
        </p:nvSpPr>
        <p:spPr>
          <a:xfrm>
            <a:off x="914400" y="1774015"/>
            <a:ext cx="3024554" cy="1015663"/>
          </a:xfrm>
          <a:prstGeom prst="rect">
            <a:avLst/>
          </a:prstGeom>
          <a:solidFill>
            <a:schemeClr val="accent1">
              <a:lumMod val="20000"/>
              <a:lumOff val="80000"/>
            </a:schemeClr>
          </a:solidFill>
        </p:spPr>
        <p:txBody>
          <a:bodyPr wrap="square">
            <a:spAutoFit/>
          </a:bodyPr>
          <a:lstStyle/>
          <a:p>
            <a:r>
              <a:rPr lang="en-IN" sz="2000" b="0" i="0" dirty="0">
                <a:solidFill>
                  <a:srgbClr val="000000"/>
                </a:solidFill>
                <a:effectLst/>
              </a:rPr>
              <a:t>Conversely, no line can separate linearly inseparable 2D data</a:t>
            </a:r>
            <a:endParaRPr lang="en-US" sz="2000" dirty="0"/>
          </a:p>
        </p:txBody>
      </p:sp>
      <p:pic>
        <p:nvPicPr>
          <p:cNvPr id="19458" name="Picture 2" descr="Data That Aren't Linearly Separable">
            <a:extLst>
              <a:ext uri="{FF2B5EF4-FFF2-40B4-BE49-F238E27FC236}">
                <a16:creationId xmlns:a16="http://schemas.microsoft.com/office/drawing/2014/main" id="{D3788A99-9D2F-21B9-A89D-EBBD37992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954" y="0"/>
            <a:ext cx="811981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3090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068745EE-36A8-4FEC-F8AE-DECB976C9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46" y="246148"/>
            <a:ext cx="10705124" cy="5433646"/>
          </a:xfrm>
          <a:prstGeom prst="rect">
            <a:avLst/>
          </a:prstGeom>
          <a:noFill/>
          <a:ln>
            <a:solidFill>
              <a:schemeClr val="tx1"/>
            </a:solidFill>
          </a:ln>
        </p:spPr>
      </p:pic>
      <p:sp>
        <p:nvSpPr>
          <p:cNvPr id="6" name="TextBox 5">
            <a:extLst>
              <a:ext uri="{FF2B5EF4-FFF2-40B4-BE49-F238E27FC236}">
                <a16:creationId xmlns:a16="http://schemas.microsoft.com/office/drawing/2014/main" id="{1A6F4CC2-B36A-2F58-3922-996E6A9EF4AD}"/>
              </a:ext>
            </a:extLst>
          </p:cNvPr>
          <p:cNvSpPr txBox="1"/>
          <p:nvPr/>
        </p:nvSpPr>
        <p:spPr>
          <a:xfrm>
            <a:off x="975946" y="5903966"/>
            <a:ext cx="10705123" cy="707886"/>
          </a:xfrm>
          <a:prstGeom prst="rect">
            <a:avLst/>
          </a:prstGeom>
          <a:solidFill>
            <a:schemeClr val="accent1">
              <a:lumMod val="20000"/>
              <a:lumOff val="80000"/>
            </a:schemeClr>
          </a:solidFill>
          <a:ln>
            <a:solidFill>
              <a:schemeClr val="tx1"/>
            </a:solidFill>
          </a:ln>
        </p:spPr>
        <p:txBody>
          <a:bodyPr wrap="square">
            <a:spAutoFit/>
          </a:bodyPr>
          <a:lstStyle/>
          <a:p>
            <a:r>
              <a:rPr lang="en-IN" sz="2000" b="0" dirty="0">
                <a:solidFill>
                  <a:srgbClr val="333333"/>
                </a:solidFill>
                <a:effectLst/>
              </a:rPr>
              <a:t>Neither of these two datasets is linearly separable. The data on the left needs two straight lines. The data on the right needs a curved line.</a:t>
            </a:r>
            <a:endParaRPr lang="en-US" sz="2000" dirty="0"/>
          </a:p>
        </p:txBody>
      </p:sp>
    </p:spTree>
    <p:extLst>
      <p:ext uri="{BB962C8B-B14F-4D97-AF65-F5344CB8AC3E}">
        <p14:creationId xmlns:p14="http://schemas.microsoft.com/office/powerpoint/2010/main" val="35755965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0C70D-10DA-FAC6-6009-70078378ABE7}"/>
              </a:ext>
            </a:extLst>
          </p:cNvPr>
          <p:cNvSpPr>
            <a:spLocks noGrp="1"/>
          </p:cNvSpPr>
          <p:nvPr>
            <p:ph type="title"/>
          </p:nvPr>
        </p:nvSpPr>
        <p:spPr>
          <a:xfrm>
            <a:off x="1580257" y="864911"/>
            <a:ext cx="9031484" cy="3467282"/>
          </a:xfrm>
        </p:spPr>
        <p:txBody>
          <a:bodyPr vert="horz" lIns="91440" tIns="45720" rIns="91440" bIns="45720" rtlCol="0" anchor="b">
            <a:normAutofit/>
          </a:bodyPr>
          <a:lstStyle/>
          <a:p>
            <a:pPr algn="ctr"/>
            <a:r>
              <a:rPr lang="en-US" sz="8000" spc="800" dirty="0"/>
              <a:t>DECISION BOUNDARY</a:t>
            </a:r>
          </a:p>
        </p:txBody>
      </p:sp>
      <p:sp>
        <p:nvSpPr>
          <p:cNvPr id="13" name="Freeform: Shape 12">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4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5106-8412-11C4-0F6B-3C3139E662F7}"/>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9A415AEE-33BA-A07C-1377-2B2913F3E876}"/>
              </a:ext>
            </a:extLst>
          </p:cNvPr>
          <p:cNvSpPr>
            <a:spLocks noGrp="1"/>
          </p:cNvSpPr>
          <p:nvPr>
            <p:ph idx="1"/>
          </p:nvPr>
        </p:nvSpPr>
        <p:spPr>
          <a:xfrm>
            <a:off x="1251678" y="1582615"/>
            <a:ext cx="10178322" cy="4296977"/>
          </a:xfrm>
          <a:solidFill>
            <a:schemeClr val="accent1">
              <a:lumMod val="20000"/>
              <a:lumOff val="80000"/>
            </a:schemeClr>
          </a:solidFill>
          <a:ln>
            <a:solidFill>
              <a:schemeClr val="tx1"/>
            </a:solidFill>
          </a:ln>
        </p:spPr>
        <p:txBody>
          <a:bodyPr/>
          <a:lstStyle/>
          <a:p>
            <a:pPr algn="just"/>
            <a:r>
              <a:rPr lang="en-IN" b="0" i="0" dirty="0">
                <a:solidFill>
                  <a:srgbClr val="333333"/>
                </a:solidFill>
                <a:effectLst/>
              </a:rPr>
              <a:t>A decision boundary is a line (in the case of two features), where all (or most) samples of one class are on one side of that line, and all samples of the other class are on the opposite side of the line. </a:t>
            </a:r>
          </a:p>
          <a:p>
            <a:pPr algn="just"/>
            <a:r>
              <a:rPr lang="en-IN" b="0" i="0" dirty="0">
                <a:solidFill>
                  <a:srgbClr val="333333"/>
                </a:solidFill>
                <a:effectLst/>
              </a:rPr>
              <a:t>The line </a:t>
            </a:r>
            <a:r>
              <a:rPr lang="en-IN" b="0" i="1" dirty="0">
                <a:solidFill>
                  <a:srgbClr val="333333"/>
                </a:solidFill>
                <a:effectLst/>
              </a:rPr>
              <a:t>separates</a:t>
            </a:r>
            <a:r>
              <a:rPr lang="en-IN" b="0" i="0" dirty="0">
                <a:solidFill>
                  <a:srgbClr val="333333"/>
                </a:solidFill>
                <a:effectLst/>
              </a:rPr>
              <a:t> one class from the other. </a:t>
            </a:r>
          </a:p>
          <a:p>
            <a:pPr algn="just"/>
            <a:r>
              <a:rPr lang="en-IN" b="0" i="0" dirty="0">
                <a:solidFill>
                  <a:srgbClr val="333333"/>
                </a:solidFill>
                <a:effectLst/>
              </a:rPr>
              <a:t>If you have more than two features, the decision boundary is not a line, but a (hyper)-plane in the dimension of your feature space.</a:t>
            </a:r>
            <a:r>
              <a:rPr lang="en-IN" b="0" i="0" dirty="0">
                <a:solidFill>
                  <a:srgbClr val="292929"/>
                </a:solidFill>
                <a:effectLst/>
              </a:rPr>
              <a:t> </a:t>
            </a:r>
          </a:p>
          <a:p>
            <a:pPr algn="just"/>
            <a:r>
              <a:rPr lang="en-IN" b="0" i="0" dirty="0">
                <a:solidFill>
                  <a:srgbClr val="292929"/>
                </a:solidFill>
                <a:effectLst/>
              </a:rPr>
              <a:t>While training a classifier on a dataset, using a specific classification algorithm, it is required to define a set of hyper-planes, called Decision Boundary, that separates the data points into specific classes, where the algorithm switches from one class to another. </a:t>
            </a:r>
          </a:p>
          <a:p>
            <a:pPr algn="just"/>
            <a:r>
              <a:rPr lang="en-IN" b="0" i="0" dirty="0">
                <a:solidFill>
                  <a:srgbClr val="292929"/>
                </a:solidFill>
                <a:effectLst/>
              </a:rPr>
              <a:t>On one side a decision boundary, a datapoints is more likely to be called as class A — on the other side of the boundary, it’s more likely to be called as class B.</a:t>
            </a:r>
            <a:endParaRPr lang="en-US" dirty="0"/>
          </a:p>
        </p:txBody>
      </p:sp>
    </p:spTree>
    <p:extLst>
      <p:ext uri="{BB962C8B-B14F-4D97-AF65-F5344CB8AC3E}">
        <p14:creationId xmlns:p14="http://schemas.microsoft.com/office/powerpoint/2010/main" val="2072816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3D1F-77A5-AC09-1651-C178E05BF101}"/>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AD2040AB-BF1F-753B-D946-D3660879E9A4}"/>
              </a:ext>
            </a:extLst>
          </p:cNvPr>
          <p:cNvSpPr>
            <a:spLocks noGrp="1"/>
          </p:cNvSpPr>
          <p:nvPr>
            <p:ph idx="1"/>
          </p:nvPr>
        </p:nvSpPr>
        <p:spPr>
          <a:xfrm>
            <a:off x="1251678" y="1547447"/>
            <a:ext cx="10477260" cy="5117122"/>
          </a:xfrm>
          <a:solidFill>
            <a:schemeClr val="accent1">
              <a:lumMod val="20000"/>
              <a:lumOff val="80000"/>
            </a:schemeClr>
          </a:solidFill>
          <a:ln>
            <a:solidFill>
              <a:schemeClr val="tx1"/>
            </a:solidFill>
          </a:ln>
        </p:spPr>
        <p:txBody>
          <a:bodyPr>
            <a:noAutofit/>
          </a:bodyPr>
          <a:lstStyle/>
          <a:p>
            <a:pPr algn="just"/>
            <a:r>
              <a:rPr lang="en-IN" b="0" i="0" dirty="0">
                <a:solidFill>
                  <a:srgbClr val="292929"/>
                </a:solidFill>
                <a:effectLst/>
              </a:rPr>
              <a:t>A decision boundary, is a surface that separates data points belonging to different class </a:t>
            </a:r>
            <a:r>
              <a:rPr lang="en-IN" b="0" i="0" dirty="0" err="1">
                <a:solidFill>
                  <a:srgbClr val="292929"/>
                </a:solidFill>
                <a:effectLst/>
              </a:rPr>
              <a:t>lables</a:t>
            </a:r>
            <a:r>
              <a:rPr lang="en-IN" b="0" i="0" dirty="0">
                <a:solidFill>
                  <a:srgbClr val="292929"/>
                </a:solidFill>
                <a:effectLst/>
              </a:rPr>
              <a:t>. </a:t>
            </a:r>
          </a:p>
          <a:p>
            <a:pPr algn="just"/>
            <a:r>
              <a:rPr lang="en-IN" b="0" i="0" dirty="0">
                <a:solidFill>
                  <a:srgbClr val="292929"/>
                </a:solidFill>
                <a:effectLst/>
              </a:rPr>
              <a:t>Decision Boundaries are not only confined to just the data points that we have provided, but also they span through the entire feature space we trained on. </a:t>
            </a:r>
          </a:p>
          <a:p>
            <a:pPr algn="just"/>
            <a:r>
              <a:rPr lang="en-IN" b="0" i="0" dirty="0">
                <a:solidFill>
                  <a:srgbClr val="292929"/>
                </a:solidFill>
                <a:effectLst/>
              </a:rPr>
              <a:t>The model can predict a value for any possible combination of inputs in our feature space.</a:t>
            </a:r>
          </a:p>
          <a:p>
            <a:pPr algn="just"/>
            <a:r>
              <a:rPr lang="en-IN" b="0" i="0" dirty="0">
                <a:solidFill>
                  <a:srgbClr val="292929"/>
                </a:solidFill>
                <a:effectLst/>
              </a:rPr>
              <a:t> If the data we train on is not ‘diverse’, the overall topology of the model will </a:t>
            </a:r>
            <a:r>
              <a:rPr lang="en-IN" b="0" i="1" dirty="0">
                <a:solidFill>
                  <a:srgbClr val="292929"/>
                </a:solidFill>
                <a:effectLst/>
              </a:rPr>
              <a:t>generalize poorly to new instances</a:t>
            </a:r>
            <a:r>
              <a:rPr lang="en-IN" b="0" i="0" dirty="0">
                <a:solidFill>
                  <a:srgbClr val="292929"/>
                </a:solidFill>
                <a:effectLst/>
              </a:rPr>
              <a:t>. </a:t>
            </a:r>
          </a:p>
          <a:p>
            <a:pPr algn="just"/>
            <a:r>
              <a:rPr lang="en-IN" b="0" i="0" dirty="0">
                <a:solidFill>
                  <a:srgbClr val="292929"/>
                </a:solidFill>
                <a:effectLst/>
              </a:rPr>
              <a:t>So, it is important to analyse all the models which can be best suitable for ‘diverse’ dataset, before using the model into production.</a:t>
            </a:r>
          </a:p>
          <a:p>
            <a:pPr algn="just"/>
            <a:r>
              <a:rPr lang="en-IN" b="0" i="0" dirty="0">
                <a:solidFill>
                  <a:srgbClr val="292929"/>
                </a:solidFill>
                <a:effectLst/>
              </a:rPr>
              <a:t>Examining decision boundaries is a great way to learn how the training data we select affects performance and the ability for our model to generalize. </a:t>
            </a:r>
          </a:p>
          <a:p>
            <a:pPr algn="just"/>
            <a:r>
              <a:rPr lang="en-IN" b="0" i="0" dirty="0">
                <a:solidFill>
                  <a:srgbClr val="292929"/>
                </a:solidFill>
                <a:effectLst/>
              </a:rPr>
              <a:t>Visualization of decision boundaries can illustrate how sensitive models are to each dataset, which is a great way to understand how specific algorithms work, and their limitations for specific datasets.</a:t>
            </a:r>
          </a:p>
          <a:p>
            <a:pPr algn="just"/>
            <a:endParaRPr lang="en-US" dirty="0"/>
          </a:p>
        </p:txBody>
      </p:sp>
    </p:spTree>
    <p:extLst>
      <p:ext uri="{BB962C8B-B14F-4D97-AF65-F5344CB8AC3E}">
        <p14:creationId xmlns:p14="http://schemas.microsoft.com/office/powerpoint/2010/main" val="36764910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FF52-D398-6191-3619-12F17DB236F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CBA01DE-1F79-6056-96C4-435495846DF7}"/>
              </a:ext>
            </a:extLst>
          </p:cNvPr>
          <p:cNvSpPr>
            <a:spLocks noGrp="1"/>
          </p:cNvSpPr>
          <p:nvPr>
            <p:ph idx="1"/>
          </p:nvPr>
        </p:nvSpPr>
        <p:spPr>
          <a:xfrm>
            <a:off x="1006839" y="1568658"/>
            <a:ext cx="5089161" cy="4374942"/>
          </a:xfrm>
          <a:solidFill>
            <a:schemeClr val="accent1">
              <a:lumMod val="20000"/>
              <a:lumOff val="80000"/>
            </a:schemeClr>
          </a:solidFill>
          <a:ln>
            <a:solidFill>
              <a:schemeClr val="tx1"/>
            </a:solidFill>
          </a:ln>
        </p:spPr>
        <p:txBody>
          <a:bodyPr>
            <a:normAutofit/>
          </a:bodyPr>
          <a:lstStyle/>
          <a:p>
            <a:pPr algn="just"/>
            <a:r>
              <a:rPr lang="en-IN" b="0" i="0" dirty="0">
                <a:solidFill>
                  <a:srgbClr val="292929"/>
                </a:solidFill>
                <a:effectLst/>
              </a:rPr>
              <a:t>The goal  is to figure out some way to split the datapoints to have an accurate prediction of a given observation’s class using the information present in the features.</a:t>
            </a:r>
          </a:p>
          <a:p>
            <a:pPr algn="just"/>
            <a:r>
              <a:rPr lang="en-IN" b="0" i="0" dirty="0">
                <a:solidFill>
                  <a:srgbClr val="292929"/>
                </a:solidFill>
                <a:effectLst/>
              </a:rPr>
              <a:t>Let’s suppose we define a line that describes the decision boundary. So, all of the points on one side of the boundary shall have all the datapoints belong to class A and all of the points on one side of the boundary shall have all the datapoints belong to class B.</a:t>
            </a:r>
          </a:p>
          <a:p>
            <a:pPr algn="just"/>
            <a:r>
              <a:rPr lang="en-IN" dirty="0">
                <a:solidFill>
                  <a:srgbClr val="292929"/>
                </a:solidFill>
              </a:rPr>
              <a:t>Our current prediction function returns a probability score between 0 and 1. </a:t>
            </a:r>
            <a:endParaRPr lang="en-IN" b="0" i="0" dirty="0">
              <a:solidFill>
                <a:srgbClr val="292929"/>
              </a:solidFill>
              <a:effectLst/>
            </a:endParaRPr>
          </a:p>
          <a:p>
            <a:pPr algn="just"/>
            <a:endParaRPr lang="en-US" dirty="0"/>
          </a:p>
        </p:txBody>
      </p:sp>
      <p:sp>
        <p:nvSpPr>
          <p:cNvPr id="4" name="Content Placeholder 2">
            <a:extLst>
              <a:ext uri="{FF2B5EF4-FFF2-40B4-BE49-F238E27FC236}">
                <a16:creationId xmlns:a16="http://schemas.microsoft.com/office/drawing/2014/main" id="{4AADD75A-E79A-27F1-7631-7A8DC1E23CAE}"/>
              </a:ext>
            </a:extLst>
          </p:cNvPr>
          <p:cNvSpPr txBox="1">
            <a:spLocks/>
          </p:cNvSpPr>
          <p:nvPr/>
        </p:nvSpPr>
        <p:spPr>
          <a:xfrm>
            <a:off x="6751147" y="1327066"/>
            <a:ext cx="4923692" cy="5239507"/>
          </a:xfrm>
          <a:prstGeom prst="rect">
            <a:avLst/>
          </a:prstGeom>
          <a:solidFill>
            <a:schemeClr val="accent1">
              <a:lumMod val="20000"/>
              <a:lumOff val="80000"/>
            </a:schemeClr>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just"/>
            <a:r>
              <a:rPr lang="en-IN" dirty="0">
                <a:solidFill>
                  <a:srgbClr val="292929"/>
                </a:solidFill>
              </a:rPr>
              <a:t>In order to map this to a discrete class (A/B), we select a threshold value or tipping point above which we will classify values into class A and below which we classify values into class B.</a:t>
            </a:r>
            <a:endParaRPr lang="en-IN" b="1" dirty="0">
              <a:solidFill>
                <a:srgbClr val="292929"/>
              </a:solidFill>
            </a:endParaRPr>
          </a:p>
          <a:p>
            <a:pPr algn="just"/>
            <a:r>
              <a:rPr lang="en-IN" b="1" dirty="0">
                <a:solidFill>
                  <a:srgbClr val="292929"/>
                </a:solidFill>
              </a:rPr>
              <a:t>p&gt;=0.5,class=A</a:t>
            </a:r>
            <a:endParaRPr lang="en-IN" dirty="0">
              <a:solidFill>
                <a:srgbClr val="292929"/>
              </a:solidFill>
            </a:endParaRPr>
          </a:p>
          <a:p>
            <a:pPr algn="just"/>
            <a:r>
              <a:rPr lang="en-IN" b="1" dirty="0">
                <a:solidFill>
                  <a:srgbClr val="292929"/>
                </a:solidFill>
              </a:rPr>
              <a:t>p&lt;=0.5,class=B</a:t>
            </a:r>
            <a:endParaRPr lang="en-IN" dirty="0">
              <a:solidFill>
                <a:srgbClr val="292929"/>
              </a:solidFill>
            </a:endParaRPr>
          </a:p>
          <a:p>
            <a:pPr algn="just"/>
            <a:r>
              <a:rPr lang="en-IN" dirty="0">
                <a:solidFill>
                  <a:srgbClr val="292929"/>
                </a:solidFill>
              </a:rPr>
              <a:t>If our threshold was .5 and our prediction function returned .7, we would classify this observation belongs to class A. If our prediction was .2 we would classify the observation belongs to class B.</a:t>
            </a:r>
          </a:p>
          <a:p>
            <a:pPr algn="just"/>
            <a:r>
              <a:rPr lang="en-IN" b="1" i="1" dirty="0">
                <a:solidFill>
                  <a:srgbClr val="292929"/>
                </a:solidFill>
              </a:rPr>
              <a:t>So, line with 0.5 is called the decision boundary.</a:t>
            </a:r>
            <a:endParaRPr lang="en-IN" dirty="0">
              <a:solidFill>
                <a:srgbClr val="292929"/>
              </a:solidFill>
            </a:endParaRPr>
          </a:p>
          <a:p>
            <a:pPr algn="just"/>
            <a:endParaRPr lang="en-US" dirty="0"/>
          </a:p>
        </p:txBody>
      </p:sp>
    </p:spTree>
    <p:extLst>
      <p:ext uri="{BB962C8B-B14F-4D97-AF65-F5344CB8AC3E}">
        <p14:creationId xmlns:p14="http://schemas.microsoft.com/office/powerpoint/2010/main" val="13034087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B7E89050-0F15-C810-0A9B-18A09F4E0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571500"/>
            <a:ext cx="889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2005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5"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2537" name="Rectangle 22536">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39" name="Rectangle 22538">
            <a:extLst>
              <a:ext uri="{FF2B5EF4-FFF2-40B4-BE49-F238E27FC236}">
                <a16:creationId xmlns:a16="http://schemas.microsoft.com/office/drawing/2014/main" id="{28FFBEEC-E1D5-4133-8566-2A59DDB17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39060"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0C70D-10DA-FAC6-6009-70078378ABE7}"/>
              </a:ext>
            </a:extLst>
          </p:cNvPr>
          <p:cNvSpPr>
            <a:spLocks noGrp="1"/>
          </p:cNvSpPr>
          <p:nvPr>
            <p:ph type="title"/>
          </p:nvPr>
        </p:nvSpPr>
        <p:spPr>
          <a:xfrm>
            <a:off x="5671909" y="951400"/>
            <a:ext cx="5875694" cy="4654296"/>
          </a:xfrm>
        </p:spPr>
        <p:txBody>
          <a:bodyPr vert="horz" lIns="91440" tIns="45720" rIns="91440" bIns="45720" rtlCol="0" anchor="ctr">
            <a:normAutofit/>
          </a:bodyPr>
          <a:lstStyle/>
          <a:p>
            <a:pPr algn="ctr"/>
            <a:r>
              <a:rPr lang="en-US" sz="8100" spc="800">
                <a:solidFill>
                  <a:srgbClr val="2A1A00"/>
                </a:solidFill>
              </a:rPr>
              <a:t>VALIDATION METHODS</a:t>
            </a:r>
          </a:p>
        </p:txBody>
      </p:sp>
      <p:sp>
        <p:nvSpPr>
          <p:cNvPr id="22541" name="Freeform 14">
            <a:extLst>
              <a:ext uri="{FF2B5EF4-FFF2-40B4-BE49-F238E27FC236}">
                <a16:creationId xmlns:a16="http://schemas.microsoft.com/office/drawing/2014/main" id="{E8EFDFFA-99D1-4010-8BB3-F3C338EC0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pic>
        <p:nvPicPr>
          <p:cNvPr id="22530" name="Picture 2">
            <a:extLst>
              <a:ext uri="{FF2B5EF4-FFF2-40B4-BE49-F238E27FC236}">
                <a16:creationId xmlns:a16="http://schemas.microsoft.com/office/drawing/2014/main" id="{43E30EBF-BF3E-A7BF-8E2A-ECDE0C3EF8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3815" y="2102425"/>
            <a:ext cx="3995589" cy="2657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6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34D9-44ED-3702-BB84-233EF3A3F975}"/>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7B0D66B5-49B8-79FA-975D-21B127BE0B09}"/>
              </a:ext>
            </a:extLst>
          </p:cNvPr>
          <p:cNvSpPr>
            <a:spLocks noGrp="1"/>
          </p:cNvSpPr>
          <p:nvPr>
            <p:ph idx="1"/>
          </p:nvPr>
        </p:nvSpPr>
        <p:spPr>
          <a:xfrm>
            <a:off x="1251678" y="1494693"/>
            <a:ext cx="10477260" cy="4384900"/>
          </a:xfrm>
          <a:solidFill>
            <a:schemeClr val="accent1">
              <a:lumMod val="20000"/>
              <a:lumOff val="80000"/>
            </a:schemeClr>
          </a:solidFill>
          <a:ln>
            <a:solidFill>
              <a:schemeClr val="tx1"/>
            </a:solidFill>
          </a:ln>
        </p:spPr>
        <p:txBody>
          <a:bodyPr>
            <a:normAutofit/>
          </a:bodyPr>
          <a:lstStyle/>
          <a:p>
            <a:r>
              <a:rPr lang="en-IN" b="0" i="0" dirty="0">
                <a:solidFill>
                  <a:srgbClr val="222635"/>
                </a:solidFill>
                <a:effectLst/>
              </a:rPr>
              <a:t>Validation techniques in machine learning are used to get the error rate of the ML model and </a:t>
            </a:r>
            <a:r>
              <a:rPr lang="en-IN" dirty="0">
                <a:solidFill>
                  <a:srgbClr val="222635"/>
                </a:solidFill>
              </a:rPr>
              <a:t>e</a:t>
            </a:r>
            <a:r>
              <a:rPr lang="en-IN" b="0" i="0" dirty="0">
                <a:solidFill>
                  <a:srgbClr val="222635"/>
                </a:solidFill>
                <a:effectLst/>
              </a:rPr>
              <a:t>valuate  </a:t>
            </a:r>
            <a:r>
              <a:rPr lang="en-IN" b="0" i="0" dirty="0">
                <a:solidFill>
                  <a:srgbClr val="4A4A4A"/>
                </a:solidFill>
                <a:effectLst/>
              </a:rPr>
              <a:t>its accuracy and efficiency.</a:t>
            </a:r>
            <a:endParaRPr lang="en-IN" dirty="0">
              <a:solidFill>
                <a:srgbClr val="222635"/>
              </a:solidFill>
            </a:endParaRPr>
          </a:p>
          <a:p>
            <a:r>
              <a:rPr lang="en-IN" b="0" i="0" dirty="0">
                <a:solidFill>
                  <a:srgbClr val="000000"/>
                </a:solidFill>
                <a:effectLst/>
              </a:rPr>
              <a:t>The right validation techniques help to estimate unbiased generalized model performance and give a better understanding of how the model was trained. </a:t>
            </a:r>
          </a:p>
          <a:p>
            <a:r>
              <a:rPr lang="en-IN" b="0" i="0" dirty="0">
                <a:solidFill>
                  <a:srgbClr val="000000"/>
                </a:solidFill>
                <a:effectLst/>
              </a:rPr>
              <a:t>It helps to make sure that the machine learning model is accurately trained and that it outputs the right data and that the machine learning model’s prediction is accurate when it is deployed to real-world scenarios. </a:t>
            </a:r>
          </a:p>
          <a:p>
            <a:r>
              <a:rPr lang="en-IN" b="0" i="0" dirty="0">
                <a:solidFill>
                  <a:srgbClr val="000000"/>
                </a:solidFill>
                <a:effectLst/>
              </a:rPr>
              <a:t>Models properly validated are robust enough to adapt to new scenarios in the real world. </a:t>
            </a:r>
          </a:p>
          <a:p>
            <a:r>
              <a:rPr lang="en-IN" b="0" i="0" dirty="0">
                <a:solidFill>
                  <a:srgbClr val="000000"/>
                </a:solidFill>
                <a:effectLst/>
              </a:rPr>
              <a:t>Validation catches problems before they become big problems and is a critical step in the implementation of any machine learning model.</a:t>
            </a:r>
            <a:endParaRPr lang="en-US" dirty="0"/>
          </a:p>
        </p:txBody>
      </p:sp>
    </p:spTree>
    <p:extLst>
      <p:ext uri="{BB962C8B-B14F-4D97-AF65-F5344CB8AC3E}">
        <p14:creationId xmlns:p14="http://schemas.microsoft.com/office/powerpoint/2010/main" val="368667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F93556-7FEF-B8D3-039E-0C0F2FBAC90D}"/>
              </a:ext>
            </a:extLst>
          </p:cNvPr>
          <p:cNvSpPr>
            <a:spLocks noGrp="1"/>
          </p:cNvSpPr>
          <p:nvPr>
            <p:ph type="title"/>
          </p:nvPr>
        </p:nvSpPr>
        <p:spPr>
          <a:xfrm>
            <a:off x="1180241" y="345070"/>
            <a:ext cx="7998927" cy="551745"/>
          </a:xfrm>
        </p:spPr>
        <p:txBody>
          <a:bodyPr anchor="t">
            <a:normAutofit fontScale="90000"/>
          </a:bodyPr>
          <a:lstStyle/>
          <a:p>
            <a:r>
              <a:rPr lang="en-US" sz="3700" dirty="0"/>
              <a:t>MACHINE LEARNING MODEL</a:t>
            </a:r>
          </a:p>
        </p:txBody>
      </p:sp>
      <p:sp>
        <p:nvSpPr>
          <p:cNvPr id="3" name="Content Placeholder 2">
            <a:extLst>
              <a:ext uri="{FF2B5EF4-FFF2-40B4-BE49-F238E27FC236}">
                <a16:creationId xmlns:a16="http://schemas.microsoft.com/office/drawing/2014/main" id="{0CCAADDD-141C-0A98-A65F-8F18E60AC99E}"/>
              </a:ext>
            </a:extLst>
          </p:cNvPr>
          <p:cNvSpPr>
            <a:spLocks noGrp="1"/>
          </p:cNvSpPr>
          <p:nvPr>
            <p:ph idx="1"/>
          </p:nvPr>
        </p:nvSpPr>
        <p:spPr>
          <a:xfrm>
            <a:off x="1180241" y="1346295"/>
            <a:ext cx="10161836" cy="5001752"/>
          </a:xfrm>
          <a:solidFill>
            <a:schemeClr val="accent1">
              <a:lumMod val="20000"/>
              <a:lumOff val="80000"/>
            </a:schemeClr>
          </a:solidFill>
          <a:ln>
            <a:solidFill>
              <a:schemeClr val="tx1"/>
            </a:solidFill>
          </a:ln>
        </p:spPr>
        <p:txBody>
          <a:bodyPr>
            <a:noAutofit/>
          </a:bodyPr>
          <a:lstStyle/>
          <a:p>
            <a:pPr marL="0" indent="0" algn="just">
              <a:buNone/>
            </a:pPr>
            <a:r>
              <a:rPr lang="en-IN" sz="2400" b="0" i="0" dirty="0">
                <a:solidFill>
                  <a:schemeClr val="tx1"/>
                </a:solidFill>
                <a:effectLst/>
              </a:rPr>
              <a:t>Based on different business goals and data sets, there are three learning models for algorithms. Each machine learning algorithm settles into one of the three models:</a:t>
            </a:r>
          </a:p>
          <a:p>
            <a:pPr marL="0" indent="0" algn="just">
              <a:buNone/>
            </a:pPr>
            <a:r>
              <a:rPr lang="en-IN" sz="2400" b="1" i="0" dirty="0">
                <a:solidFill>
                  <a:schemeClr val="tx1"/>
                </a:solidFill>
                <a:effectLst/>
              </a:rPr>
              <a:t>1. Supervised Learning</a:t>
            </a:r>
          </a:p>
          <a:p>
            <a:pPr marL="0" indent="0" algn="just">
              <a:buNone/>
            </a:pPr>
            <a:r>
              <a:rPr lang="en-IN" sz="2400" b="0" i="1" dirty="0">
                <a:solidFill>
                  <a:schemeClr val="tx1"/>
                </a:solidFill>
                <a:effectLst/>
              </a:rPr>
              <a:t>It </a:t>
            </a:r>
            <a:r>
              <a:rPr lang="en-IN" sz="2400" b="0" i="0" dirty="0">
                <a:solidFill>
                  <a:schemeClr val="tx1"/>
                </a:solidFill>
                <a:effectLst/>
              </a:rPr>
              <a:t>involves feedback to indicate when a prediction is right or wrong,</a:t>
            </a:r>
          </a:p>
          <a:p>
            <a:pPr marL="0" indent="0" algn="just">
              <a:buNone/>
            </a:pPr>
            <a:r>
              <a:rPr lang="en-IN" sz="2400" b="0" i="0" dirty="0">
                <a:solidFill>
                  <a:schemeClr val="tx1"/>
                </a:solidFill>
                <a:effectLst/>
              </a:rPr>
              <a:t>2. </a:t>
            </a:r>
            <a:r>
              <a:rPr lang="en-IN" sz="2400" b="1" i="0" dirty="0">
                <a:solidFill>
                  <a:schemeClr val="tx1"/>
                </a:solidFill>
                <a:effectLst/>
              </a:rPr>
              <a:t>Unsupervised Learning</a:t>
            </a:r>
          </a:p>
          <a:p>
            <a:pPr algn="just">
              <a:buFont typeface="Arial" panose="020B0604020202020204" pitchFamily="34" charset="0"/>
              <a:buChar char="•"/>
            </a:pPr>
            <a:r>
              <a:rPr lang="en-IN" sz="2400" b="0" i="1" dirty="0">
                <a:solidFill>
                  <a:schemeClr val="tx1"/>
                </a:solidFill>
                <a:effectLst/>
              </a:rPr>
              <a:t>It </a:t>
            </a:r>
            <a:r>
              <a:rPr lang="en-IN" sz="2400" b="0" i="0" dirty="0">
                <a:solidFill>
                  <a:schemeClr val="tx1"/>
                </a:solidFill>
                <a:effectLst/>
              </a:rPr>
              <a:t>involves no respons</a:t>
            </a:r>
            <a:r>
              <a:rPr lang="en-IN" sz="2400" dirty="0">
                <a:solidFill>
                  <a:schemeClr val="tx1"/>
                </a:solidFill>
              </a:rPr>
              <a:t>e,</a:t>
            </a:r>
            <a:r>
              <a:rPr lang="en-IN" sz="2400" b="0" i="0" dirty="0">
                <a:solidFill>
                  <a:schemeClr val="tx1"/>
                </a:solidFill>
                <a:effectLst/>
              </a:rPr>
              <a:t> the algorithm simply tries to categorize data based on its hidden structure</a:t>
            </a:r>
          </a:p>
          <a:p>
            <a:pPr marL="0" indent="0" algn="just">
              <a:buNone/>
            </a:pPr>
            <a:r>
              <a:rPr lang="en-IN" sz="2400" b="0" i="0" dirty="0">
                <a:solidFill>
                  <a:schemeClr val="tx1"/>
                </a:solidFill>
                <a:effectLst/>
              </a:rPr>
              <a:t>3. </a:t>
            </a:r>
            <a:r>
              <a:rPr lang="en-IN" sz="2400" b="1" i="0" dirty="0">
                <a:solidFill>
                  <a:schemeClr val="tx1"/>
                </a:solidFill>
                <a:effectLst/>
              </a:rPr>
              <a:t>Reinforcement Learning</a:t>
            </a:r>
          </a:p>
          <a:p>
            <a:pPr algn="just">
              <a:buFont typeface="Arial" panose="020B0604020202020204" pitchFamily="34" charset="0"/>
              <a:buChar char="•"/>
            </a:pPr>
            <a:r>
              <a:rPr lang="en-IN" sz="2400" b="0" dirty="0">
                <a:solidFill>
                  <a:schemeClr val="tx1"/>
                </a:solidFill>
                <a:effectLst/>
              </a:rPr>
              <a:t>It is similar </a:t>
            </a:r>
            <a:r>
              <a:rPr lang="en-IN" sz="2400" b="0" i="0" dirty="0">
                <a:solidFill>
                  <a:schemeClr val="tx1"/>
                </a:solidFill>
                <a:effectLst/>
              </a:rPr>
              <a:t>to supervised learning in that it receives feedback, but it's not necessarily for each input or state.</a:t>
            </a:r>
          </a:p>
          <a:p>
            <a:pPr algn="just"/>
            <a:endParaRPr lang="en-US" sz="2400" dirty="0">
              <a:solidFill>
                <a:schemeClr val="tx1"/>
              </a:solidFill>
            </a:endParaRPr>
          </a:p>
        </p:txBody>
      </p:sp>
    </p:spTree>
    <p:extLst>
      <p:ext uri="{BB962C8B-B14F-4D97-AF65-F5344CB8AC3E}">
        <p14:creationId xmlns:p14="http://schemas.microsoft.com/office/powerpoint/2010/main" val="31853206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5824-3C65-A145-51C3-D05F81066F9E}"/>
              </a:ext>
            </a:extLst>
          </p:cNvPr>
          <p:cNvSpPr>
            <a:spLocks noGrp="1"/>
          </p:cNvSpPr>
          <p:nvPr>
            <p:ph type="title"/>
          </p:nvPr>
        </p:nvSpPr>
        <p:spPr/>
        <p:txBody>
          <a:bodyPr/>
          <a:lstStyle/>
          <a:p>
            <a:r>
              <a:rPr lang="en-IN" b="0" i="0" dirty="0">
                <a:solidFill>
                  <a:srgbClr val="131313"/>
                </a:solidFill>
                <a:effectLst/>
              </a:rPr>
              <a:t>Model Validation Techniques</a:t>
            </a:r>
            <a:br>
              <a:rPr lang="en-IN" b="0" i="0" dirty="0">
                <a:solidFill>
                  <a:srgbClr val="131313"/>
                </a:solidFill>
                <a:effectLst/>
              </a:rPr>
            </a:br>
            <a:endParaRPr lang="en-US" dirty="0"/>
          </a:p>
        </p:txBody>
      </p:sp>
      <p:sp>
        <p:nvSpPr>
          <p:cNvPr id="3" name="Content Placeholder 2">
            <a:extLst>
              <a:ext uri="{FF2B5EF4-FFF2-40B4-BE49-F238E27FC236}">
                <a16:creationId xmlns:a16="http://schemas.microsoft.com/office/drawing/2014/main" id="{9C2E653D-E592-E459-A583-4EF5C5489240}"/>
              </a:ext>
            </a:extLst>
          </p:cNvPr>
          <p:cNvSpPr>
            <a:spLocks noGrp="1"/>
          </p:cNvSpPr>
          <p:nvPr>
            <p:ph idx="1"/>
          </p:nvPr>
        </p:nvSpPr>
        <p:spPr>
          <a:xfrm>
            <a:off x="1937478" y="2366886"/>
            <a:ext cx="7399953" cy="3629468"/>
          </a:xfrm>
          <a:solidFill>
            <a:schemeClr val="accent1">
              <a:lumMod val="20000"/>
              <a:lumOff val="80000"/>
            </a:schemeClr>
          </a:solidFill>
          <a:ln>
            <a:solidFill>
              <a:schemeClr val="tx1"/>
            </a:solidFill>
          </a:ln>
        </p:spPr>
        <p:txBody>
          <a:bodyPr/>
          <a:lstStyle/>
          <a:p>
            <a:r>
              <a:rPr lang="en-IN" b="0" i="0" dirty="0">
                <a:solidFill>
                  <a:srgbClr val="131313"/>
                </a:solidFill>
                <a:effectLst/>
              </a:rPr>
              <a:t>Train and Test Split or Holdout</a:t>
            </a:r>
          </a:p>
          <a:p>
            <a:r>
              <a:rPr lang="en-IN" b="0" i="0" dirty="0" err="1">
                <a:solidFill>
                  <a:srgbClr val="131313"/>
                </a:solidFill>
                <a:effectLst/>
              </a:rPr>
              <a:t>Resubstition</a:t>
            </a:r>
            <a:endParaRPr lang="en-IN" b="0" i="0" dirty="0">
              <a:solidFill>
                <a:srgbClr val="131313"/>
              </a:solidFill>
              <a:effectLst/>
            </a:endParaRPr>
          </a:p>
          <a:p>
            <a:r>
              <a:rPr lang="en-IN" b="0" i="0" dirty="0">
                <a:solidFill>
                  <a:srgbClr val="131313"/>
                </a:solidFill>
                <a:effectLst/>
              </a:rPr>
              <a:t>Cross-Validation</a:t>
            </a:r>
          </a:p>
          <a:p>
            <a:pPr marL="0" indent="0">
              <a:buNone/>
            </a:pPr>
            <a:r>
              <a:rPr lang="en-IN" b="0" i="0" dirty="0">
                <a:solidFill>
                  <a:srgbClr val="131313"/>
                </a:solidFill>
                <a:effectLst/>
              </a:rPr>
              <a:t>	- K-Fold –Cross Validation</a:t>
            </a:r>
          </a:p>
          <a:p>
            <a:pPr marL="0" indent="0">
              <a:buNone/>
            </a:pPr>
            <a:r>
              <a:rPr lang="en-IN" i="0" dirty="0">
                <a:solidFill>
                  <a:srgbClr val="222635"/>
                </a:solidFill>
                <a:effectLst/>
              </a:rPr>
              <a:t>	- Leave-One-Out Cross-Validation (LOOCV)</a:t>
            </a:r>
            <a:endParaRPr lang="en-IN" i="0" dirty="0">
              <a:solidFill>
                <a:srgbClr val="131313"/>
              </a:solidFill>
              <a:effectLst/>
            </a:endParaRPr>
          </a:p>
          <a:p>
            <a:r>
              <a:rPr lang="en-IN" b="0" i="0" dirty="0">
                <a:solidFill>
                  <a:srgbClr val="131313"/>
                </a:solidFill>
                <a:effectLst/>
              </a:rPr>
              <a:t>Random Subsampling</a:t>
            </a:r>
          </a:p>
          <a:p>
            <a:r>
              <a:rPr lang="en-IN" b="0" i="0" dirty="0">
                <a:solidFill>
                  <a:srgbClr val="131313"/>
                </a:solidFill>
                <a:effectLst/>
              </a:rPr>
              <a:t>Bootstrapping</a:t>
            </a:r>
          </a:p>
        </p:txBody>
      </p:sp>
    </p:spTree>
    <p:extLst>
      <p:ext uri="{BB962C8B-B14F-4D97-AF65-F5344CB8AC3E}">
        <p14:creationId xmlns:p14="http://schemas.microsoft.com/office/powerpoint/2010/main" val="10789815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A6E5-D583-6854-08DC-495B57B36675}"/>
              </a:ext>
            </a:extLst>
          </p:cNvPr>
          <p:cNvSpPr>
            <a:spLocks noGrp="1"/>
          </p:cNvSpPr>
          <p:nvPr>
            <p:ph type="title"/>
          </p:nvPr>
        </p:nvSpPr>
        <p:spPr/>
        <p:txBody>
          <a:bodyPr>
            <a:normAutofit/>
          </a:bodyPr>
          <a:lstStyle/>
          <a:p>
            <a:r>
              <a:rPr lang="en-IN" b="0" i="0" dirty="0">
                <a:solidFill>
                  <a:srgbClr val="131313"/>
                </a:solidFill>
                <a:effectLst/>
              </a:rPr>
              <a:t>Train and Test Split or Holdout</a:t>
            </a:r>
            <a:br>
              <a:rPr lang="en-IN" b="0" i="0" dirty="0">
                <a:solidFill>
                  <a:srgbClr val="131313"/>
                </a:solidFill>
                <a:effectLst/>
              </a:rPr>
            </a:br>
            <a:endParaRPr lang="en-US" dirty="0"/>
          </a:p>
        </p:txBody>
      </p:sp>
      <p:sp>
        <p:nvSpPr>
          <p:cNvPr id="3" name="Content Placeholder 2">
            <a:extLst>
              <a:ext uri="{FF2B5EF4-FFF2-40B4-BE49-F238E27FC236}">
                <a16:creationId xmlns:a16="http://schemas.microsoft.com/office/drawing/2014/main" id="{A85C0E0B-F608-0F09-5245-7719C93B465A}"/>
              </a:ext>
            </a:extLst>
          </p:cNvPr>
          <p:cNvSpPr>
            <a:spLocks noGrp="1"/>
          </p:cNvSpPr>
          <p:nvPr>
            <p:ph idx="1"/>
          </p:nvPr>
        </p:nvSpPr>
        <p:spPr>
          <a:xfrm>
            <a:off x="1251678" y="1434901"/>
            <a:ext cx="10477260" cy="4754883"/>
          </a:xfrm>
          <a:solidFill>
            <a:schemeClr val="accent1">
              <a:lumMod val="20000"/>
              <a:lumOff val="80000"/>
            </a:schemeClr>
          </a:solidFill>
          <a:ln>
            <a:solidFill>
              <a:schemeClr val="tx1"/>
            </a:solidFill>
          </a:ln>
        </p:spPr>
        <p:txBody>
          <a:bodyPr>
            <a:noAutofit/>
          </a:bodyPr>
          <a:lstStyle/>
          <a:p>
            <a:pPr algn="just"/>
            <a:r>
              <a:rPr lang="en-IN" b="0" i="0" dirty="0">
                <a:solidFill>
                  <a:srgbClr val="4A4A4A"/>
                </a:solidFill>
                <a:effectLst/>
              </a:rPr>
              <a:t>This is the most common method to evaluate a classifier. </a:t>
            </a:r>
          </a:p>
          <a:p>
            <a:pPr algn="just"/>
            <a:r>
              <a:rPr lang="en-IN" b="0" i="0" dirty="0">
                <a:solidFill>
                  <a:srgbClr val="4A4A4A"/>
                </a:solidFill>
                <a:effectLst/>
              </a:rPr>
              <a:t>In this method, the given data set is divided into two parts as a test and train set 20% and 80% respectively.</a:t>
            </a:r>
          </a:p>
          <a:p>
            <a:pPr algn="just"/>
            <a:r>
              <a:rPr lang="en-IN" b="0" i="0" dirty="0">
                <a:solidFill>
                  <a:srgbClr val="4A4A4A"/>
                </a:solidFill>
                <a:effectLst/>
              </a:rPr>
              <a:t>The train set is used to train the data and the unseen test set is used to test its predictive power.</a:t>
            </a:r>
          </a:p>
          <a:p>
            <a:pPr algn="just"/>
            <a:r>
              <a:rPr lang="en-IN" i="0" dirty="0">
                <a:solidFill>
                  <a:srgbClr val="222635"/>
                </a:solidFill>
                <a:effectLst/>
              </a:rPr>
              <a:t>To avoid the </a:t>
            </a:r>
            <a:r>
              <a:rPr lang="en-IN" i="0" dirty="0" err="1">
                <a:solidFill>
                  <a:srgbClr val="222635"/>
                </a:solidFill>
                <a:effectLst/>
              </a:rPr>
              <a:t>resubstitution</a:t>
            </a:r>
            <a:r>
              <a:rPr lang="en-IN" i="0" dirty="0">
                <a:solidFill>
                  <a:srgbClr val="222635"/>
                </a:solidFill>
                <a:effectLst/>
              </a:rPr>
              <a:t> error, the data is split into two different datasets </a:t>
            </a:r>
            <a:r>
              <a:rPr lang="en-IN" i="0" dirty="0" err="1">
                <a:solidFill>
                  <a:srgbClr val="222635"/>
                </a:solidFill>
                <a:effectLst/>
              </a:rPr>
              <a:t>labeled</a:t>
            </a:r>
            <a:r>
              <a:rPr lang="en-IN" i="0" dirty="0">
                <a:solidFill>
                  <a:srgbClr val="222635"/>
                </a:solidFill>
                <a:effectLst/>
              </a:rPr>
              <a:t> as a training and a testing dataset. </a:t>
            </a:r>
          </a:p>
          <a:p>
            <a:pPr algn="just"/>
            <a:r>
              <a:rPr lang="en-IN" i="0" dirty="0">
                <a:solidFill>
                  <a:srgbClr val="222635"/>
                </a:solidFill>
                <a:effectLst/>
              </a:rPr>
              <a:t>This can be a 60/40 or 70/30 or 80/20 split. </a:t>
            </a:r>
          </a:p>
          <a:p>
            <a:pPr algn="just"/>
            <a:r>
              <a:rPr lang="en-IN" i="0" dirty="0">
                <a:solidFill>
                  <a:srgbClr val="222635"/>
                </a:solidFill>
                <a:effectLst/>
              </a:rPr>
              <a:t>This technique is called the hold-out validation technique. </a:t>
            </a:r>
          </a:p>
          <a:p>
            <a:pPr algn="just"/>
            <a:r>
              <a:rPr lang="en-IN" i="0" dirty="0">
                <a:solidFill>
                  <a:srgbClr val="222635"/>
                </a:solidFill>
                <a:effectLst/>
              </a:rPr>
              <a:t>In this case, there is a likelihood that uneven distribution of different classes of data is found in training and test dataset. </a:t>
            </a:r>
          </a:p>
          <a:p>
            <a:pPr algn="just"/>
            <a:r>
              <a:rPr lang="en-IN" i="0" dirty="0">
                <a:solidFill>
                  <a:srgbClr val="222635"/>
                </a:solidFill>
                <a:effectLst/>
              </a:rPr>
              <a:t>To fix this, the training and test dataset is created with equal distribution of different classes of data. This process is called stratification.</a:t>
            </a:r>
            <a:endParaRPr lang="en-US" dirty="0"/>
          </a:p>
        </p:txBody>
      </p:sp>
    </p:spTree>
    <p:extLst>
      <p:ext uri="{BB962C8B-B14F-4D97-AF65-F5344CB8AC3E}">
        <p14:creationId xmlns:p14="http://schemas.microsoft.com/office/powerpoint/2010/main" val="8521927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71BE-9EFB-0BDE-5983-EF4BFDA6602D}"/>
              </a:ext>
            </a:extLst>
          </p:cNvPr>
          <p:cNvSpPr>
            <a:spLocks noGrp="1"/>
          </p:cNvSpPr>
          <p:nvPr>
            <p:ph type="title"/>
          </p:nvPr>
        </p:nvSpPr>
        <p:spPr/>
        <p:txBody>
          <a:bodyPr/>
          <a:lstStyle/>
          <a:p>
            <a:r>
              <a:rPr lang="en-US" dirty="0"/>
              <a:t>RESUBSTITUTION</a:t>
            </a:r>
          </a:p>
        </p:txBody>
      </p:sp>
      <p:sp>
        <p:nvSpPr>
          <p:cNvPr id="3" name="Content Placeholder 2">
            <a:extLst>
              <a:ext uri="{FF2B5EF4-FFF2-40B4-BE49-F238E27FC236}">
                <a16:creationId xmlns:a16="http://schemas.microsoft.com/office/drawing/2014/main" id="{FAA5C73D-E7D9-8459-6829-A8603E6CA160}"/>
              </a:ext>
            </a:extLst>
          </p:cNvPr>
          <p:cNvSpPr>
            <a:spLocks noGrp="1"/>
          </p:cNvSpPr>
          <p:nvPr>
            <p:ph idx="1"/>
          </p:nvPr>
        </p:nvSpPr>
        <p:spPr>
          <a:xfrm>
            <a:off x="1251678" y="2286001"/>
            <a:ext cx="10178322" cy="1828799"/>
          </a:xfrm>
          <a:solidFill>
            <a:schemeClr val="accent1">
              <a:lumMod val="20000"/>
              <a:lumOff val="80000"/>
            </a:schemeClr>
          </a:solidFill>
          <a:ln>
            <a:solidFill>
              <a:schemeClr val="tx1"/>
            </a:solidFill>
          </a:ln>
        </p:spPr>
        <p:txBody>
          <a:bodyPr/>
          <a:lstStyle/>
          <a:p>
            <a:r>
              <a:rPr lang="en-IN" b="0" i="0" dirty="0">
                <a:solidFill>
                  <a:srgbClr val="222635"/>
                </a:solidFill>
                <a:effectLst/>
              </a:rPr>
              <a:t>If all the data is used for training the model and the error rate is evaluated based on outcome vs. actual value from the same training data set, this error is called the </a:t>
            </a:r>
            <a:r>
              <a:rPr lang="en-IN" b="0" i="1" dirty="0" err="1">
                <a:solidFill>
                  <a:srgbClr val="222635"/>
                </a:solidFill>
                <a:effectLst/>
              </a:rPr>
              <a:t>resubstitution</a:t>
            </a:r>
            <a:r>
              <a:rPr lang="en-IN" b="0" i="1" dirty="0">
                <a:solidFill>
                  <a:srgbClr val="222635"/>
                </a:solidFill>
                <a:effectLst/>
              </a:rPr>
              <a:t> error</a:t>
            </a:r>
            <a:r>
              <a:rPr lang="en-IN" b="0" i="0" dirty="0">
                <a:solidFill>
                  <a:srgbClr val="222635"/>
                </a:solidFill>
                <a:effectLst/>
              </a:rPr>
              <a:t>. </a:t>
            </a:r>
          </a:p>
          <a:p>
            <a:r>
              <a:rPr lang="en-IN" b="0" i="0" dirty="0">
                <a:solidFill>
                  <a:srgbClr val="222635"/>
                </a:solidFill>
                <a:effectLst/>
              </a:rPr>
              <a:t>This technique is called the </a:t>
            </a:r>
            <a:r>
              <a:rPr lang="en-IN" b="0" i="0" dirty="0" err="1">
                <a:solidFill>
                  <a:srgbClr val="222635"/>
                </a:solidFill>
                <a:effectLst/>
              </a:rPr>
              <a:t>resubstitution</a:t>
            </a:r>
            <a:r>
              <a:rPr lang="en-IN" b="0" i="0" dirty="0">
                <a:solidFill>
                  <a:srgbClr val="222635"/>
                </a:solidFill>
                <a:effectLst/>
              </a:rPr>
              <a:t> validation technique.</a:t>
            </a:r>
            <a:endParaRPr lang="en-US" dirty="0"/>
          </a:p>
        </p:txBody>
      </p:sp>
    </p:spTree>
    <p:extLst>
      <p:ext uri="{BB962C8B-B14F-4D97-AF65-F5344CB8AC3E}">
        <p14:creationId xmlns:p14="http://schemas.microsoft.com/office/powerpoint/2010/main" val="28340910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B3EF-6F4B-8ED3-C71A-3AB3DE797594}"/>
              </a:ext>
            </a:extLst>
          </p:cNvPr>
          <p:cNvSpPr>
            <a:spLocks noGrp="1"/>
          </p:cNvSpPr>
          <p:nvPr>
            <p:ph type="title"/>
          </p:nvPr>
        </p:nvSpPr>
        <p:spPr/>
        <p:txBody>
          <a:bodyPr>
            <a:normAutofit/>
          </a:bodyPr>
          <a:lstStyle/>
          <a:p>
            <a:r>
              <a:rPr lang="en-IN" sz="4400" b="0" i="0" dirty="0">
                <a:solidFill>
                  <a:srgbClr val="131313"/>
                </a:solidFill>
                <a:effectLst/>
              </a:rPr>
              <a:t>Random Subsampling</a:t>
            </a:r>
            <a:br>
              <a:rPr lang="en-IN" sz="4400" b="0" i="0" dirty="0">
                <a:solidFill>
                  <a:srgbClr val="131313"/>
                </a:solidFill>
                <a:effectLst/>
              </a:rPr>
            </a:br>
            <a:endParaRPr lang="en-US" sz="4400" dirty="0"/>
          </a:p>
        </p:txBody>
      </p:sp>
      <p:sp>
        <p:nvSpPr>
          <p:cNvPr id="3" name="Content Placeholder 2">
            <a:extLst>
              <a:ext uri="{FF2B5EF4-FFF2-40B4-BE49-F238E27FC236}">
                <a16:creationId xmlns:a16="http://schemas.microsoft.com/office/drawing/2014/main" id="{1A7405FE-34B0-AC83-328B-F3DA78806619}"/>
              </a:ext>
            </a:extLst>
          </p:cNvPr>
          <p:cNvSpPr>
            <a:spLocks noGrp="1"/>
          </p:cNvSpPr>
          <p:nvPr>
            <p:ph idx="1"/>
          </p:nvPr>
        </p:nvSpPr>
        <p:spPr>
          <a:xfrm>
            <a:off x="1251677" y="1249449"/>
            <a:ext cx="9933483" cy="2355397"/>
          </a:xfrm>
          <a:solidFill>
            <a:schemeClr val="accent1">
              <a:lumMod val="20000"/>
              <a:lumOff val="80000"/>
            </a:schemeClr>
          </a:solidFill>
          <a:ln>
            <a:solidFill>
              <a:schemeClr val="tx1"/>
            </a:solidFill>
          </a:ln>
        </p:spPr>
        <p:txBody>
          <a:bodyPr/>
          <a:lstStyle/>
          <a:p>
            <a:r>
              <a:rPr lang="en-IN" b="0" i="0" dirty="0">
                <a:solidFill>
                  <a:srgbClr val="222635"/>
                </a:solidFill>
                <a:effectLst/>
              </a:rPr>
              <a:t>In this technique, multiple sets of data are randomly chosen from the dataset and combined to form a test dataset. </a:t>
            </a:r>
          </a:p>
          <a:p>
            <a:r>
              <a:rPr lang="en-IN" b="0" i="0" dirty="0">
                <a:solidFill>
                  <a:srgbClr val="222635"/>
                </a:solidFill>
                <a:effectLst/>
              </a:rPr>
              <a:t>The remaining data forms the training dataset. </a:t>
            </a:r>
          </a:p>
          <a:p>
            <a:r>
              <a:rPr lang="en-IN" b="0" i="0" dirty="0">
                <a:solidFill>
                  <a:srgbClr val="222635"/>
                </a:solidFill>
                <a:effectLst/>
              </a:rPr>
              <a:t>The following diagram represents the random subsampling validation technique. </a:t>
            </a:r>
          </a:p>
          <a:p>
            <a:r>
              <a:rPr lang="en-IN" b="0" i="0" dirty="0">
                <a:solidFill>
                  <a:srgbClr val="222635"/>
                </a:solidFill>
                <a:effectLst/>
              </a:rPr>
              <a:t>The error rate of the model is the average of the error rate of each iteration.</a:t>
            </a:r>
            <a:endParaRPr lang="en-US" dirty="0"/>
          </a:p>
        </p:txBody>
      </p:sp>
      <p:pic>
        <p:nvPicPr>
          <p:cNvPr id="23554" name="Picture 2" descr="random subsampling validation technique">
            <a:extLst>
              <a:ext uri="{FF2B5EF4-FFF2-40B4-BE49-F238E27FC236}">
                <a16:creationId xmlns:a16="http://schemas.microsoft.com/office/drawing/2014/main" id="{8D044A7F-485D-47A8-90CA-1B75B59D1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954" y="3837037"/>
            <a:ext cx="8382000" cy="29337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3470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5E2E-27FD-3085-C95E-E7586C687F08}"/>
              </a:ext>
            </a:extLst>
          </p:cNvPr>
          <p:cNvSpPr>
            <a:spLocks noGrp="1"/>
          </p:cNvSpPr>
          <p:nvPr>
            <p:ph type="title"/>
          </p:nvPr>
        </p:nvSpPr>
        <p:spPr>
          <a:xfrm>
            <a:off x="1251678" y="382385"/>
            <a:ext cx="10178322" cy="971630"/>
          </a:xfrm>
        </p:spPr>
        <p:txBody>
          <a:bodyPr/>
          <a:lstStyle/>
          <a:p>
            <a:r>
              <a:rPr lang="en-US" dirty="0"/>
              <a:t>Cross validation</a:t>
            </a:r>
          </a:p>
        </p:txBody>
      </p:sp>
      <p:sp>
        <p:nvSpPr>
          <p:cNvPr id="3" name="Content Placeholder 2">
            <a:extLst>
              <a:ext uri="{FF2B5EF4-FFF2-40B4-BE49-F238E27FC236}">
                <a16:creationId xmlns:a16="http://schemas.microsoft.com/office/drawing/2014/main" id="{D0C805FB-98E0-4FBE-56FE-47AA6EF49DDF}"/>
              </a:ext>
            </a:extLst>
          </p:cNvPr>
          <p:cNvSpPr>
            <a:spLocks noGrp="1"/>
          </p:cNvSpPr>
          <p:nvPr>
            <p:ph idx="1"/>
          </p:nvPr>
        </p:nvSpPr>
        <p:spPr>
          <a:xfrm>
            <a:off x="1251678" y="1494693"/>
            <a:ext cx="10178322" cy="4980922"/>
          </a:xfrm>
          <a:solidFill>
            <a:schemeClr val="accent1">
              <a:lumMod val="20000"/>
              <a:lumOff val="80000"/>
            </a:schemeClr>
          </a:solidFill>
          <a:ln>
            <a:solidFill>
              <a:schemeClr val="tx1"/>
            </a:solidFill>
          </a:ln>
        </p:spPr>
        <p:txBody>
          <a:bodyPr>
            <a:normAutofit fontScale="92500" lnSpcReduction="10000"/>
          </a:bodyPr>
          <a:lstStyle/>
          <a:p>
            <a:pPr algn="just"/>
            <a:r>
              <a:rPr lang="en-IN" dirty="0">
                <a:solidFill>
                  <a:srgbClr val="333333"/>
                </a:solidFill>
              </a:rPr>
              <a:t>T</a:t>
            </a:r>
            <a:r>
              <a:rPr lang="en-IN" b="0" i="0" dirty="0">
                <a:solidFill>
                  <a:srgbClr val="333333"/>
                </a:solidFill>
                <a:effectLst/>
              </a:rPr>
              <a:t>here is always the need to test the stability of the model. </a:t>
            </a:r>
          </a:p>
          <a:p>
            <a:pPr algn="just"/>
            <a:r>
              <a:rPr lang="en-IN" b="0" i="0" dirty="0">
                <a:solidFill>
                  <a:srgbClr val="333333"/>
                </a:solidFill>
                <a:effectLst/>
              </a:rPr>
              <a:t>It means based only on the training dataset; we can't fit our model on the training dataset. </a:t>
            </a:r>
          </a:p>
          <a:p>
            <a:pPr algn="just"/>
            <a:r>
              <a:rPr lang="en-IN" b="0" i="0" dirty="0">
                <a:solidFill>
                  <a:srgbClr val="333333"/>
                </a:solidFill>
                <a:effectLst/>
              </a:rPr>
              <a:t>For this purpose, we reserve a particular sample of the dataset, which was not part of the training dataset. </a:t>
            </a:r>
          </a:p>
          <a:p>
            <a:pPr algn="just"/>
            <a:r>
              <a:rPr lang="en-IN" b="0" i="0" dirty="0">
                <a:solidFill>
                  <a:srgbClr val="333333"/>
                </a:solidFill>
                <a:effectLst/>
              </a:rPr>
              <a:t>After that, we test our model on that sample before deployment, and this complete process comes under cross-validation. </a:t>
            </a:r>
          </a:p>
          <a:p>
            <a:pPr algn="just"/>
            <a:r>
              <a:rPr lang="en-IN" b="0" i="0" dirty="0">
                <a:solidFill>
                  <a:srgbClr val="333333"/>
                </a:solidFill>
                <a:effectLst/>
              </a:rPr>
              <a:t>This is something different from the general train-test split.</a:t>
            </a:r>
          </a:p>
          <a:p>
            <a:pPr algn="just"/>
            <a:r>
              <a:rPr lang="en-IN" b="0" i="0" dirty="0">
                <a:solidFill>
                  <a:srgbClr val="333333"/>
                </a:solidFill>
                <a:effectLst/>
              </a:rPr>
              <a:t>Hence the basic steps of cross-validations are:</a:t>
            </a:r>
          </a:p>
          <a:p>
            <a:pPr algn="just"/>
            <a:endParaRPr lang="en-IN" b="0" i="0" dirty="0">
              <a:solidFill>
                <a:srgbClr val="333333"/>
              </a:solidFill>
              <a:effectLst/>
            </a:endParaRPr>
          </a:p>
          <a:p>
            <a:pPr algn="just">
              <a:buFont typeface="Wingdings" pitchFamily="2" charset="2"/>
              <a:buChar char="Ø"/>
            </a:pPr>
            <a:r>
              <a:rPr lang="en-IN" b="0" i="0" dirty="0">
                <a:solidFill>
                  <a:srgbClr val="000000"/>
                </a:solidFill>
                <a:effectLst/>
              </a:rPr>
              <a:t>Reserve a subset of the dataset as a validation set.</a:t>
            </a:r>
          </a:p>
          <a:p>
            <a:pPr algn="just">
              <a:buFont typeface="Wingdings" pitchFamily="2" charset="2"/>
              <a:buChar char="Ø"/>
            </a:pPr>
            <a:r>
              <a:rPr lang="en-IN" b="0" i="0" dirty="0">
                <a:solidFill>
                  <a:srgbClr val="000000"/>
                </a:solidFill>
                <a:effectLst/>
              </a:rPr>
              <a:t>Provide the training to the model using the training dataset.</a:t>
            </a:r>
          </a:p>
          <a:p>
            <a:pPr algn="just">
              <a:buFont typeface="Wingdings" pitchFamily="2" charset="2"/>
              <a:buChar char="Ø"/>
            </a:pPr>
            <a:r>
              <a:rPr lang="en-IN" b="0" i="0" dirty="0">
                <a:solidFill>
                  <a:srgbClr val="000000"/>
                </a:solidFill>
                <a:effectLst/>
              </a:rPr>
              <a:t>Now, evaluate model performance using the validation set. If the model performs well with the validation set, perform the further step, else check for the issues.</a:t>
            </a:r>
          </a:p>
          <a:p>
            <a:pPr algn="just"/>
            <a:endParaRPr lang="en-US" dirty="0"/>
          </a:p>
        </p:txBody>
      </p:sp>
    </p:spTree>
    <p:extLst>
      <p:ext uri="{BB962C8B-B14F-4D97-AF65-F5344CB8AC3E}">
        <p14:creationId xmlns:p14="http://schemas.microsoft.com/office/powerpoint/2010/main" val="38631165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D2DA-B252-F9B6-69C4-8C8D51A9ED48}"/>
              </a:ext>
            </a:extLst>
          </p:cNvPr>
          <p:cNvSpPr>
            <a:spLocks noGrp="1"/>
          </p:cNvSpPr>
          <p:nvPr>
            <p:ph type="title"/>
          </p:nvPr>
        </p:nvSpPr>
        <p:spPr>
          <a:xfrm>
            <a:off x="1251678" y="382385"/>
            <a:ext cx="10178322" cy="925208"/>
          </a:xfrm>
        </p:spPr>
        <p:txBody>
          <a:bodyPr/>
          <a:lstStyle/>
          <a:p>
            <a:r>
              <a:rPr lang="en-IN" b="1" i="0" dirty="0">
                <a:solidFill>
                  <a:srgbClr val="222635"/>
                </a:solidFill>
                <a:effectLst/>
              </a:rPr>
              <a:t>K-Fold Cross-Validation</a:t>
            </a:r>
            <a:endParaRPr lang="en-US" dirty="0"/>
          </a:p>
        </p:txBody>
      </p:sp>
      <p:sp>
        <p:nvSpPr>
          <p:cNvPr id="3" name="Content Placeholder 2">
            <a:extLst>
              <a:ext uri="{FF2B5EF4-FFF2-40B4-BE49-F238E27FC236}">
                <a16:creationId xmlns:a16="http://schemas.microsoft.com/office/drawing/2014/main" id="{D791EB50-55EC-EF74-7939-9DDE0CADC80F}"/>
              </a:ext>
            </a:extLst>
          </p:cNvPr>
          <p:cNvSpPr>
            <a:spLocks noGrp="1"/>
          </p:cNvSpPr>
          <p:nvPr>
            <p:ph idx="1"/>
          </p:nvPr>
        </p:nvSpPr>
        <p:spPr>
          <a:xfrm>
            <a:off x="1251678" y="1302004"/>
            <a:ext cx="10178322" cy="5010873"/>
          </a:xfrm>
          <a:solidFill>
            <a:schemeClr val="accent1">
              <a:lumMod val="20000"/>
              <a:lumOff val="80000"/>
            </a:schemeClr>
          </a:solidFill>
          <a:ln>
            <a:solidFill>
              <a:schemeClr val="tx1"/>
            </a:solidFill>
          </a:ln>
        </p:spPr>
        <p:txBody>
          <a:bodyPr>
            <a:noAutofit/>
          </a:bodyPr>
          <a:lstStyle/>
          <a:p>
            <a:pPr algn="just"/>
            <a:r>
              <a:rPr lang="en-IN" b="0" i="0" dirty="0">
                <a:solidFill>
                  <a:schemeClr val="tx1"/>
                </a:solidFill>
                <a:effectLst/>
              </a:rPr>
              <a:t>In this technique, k-1 folds are used for training and the remaining one is used for testing as shown in the picture given below.</a:t>
            </a:r>
          </a:p>
          <a:p>
            <a:pPr algn="just"/>
            <a:r>
              <a:rPr lang="en-IN" b="0" i="0" dirty="0">
                <a:solidFill>
                  <a:schemeClr val="tx1"/>
                </a:solidFill>
                <a:effectLst/>
              </a:rPr>
              <a:t>The advantage is that entire data is used for training and testing. </a:t>
            </a:r>
          </a:p>
          <a:p>
            <a:pPr algn="just"/>
            <a:r>
              <a:rPr lang="en-IN" b="0" i="0" dirty="0">
                <a:solidFill>
                  <a:schemeClr val="tx1"/>
                </a:solidFill>
                <a:effectLst/>
              </a:rPr>
              <a:t>The error rate of the model is average of the error rate of each iteration. </a:t>
            </a:r>
          </a:p>
          <a:p>
            <a:pPr algn="just"/>
            <a:r>
              <a:rPr lang="en-IN" b="0" i="0" dirty="0">
                <a:solidFill>
                  <a:schemeClr val="tx1"/>
                </a:solidFill>
                <a:effectLst/>
              </a:rPr>
              <a:t>This technique can also be called a form the repeated hold-out method. </a:t>
            </a:r>
          </a:p>
          <a:p>
            <a:pPr algn="just"/>
            <a:r>
              <a:rPr lang="en-IN" b="0" i="0" dirty="0">
                <a:solidFill>
                  <a:schemeClr val="tx1"/>
                </a:solidFill>
                <a:effectLst/>
              </a:rPr>
              <a:t>The error rate could be improved by using stratification technique.</a:t>
            </a:r>
          </a:p>
          <a:p>
            <a:pPr algn="just"/>
            <a:r>
              <a:rPr lang="en-IN" b="0" i="0" dirty="0">
                <a:solidFill>
                  <a:schemeClr val="tx1"/>
                </a:solidFill>
                <a:effectLst/>
              </a:rPr>
              <a:t>Over-fitting is the most common problem prevalent in most of the machine learning models. </a:t>
            </a:r>
          </a:p>
          <a:p>
            <a:pPr algn="just"/>
            <a:r>
              <a:rPr lang="en-IN" b="0" i="0" dirty="0">
                <a:solidFill>
                  <a:schemeClr val="tx1"/>
                </a:solidFill>
                <a:effectLst/>
              </a:rPr>
              <a:t>K-fold cross-validation can be conducted to verify if the model is over-fitted at all.</a:t>
            </a:r>
          </a:p>
          <a:p>
            <a:pPr algn="just"/>
            <a:r>
              <a:rPr lang="en-IN" b="0" i="0" dirty="0">
                <a:solidFill>
                  <a:schemeClr val="tx1"/>
                </a:solidFill>
                <a:effectLst/>
              </a:rPr>
              <a:t>In this method, the data set is randomly partitioned into </a:t>
            </a:r>
            <a:r>
              <a:rPr lang="en-IN" b="1" i="0" dirty="0">
                <a:solidFill>
                  <a:schemeClr val="tx1"/>
                </a:solidFill>
                <a:effectLst/>
              </a:rPr>
              <a:t>k mutually exclusive </a:t>
            </a:r>
            <a:r>
              <a:rPr lang="en-IN" b="0" i="0" dirty="0">
                <a:solidFill>
                  <a:schemeClr val="tx1"/>
                </a:solidFill>
                <a:effectLst/>
              </a:rPr>
              <a:t>subsets, each of which is of the same size. </a:t>
            </a:r>
          </a:p>
          <a:p>
            <a:pPr algn="just"/>
            <a:r>
              <a:rPr lang="en-IN" b="0" i="0" dirty="0">
                <a:solidFill>
                  <a:schemeClr val="tx1"/>
                </a:solidFill>
                <a:effectLst/>
              </a:rPr>
              <a:t>Out of these, one is kept for testing and others are used to train the model. </a:t>
            </a:r>
          </a:p>
          <a:p>
            <a:pPr algn="just"/>
            <a:r>
              <a:rPr lang="en-IN" b="0" i="0" dirty="0">
                <a:solidFill>
                  <a:schemeClr val="tx1"/>
                </a:solidFill>
                <a:effectLst/>
              </a:rPr>
              <a:t>The same process takes place for all k folds.</a:t>
            </a:r>
            <a:endParaRPr lang="en-US" dirty="0">
              <a:solidFill>
                <a:schemeClr val="tx1"/>
              </a:solidFill>
            </a:endParaRPr>
          </a:p>
        </p:txBody>
      </p:sp>
    </p:spTree>
    <p:extLst>
      <p:ext uri="{BB962C8B-B14F-4D97-AF65-F5344CB8AC3E}">
        <p14:creationId xmlns:p14="http://schemas.microsoft.com/office/powerpoint/2010/main" val="36283443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D2DA-B252-F9B6-69C4-8C8D51A9ED48}"/>
              </a:ext>
            </a:extLst>
          </p:cNvPr>
          <p:cNvSpPr>
            <a:spLocks noGrp="1"/>
          </p:cNvSpPr>
          <p:nvPr>
            <p:ph type="title"/>
          </p:nvPr>
        </p:nvSpPr>
        <p:spPr>
          <a:xfrm>
            <a:off x="1251678" y="382385"/>
            <a:ext cx="10178322" cy="925208"/>
          </a:xfrm>
        </p:spPr>
        <p:txBody>
          <a:bodyPr/>
          <a:lstStyle/>
          <a:p>
            <a:r>
              <a:rPr lang="en-IN" b="1" i="0" dirty="0">
                <a:solidFill>
                  <a:srgbClr val="222635"/>
                </a:solidFill>
                <a:effectLst/>
              </a:rPr>
              <a:t>K-Fold Cross-Validation</a:t>
            </a:r>
            <a:endParaRPr lang="en-US" dirty="0"/>
          </a:p>
        </p:txBody>
      </p:sp>
      <p:sp>
        <p:nvSpPr>
          <p:cNvPr id="3" name="Content Placeholder 2">
            <a:extLst>
              <a:ext uri="{FF2B5EF4-FFF2-40B4-BE49-F238E27FC236}">
                <a16:creationId xmlns:a16="http://schemas.microsoft.com/office/drawing/2014/main" id="{D791EB50-55EC-EF74-7939-9DDE0CADC80F}"/>
              </a:ext>
            </a:extLst>
          </p:cNvPr>
          <p:cNvSpPr>
            <a:spLocks noGrp="1"/>
          </p:cNvSpPr>
          <p:nvPr>
            <p:ph idx="1"/>
          </p:nvPr>
        </p:nvSpPr>
        <p:spPr>
          <a:xfrm>
            <a:off x="1251679" y="1987805"/>
            <a:ext cx="10178322" cy="3692026"/>
          </a:xfrm>
          <a:solidFill>
            <a:schemeClr val="accent1">
              <a:lumMod val="20000"/>
              <a:lumOff val="80000"/>
            </a:schemeClr>
          </a:solidFill>
          <a:ln>
            <a:solidFill>
              <a:schemeClr val="tx1"/>
            </a:solidFill>
          </a:ln>
        </p:spPr>
        <p:txBody>
          <a:bodyPr>
            <a:noAutofit/>
          </a:bodyPr>
          <a:lstStyle/>
          <a:p>
            <a:r>
              <a:rPr lang="en-IN" b="0" i="0" dirty="0">
                <a:solidFill>
                  <a:schemeClr val="tx1"/>
                </a:solidFill>
                <a:effectLst/>
              </a:rPr>
              <a:t>In this technique, k-1 folds are used for training and the remaining one is used for testing as shown in the picture given below.</a:t>
            </a:r>
          </a:p>
          <a:p>
            <a:r>
              <a:rPr lang="en-IN" b="0" i="0" dirty="0">
                <a:solidFill>
                  <a:schemeClr val="tx1"/>
                </a:solidFill>
                <a:effectLst/>
              </a:rPr>
              <a:t>The advantage is that entire data is used for training and testing. </a:t>
            </a:r>
          </a:p>
          <a:p>
            <a:r>
              <a:rPr lang="en-IN" b="0" i="0" dirty="0">
                <a:solidFill>
                  <a:schemeClr val="tx1"/>
                </a:solidFill>
                <a:effectLst/>
              </a:rPr>
              <a:t>The error rate of the model is average of the error rate of each iteration. </a:t>
            </a:r>
          </a:p>
          <a:p>
            <a:r>
              <a:rPr lang="en-IN" b="0" i="0" dirty="0">
                <a:solidFill>
                  <a:schemeClr val="tx1"/>
                </a:solidFill>
                <a:effectLst/>
              </a:rPr>
              <a:t>This technique can also be called a form the repeated hold-out method. The error rate could be improved by using stratification technique.</a:t>
            </a:r>
          </a:p>
          <a:p>
            <a:r>
              <a:rPr lang="en-IN" b="0" i="0" dirty="0">
                <a:solidFill>
                  <a:schemeClr val="tx1"/>
                </a:solidFill>
                <a:effectLst/>
              </a:rPr>
              <a:t>Over-fitting is the most common problem prevalent in most of the machine learning models. K-fold cross-validation can be conducted to verify if the model is over-fitted at all.</a:t>
            </a:r>
            <a:endParaRPr lang="en-US" dirty="0">
              <a:solidFill>
                <a:schemeClr val="tx1"/>
              </a:solidFill>
            </a:endParaRPr>
          </a:p>
        </p:txBody>
      </p:sp>
    </p:spTree>
    <p:extLst>
      <p:ext uri="{BB962C8B-B14F-4D97-AF65-F5344CB8AC3E}">
        <p14:creationId xmlns:p14="http://schemas.microsoft.com/office/powerpoint/2010/main" val="42216657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D2DA-B252-F9B6-69C4-8C8D51A9ED48}"/>
              </a:ext>
            </a:extLst>
          </p:cNvPr>
          <p:cNvSpPr>
            <a:spLocks noGrp="1"/>
          </p:cNvSpPr>
          <p:nvPr>
            <p:ph type="title"/>
          </p:nvPr>
        </p:nvSpPr>
        <p:spPr>
          <a:xfrm>
            <a:off x="1251678" y="382385"/>
            <a:ext cx="10178322" cy="925208"/>
          </a:xfrm>
        </p:spPr>
        <p:txBody>
          <a:bodyPr/>
          <a:lstStyle/>
          <a:p>
            <a:r>
              <a:rPr lang="en-IN" b="1" i="0" dirty="0">
                <a:solidFill>
                  <a:srgbClr val="222635"/>
                </a:solidFill>
                <a:effectLst/>
              </a:rPr>
              <a:t>K-Fold Cross-Validation</a:t>
            </a:r>
            <a:endParaRPr lang="en-US" dirty="0"/>
          </a:p>
        </p:txBody>
      </p:sp>
      <p:pic>
        <p:nvPicPr>
          <p:cNvPr id="37890" name="Picture 2">
            <a:extLst>
              <a:ext uri="{FF2B5EF4-FFF2-40B4-BE49-F238E27FC236}">
                <a16:creationId xmlns:a16="http://schemas.microsoft.com/office/drawing/2014/main" id="{2E0C7DD9-FF7A-B6CA-95AC-94DB6655B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09" y="1955800"/>
            <a:ext cx="11236568"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2291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D62E-3C99-3603-347D-5A0B7D9B3B21}"/>
              </a:ext>
            </a:extLst>
          </p:cNvPr>
          <p:cNvSpPr>
            <a:spLocks noGrp="1"/>
          </p:cNvSpPr>
          <p:nvPr>
            <p:ph type="title"/>
          </p:nvPr>
        </p:nvSpPr>
        <p:spPr>
          <a:xfrm>
            <a:off x="794603" y="140073"/>
            <a:ext cx="11092472" cy="827081"/>
          </a:xfrm>
        </p:spPr>
        <p:txBody>
          <a:bodyPr>
            <a:normAutofit fontScale="90000"/>
          </a:bodyPr>
          <a:lstStyle/>
          <a:p>
            <a:r>
              <a:rPr lang="en-IN" b="1" i="0" dirty="0">
                <a:solidFill>
                  <a:srgbClr val="222635"/>
                </a:solidFill>
                <a:effectLst/>
              </a:rPr>
              <a:t>Leave-One-Out Cross-Validation (LOOCV)</a:t>
            </a:r>
            <a:br>
              <a:rPr lang="en-IN" b="1" i="0" dirty="0">
                <a:solidFill>
                  <a:srgbClr val="222635"/>
                </a:solidFill>
                <a:effectLst/>
              </a:rPr>
            </a:br>
            <a:endParaRPr lang="en-US" dirty="0"/>
          </a:p>
        </p:txBody>
      </p:sp>
      <p:sp>
        <p:nvSpPr>
          <p:cNvPr id="3" name="Content Placeholder 2">
            <a:extLst>
              <a:ext uri="{FF2B5EF4-FFF2-40B4-BE49-F238E27FC236}">
                <a16:creationId xmlns:a16="http://schemas.microsoft.com/office/drawing/2014/main" id="{0B50FFB0-EE88-792B-7946-8D360BEE50C0}"/>
              </a:ext>
            </a:extLst>
          </p:cNvPr>
          <p:cNvSpPr>
            <a:spLocks noGrp="1"/>
          </p:cNvSpPr>
          <p:nvPr>
            <p:ph idx="1"/>
          </p:nvPr>
        </p:nvSpPr>
        <p:spPr>
          <a:xfrm>
            <a:off x="1006838" y="967154"/>
            <a:ext cx="10599007" cy="2338754"/>
          </a:xfrm>
          <a:solidFill>
            <a:schemeClr val="accent1">
              <a:lumMod val="20000"/>
              <a:lumOff val="80000"/>
            </a:schemeClr>
          </a:solidFill>
          <a:ln>
            <a:solidFill>
              <a:schemeClr val="tx1"/>
            </a:solidFill>
          </a:ln>
        </p:spPr>
        <p:txBody>
          <a:bodyPr>
            <a:noAutofit/>
          </a:bodyPr>
          <a:lstStyle/>
          <a:p>
            <a:pPr algn="just"/>
            <a:r>
              <a:rPr lang="en-IN" b="0" i="0" dirty="0">
                <a:solidFill>
                  <a:srgbClr val="222635"/>
                </a:solidFill>
                <a:effectLst/>
              </a:rPr>
              <a:t>In this technique, all of the data except one record is used for training and one record is used for testing. </a:t>
            </a:r>
          </a:p>
          <a:p>
            <a:pPr algn="just"/>
            <a:r>
              <a:rPr lang="en-IN" b="0" i="0" dirty="0">
                <a:solidFill>
                  <a:srgbClr val="222635"/>
                </a:solidFill>
                <a:effectLst/>
              </a:rPr>
              <a:t>This process is repeated for N times if there are N records. </a:t>
            </a:r>
          </a:p>
          <a:p>
            <a:pPr algn="just"/>
            <a:r>
              <a:rPr lang="en-IN" b="0" i="0" dirty="0">
                <a:solidFill>
                  <a:srgbClr val="222635"/>
                </a:solidFill>
                <a:effectLst/>
              </a:rPr>
              <a:t>The advantage is that entire data is used for training and testing. </a:t>
            </a:r>
          </a:p>
          <a:p>
            <a:pPr algn="just"/>
            <a:r>
              <a:rPr lang="en-IN" b="0" i="0" dirty="0">
                <a:solidFill>
                  <a:srgbClr val="222635"/>
                </a:solidFill>
                <a:effectLst/>
              </a:rPr>
              <a:t>The error rate of the model is average of the error rate of each iteration. </a:t>
            </a:r>
          </a:p>
          <a:p>
            <a:pPr algn="just"/>
            <a:r>
              <a:rPr lang="en-IN" b="0" i="0" dirty="0">
                <a:solidFill>
                  <a:srgbClr val="222635"/>
                </a:solidFill>
                <a:effectLst/>
              </a:rPr>
              <a:t>The following diagram represents the LOOCV validation technique.</a:t>
            </a:r>
            <a:endParaRPr lang="en-US" dirty="0"/>
          </a:p>
        </p:txBody>
      </p:sp>
      <p:pic>
        <p:nvPicPr>
          <p:cNvPr id="26626" name="Picture 2" descr="LOOCV validation technique">
            <a:extLst>
              <a:ext uri="{FF2B5EF4-FFF2-40B4-BE49-F238E27FC236}">
                <a16:creationId xmlns:a16="http://schemas.microsoft.com/office/drawing/2014/main" id="{F07D5747-F209-5D31-3F35-207CE724C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755" y="3429000"/>
            <a:ext cx="10178322"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9635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F272-D5F8-31C1-5702-34ADA6E8B827}"/>
              </a:ext>
            </a:extLst>
          </p:cNvPr>
          <p:cNvSpPr>
            <a:spLocks noGrp="1"/>
          </p:cNvSpPr>
          <p:nvPr>
            <p:ph type="title"/>
          </p:nvPr>
        </p:nvSpPr>
        <p:spPr>
          <a:xfrm>
            <a:off x="936501" y="382385"/>
            <a:ext cx="4524499" cy="1492132"/>
          </a:xfrm>
        </p:spPr>
        <p:txBody>
          <a:bodyPr>
            <a:normAutofit fontScale="90000"/>
          </a:bodyPr>
          <a:lstStyle/>
          <a:p>
            <a:r>
              <a:rPr lang="en-IN" b="1" i="0" dirty="0">
                <a:solidFill>
                  <a:srgbClr val="222635"/>
                </a:solidFill>
                <a:effectLst/>
              </a:rPr>
              <a:t>Bootstrapping</a:t>
            </a:r>
            <a:br>
              <a:rPr lang="en-IN" b="1" i="0" dirty="0">
                <a:solidFill>
                  <a:srgbClr val="222635"/>
                </a:solidFill>
                <a:effectLst/>
              </a:rPr>
            </a:br>
            <a:endParaRPr lang="en-US" dirty="0"/>
          </a:p>
        </p:txBody>
      </p:sp>
      <p:sp>
        <p:nvSpPr>
          <p:cNvPr id="3" name="Content Placeholder 2">
            <a:extLst>
              <a:ext uri="{FF2B5EF4-FFF2-40B4-BE49-F238E27FC236}">
                <a16:creationId xmlns:a16="http://schemas.microsoft.com/office/drawing/2014/main" id="{50706726-B4B4-917D-CAD4-70ED38AEA79D}"/>
              </a:ext>
            </a:extLst>
          </p:cNvPr>
          <p:cNvSpPr>
            <a:spLocks noGrp="1"/>
          </p:cNvSpPr>
          <p:nvPr>
            <p:ph idx="1"/>
          </p:nvPr>
        </p:nvSpPr>
        <p:spPr>
          <a:xfrm>
            <a:off x="1547445" y="1723293"/>
            <a:ext cx="9708053" cy="4202722"/>
          </a:xfrm>
          <a:solidFill>
            <a:schemeClr val="accent1">
              <a:lumMod val="20000"/>
              <a:lumOff val="80000"/>
            </a:schemeClr>
          </a:solidFill>
          <a:ln>
            <a:solidFill>
              <a:schemeClr val="tx1"/>
            </a:solidFill>
          </a:ln>
        </p:spPr>
        <p:txBody>
          <a:bodyPr>
            <a:noAutofit/>
          </a:bodyPr>
          <a:lstStyle/>
          <a:p>
            <a:r>
              <a:rPr lang="en-IN" sz="2400" b="0" i="0" dirty="0">
                <a:solidFill>
                  <a:schemeClr val="tx1"/>
                </a:solidFill>
                <a:effectLst/>
              </a:rPr>
              <a:t>In this technique, the training dataset is randomly selected with replacement. </a:t>
            </a:r>
          </a:p>
          <a:p>
            <a:r>
              <a:rPr lang="en-IN" sz="2400" b="0" i="0" dirty="0">
                <a:solidFill>
                  <a:schemeClr val="tx1"/>
                </a:solidFill>
                <a:effectLst/>
              </a:rPr>
              <a:t>The remaining examples that were not selected for training are used for testing. </a:t>
            </a:r>
          </a:p>
          <a:p>
            <a:r>
              <a:rPr lang="en-IN" sz="2400" b="0" i="0" dirty="0">
                <a:solidFill>
                  <a:schemeClr val="tx1"/>
                </a:solidFill>
                <a:effectLst/>
              </a:rPr>
              <a:t>Unlike K-fold cross-validation, the value is likely to change from fold-to-fold. </a:t>
            </a:r>
          </a:p>
          <a:p>
            <a:r>
              <a:rPr lang="en-IN" sz="2400" b="0" i="0" dirty="0">
                <a:solidFill>
                  <a:schemeClr val="tx1"/>
                </a:solidFill>
                <a:effectLst/>
              </a:rPr>
              <a:t>The error rate of the model is average of the error rate of each iteration.</a:t>
            </a:r>
          </a:p>
          <a:p>
            <a:r>
              <a:rPr lang="en-IN" sz="2400" b="0" i="0" dirty="0">
                <a:solidFill>
                  <a:schemeClr val="tx1"/>
                </a:solidFill>
                <a:effectLst/>
              </a:rPr>
              <a:t>The diagram in next slide represents the same.</a:t>
            </a:r>
            <a:endParaRPr lang="en-US" sz="2400" dirty="0">
              <a:solidFill>
                <a:schemeClr val="tx1"/>
              </a:solidFill>
            </a:endParaRPr>
          </a:p>
        </p:txBody>
      </p:sp>
    </p:spTree>
    <p:extLst>
      <p:ext uri="{BB962C8B-B14F-4D97-AF65-F5344CB8AC3E}">
        <p14:creationId xmlns:p14="http://schemas.microsoft.com/office/powerpoint/2010/main" val="409478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F93556-7FEF-B8D3-039E-0C0F2FBAC90D}"/>
              </a:ext>
            </a:extLst>
          </p:cNvPr>
          <p:cNvSpPr>
            <a:spLocks noGrp="1"/>
          </p:cNvSpPr>
          <p:nvPr>
            <p:ph type="title"/>
          </p:nvPr>
        </p:nvSpPr>
        <p:spPr>
          <a:xfrm>
            <a:off x="1180241" y="345070"/>
            <a:ext cx="5712927" cy="815515"/>
          </a:xfrm>
        </p:spPr>
        <p:txBody>
          <a:bodyPr anchor="t">
            <a:normAutofit/>
          </a:bodyPr>
          <a:lstStyle/>
          <a:p>
            <a:r>
              <a:rPr lang="en-US" sz="3700" dirty="0"/>
              <a:t>MACHINE LEARNING MODEL</a:t>
            </a:r>
          </a:p>
        </p:txBody>
      </p:sp>
      <p:pic>
        <p:nvPicPr>
          <p:cNvPr id="2050" name="Picture 2" descr="Machine Learning Models">
            <a:extLst>
              <a:ext uri="{FF2B5EF4-FFF2-40B4-BE49-F238E27FC236}">
                <a16:creationId xmlns:a16="http://schemas.microsoft.com/office/drawing/2014/main" id="{FB4D8792-77A7-0862-A2FC-E465204F7C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0242" y="1354015"/>
            <a:ext cx="10578371" cy="49412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748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F272-D5F8-31C1-5702-34ADA6E8B827}"/>
              </a:ext>
            </a:extLst>
          </p:cNvPr>
          <p:cNvSpPr>
            <a:spLocks noGrp="1"/>
          </p:cNvSpPr>
          <p:nvPr>
            <p:ph type="title"/>
          </p:nvPr>
        </p:nvSpPr>
        <p:spPr>
          <a:xfrm>
            <a:off x="936501" y="382385"/>
            <a:ext cx="4524499" cy="1492132"/>
          </a:xfrm>
        </p:spPr>
        <p:txBody>
          <a:bodyPr>
            <a:normAutofit fontScale="90000"/>
          </a:bodyPr>
          <a:lstStyle/>
          <a:p>
            <a:r>
              <a:rPr lang="en-IN" b="1" i="0" dirty="0">
                <a:solidFill>
                  <a:srgbClr val="222635"/>
                </a:solidFill>
                <a:effectLst/>
              </a:rPr>
              <a:t>Bootstrapping</a:t>
            </a:r>
            <a:br>
              <a:rPr lang="en-IN" b="1" i="0" dirty="0">
                <a:solidFill>
                  <a:srgbClr val="222635"/>
                </a:solidFill>
                <a:effectLst/>
              </a:rPr>
            </a:br>
            <a:endParaRPr lang="en-US" dirty="0"/>
          </a:p>
        </p:txBody>
      </p:sp>
      <p:pic>
        <p:nvPicPr>
          <p:cNvPr id="27650" name="Picture 2" descr="bootstrapping validation technique">
            <a:extLst>
              <a:ext uri="{FF2B5EF4-FFF2-40B4-BE49-F238E27FC236}">
                <a16:creationId xmlns:a16="http://schemas.microsoft.com/office/drawing/2014/main" id="{2170852A-A29E-1CD7-3824-E6E37899C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106" y="1502588"/>
            <a:ext cx="8011259" cy="49730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7513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B36A2-CCB4-5123-68F7-89E391AB1A49}"/>
              </a:ext>
            </a:extLst>
          </p:cNvPr>
          <p:cNvSpPr>
            <a:spLocks noGrp="1"/>
          </p:cNvSpPr>
          <p:nvPr>
            <p:ph type="title"/>
          </p:nvPr>
        </p:nvSpPr>
        <p:spPr>
          <a:xfrm>
            <a:off x="1580257" y="864911"/>
            <a:ext cx="9031484" cy="3467282"/>
          </a:xfrm>
        </p:spPr>
        <p:txBody>
          <a:bodyPr vert="horz" lIns="91440" tIns="45720" rIns="91440" bIns="45720" rtlCol="0" anchor="b">
            <a:normAutofit/>
          </a:bodyPr>
          <a:lstStyle/>
          <a:p>
            <a:pPr algn="ctr"/>
            <a:r>
              <a:rPr lang="en-US" sz="8000" spc="800" dirty="0"/>
              <a:t>ASSESSMENT METRICS</a:t>
            </a:r>
          </a:p>
        </p:txBody>
      </p:sp>
      <p:sp>
        <p:nvSpPr>
          <p:cNvPr id="13" name="Freeform: Shape 12">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230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66EA-14E8-AC86-9F51-C59E29990310}"/>
              </a:ext>
            </a:extLst>
          </p:cNvPr>
          <p:cNvSpPr>
            <a:spLocks noGrp="1"/>
          </p:cNvSpPr>
          <p:nvPr>
            <p:ph type="title"/>
          </p:nvPr>
        </p:nvSpPr>
        <p:spPr/>
        <p:txBody>
          <a:bodyPr/>
          <a:lstStyle/>
          <a:p>
            <a:r>
              <a:rPr lang="en-US" sz="5400" spc="800" dirty="0"/>
              <a:t>ASSESSMENT METRICS</a:t>
            </a:r>
            <a:endParaRPr lang="en-US" dirty="0"/>
          </a:p>
        </p:txBody>
      </p:sp>
      <p:sp>
        <p:nvSpPr>
          <p:cNvPr id="3" name="Content Placeholder 2">
            <a:extLst>
              <a:ext uri="{FF2B5EF4-FFF2-40B4-BE49-F238E27FC236}">
                <a16:creationId xmlns:a16="http://schemas.microsoft.com/office/drawing/2014/main" id="{F95963A7-ADBC-DCDA-1FF4-20D665A0DA8E}"/>
              </a:ext>
            </a:extLst>
          </p:cNvPr>
          <p:cNvSpPr>
            <a:spLocks noGrp="1"/>
          </p:cNvSpPr>
          <p:nvPr>
            <p:ph idx="1"/>
          </p:nvPr>
        </p:nvSpPr>
        <p:spPr>
          <a:xfrm>
            <a:off x="1251678" y="2286001"/>
            <a:ext cx="8683630" cy="2338753"/>
          </a:xfrm>
          <a:solidFill>
            <a:schemeClr val="accent1">
              <a:lumMod val="20000"/>
              <a:lumOff val="80000"/>
            </a:schemeClr>
          </a:solidFill>
          <a:ln>
            <a:solidFill>
              <a:schemeClr val="tx1"/>
            </a:solidFill>
          </a:ln>
        </p:spPr>
        <p:txBody>
          <a:bodyPr>
            <a:normAutofit/>
          </a:bodyPr>
          <a:lstStyle/>
          <a:p>
            <a:r>
              <a:rPr lang="en-US" sz="2800" dirty="0"/>
              <a:t>Confusion matrix</a:t>
            </a:r>
          </a:p>
          <a:p>
            <a:r>
              <a:rPr lang="en-US" sz="2800" dirty="0"/>
              <a:t>Sensitivity</a:t>
            </a:r>
          </a:p>
          <a:p>
            <a:r>
              <a:rPr lang="en-US" sz="2800" dirty="0"/>
              <a:t>Specificity</a:t>
            </a:r>
          </a:p>
          <a:p>
            <a:r>
              <a:rPr lang="en-US" sz="2800" dirty="0"/>
              <a:t>Accuracy</a:t>
            </a:r>
          </a:p>
        </p:txBody>
      </p:sp>
    </p:spTree>
    <p:extLst>
      <p:ext uri="{BB962C8B-B14F-4D97-AF65-F5344CB8AC3E}">
        <p14:creationId xmlns:p14="http://schemas.microsoft.com/office/powerpoint/2010/main" val="16213006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18CA-C088-3742-FA3B-E3F8C9BEE39E}"/>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C5585F9F-A556-5782-443C-752D7B3E78DF}"/>
              </a:ext>
            </a:extLst>
          </p:cNvPr>
          <p:cNvSpPr>
            <a:spLocks noGrp="1"/>
          </p:cNvSpPr>
          <p:nvPr>
            <p:ph idx="1"/>
          </p:nvPr>
        </p:nvSpPr>
        <p:spPr>
          <a:xfrm>
            <a:off x="1251678" y="1298096"/>
            <a:ext cx="10178322" cy="4997196"/>
          </a:xfrm>
          <a:solidFill>
            <a:schemeClr val="accent1">
              <a:lumMod val="20000"/>
              <a:lumOff val="80000"/>
            </a:schemeClr>
          </a:solidFill>
          <a:ln>
            <a:solidFill>
              <a:schemeClr val="tx1"/>
            </a:solidFill>
          </a:ln>
        </p:spPr>
        <p:txBody>
          <a:bodyPr>
            <a:noAutofit/>
          </a:bodyPr>
          <a:lstStyle/>
          <a:p>
            <a:r>
              <a:rPr lang="en-IN" dirty="0">
                <a:solidFill>
                  <a:schemeClr val="tx1"/>
                </a:solidFill>
              </a:rPr>
              <a:t>The confusion matrix is a matrix used to determine the performance of the classification models for a given set of test data. </a:t>
            </a:r>
          </a:p>
          <a:p>
            <a:r>
              <a:rPr lang="en-IN" dirty="0">
                <a:solidFill>
                  <a:schemeClr val="tx1"/>
                </a:solidFill>
              </a:rPr>
              <a:t>It can only be determined if the true values for test data are known. </a:t>
            </a:r>
          </a:p>
          <a:p>
            <a:r>
              <a:rPr lang="en-IN" dirty="0">
                <a:solidFill>
                  <a:schemeClr val="tx1"/>
                </a:solidFill>
              </a:rPr>
              <a:t>The matrix itself can be easily understood, but the related terminologies may be confusing. Since it shows the errors in the model performance in the form of a matrix, hence also known as an </a:t>
            </a:r>
            <a:r>
              <a:rPr lang="en-IN" b="1" dirty="0">
                <a:solidFill>
                  <a:schemeClr val="tx1"/>
                </a:solidFill>
                <a:effectLst/>
              </a:rPr>
              <a:t>error matrix</a:t>
            </a:r>
            <a:r>
              <a:rPr lang="en-IN" dirty="0">
                <a:solidFill>
                  <a:schemeClr val="tx1"/>
                </a:solidFill>
              </a:rPr>
              <a:t>. </a:t>
            </a:r>
          </a:p>
          <a:p>
            <a:r>
              <a:rPr lang="en-IN" dirty="0">
                <a:solidFill>
                  <a:schemeClr val="tx1"/>
                </a:solidFill>
              </a:rPr>
              <a:t>Some features of Confusion matrix are given below:</a:t>
            </a:r>
          </a:p>
          <a:p>
            <a:pPr algn="just">
              <a:buFont typeface="Wingdings" pitchFamily="2" charset="2"/>
              <a:buChar char="Ø"/>
            </a:pPr>
            <a:r>
              <a:rPr lang="en-IN" b="0" i="0" dirty="0">
                <a:solidFill>
                  <a:schemeClr val="tx1"/>
                </a:solidFill>
                <a:effectLst/>
              </a:rPr>
              <a:t> For the 2 prediction classes of classifiers, the matrix is of 2*2 table, for 3 classes, it is 3*3 table, and so on.</a:t>
            </a:r>
          </a:p>
          <a:p>
            <a:pPr algn="just">
              <a:buFont typeface="Wingdings" pitchFamily="2" charset="2"/>
              <a:buChar char="Ø"/>
            </a:pPr>
            <a:r>
              <a:rPr lang="en-IN" b="0" i="0" dirty="0">
                <a:solidFill>
                  <a:schemeClr val="tx1"/>
                </a:solidFill>
                <a:effectLst/>
              </a:rPr>
              <a:t> The matrix is divided into two dimensions, that are </a:t>
            </a:r>
            <a:r>
              <a:rPr lang="en-IN" b="1" i="0" dirty="0">
                <a:solidFill>
                  <a:schemeClr val="tx1"/>
                </a:solidFill>
                <a:effectLst/>
              </a:rPr>
              <a:t>predicted values</a:t>
            </a:r>
            <a:r>
              <a:rPr lang="en-IN" b="0" i="0" dirty="0">
                <a:solidFill>
                  <a:schemeClr val="tx1"/>
                </a:solidFill>
                <a:effectLst/>
              </a:rPr>
              <a:t> and </a:t>
            </a:r>
            <a:r>
              <a:rPr lang="en-IN" b="1" i="0" dirty="0">
                <a:solidFill>
                  <a:schemeClr val="tx1"/>
                </a:solidFill>
                <a:effectLst/>
              </a:rPr>
              <a:t>actual values</a:t>
            </a:r>
            <a:r>
              <a:rPr lang="en-IN" b="0" i="0" dirty="0">
                <a:solidFill>
                  <a:schemeClr val="tx1"/>
                </a:solidFill>
                <a:effectLst/>
              </a:rPr>
              <a:t> along with the total number of predictions.</a:t>
            </a:r>
          </a:p>
          <a:p>
            <a:pPr algn="just">
              <a:buFont typeface="Wingdings" pitchFamily="2" charset="2"/>
              <a:buChar char="Ø"/>
            </a:pPr>
            <a:r>
              <a:rPr lang="en-IN" b="0" i="0" dirty="0">
                <a:solidFill>
                  <a:schemeClr val="tx1"/>
                </a:solidFill>
                <a:effectLst/>
              </a:rPr>
              <a:t>Predicted values are those values, which are predicted by the model, and actual values are the true values for the given observations.</a:t>
            </a:r>
          </a:p>
          <a:p>
            <a:pPr algn="just"/>
            <a:br>
              <a:rPr lang="en-IN" dirty="0">
                <a:solidFill>
                  <a:schemeClr val="tx1"/>
                </a:solidFill>
                <a:effectLst/>
              </a:rPr>
            </a:br>
            <a:endParaRPr lang="en-IN" dirty="0">
              <a:solidFill>
                <a:schemeClr val="tx1"/>
              </a:solidFill>
              <a:effectLst/>
            </a:endParaRPr>
          </a:p>
          <a:p>
            <a:endParaRPr lang="en-US" dirty="0">
              <a:solidFill>
                <a:schemeClr val="tx1"/>
              </a:solidFill>
            </a:endParaRPr>
          </a:p>
        </p:txBody>
      </p:sp>
    </p:spTree>
    <p:extLst>
      <p:ext uri="{BB962C8B-B14F-4D97-AF65-F5344CB8AC3E}">
        <p14:creationId xmlns:p14="http://schemas.microsoft.com/office/powerpoint/2010/main" val="17756093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A45C-FD53-4F2C-40E5-D67AE1D40A71}"/>
              </a:ext>
            </a:extLst>
          </p:cNvPr>
          <p:cNvSpPr>
            <a:spLocks noGrp="1"/>
          </p:cNvSpPr>
          <p:nvPr>
            <p:ph type="title"/>
          </p:nvPr>
        </p:nvSpPr>
        <p:spPr/>
        <p:txBody>
          <a:bodyPr/>
          <a:lstStyle/>
          <a:p>
            <a:r>
              <a:rPr lang="en-US" dirty="0"/>
              <a:t>CONFUSION MATRIX</a:t>
            </a:r>
          </a:p>
        </p:txBody>
      </p:sp>
      <p:pic>
        <p:nvPicPr>
          <p:cNvPr id="4" name="Picture 3">
            <a:extLst>
              <a:ext uri="{FF2B5EF4-FFF2-40B4-BE49-F238E27FC236}">
                <a16:creationId xmlns:a16="http://schemas.microsoft.com/office/drawing/2014/main" id="{3FF003A5-3756-5368-F9AB-564F82E6E938}"/>
              </a:ext>
            </a:extLst>
          </p:cNvPr>
          <p:cNvPicPr>
            <a:picLocks noChangeAspect="1"/>
          </p:cNvPicPr>
          <p:nvPr/>
        </p:nvPicPr>
        <p:blipFill>
          <a:blip r:embed="rId2"/>
          <a:stretch>
            <a:fillRect/>
          </a:stretch>
        </p:blipFill>
        <p:spPr>
          <a:xfrm>
            <a:off x="2470234" y="4120961"/>
            <a:ext cx="8380152" cy="2674348"/>
          </a:xfrm>
          <a:prstGeom prst="rect">
            <a:avLst/>
          </a:prstGeom>
          <a:ln>
            <a:solidFill>
              <a:schemeClr val="tx1"/>
            </a:solidFill>
          </a:ln>
        </p:spPr>
      </p:pic>
      <p:sp>
        <p:nvSpPr>
          <p:cNvPr id="9" name="TextBox 8">
            <a:extLst>
              <a:ext uri="{FF2B5EF4-FFF2-40B4-BE49-F238E27FC236}">
                <a16:creationId xmlns:a16="http://schemas.microsoft.com/office/drawing/2014/main" id="{1930C6C0-1DC2-3AC1-4F35-1062135E06C3}"/>
              </a:ext>
            </a:extLst>
          </p:cNvPr>
          <p:cNvSpPr txBox="1"/>
          <p:nvPr/>
        </p:nvSpPr>
        <p:spPr>
          <a:xfrm>
            <a:off x="1251678" y="1399865"/>
            <a:ext cx="10178322" cy="2246769"/>
          </a:xfrm>
          <a:prstGeom prst="rect">
            <a:avLst/>
          </a:prstGeom>
          <a:solidFill>
            <a:schemeClr val="accent1">
              <a:lumMod val="20000"/>
              <a:lumOff val="80000"/>
            </a:schemeClr>
          </a:solidFill>
          <a:ln>
            <a:solidFill>
              <a:schemeClr val="tx1"/>
            </a:solidFill>
          </a:ln>
        </p:spPr>
        <p:txBody>
          <a:bodyPr wrap="square">
            <a:spAutoFit/>
          </a:bodyPr>
          <a:lstStyle/>
          <a:p>
            <a:pPr algn="just"/>
            <a:r>
              <a:rPr lang="en-IN" sz="2000" b="0" i="0" dirty="0">
                <a:solidFill>
                  <a:srgbClr val="333333"/>
                </a:solidFill>
                <a:effectLst/>
              </a:rPr>
              <a:t>The  table has the following cases:</a:t>
            </a:r>
          </a:p>
          <a:p>
            <a:pPr algn="just">
              <a:buFont typeface="Arial" panose="020B0604020202020204" pitchFamily="34" charset="0"/>
              <a:buChar char="•"/>
            </a:pPr>
            <a:r>
              <a:rPr lang="en-IN" sz="2000" b="1" i="0" dirty="0">
                <a:solidFill>
                  <a:srgbClr val="000000"/>
                </a:solidFill>
                <a:effectLst/>
              </a:rPr>
              <a:t>True Negative:</a:t>
            </a:r>
            <a:r>
              <a:rPr lang="en-IN" sz="2000" b="0" i="0" dirty="0">
                <a:solidFill>
                  <a:srgbClr val="000000"/>
                </a:solidFill>
                <a:effectLst/>
              </a:rPr>
              <a:t> Model has given prediction No, and the real or actual value was also No.</a:t>
            </a:r>
          </a:p>
          <a:p>
            <a:pPr algn="just">
              <a:buFont typeface="Arial" panose="020B0604020202020204" pitchFamily="34" charset="0"/>
              <a:buChar char="•"/>
            </a:pPr>
            <a:r>
              <a:rPr lang="en-IN" sz="2000" b="1" i="0" dirty="0">
                <a:solidFill>
                  <a:srgbClr val="000000"/>
                </a:solidFill>
                <a:effectLst/>
              </a:rPr>
              <a:t>True Positive:</a:t>
            </a:r>
            <a:r>
              <a:rPr lang="en-IN" sz="2000" b="0" i="0" dirty="0">
                <a:solidFill>
                  <a:srgbClr val="000000"/>
                </a:solidFill>
                <a:effectLst/>
              </a:rPr>
              <a:t> The model has predicted yes, and the actual value was also true.</a:t>
            </a:r>
          </a:p>
          <a:p>
            <a:pPr algn="just">
              <a:buFont typeface="Arial" panose="020B0604020202020204" pitchFamily="34" charset="0"/>
              <a:buChar char="•"/>
            </a:pPr>
            <a:r>
              <a:rPr lang="en-IN" sz="2000" b="1" i="0" dirty="0">
                <a:solidFill>
                  <a:srgbClr val="000000"/>
                </a:solidFill>
                <a:effectLst/>
              </a:rPr>
              <a:t>False Negative:</a:t>
            </a:r>
            <a:r>
              <a:rPr lang="en-IN" sz="2000" b="0" i="0" dirty="0">
                <a:solidFill>
                  <a:srgbClr val="000000"/>
                </a:solidFill>
                <a:effectLst/>
              </a:rPr>
              <a:t> The model has predicted no, but the actual value was Yes, it is also called as </a:t>
            </a:r>
            <a:r>
              <a:rPr lang="en-IN" sz="2000" b="1" i="0" dirty="0">
                <a:solidFill>
                  <a:srgbClr val="000000"/>
                </a:solidFill>
                <a:effectLst/>
              </a:rPr>
              <a:t>Type-II error</a:t>
            </a:r>
            <a:r>
              <a:rPr lang="en-IN" sz="2000" b="0" i="0" dirty="0">
                <a:solidFill>
                  <a:srgbClr val="000000"/>
                </a:solidFill>
                <a:effectLst/>
              </a:rPr>
              <a:t>.</a:t>
            </a:r>
          </a:p>
          <a:p>
            <a:pPr algn="just">
              <a:buFont typeface="Arial" panose="020B0604020202020204" pitchFamily="34" charset="0"/>
              <a:buChar char="•"/>
            </a:pPr>
            <a:r>
              <a:rPr lang="en-IN" sz="2000" b="1" i="0" dirty="0">
                <a:solidFill>
                  <a:srgbClr val="000000"/>
                </a:solidFill>
                <a:effectLst/>
              </a:rPr>
              <a:t>False Positive:</a:t>
            </a:r>
            <a:r>
              <a:rPr lang="en-IN" sz="2000" b="0" i="0" dirty="0">
                <a:solidFill>
                  <a:srgbClr val="000000"/>
                </a:solidFill>
                <a:effectLst/>
              </a:rPr>
              <a:t> The model has predicted Yes, but the actual value was No. It is also called a </a:t>
            </a:r>
            <a:r>
              <a:rPr lang="en-IN" sz="2000" b="1" i="0" dirty="0">
                <a:solidFill>
                  <a:srgbClr val="000000"/>
                </a:solidFill>
                <a:effectLst/>
              </a:rPr>
              <a:t>Type-I error.</a:t>
            </a:r>
            <a:endParaRPr lang="en-IN" sz="2000" b="0" i="0" dirty="0">
              <a:solidFill>
                <a:srgbClr val="000000"/>
              </a:solidFill>
              <a:effectLst/>
            </a:endParaRPr>
          </a:p>
        </p:txBody>
      </p:sp>
    </p:spTree>
    <p:extLst>
      <p:ext uri="{BB962C8B-B14F-4D97-AF65-F5344CB8AC3E}">
        <p14:creationId xmlns:p14="http://schemas.microsoft.com/office/powerpoint/2010/main" val="32697749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8607-7F4E-3ED7-3BAF-5528379E5DB9}"/>
              </a:ext>
            </a:extLst>
          </p:cNvPr>
          <p:cNvSpPr>
            <a:spLocks noGrp="1"/>
          </p:cNvSpPr>
          <p:nvPr>
            <p:ph type="title"/>
          </p:nvPr>
        </p:nvSpPr>
        <p:spPr/>
        <p:txBody>
          <a:bodyPr/>
          <a:lstStyle/>
          <a:p>
            <a:r>
              <a:rPr lang="en-US" dirty="0"/>
              <a:t>CONFUSION MATRIX</a:t>
            </a:r>
          </a:p>
        </p:txBody>
      </p:sp>
      <p:pic>
        <p:nvPicPr>
          <p:cNvPr id="32770" name="Picture 2">
            <a:extLst>
              <a:ext uri="{FF2B5EF4-FFF2-40B4-BE49-F238E27FC236}">
                <a16:creationId xmlns:a16="http://schemas.microsoft.com/office/drawing/2014/main" id="{2953D7E8-13C8-FEE7-E85C-E9273C37E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027" y="2132215"/>
            <a:ext cx="7962900" cy="4343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3558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340E-4427-5F9B-D2C6-2E9D57C52610}"/>
              </a:ext>
            </a:extLst>
          </p:cNvPr>
          <p:cNvSpPr>
            <a:spLocks noGrp="1"/>
          </p:cNvSpPr>
          <p:nvPr>
            <p:ph type="title"/>
          </p:nvPr>
        </p:nvSpPr>
        <p:spPr>
          <a:xfrm>
            <a:off x="987909" y="67030"/>
            <a:ext cx="10178322" cy="917710"/>
          </a:xfrm>
        </p:spPr>
        <p:txBody>
          <a:bodyPr/>
          <a:lstStyle/>
          <a:p>
            <a:r>
              <a:rPr lang="en-IN" b="1" i="0" dirty="0">
                <a:solidFill>
                  <a:srgbClr val="333333"/>
                </a:solidFill>
                <a:effectLst/>
                <a:latin typeface="inter-bold"/>
              </a:rPr>
              <a:t>Example</a:t>
            </a:r>
            <a:endParaRPr lang="en-US" dirty="0"/>
          </a:p>
        </p:txBody>
      </p:sp>
      <p:sp>
        <p:nvSpPr>
          <p:cNvPr id="3" name="Content Placeholder 2">
            <a:extLst>
              <a:ext uri="{FF2B5EF4-FFF2-40B4-BE49-F238E27FC236}">
                <a16:creationId xmlns:a16="http://schemas.microsoft.com/office/drawing/2014/main" id="{A7DCAF0E-BCB6-AC9D-0FB0-A11A36F943FA}"/>
              </a:ext>
            </a:extLst>
          </p:cNvPr>
          <p:cNvSpPr>
            <a:spLocks noGrp="1"/>
          </p:cNvSpPr>
          <p:nvPr>
            <p:ph idx="1"/>
          </p:nvPr>
        </p:nvSpPr>
        <p:spPr>
          <a:xfrm>
            <a:off x="987909" y="738555"/>
            <a:ext cx="10758614" cy="3780692"/>
          </a:xfrm>
          <a:solidFill>
            <a:schemeClr val="accent1">
              <a:lumMod val="20000"/>
              <a:lumOff val="80000"/>
            </a:schemeClr>
          </a:solidFill>
          <a:ln>
            <a:solidFill>
              <a:schemeClr val="tx1"/>
            </a:solidFill>
          </a:ln>
        </p:spPr>
        <p:txBody>
          <a:bodyPr>
            <a:noAutofit/>
          </a:bodyPr>
          <a:lstStyle/>
          <a:p>
            <a:pPr algn="just"/>
            <a:r>
              <a:rPr lang="en-IN" b="0" i="0" dirty="0">
                <a:solidFill>
                  <a:srgbClr val="333333"/>
                </a:solidFill>
                <a:effectLst/>
              </a:rPr>
              <a:t>We can understand the confusion matrix using an example.</a:t>
            </a:r>
          </a:p>
          <a:p>
            <a:pPr algn="just"/>
            <a:r>
              <a:rPr lang="en-IN" b="0" i="0" dirty="0">
                <a:solidFill>
                  <a:srgbClr val="333333"/>
                </a:solidFill>
                <a:effectLst/>
              </a:rPr>
              <a:t>Suppose we are trying to create a model that can predict the result for the disease that is either a person has that disease or not. So, the confusion matrix for this is given as in the table.</a:t>
            </a:r>
          </a:p>
          <a:p>
            <a:pPr algn="just"/>
            <a:r>
              <a:rPr lang="en-IN" b="0" i="0" dirty="0">
                <a:solidFill>
                  <a:srgbClr val="333333"/>
                </a:solidFill>
                <a:effectLst/>
              </a:rPr>
              <a:t>From the above example, we can conclude that:</a:t>
            </a:r>
          </a:p>
          <a:p>
            <a:pPr algn="just">
              <a:buFont typeface="Arial" panose="020B0604020202020204" pitchFamily="34" charset="0"/>
              <a:buChar char="•"/>
            </a:pPr>
            <a:r>
              <a:rPr lang="en-IN" b="0" i="0" dirty="0">
                <a:solidFill>
                  <a:srgbClr val="000000"/>
                </a:solidFill>
                <a:effectLst/>
              </a:rPr>
              <a:t>The table is given for the two-class classifier, which has two predictions "Yes" and "NO." Here, Yes defines that patient has the disease, and No defines that patient does not has that disease.</a:t>
            </a:r>
          </a:p>
          <a:p>
            <a:pPr algn="just">
              <a:buFont typeface="Arial" panose="020B0604020202020204" pitchFamily="34" charset="0"/>
              <a:buChar char="•"/>
            </a:pPr>
            <a:r>
              <a:rPr lang="en-IN" b="0" i="0" dirty="0">
                <a:solidFill>
                  <a:srgbClr val="000000"/>
                </a:solidFill>
                <a:effectLst/>
              </a:rPr>
              <a:t>The classifier has made a total of </a:t>
            </a:r>
            <a:r>
              <a:rPr lang="en-IN" b="1" i="0" dirty="0">
                <a:solidFill>
                  <a:srgbClr val="000000"/>
                </a:solidFill>
                <a:effectLst/>
              </a:rPr>
              <a:t>100 predictions</a:t>
            </a:r>
            <a:r>
              <a:rPr lang="en-IN" b="0" i="0" dirty="0">
                <a:solidFill>
                  <a:srgbClr val="000000"/>
                </a:solidFill>
                <a:effectLst/>
              </a:rPr>
              <a:t>. Out of 100 predictions, </a:t>
            </a:r>
            <a:r>
              <a:rPr lang="en-IN" b="1" i="0" dirty="0">
                <a:solidFill>
                  <a:srgbClr val="000000"/>
                </a:solidFill>
                <a:effectLst/>
              </a:rPr>
              <a:t>89 are true predictions</a:t>
            </a:r>
            <a:r>
              <a:rPr lang="en-IN" b="0" i="0" dirty="0">
                <a:solidFill>
                  <a:srgbClr val="000000"/>
                </a:solidFill>
                <a:effectLst/>
              </a:rPr>
              <a:t>, and </a:t>
            </a:r>
            <a:r>
              <a:rPr lang="en-IN" b="1" i="0" dirty="0">
                <a:solidFill>
                  <a:srgbClr val="000000"/>
                </a:solidFill>
                <a:effectLst/>
              </a:rPr>
              <a:t>11 are incorrect predictions</a:t>
            </a:r>
            <a:r>
              <a:rPr lang="en-IN" b="0" i="0" dirty="0">
                <a:solidFill>
                  <a:srgbClr val="000000"/>
                </a:solidFill>
                <a:effectLst/>
              </a:rPr>
              <a:t>.</a:t>
            </a:r>
          </a:p>
          <a:p>
            <a:pPr algn="just">
              <a:buFont typeface="Arial" panose="020B0604020202020204" pitchFamily="34" charset="0"/>
              <a:buChar char="•"/>
            </a:pPr>
            <a:r>
              <a:rPr lang="en-IN" b="0" i="0" dirty="0">
                <a:solidFill>
                  <a:srgbClr val="000000"/>
                </a:solidFill>
                <a:effectLst/>
              </a:rPr>
              <a:t>The model has given prediction "yes" for 32 times, and "No" for 68 times. Whereas the actual "Yes" was 27, and actual "No" was 73 times.</a:t>
            </a:r>
          </a:p>
          <a:p>
            <a:pPr algn="just"/>
            <a:endParaRPr lang="en-IN" b="0" i="0" dirty="0">
              <a:solidFill>
                <a:srgbClr val="333333"/>
              </a:solidFill>
              <a:effectLst/>
            </a:endParaRPr>
          </a:p>
          <a:p>
            <a:endParaRPr lang="en-US" dirty="0"/>
          </a:p>
        </p:txBody>
      </p:sp>
      <p:pic>
        <p:nvPicPr>
          <p:cNvPr id="30722" name="Picture 2" descr="Confusion Matrix in Machine Learning">
            <a:extLst>
              <a:ext uri="{FF2B5EF4-FFF2-40B4-BE49-F238E27FC236}">
                <a16:creationId xmlns:a16="http://schemas.microsoft.com/office/drawing/2014/main" id="{2E795DE0-D5A2-934A-2E3C-C5EF52A34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531" y="4695092"/>
            <a:ext cx="10625992" cy="20958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4385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0F53-EC06-5A9B-4EC5-07462099EB38}"/>
              </a:ext>
            </a:extLst>
          </p:cNvPr>
          <p:cNvSpPr>
            <a:spLocks noGrp="1"/>
          </p:cNvSpPr>
          <p:nvPr>
            <p:ph type="title"/>
          </p:nvPr>
        </p:nvSpPr>
        <p:spPr>
          <a:xfrm>
            <a:off x="1251678" y="382385"/>
            <a:ext cx="10178322" cy="865146"/>
          </a:xfrm>
        </p:spPr>
        <p:txBody>
          <a:bodyPr>
            <a:noAutofit/>
          </a:bodyPr>
          <a:lstStyle/>
          <a:p>
            <a:r>
              <a:rPr lang="en-IN" sz="4400" b="0" i="0" dirty="0">
                <a:solidFill>
                  <a:schemeClr val="tx1"/>
                </a:solidFill>
                <a:effectLst/>
              </a:rPr>
              <a:t>Calculations using Confusion Matrix</a:t>
            </a:r>
            <a:br>
              <a:rPr lang="en-IN" sz="4400" b="0" i="0" dirty="0">
                <a:solidFill>
                  <a:schemeClr val="tx1"/>
                </a:solidFill>
                <a:effectLst/>
              </a:rPr>
            </a:br>
            <a:br>
              <a:rPr lang="en-IN" sz="4400" dirty="0">
                <a:solidFill>
                  <a:schemeClr val="tx1"/>
                </a:solidFill>
              </a:rPr>
            </a:br>
            <a:endParaRPr lang="en-US" sz="4400" dirty="0">
              <a:solidFill>
                <a:schemeClr val="tx1"/>
              </a:solidFill>
            </a:endParaRPr>
          </a:p>
        </p:txBody>
      </p:sp>
      <p:sp>
        <p:nvSpPr>
          <p:cNvPr id="3" name="Content Placeholder 2">
            <a:extLst>
              <a:ext uri="{FF2B5EF4-FFF2-40B4-BE49-F238E27FC236}">
                <a16:creationId xmlns:a16="http://schemas.microsoft.com/office/drawing/2014/main" id="{43393851-5AD0-78EE-73FA-9695132A5D2C}"/>
              </a:ext>
            </a:extLst>
          </p:cNvPr>
          <p:cNvSpPr>
            <a:spLocks noGrp="1"/>
          </p:cNvSpPr>
          <p:nvPr>
            <p:ph idx="1"/>
          </p:nvPr>
        </p:nvSpPr>
        <p:spPr>
          <a:xfrm>
            <a:off x="1037491" y="1247530"/>
            <a:ext cx="10656277" cy="5434623"/>
          </a:xfrm>
          <a:solidFill>
            <a:schemeClr val="accent1">
              <a:lumMod val="20000"/>
              <a:lumOff val="80000"/>
            </a:schemeClr>
          </a:solidFill>
          <a:ln>
            <a:solidFill>
              <a:schemeClr val="tx1"/>
            </a:solidFill>
          </a:ln>
        </p:spPr>
        <p:txBody>
          <a:bodyPr>
            <a:noAutofit/>
          </a:bodyPr>
          <a:lstStyle/>
          <a:p>
            <a:pPr algn="just"/>
            <a:r>
              <a:rPr lang="en-IN" b="0" i="0" dirty="0">
                <a:solidFill>
                  <a:schemeClr val="tx1"/>
                </a:solidFill>
                <a:effectLst/>
              </a:rPr>
              <a:t>We can perform various calculations for the model, such as the model's accuracy, using this matrix. These calculations are as follows:</a:t>
            </a:r>
          </a:p>
          <a:p>
            <a:pPr algn="just"/>
            <a:r>
              <a:rPr lang="en-IN" dirty="0">
                <a:solidFill>
                  <a:schemeClr val="tx1"/>
                </a:solidFill>
              </a:rPr>
              <a:t>Accuracy</a:t>
            </a:r>
          </a:p>
          <a:p>
            <a:pPr algn="just"/>
            <a:r>
              <a:rPr lang="en-IN" b="0" i="0" dirty="0">
                <a:solidFill>
                  <a:schemeClr val="tx1"/>
                </a:solidFill>
                <a:effectLst/>
              </a:rPr>
              <a:t>Precision</a:t>
            </a:r>
          </a:p>
          <a:p>
            <a:pPr algn="just"/>
            <a:r>
              <a:rPr lang="en-IN" dirty="0">
                <a:solidFill>
                  <a:schemeClr val="tx1"/>
                </a:solidFill>
              </a:rPr>
              <a:t>Recall</a:t>
            </a:r>
            <a:endParaRPr lang="en-IN" i="0" u="sng" dirty="0">
              <a:solidFill>
                <a:schemeClr val="tx1"/>
              </a:solidFill>
              <a:effectLst/>
            </a:endParaRPr>
          </a:p>
          <a:p>
            <a:pPr marL="0" indent="0" algn="just">
              <a:buNone/>
            </a:pPr>
            <a:r>
              <a:rPr lang="en-IN" b="1" i="0" u="sng" dirty="0">
                <a:solidFill>
                  <a:schemeClr val="tx1"/>
                </a:solidFill>
                <a:effectLst/>
              </a:rPr>
              <a:t>Classification Accuracy</a:t>
            </a:r>
          </a:p>
          <a:p>
            <a:pPr algn="just">
              <a:buFont typeface="Arial" panose="020B0604020202020204" pitchFamily="34" charset="0"/>
              <a:buChar char="•"/>
            </a:pPr>
            <a:r>
              <a:rPr lang="en-IN" b="0" i="0" dirty="0">
                <a:solidFill>
                  <a:schemeClr val="tx1"/>
                </a:solidFill>
                <a:effectLst/>
              </a:rPr>
              <a:t> It is one of the important parameters to determine the accuracy of the classification problems. </a:t>
            </a:r>
          </a:p>
          <a:p>
            <a:pPr algn="just">
              <a:buFont typeface="Arial" panose="020B0604020202020204" pitchFamily="34" charset="0"/>
              <a:buChar char="•"/>
            </a:pPr>
            <a:r>
              <a:rPr lang="en-IN" b="0" i="0" dirty="0">
                <a:solidFill>
                  <a:schemeClr val="tx1"/>
                </a:solidFill>
                <a:effectLst/>
              </a:rPr>
              <a:t>It defines how often the model predicts the correct output</a:t>
            </a:r>
          </a:p>
          <a:p>
            <a:pPr algn="just">
              <a:buFont typeface="Arial" panose="020B0604020202020204" pitchFamily="34" charset="0"/>
              <a:buChar char="•"/>
            </a:pPr>
            <a:r>
              <a:rPr lang="en-IN" b="0" i="0" dirty="0">
                <a:solidFill>
                  <a:schemeClr val="tx1"/>
                </a:solidFill>
                <a:effectLst/>
              </a:rPr>
              <a:t>It can be calculated as the ratio of the number of correct predictions made by the classifier to all number of predictions made by the classifiers.</a:t>
            </a:r>
          </a:p>
          <a:p>
            <a:pPr marL="742950" lvl="1" indent="-285750" algn="just">
              <a:buFont typeface="Arial" panose="020B0604020202020204" pitchFamily="34" charset="0"/>
              <a:buChar char="•"/>
            </a:pPr>
            <a:r>
              <a:rPr lang="en-IN" sz="2000" b="0" i="0" dirty="0">
                <a:solidFill>
                  <a:schemeClr val="tx1"/>
                </a:solidFill>
                <a:effectLst/>
              </a:rPr>
              <a:t>Accuracy is a ratio of correctly predicted observation to the total observations</a:t>
            </a:r>
          </a:p>
          <a:p>
            <a:pPr marL="742950" lvl="1" indent="-285750" algn="just">
              <a:buFont typeface="Arial" panose="020B0604020202020204" pitchFamily="34" charset="0"/>
              <a:buChar char="•"/>
            </a:pPr>
            <a:r>
              <a:rPr lang="en-IN" sz="2000" b="0" i="0" dirty="0">
                <a:solidFill>
                  <a:schemeClr val="tx1"/>
                </a:solidFill>
                <a:effectLst/>
              </a:rPr>
              <a:t>True Positive: The number of correct predictions that the occurrence is positive.</a:t>
            </a:r>
          </a:p>
          <a:p>
            <a:pPr marL="742950" lvl="1" indent="-285750" algn="just">
              <a:buFont typeface="Arial" panose="020B0604020202020204" pitchFamily="34" charset="0"/>
              <a:buChar char="•"/>
            </a:pPr>
            <a:r>
              <a:rPr lang="en-IN" sz="2000" b="0" i="0" dirty="0">
                <a:solidFill>
                  <a:schemeClr val="tx1"/>
                </a:solidFill>
                <a:effectLst/>
              </a:rPr>
              <a:t>True Negative: Number of correct predictions that the occurrence is negative.</a:t>
            </a:r>
          </a:p>
        </p:txBody>
      </p:sp>
      <p:pic>
        <p:nvPicPr>
          <p:cNvPr id="31746" name="Picture 2" descr="Confusion Matrix in Machine Learning">
            <a:extLst>
              <a:ext uri="{FF2B5EF4-FFF2-40B4-BE49-F238E27FC236}">
                <a16:creationId xmlns:a16="http://schemas.microsoft.com/office/drawing/2014/main" id="{0A0ACC63-2624-30B0-3951-5A3ABB80B1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898"/>
          <a:stretch/>
        </p:blipFill>
        <p:spPr bwMode="auto">
          <a:xfrm>
            <a:off x="6541475" y="1788278"/>
            <a:ext cx="5152293" cy="176381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9030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13DF-22D1-2043-4D0F-F7A9ABA39478}"/>
              </a:ext>
            </a:extLst>
          </p:cNvPr>
          <p:cNvSpPr>
            <a:spLocks noGrp="1"/>
          </p:cNvSpPr>
          <p:nvPr>
            <p:ph type="title"/>
          </p:nvPr>
        </p:nvSpPr>
        <p:spPr>
          <a:xfrm>
            <a:off x="867508" y="232342"/>
            <a:ext cx="11324492" cy="746066"/>
          </a:xfrm>
        </p:spPr>
        <p:txBody>
          <a:bodyPr>
            <a:normAutofit fontScale="90000"/>
          </a:bodyPr>
          <a:lstStyle/>
          <a:p>
            <a:r>
              <a:rPr lang="en-IN" sz="5400" b="0" i="0" dirty="0">
                <a:solidFill>
                  <a:schemeClr val="tx1"/>
                </a:solidFill>
                <a:effectLst/>
              </a:rPr>
              <a:t>Calculations using Confusion Matrix</a:t>
            </a:r>
            <a:br>
              <a:rPr lang="en-IN" sz="5400" b="0" i="0" dirty="0">
                <a:solidFill>
                  <a:schemeClr val="tx1"/>
                </a:solidFill>
                <a:effectLst/>
              </a:rPr>
            </a:br>
            <a:br>
              <a:rPr lang="en-IN" sz="5400" dirty="0">
                <a:solidFill>
                  <a:schemeClr val="tx1"/>
                </a:solidFill>
              </a:rPr>
            </a:br>
            <a:endParaRPr lang="en-US" dirty="0"/>
          </a:p>
        </p:txBody>
      </p:sp>
      <p:sp>
        <p:nvSpPr>
          <p:cNvPr id="3" name="Content Placeholder 2">
            <a:extLst>
              <a:ext uri="{FF2B5EF4-FFF2-40B4-BE49-F238E27FC236}">
                <a16:creationId xmlns:a16="http://schemas.microsoft.com/office/drawing/2014/main" id="{5AACBEF5-D249-37E8-8C97-6804A87DD95E}"/>
              </a:ext>
            </a:extLst>
          </p:cNvPr>
          <p:cNvSpPr>
            <a:spLocks noGrp="1"/>
          </p:cNvSpPr>
          <p:nvPr>
            <p:ph idx="1"/>
          </p:nvPr>
        </p:nvSpPr>
        <p:spPr>
          <a:xfrm>
            <a:off x="1113693" y="1358939"/>
            <a:ext cx="10832122" cy="5457561"/>
          </a:xfrm>
          <a:solidFill>
            <a:schemeClr val="accent1">
              <a:lumMod val="20000"/>
              <a:lumOff val="80000"/>
            </a:schemeClr>
          </a:solidFill>
          <a:ln>
            <a:solidFill>
              <a:schemeClr val="tx1"/>
            </a:solidFill>
          </a:ln>
        </p:spPr>
        <p:txBody>
          <a:bodyPr>
            <a:noAutofit/>
          </a:bodyPr>
          <a:lstStyle/>
          <a:p>
            <a:pPr marL="0" indent="0">
              <a:buNone/>
            </a:pPr>
            <a:r>
              <a:rPr lang="en-IN" b="1" i="0" u="sng" dirty="0">
                <a:solidFill>
                  <a:schemeClr val="tx1"/>
                </a:solidFill>
                <a:effectLst/>
              </a:rPr>
              <a:t>Precision</a:t>
            </a:r>
            <a:br>
              <a:rPr lang="en-IN" dirty="0">
                <a:solidFill>
                  <a:schemeClr val="tx1"/>
                </a:solidFill>
              </a:rPr>
            </a:br>
            <a:r>
              <a:rPr lang="en-IN" dirty="0">
                <a:solidFill>
                  <a:schemeClr val="tx1"/>
                </a:solidFill>
              </a:rPr>
              <a:t>             </a:t>
            </a:r>
            <a:r>
              <a:rPr lang="en-IN" b="0" i="0" dirty="0">
                <a:solidFill>
                  <a:schemeClr val="tx1"/>
                </a:solidFill>
                <a:effectLst/>
              </a:rPr>
              <a:t>precision = (TP) / (TP+FP)</a:t>
            </a:r>
            <a:br>
              <a:rPr lang="en-IN" dirty="0">
                <a:solidFill>
                  <a:schemeClr val="tx1"/>
                </a:solidFill>
              </a:rPr>
            </a:br>
            <a:r>
              <a:rPr lang="en-IN" b="0" i="0" dirty="0">
                <a:solidFill>
                  <a:schemeClr val="tx1"/>
                </a:solidFill>
                <a:effectLst/>
              </a:rPr>
              <a:t>TP is the number of true positives, and FP is the number of false positives. </a:t>
            </a:r>
            <a:endParaRPr lang="en-IN" dirty="0">
              <a:solidFill>
                <a:schemeClr val="tx1"/>
              </a:solidFill>
            </a:endParaRPr>
          </a:p>
          <a:p>
            <a:r>
              <a:rPr lang="en-IN" b="0" i="0" dirty="0">
                <a:solidFill>
                  <a:schemeClr val="tx1"/>
                </a:solidFill>
                <a:effectLst/>
              </a:rPr>
              <a:t>A trivial way to have perfect precision is to make one single positive prediction and ensure it is correct (precision = 1/1 = 100%). </a:t>
            </a:r>
          </a:p>
          <a:p>
            <a:r>
              <a:rPr lang="en-IN" b="0" i="0" dirty="0">
                <a:solidFill>
                  <a:schemeClr val="tx1"/>
                </a:solidFill>
                <a:effectLst/>
              </a:rPr>
              <a:t>This would not be very useful since the classifier would ignore all but one positive instance. </a:t>
            </a:r>
          </a:p>
          <a:p>
            <a:pPr algn="l"/>
            <a:r>
              <a:rPr lang="en-IN" b="0" i="0" dirty="0">
                <a:solidFill>
                  <a:schemeClr val="tx1"/>
                </a:solidFill>
                <a:effectLst/>
                <a:latin typeface="source-serif-pro"/>
              </a:rPr>
              <a:t>The above equation can be explained by saying, from all the classes we have predicted as positive, how many are actually positive.</a:t>
            </a:r>
          </a:p>
          <a:p>
            <a:pPr algn="l"/>
            <a:r>
              <a:rPr lang="en-IN" b="0" i="0" dirty="0">
                <a:solidFill>
                  <a:schemeClr val="tx1"/>
                </a:solidFill>
                <a:effectLst/>
                <a:latin typeface="source-serif-pro"/>
              </a:rPr>
              <a:t>Precision should be high as possible.</a:t>
            </a:r>
            <a:endParaRPr lang="en-IN" b="0" i="0" dirty="0">
              <a:solidFill>
                <a:schemeClr val="tx1"/>
              </a:solidFill>
              <a:effectLst/>
            </a:endParaRPr>
          </a:p>
          <a:p>
            <a:pPr marL="0" indent="0">
              <a:buNone/>
            </a:pPr>
            <a:r>
              <a:rPr lang="en-IN" b="1" i="0" u="sng" dirty="0">
                <a:solidFill>
                  <a:schemeClr val="tx1"/>
                </a:solidFill>
                <a:effectLst/>
              </a:rPr>
              <a:t>Recall</a:t>
            </a:r>
            <a:br>
              <a:rPr lang="en-IN" dirty="0">
                <a:solidFill>
                  <a:schemeClr val="tx1"/>
                </a:solidFill>
              </a:rPr>
            </a:br>
            <a:r>
              <a:rPr lang="en-IN" b="0" i="0" dirty="0">
                <a:solidFill>
                  <a:schemeClr val="tx1"/>
                </a:solidFill>
                <a:effectLst/>
              </a:rPr>
              <a:t>recall = (TP) / (TP+FN)</a:t>
            </a:r>
          </a:p>
          <a:p>
            <a:pPr algn="l"/>
            <a:r>
              <a:rPr lang="en-IN" b="0" i="0" dirty="0">
                <a:solidFill>
                  <a:schemeClr val="tx1"/>
                </a:solidFill>
                <a:effectLst/>
                <a:latin typeface="source-serif-pro"/>
              </a:rPr>
              <a:t>The above equation can be explained by saying, from all the positive classes, how many we predicted correctly.</a:t>
            </a:r>
          </a:p>
          <a:p>
            <a:pPr algn="l"/>
            <a:r>
              <a:rPr lang="en-IN" b="0" i="0" dirty="0">
                <a:solidFill>
                  <a:schemeClr val="tx1"/>
                </a:solidFill>
                <a:effectLst/>
                <a:latin typeface="source-serif-pro"/>
              </a:rPr>
              <a:t>Recall should be high as possible.</a:t>
            </a:r>
          </a:p>
          <a:p>
            <a:pPr marL="0" indent="0">
              <a:buNone/>
            </a:pPr>
            <a:endParaRPr lang="en-US" dirty="0">
              <a:solidFill>
                <a:schemeClr val="tx1"/>
              </a:solidFill>
            </a:endParaRPr>
          </a:p>
        </p:txBody>
      </p:sp>
    </p:spTree>
    <p:extLst>
      <p:ext uri="{BB962C8B-B14F-4D97-AF65-F5344CB8AC3E}">
        <p14:creationId xmlns:p14="http://schemas.microsoft.com/office/powerpoint/2010/main" val="28660451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EB10-F415-BF88-F8FA-CD0495E3D1D4}"/>
              </a:ext>
            </a:extLst>
          </p:cNvPr>
          <p:cNvSpPr>
            <a:spLocks noGrp="1"/>
          </p:cNvSpPr>
          <p:nvPr>
            <p:ph type="title"/>
          </p:nvPr>
        </p:nvSpPr>
        <p:spPr/>
        <p:txBody>
          <a:bodyPr>
            <a:normAutofit fontScale="90000"/>
          </a:bodyPr>
          <a:lstStyle/>
          <a:p>
            <a:r>
              <a:rPr lang="en-IN" sz="4800" b="0" i="0" dirty="0">
                <a:solidFill>
                  <a:schemeClr val="tx1"/>
                </a:solidFill>
                <a:effectLst/>
              </a:rPr>
              <a:t>Calculations using Confusion Matrix</a:t>
            </a:r>
            <a:br>
              <a:rPr lang="en-IN" sz="4800" b="0" i="0" dirty="0">
                <a:solidFill>
                  <a:schemeClr val="tx1"/>
                </a:solidFill>
                <a:effectLst/>
              </a:rPr>
            </a:br>
            <a:br>
              <a:rPr lang="en-IN" sz="4800" dirty="0">
                <a:solidFill>
                  <a:schemeClr val="tx1"/>
                </a:solidFill>
              </a:rPr>
            </a:br>
            <a:endParaRPr lang="en-US" dirty="0"/>
          </a:p>
        </p:txBody>
      </p:sp>
      <p:sp>
        <p:nvSpPr>
          <p:cNvPr id="3" name="Content Placeholder 2">
            <a:extLst>
              <a:ext uri="{FF2B5EF4-FFF2-40B4-BE49-F238E27FC236}">
                <a16:creationId xmlns:a16="http://schemas.microsoft.com/office/drawing/2014/main" id="{C9D07400-7EB1-BE93-071C-66A3AE0870D9}"/>
              </a:ext>
            </a:extLst>
          </p:cNvPr>
          <p:cNvSpPr>
            <a:spLocks noGrp="1"/>
          </p:cNvSpPr>
          <p:nvPr>
            <p:ph idx="1"/>
          </p:nvPr>
        </p:nvSpPr>
        <p:spPr>
          <a:xfrm>
            <a:off x="1251678" y="1811725"/>
            <a:ext cx="10178322" cy="2918538"/>
          </a:xfrm>
          <a:solidFill>
            <a:schemeClr val="accent1">
              <a:lumMod val="20000"/>
              <a:lumOff val="80000"/>
            </a:schemeClr>
          </a:solidFill>
        </p:spPr>
        <p:txBody>
          <a:bodyPr/>
          <a:lstStyle/>
          <a:p>
            <a:pPr marL="0" indent="0" algn="just">
              <a:buNone/>
            </a:pPr>
            <a:r>
              <a:rPr lang="en-IN" i="0" u="sng" dirty="0">
                <a:solidFill>
                  <a:srgbClr val="000000"/>
                </a:solidFill>
                <a:effectLst/>
              </a:rPr>
              <a:t>F-measure</a:t>
            </a:r>
          </a:p>
          <a:p>
            <a:pPr algn="just"/>
            <a:r>
              <a:rPr lang="en-IN" b="0" i="0" dirty="0">
                <a:solidFill>
                  <a:srgbClr val="000000"/>
                </a:solidFill>
                <a:effectLst/>
              </a:rPr>
              <a:t>If two models have low precision and high recall or vice versa, it is difficult to compare these models. </a:t>
            </a:r>
          </a:p>
          <a:p>
            <a:pPr algn="just"/>
            <a:r>
              <a:rPr lang="en-IN" b="0" i="0" dirty="0">
                <a:solidFill>
                  <a:srgbClr val="000000"/>
                </a:solidFill>
                <a:effectLst/>
              </a:rPr>
              <a:t>So, for this purpose, we can use F-score. </a:t>
            </a:r>
          </a:p>
          <a:p>
            <a:pPr algn="just"/>
            <a:r>
              <a:rPr lang="en-IN" b="0" i="0" dirty="0">
                <a:solidFill>
                  <a:srgbClr val="000000"/>
                </a:solidFill>
                <a:effectLst/>
              </a:rPr>
              <a:t>This score helps us to evaluate the recall and precision at the same time. </a:t>
            </a:r>
          </a:p>
          <a:p>
            <a:pPr algn="just"/>
            <a:r>
              <a:rPr lang="en-IN" b="0" i="0" dirty="0">
                <a:solidFill>
                  <a:srgbClr val="000000"/>
                </a:solidFill>
                <a:effectLst/>
              </a:rPr>
              <a:t>The F-score is maximum if the recall is equal to the precision. </a:t>
            </a:r>
          </a:p>
          <a:p>
            <a:pPr algn="just"/>
            <a:r>
              <a:rPr lang="en-IN" b="0" i="0" dirty="0">
                <a:solidFill>
                  <a:srgbClr val="000000"/>
                </a:solidFill>
                <a:effectLst/>
              </a:rPr>
              <a:t>It can be calculated using the below formula:</a:t>
            </a:r>
            <a:endParaRPr lang="en-US" dirty="0"/>
          </a:p>
        </p:txBody>
      </p:sp>
      <p:pic>
        <p:nvPicPr>
          <p:cNvPr id="36866" name="Picture 2" descr="Confusion Matrix in Machine Learning">
            <a:extLst>
              <a:ext uri="{FF2B5EF4-FFF2-40B4-BE49-F238E27FC236}">
                <a16:creationId xmlns:a16="http://schemas.microsoft.com/office/drawing/2014/main" id="{B178DA3D-DC61-0AA3-9842-5DDF8441EB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837"/>
          <a:stretch/>
        </p:blipFill>
        <p:spPr bwMode="auto">
          <a:xfrm>
            <a:off x="3683084" y="5159131"/>
            <a:ext cx="3561779" cy="14526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88477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{DA6E0AA8-9434-424E-90CA-7D7968766178}tf10001071_mac</Template>
  <TotalTime>704</TotalTime>
  <Words>11204</Words>
  <Application>Microsoft Macintosh PowerPoint</Application>
  <PresentationFormat>Widescreen</PresentationFormat>
  <Paragraphs>900</Paragraphs>
  <Slides>127</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127</vt:i4>
      </vt:variant>
    </vt:vector>
  </HeadingPairs>
  <TitlesOfParts>
    <vt:vector size="142" baseType="lpstr">
      <vt:lpstr>Arial</vt:lpstr>
      <vt:lpstr>Calibri</vt:lpstr>
      <vt:lpstr>erdana</vt:lpstr>
      <vt:lpstr>Georgia</vt:lpstr>
      <vt:lpstr>Gill Sans MT</vt:lpstr>
      <vt:lpstr>IBM Plex Sans</vt:lpstr>
      <vt:lpstr>Impact</vt:lpstr>
      <vt:lpstr>inter-bold</vt:lpstr>
      <vt:lpstr>inter-regular</vt:lpstr>
      <vt:lpstr>Poppins</vt:lpstr>
      <vt:lpstr>source-serif-pro</vt:lpstr>
      <vt:lpstr>times new roman</vt:lpstr>
      <vt:lpstr>urw-din</vt:lpstr>
      <vt:lpstr>Wingdings</vt:lpstr>
      <vt:lpstr>Badge</vt:lpstr>
      <vt:lpstr>DATA SCIENCE CLASSIFICATION UNIT2</vt:lpstr>
      <vt:lpstr>Content</vt:lpstr>
      <vt:lpstr>Classification</vt:lpstr>
      <vt:lpstr>CLASSIFICATION EXAMPLE</vt:lpstr>
      <vt:lpstr>CLASSIFIER</vt:lpstr>
      <vt:lpstr>MACHINE LEARNING MODEL</vt:lpstr>
      <vt:lpstr>MACHINE LEARNING MODEL</vt:lpstr>
      <vt:lpstr>MACHINE LEARNING MODEL</vt:lpstr>
      <vt:lpstr>MACHINE LEARNING MODEL</vt:lpstr>
      <vt:lpstr>Supervised learning </vt:lpstr>
      <vt:lpstr>Supervised learning </vt:lpstr>
      <vt:lpstr>PowerPoint Presentation</vt:lpstr>
      <vt:lpstr>Supervised learning </vt:lpstr>
      <vt:lpstr>How Supervised Learning Works? </vt:lpstr>
      <vt:lpstr>Supervised learning -EXAMPLE </vt:lpstr>
      <vt:lpstr>Supervised learning </vt:lpstr>
      <vt:lpstr>Supervised learning </vt:lpstr>
      <vt:lpstr>EXAMPLE</vt:lpstr>
      <vt:lpstr>EXAMPLE</vt:lpstr>
      <vt:lpstr>PowerPoint Presentation</vt:lpstr>
      <vt:lpstr>PowerPoint Presentation</vt:lpstr>
      <vt:lpstr>PowerPoint Presentation</vt:lpstr>
      <vt:lpstr>Types of supervised Machine learning Algorithms </vt:lpstr>
      <vt:lpstr>PowerPoint Presentation</vt:lpstr>
      <vt:lpstr>Which of the following is a regression task? </vt:lpstr>
      <vt:lpstr>PowerPoint Presentation</vt:lpstr>
      <vt:lpstr>PowerPoint Presentation</vt:lpstr>
      <vt:lpstr>PowerPoint Presentation</vt:lpstr>
      <vt:lpstr>Which of the following is/are classification problem(s)? </vt:lpstr>
      <vt:lpstr>PowerPoint Presentation</vt:lpstr>
      <vt:lpstr>PowerPoint Presentation</vt:lpstr>
      <vt:lpstr>PowerPoint Presentation</vt:lpstr>
      <vt:lpstr>Supervised learning </vt:lpstr>
      <vt:lpstr>Unsupervised learning </vt:lpstr>
      <vt:lpstr>PowerPoint Presentation</vt:lpstr>
      <vt:lpstr>Unsupervised learning </vt:lpstr>
      <vt:lpstr>Unsupervised learning </vt:lpstr>
      <vt:lpstr>Unsupervised learning </vt:lpstr>
      <vt:lpstr>Unsupervised learning </vt:lpstr>
      <vt:lpstr>Working of Unsupervised Learning </vt:lpstr>
      <vt:lpstr>Working of Unsupervised Learning </vt:lpstr>
      <vt:lpstr>Types of Unsupervised Learning Algorithm </vt:lpstr>
      <vt:lpstr>Types of Unsupervised Learning Algorithm </vt:lpstr>
      <vt:lpstr>CLUSTERING</vt:lpstr>
      <vt:lpstr>CLUSTERING</vt:lpstr>
      <vt:lpstr>CLUSTERING EXAMPLE</vt:lpstr>
      <vt:lpstr>PowerPoint Presentation</vt:lpstr>
      <vt:lpstr>PowerPoint Presentation</vt:lpstr>
      <vt:lpstr>Unsupervised Learning algorithms </vt:lpstr>
      <vt:lpstr>Unsupervised Learning algorithms </vt:lpstr>
      <vt:lpstr>Difference between Supervised and Unsupervised Learning </vt:lpstr>
      <vt:lpstr>Difference between Supervised and Unsupervised Learning</vt:lpstr>
      <vt:lpstr>Reinforcement learning </vt:lpstr>
      <vt:lpstr>Reinforcement learning </vt:lpstr>
      <vt:lpstr>PowerPoint Presentation</vt:lpstr>
      <vt:lpstr>example</vt:lpstr>
      <vt:lpstr>example</vt:lpstr>
      <vt:lpstr>Example</vt:lpstr>
      <vt:lpstr>Example</vt:lpstr>
      <vt:lpstr>Reinforcement learning</vt:lpstr>
      <vt:lpstr>PowerPoint Presentation</vt:lpstr>
      <vt:lpstr>PowerPoint Presentation</vt:lpstr>
      <vt:lpstr>Applications of Machine learning </vt:lpstr>
      <vt:lpstr>Prediction and Classification </vt:lpstr>
      <vt:lpstr>PREDICTION</vt:lpstr>
      <vt:lpstr>Prediction and Classification </vt:lpstr>
      <vt:lpstr>Comparison of Classification and Prediction Methods </vt:lpstr>
      <vt:lpstr>Data separability</vt:lpstr>
      <vt:lpstr>Data separability</vt:lpstr>
      <vt:lpstr>PowerPoint Presentation</vt:lpstr>
      <vt:lpstr>PowerPoint Presentation</vt:lpstr>
      <vt:lpstr>PowerPoint Presentation</vt:lpstr>
      <vt:lpstr>DECISION BOUNDARY</vt:lpstr>
      <vt:lpstr>DECISION BOUNDARY</vt:lpstr>
      <vt:lpstr>DECISION BOUNDARY</vt:lpstr>
      <vt:lpstr>EXAMPLE</vt:lpstr>
      <vt:lpstr>PowerPoint Presentation</vt:lpstr>
      <vt:lpstr>VALIDATION METHODS</vt:lpstr>
      <vt:lpstr>VALIDATION</vt:lpstr>
      <vt:lpstr>Model Validation Techniques </vt:lpstr>
      <vt:lpstr>Train and Test Split or Holdout </vt:lpstr>
      <vt:lpstr>RESUBSTITUTION</vt:lpstr>
      <vt:lpstr>Random Subsampling </vt:lpstr>
      <vt:lpstr>Cross validation</vt:lpstr>
      <vt:lpstr>K-Fold Cross-Validation</vt:lpstr>
      <vt:lpstr>K-Fold Cross-Validation</vt:lpstr>
      <vt:lpstr>K-Fold Cross-Validation</vt:lpstr>
      <vt:lpstr>Leave-One-Out Cross-Validation (LOOCV) </vt:lpstr>
      <vt:lpstr>Bootstrapping </vt:lpstr>
      <vt:lpstr>Bootstrapping </vt:lpstr>
      <vt:lpstr>ASSESSMENT METRICS</vt:lpstr>
      <vt:lpstr>ASSESSMENT METRICS</vt:lpstr>
      <vt:lpstr>CONFUSION MATRIX</vt:lpstr>
      <vt:lpstr>CONFUSION MATRIX</vt:lpstr>
      <vt:lpstr>CONFUSION MATRIX</vt:lpstr>
      <vt:lpstr>Example</vt:lpstr>
      <vt:lpstr>Calculations using Confusion Matrix  </vt:lpstr>
      <vt:lpstr>Calculations using Confusion Matrix  </vt:lpstr>
      <vt:lpstr>Calculations using Confusion Matrix  </vt:lpstr>
      <vt:lpstr>CONFUSION  MATRIX</vt:lpstr>
      <vt:lpstr>sensitivity</vt:lpstr>
      <vt:lpstr>EXAMPLE</vt:lpstr>
      <vt:lpstr>PowerPoint Presentation</vt:lpstr>
      <vt:lpstr>SPECIFICITY</vt:lpstr>
      <vt:lpstr>example</vt:lpstr>
      <vt:lpstr>example</vt:lpstr>
      <vt:lpstr>PowerPoint Presentation</vt:lpstr>
      <vt:lpstr>FORMULA</vt:lpstr>
      <vt:lpstr>NAÏVE BAYES CLASSIFICATION </vt:lpstr>
      <vt:lpstr>NAÏVE BAYES CLASSIFICATION </vt:lpstr>
      <vt:lpstr>NAÏVE BAYES CLASSIFICATION </vt:lpstr>
      <vt:lpstr>Bayes’ Theorem</vt:lpstr>
      <vt:lpstr>Working of Naïve Bayes' ClassifieR </vt:lpstr>
      <vt:lpstr>Working of Naïve Bayes' ClassifieR example1 </vt:lpstr>
      <vt:lpstr>PowerPoint Presentation</vt:lpstr>
      <vt:lpstr>Working of Naïve Bayes' ClassifieR</vt:lpstr>
      <vt:lpstr>Working of Naïve Bayes' Classifier example2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NAÏVE BAYES CLASSIFICATION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Pratikshya Sharma</dc:creator>
  <cp:lastModifiedBy>Pratikshya Sharma</cp:lastModifiedBy>
  <cp:revision>903</cp:revision>
  <dcterms:created xsi:type="dcterms:W3CDTF">2022-10-20T08:36:50Z</dcterms:created>
  <dcterms:modified xsi:type="dcterms:W3CDTF">2022-11-04T05:51:05Z</dcterms:modified>
</cp:coreProperties>
</file>