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9" r:id="rId33"/>
    <p:sldId id="287" r:id="rId34"/>
    <p:sldId id="290" r:id="rId35"/>
    <p:sldId id="291" r:id="rId36"/>
    <p:sldId id="292" r:id="rId37"/>
    <p:sldId id="294" r:id="rId38"/>
    <p:sldId id="293" r:id="rId39"/>
    <p:sldId id="295" r:id="rId40"/>
    <p:sldId id="296" r:id="rId41"/>
    <p:sldId id="297" r:id="rId42"/>
    <p:sldId id="298" r:id="rId43"/>
    <p:sldId id="299" r:id="rId44"/>
    <p:sldId id="300" r:id="rId45"/>
    <p:sldId id="301" r:id="rId46"/>
    <p:sldId id="302" r:id="rId47"/>
    <p:sldId id="304" r:id="rId48"/>
    <p:sldId id="303" r:id="rId49"/>
    <p:sldId id="305" r:id="rId50"/>
    <p:sldId id="306" r:id="rId51"/>
    <p:sldId id="307" r:id="rId52"/>
    <p:sldId id="308" r:id="rId53"/>
    <p:sldId id="309" r:id="rId54"/>
    <p:sldId id="31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A4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snapToObjects="1">
      <p:cViewPr>
        <p:scale>
          <a:sx n="129" d="100"/>
          <a:sy n="129" d="100"/>
        </p:scale>
        <p:origin x="-5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8DBF4-0A6C-7AE1-96E9-561ADA329E4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87837D5-88D2-C7EB-FF93-2AE476C5F3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73AFC57-0EDA-289A-603D-70F22308BD2A}"/>
              </a:ext>
            </a:extLst>
          </p:cNvPr>
          <p:cNvSpPr>
            <a:spLocks noGrp="1"/>
          </p:cNvSpPr>
          <p:nvPr>
            <p:ph type="dt" sz="half" idx="10"/>
          </p:nvPr>
        </p:nvSpPr>
        <p:spPr/>
        <p:txBody>
          <a:bodyPr/>
          <a:lstStyle/>
          <a:p>
            <a:fld id="{E6D29BE5-D2BB-9040-AC1F-C7274C7E2499}" type="datetimeFigureOut">
              <a:rPr lang="en-US" smtClean="0"/>
              <a:t>11/12/22</a:t>
            </a:fld>
            <a:endParaRPr lang="en-US"/>
          </a:p>
        </p:txBody>
      </p:sp>
      <p:sp>
        <p:nvSpPr>
          <p:cNvPr id="5" name="Footer Placeholder 4">
            <a:extLst>
              <a:ext uri="{FF2B5EF4-FFF2-40B4-BE49-F238E27FC236}">
                <a16:creationId xmlns:a16="http://schemas.microsoft.com/office/drawing/2014/main" id="{758123D4-790B-0FF0-3D19-A0AF1455A5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AC28D2-8B69-E8AB-F93D-4F8E64C42245}"/>
              </a:ext>
            </a:extLst>
          </p:cNvPr>
          <p:cNvSpPr>
            <a:spLocks noGrp="1"/>
          </p:cNvSpPr>
          <p:nvPr>
            <p:ph type="sldNum" sz="quarter" idx="12"/>
          </p:nvPr>
        </p:nvSpPr>
        <p:spPr/>
        <p:txBody>
          <a:bodyPr/>
          <a:lstStyle/>
          <a:p>
            <a:fld id="{CA45BF6A-38D8-F54D-B928-3C3E9AF0C5A3}" type="slidenum">
              <a:rPr lang="en-US" smtClean="0"/>
              <a:t>‹#›</a:t>
            </a:fld>
            <a:endParaRPr lang="en-US"/>
          </a:p>
        </p:txBody>
      </p:sp>
    </p:spTree>
    <p:extLst>
      <p:ext uri="{BB962C8B-B14F-4D97-AF65-F5344CB8AC3E}">
        <p14:creationId xmlns:p14="http://schemas.microsoft.com/office/powerpoint/2010/main" val="3959177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92B20-7E6B-2AA7-7124-3AF0FF5604D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236CD5E-CF8A-ED7D-DBC2-954D52F4C27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5773B8-5CFD-4CF9-F74D-027CC6B7CAB6}"/>
              </a:ext>
            </a:extLst>
          </p:cNvPr>
          <p:cNvSpPr>
            <a:spLocks noGrp="1"/>
          </p:cNvSpPr>
          <p:nvPr>
            <p:ph type="dt" sz="half" idx="10"/>
          </p:nvPr>
        </p:nvSpPr>
        <p:spPr/>
        <p:txBody>
          <a:bodyPr/>
          <a:lstStyle/>
          <a:p>
            <a:fld id="{E6D29BE5-D2BB-9040-AC1F-C7274C7E2499}" type="datetimeFigureOut">
              <a:rPr lang="en-US" smtClean="0"/>
              <a:t>11/12/22</a:t>
            </a:fld>
            <a:endParaRPr lang="en-US"/>
          </a:p>
        </p:txBody>
      </p:sp>
      <p:sp>
        <p:nvSpPr>
          <p:cNvPr id="5" name="Footer Placeholder 4">
            <a:extLst>
              <a:ext uri="{FF2B5EF4-FFF2-40B4-BE49-F238E27FC236}">
                <a16:creationId xmlns:a16="http://schemas.microsoft.com/office/drawing/2014/main" id="{16A26F1B-CD59-B149-C89C-B3385D696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29C091-E33F-5326-089A-2B5C017C345D}"/>
              </a:ext>
            </a:extLst>
          </p:cNvPr>
          <p:cNvSpPr>
            <a:spLocks noGrp="1"/>
          </p:cNvSpPr>
          <p:nvPr>
            <p:ph type="sldNum" sz="quarter" idx="12"/>
          </p:nvPr>
        </p:nvSpPr>
        <p:spPr/>
        <p:txBody>
          <a:bodyPr/>
          <a:lstStyle/>
          <a:p>
            <a:fld id="{CA45BF6A-38D8-F54D-B928-3C3E9AF0C5A3}" type="slidenum">
              <a:rPr lang="en-US" smtClean="0"/>
              <a:t>‹#›</a:t>
            </a:fld>
            <a:endParaRPr lang="en-US"/>
          </a:p>
        </p:txBody>
      </p:sp>
    </p:spTree>
    <p:extLst>
      <p:ext uri="{BB962C8B-B14F-4D97-AF65-F5344CB8AC3E}">
        <p14:creationId xmlns:p14="http://schemas.microsoft.com/office/powerpoint/2010/main" val="2598283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111027-F348-6C3C-2DAD-68DD5D9D2CE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E8C554F-47D8-F851-927F-2D78E1508E9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FF809A1-A6E7-539E-DE39-2A6F782302E6}"/>
              </a:ext>
            </a:extLst>
          </p:cNvPr>
          <p:cNvSpPr>
            <a:spLocks noGrp="1"/>
          </p:cNvSpPr>
          <p:nvPr>
            <p:ph type="dt" sz="half" idx="10"/>
          </p:nvPr>
        </p:nvSpPr>
        <p:spPr/>
        <p:txBody>
          <a:bodyPr/>
          <a:lstStyle/>
          <a:p>
            <a:fld id="{E6D29BE5-D2BB-9040-AC1F-C7274C7E2499}" type="datetimeFigureOut">
              <a:rPr lang="en-US" smtClean="0"/>
              <a:t>11/12/22</a:t>
            </a:fld>
            <a:endParaRPr lang="en-US"/>
          </a:p>
        </p:txBody>
      </p:sp>
      <p:sp>
        <p:nvSpPr>
          <p:cNvPr id="5" name="Footer Placeholder 4">
            <a:extLst>
              <a:ext uri="{FF2B5EF4-FFF2-40B4-BE49-F238E27FC236}">
                <a16:creationId xmlns:a16="http://schemas.microsoft.com/office/drawing/2014/main" id="{4A2647EA-05EF-ED3F-61D5-B9E7F4EBA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41A0E-53C8-D811-2C52-50AA67BC113E}"/>
              </a:ext>
            </a:extLst>
          </p:cNvPr>
          <p:cNvSpPr>
            <a:spLocks noGrp="1"/>
          </p:cNvSpPr>
          <p:nvPr>
            <p:ph type="sldNum" sz="quarter" idx="12"/>
          </p:nvPr>
        </p:nvSpPr>
        <p:spPr/>
        <p:txBody>
          <a:bodyPr/>
          <a:lstStyle/>
          <a:p>
            <a:fld id="{CA45BF6A-38D8-F54D-B928-3C3E9AF0C5A3}" type="slidenum">
              <a:rPr lang="en-US" smtClean="0"/>
              <a:t>‹#›</a:t>
            </a:fld>
            <a:endParaRPr lang="en-US"/>
          </a:p>
        </p:txBody>
      </p:sp>
    </p:spTree>
    <p:extLst>
      <p:ext uri="{BB962C8B-B14F-4D97-AF65-F5344CB8AC3E}">
        <p14:creationId xmlns:p14="http://schemas.microsoft.com/office/powerpoint/2010/main" val="3498691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256B9-3ACE-06C0-F453-E4B456778F5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040BBB4-9A90-D8A3-54BA-45002CE61BF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B8B55CA-DCBA-0CDA-4D97-CE7BE741468B}"/>
              </a:ext>
            </a:extLst>
          </p:cNvPr>
          <p:cNvSpPr>
            <a:spLocks noGrp="1"/>
          </p:cNvSpPr>
          <p:nvPr>
            <p:ph type="dt" sz="half" idx="10"/>
          </p:nvPr>
        </p:nvSpPr>
        <p:spPr/>
        <p:txBody>
          <a:bodyPr/>
          <a:lstStyle/>
          <a:p>
            <a:fld id="{E6D29BE5-D2BB-9040-AC1F-C7274C7E2499}" type="datetimeFigureOut">
              <a:rPr lang="en-US" smtClean="0"/>
              <a:t>11/12/22</a:t>
            </a:fld>
            <a:endParaRPr lang="en-US"/>
          </a:p>
        </p:txBody>
      </p:sp>
      <p:sp>
        <p:nvSpPr>
          <p:cNvPr id="5" name="Footer Placeholder 4">
            <a:extLst>
              <a:ext uri="{FF2B5EF4-FFF2-40B4-BE49-F238E27FC236}">
                <a16:creationId xmlns:a16="http://schemas.microsoft.com/office/drawing/2014/main" id="{B675B911-1829-05DB-C63E-61FDF4200B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5D8826-6466-F70B-FD7E-45F2B3D6DD1D}"/>
              </a:ext>
            </a:extLst>
          </p:cNvPr>
          <p:cNvSpPr>
            <a:spLocks noGrp="1"/>
          </p:cNvSpPr>
          <p:nvPr>
            <p:ph type="sldNum" sz="quarter" idx="12"/>
          </p:nvPr>
        </p:nvSpPr>
        <p:spPr/>
        <p:txBody>
          <a:bodyPr/>
          <a:lstStyle/>
          <a:p>
            <a:fld id="{CA45BF6A-38D8-F54D-B928-3C3E9AF0C5A3}" type="slidenum">
              <a:rPr lang="en-US" smtClean="0"/>
              <a:t>‹#›</a:t>
            </a:fld>
            <a:endParaRPr lang="en-US"/>
          </a:p>
        </p:txBody>
      </p:sp>
    </p:spTree>
    <p:extLst>
      <p:ext uri="{BB962C8B-B14F-4D97-AF65-F5344CB8AC3E}">
        <p14:creationId xmlns:p14="http://schemas.microsoft.com/office/powerpoint/2010/main" val="1860560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1CA46-7C16-C2FF-E15C-0C27804AC95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A81C5CB-CDC1-9BF6-5AE9-094494115E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2D5C19-7E6A-9A89-5987-E2BF1768BCE5}"/>
              </a:ext>
            </a:extLst>
          </p:cNvPr>
          <p:cNvSpPr>
            <a:spLocks noGrp="1"/>
          </p:cNvSpPr>
          <p:nvPr>
            <p:ph type="dt" sz="half" idx="10"/>
          </p:nvPr>
        </p:nvSpPr>
        <p:spPr/>
        <p:txBody>
          <a:bodyPr/>
          <a:lstStyle/>
          <a:p>
            <a:fld id="{E6D29BE5-D2BB-9040-AC1F-C7274C7E2499}" type="datetimeFigureOut">
              <a:rPr lang="en-US" smtClean="0"/>
              <a:t>11/12/22</a:t>
            </a:fld>
            <a:endParaRPr lang="en-US"/>
          </a:p>
        </p:txBody>
      </p:sp>
      <p:sp>
        <p:nvSpPr>
          <p:cNvPr id="5" name="Footer Placeholder 4">
            <a:extLst>
              <a:ext uri="{FF2B5EF4-FFF2-40B4-BE49-F238E27FC236}">
                <a16:creationId xmlns:a16="http://schemas.microsoft.com/office/drawing/2014/main" id="{4B1EEDC1-6001-EE77-0F96-C9ADE7C64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C668D-0492-D4EC-83BB-D12FBE23F86C}"/>
              </a:ext>
            </a:extLst>
          </p:cNvPr>
          <p:cNvSpPr>
            <a:spLocks noGrp="1"/>
          </p:cNvSpPr>
          <p:nvPr>
            <p:ph type="sldNum" sz="quarter" idx="12"/>
          </p:nvPr>
        </p:nvSpPr>
        <p:spPr/>
        <p:txBody>
          <a:bodyPr/>
          <a:lstStyle/>
          <a:p>
            <a:fld id="{CA45BF6A-38D8-F54D-B928-3C3E9AF0C5A3}" type="slidenum">
              <a:rPr lang="en-US" smtClean="0"/>
              <a:t>‹#›</a:t>
            </a:fld>
            <a:endParaRPr lang="en-US"/>
          </a:p>
        </p:txBody>
      </p:sp>
    </p:spTree>
    <p:extLst>
      <p:ext uri="{BB962C8B-B14F-4D97-AF65-F5344CB8AC3E}">
        <p14:creationId xmlns:p14="http://schemas.microsoft.com/office/powerpoint/2010/main" val="3206894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92452-5D46-B726-B4B8-B1AA2A31AD2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3F5D7E6-A369-1F37-B12B-7C2791629FD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C3157D2-FA1B-E6F5-CC21-440C9865B1E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A2A5A23-BDB8-2F68-2EE4-E8F5040B1116}"/>
              </a:ext>
            </a:extLst>
          </p:cNvPr>
          <p:cNvSpPr>
            <a:spLocks noGrp="1"/>
          </p:cNvSpPr>
          <p:nvPr>
            <p:ph type="dt" sz="half" idx="10"/>
          </p:nvPr>
        </p:nvSpPr>
        <p:spPr/>
        <p:txBody>
          <a:bodyPr/>
          <a:lstStyle/>
          <a:p>
            <a:fld id="{E6D29BE5-D2BB-9040-AC1F-C7274C7E2499}" type="datetimeFigureOut">
              <a:rPr lang="en-US" smtClean="0"/>
              <a:t>11/12/22</a:t>
            </a:fld>
            <a:endParaRPr lang="en-US"/>
          </a:p>
        </p:txBody>
      </p:sp>
      <p:sp>
        <p:nvSpPr>
          <p:cNvPr id="6" name="Footer Placeholder 5">
            <a:extLst>
              <a:ext uri="{FF2B5EF4-FFF2-40B4-BE49-F238E27FC236}">
                <a16:creationId xmlns:a16="http://schemas.microsoft.com/office/drawing/2014/main" id="{6432DFB3-8183-E3AA-0BA2-77873BB8A3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4DDD23-6E42-9860-DE61-041C1936AE45}"/>
              </a:ext>
            </a:extLst>
          </p:cNvPr>
          <p:cNvSpPr>
            <a:spLocks noGrp="1"/>
          </p:cNvSpPr>
          <p:nvPr>
            <p:ph type="sldNum" sz="quarter" idx="12"/>
          </p:nvPr>
        </p:nvSpPr>
        <p:spPr/>
        <p:txBody>
          <a:bodyPr/>
          <a:lstStyle/>
          <a:p>
            <a:fld id="{CA45BF6A-38D8-F54D-B928-3C3E9AF0C5A3}" type="slidenum">
              <a:rPr lang="en-US" smtClean="0"/>
              <a:t>‹#›</a:t>
            </a:fld>
            <a:endParaRPr lang="en-US"/>
          </a:p>
        </p:txBody>
      </p:sp>
    </p:spTree>
    <p:extLst>
      <p:ext uri="{BB962C8B-B14F-4D97-AF65-F5344CB8AC3E}">
        <p14:creationId xmlns:p14="http://schemas.microsoft.com/office/powerpoint/2010/main" val="3625282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81905-A76D-E2DA-D0F6-46CAAD9B03D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15468A9-DEB3-1C80-9B14-0051E8A9A1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EC7D889-4FA3-827F-BB2B-C0EF412A4D8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2BF4CA2-0D48-B377-4108-1ABEAC190E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5F94EAE-9BF8-7127-5282-2FB96369EC2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856C9A3-8C55-F606-364D-E59EA49CE11A}"/>
              </a:ext>
            </a:extLst>
          </p:cNvPr>
          <p:cNvSpPr>
            <a:spLocks noGrp="1"/>
          </p:cNvSpPr>
          <p:nvPr>
            <p:ph type="dt" sz="half" idx="10"/>
          </p:nvPr>
        </p:nvSpPr>
        <p:spPr/>
        <p:txBody>
          <a:bodyPr/>
          <a:lstStyle/>
          <a:p>
            <a:fld id="{E6D29BE5-D2BB-9040-AC1F-C7274C7E2499}" type="datetimeFigureOut">
              <a:rPr lang="en-US" smtClean="0"/>
              <a:t>11/12/22</a:t>
            </a:fld>
            <a:endParaRPr lang="en-US"/>
          </a:p>
        </p:txBody>
      </p:sp>
      <p:sp>
        <p:nvSpPr>
          <p:cNvPr id="8" name="Footer Placeholder 7">
            <a:extLst>
              <a:ext uri="{FF2B5EF4-FFF2-40B4-BE49-F238E27FC236}">
                <a16:creationId xmlns:a16="http://schemas.microsoft.com/office/drawing/2014/main" id="{DEFB0AA0-9C62-A944-5B93-A654420C86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049E0-CA8F-5175-02F7-F938EA616379}"/>
              </a:ext>
            </a:extLst>
          </p:cNvPr>
          <p:cNvSpPr>
            <a:spLocks noGrp="1"/>
          </p:cNvSpPr>
          <p:nvPr>
            <p:ph type="sldNum" sz="quarter" idx="12"/>
          </p:nvPr>
        </p:nvSpPr>
        <p:spPr/>
        <p:txBody>
          <a:bodyPr/>
          <a:lstStyle/>
          <a:p>
            <a:fld id="{CA45BF6A-38D8-F54D-B928-3C3E9AF0C5A3}" type="slidenum">
              <a:rPr lang="en-US" smtClean="0"/>
              <a:t>‹#›</a:t>
            </a:fld>
            <a:endParaRPr lang="en-US"/>
          </a:p>
        </p:txBody>
      </p:sp>
    </p:spTree>
    <p:extLst>
      <p:ext uri="{BB962C8B-B14F-4D97-AF65-F5344CB8AC3E}">
        <p14:creationId xmlns:p14="http://schemas.microsoft.com/office/powerpoint/2010/main" val="3666972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F8AF9-8E66-BA98-6B1E-7AD8D91AEB0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83B6DD7-FA53-AAED-F6A2-DB0EE42CDF88}"/>
              </a:ext>
            </a:extLst>
          </p:cNvPr>
          <p:cNvSpPr>
            <a:spLocks noGrp="1"/>
          </p:cNvSpPr>
          <p:nvPr>
            <p:ph type="dt" sz="half" idx="10"/>
          </p:nvPr>
        </p:nvSpPr>
        <p:spPr/>
        <p:txBody>
          <a:bodyPr/>
          <a:lstStyle/>
          <a:p>
            <a:fld id="{E6D29BE5-D2BB-9040-AC1F-C7274C7E2499}" type="datetimeFigureOut">
              <a:rPr lang="en-US" smtClean="0"/>
              <a:t>11/12/22</a:t>
            </a:fld>
            <a:endParaRPr lang="en-US"/>
          </a:p>
        </p:txBody>
      </p:sp>
      <p:sp>
        <p:nvSpPr>
          <p:cNvPr id="4" name="Footer Placeholder 3">
            <a:extLst>
              <a:ext uri="{FF2B5EF4-FFF2-40B4-BE49-F238E27FC236}">
                <a16:creationId xmlns:a16="http://schemas.microsoft.com/office/drawing/2014/main" id="{40F62C59-EC02-FCEE-832A-4E2AF2ECB9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3FBFFB-E267-B5D1-337B-D9634784E56A}"/>
              </a:ext>
            </a:extLst>
          </p:cNvPr>
          <p:cNvSpPr>
            <a:spLocks noGrp="1"/>
          </p:cNvSpPr>
          <p:nvPr>
            <p:ph type="sldNum" sz="quarter" idx="12"/>
          </p:nvPr>
        </p:nvSpPr>
        <p:spPr/>
        <p:txBody>
          <a:bodyPr/>
          <a:lstStyle/>
          <a:p>
            <a:fld id="{CA45BF6A-38D8-F54D-B928-3C3E9AF0C5A3}" type="slidenum">
              <a:rPr lang="en-US" smtClean="0"/>
              <a:t>‹#›</a:t>
            </a:fld>
            <a:endParaRPr lang="en-US"/>
          </a:p>
        </p:txBody>
      </p:sp>
    </p:spTree>
    <p:extLst>
      <p:ext uri="{BB962C8B-B14F-4D97-AF65-F5344CB8AC3E}">
        <p14:creationId xmlns:p14="http://schemas.microsoft.com/office/powerpoint/2010/main" val="2730966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7E3362-6359-FA86-69B6-A776ECC3354F}"/>
              </a:ext>
            </a:extLst>
          </p:cNvPr>
          <p:cNvSpPr>
            <a:spLocks noGrp="1"/>
          </p:cNvSpPr>
          <p:nvPr>
            <p:ph type="dt" sz="half" idx="10"/>
          </p:nvPr>
        </p:nvSpPr>
        <p:spPr/>
        <p:txBody>
          <a:bodyPr/>
          <a:lstStyle/>
          <a:p>
            <a:fld id="{E6D29BE5-D2BB-9040-AC1F-C7274C7E2499}" type="datetimeFigureOut">
              <a:rPr lang="en-US" smtClean="0"/>
              <a:t>11/12/22</a:t>
            </a:fld>
            <a:endParaRPr lang="en-US"/>
          </a:p>
        </p:txBody>
      </p:sp>
      <p:sp>
        <p:nvSpPr>
          <p:cNvPr id="3" name="Footer Placeholder 2">
            <a:extLst>
              <a:ext uri="{FF2B5EF4-FFF2-40B4-BE49-F238E27FC236}">
                <a16:creationId xmlns:a16="http://schemas.microsoft.com/office/drawing/2014/main" id="{5ED34E9B-4E33-EC4D-0192-B5D53C5255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24F5AB-6A77-BBEB-81F4-64BA3DF2ABA1}"/>
              </a:ext>
            </a:extLst>
          </p:cNvPr>
          <p:cNvSpPr>
            <a:spLocks noGrp="1"/>
          </p:cNvSpPr>
          <p:nvPr>
            <p:ph type="sldNum" sz="quarter" idx="12"/>
          </p:nvPr>
        </p:nvSpPr>
        <p:spPr/>
        <p:txBody>
          <a:bodyPr/>
          <a:lstStyle/>
          <a:p>
            <a:fld id="{CA45BF6A-38D8-F54D-B928-3C3E9AF0C5A3}" type="slidenum">
              <a:rPr lang="en-US" smtClean="0"/>
              <a:t>‹#›</a:t>
            </a:fld>
            <a:endParaRPr lang="en-US"/>
          </a:p>
        </p:txBody>
      </p:sp>
    </p:spTree>
    <p:extLst>
      <p:ext uri="{BB962C8B-B14F-4D97-AF65-F5344CB8AC3E}">
        <p14:creationId xmlns:p14="http://schemas.microsoft.com/office/powerpoint/2010/main" val="191093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8DD8-CDCF-63F4-8316-8AC64BA5F25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510C1C7-0BD8-F4CA-8AAE-D5A6436F5B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040F0DA-D31E-214A-B3A2-D71456E36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F96A45A-6378-38A9-CF40-861203D5AF16}"/>
              </a:ext>
            </a:extLst>
          </p:cNvPr>
          <p:cNvSpPr>
            <a:spLocks noGrp="1"/>
          </p:cNvSpPr>
          <p:nvPr>
            <p:ph type="dt" sz="half" idx="10"/>
          </p:nvPr>
        </p:nvSpPr>
        <p:spPr/>
        <p:txBody>
          <a:bodyPr/>
          <a:lstStyle/>
          <a:p>
            <a:fld id="{E6D29BE5-D2BB-9040-AC1F-C7274C7E2499}" type="datetimeFigureOut">
              <a:rPr lang="en-US" smtClean="0"/>
              <a:t>11/12/22</a:t>
            </a:fld>
            <a:endParaRPr lang="en-US"/>
          </a:p>
        </p:txBody>
      </p:sp>
      <p:sp>
        <p:nvSpPr>
          <p:cNvPr id="6" name="Footer Placeholder 5">
            <a:extLst>
              <a:ext uri="{FF2B5EF4-FFF2-40B4-BE49-F238E27FC236}">
                <a16:creationId xmlns:a16="http://schemas.microsoft.com/office/drawing/2014/main" id="{70B07865-5D6A-B573-D96B-5197243643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AF3774-9A5B-4552-0F7A-B18195B3C137}"/>
              </a:ext>
            </a:extLst>
          </p:cNvPr>
          <p:cNvSpPr>
            <a:spLocks noGrp="1"/>
          </p:cNvSpPr>
          <p:nvPr>
            <p:ph type="sldNum" sz="quarter" idx="12"/>
          </p:nvPr>
        </p:nvSpPr>
        <p:spPr/>
        <p:txBody>
          <a:bodyPr/>
          <a:lstStyle/>
          <a:p>
            <a:fld id="{CA45BF6A-38D8-F54D-B928-3C3E9AF0C5A3}" type="slidenum">
              <a:rPr lang="en-US" smtClean="0"/>
              <a:t>‹#›</a:t>
            </a:fld>
            <a:endParaRPr lang="en-US"/>
          </a:p>
        </p:txBody>
      </p:sp>
    </p:spTree>
    <p:extLst>
      <p:ext uri="{BB962C8B-B14F-4D97-AF65-F5344CB8AC3E}">
        <p14:creationId xmlns:p14="http://schemas.microsoft.com/office/powerpoint/2010/main" val="2138926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2157F-67FB-EDE5-1D4B-A6AD25F1AF1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44B4C76-0039-F7D3-D541-3CF58041DF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DEF9BA-64EB-69F6-A17B-BE6D619B1F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B5B064C-2887-43B3-C956-B2F47EF72F26}"/>
              </a:ext>
            </a:extLst>
          </p:cNvPr>
          <p:cNvSpPr>
            <a:spLocks noGrp="1"/>
          </p:cNvSpPr>
          <p:nvPr>
            <p:ph type="dt" sz="half" idx="10"/>
          </p:nvPr>
        </p:nvSpPr>
        <p:spPr/>
        <p:txBody>
          <a:bodyPr/>
          <a:lstStyle/>
          <a:p>
            <a:fld id="{E6D29BE5-D2BB-9040-AC1F-C7274C7E2499}" type="datetimeFigureOut">
              <a:rPr lang="en-US" smtClean="0"/>
              <a:t>11/12/22</a:t>
            </a:fld>
            <a:endParaRPr lang="en-US"/>
          </a:p>
        </p:txBody>
      </p:sp>
      <p:sp>
        <p:nvSpPr>
          <p:cNvPr id="6" name="Footer Placeholder 5">
            <a:extLst>
              <a:ext uri="{FF2B5EF4-FFF2-40B4-BE49-F238E27FC236}">
                <a16:creationId xmlns:a16="http://schemas.microsoft.com/office/drawing/2014/main" id="{1F2F4E5E-D47F-FEE5-214D-7EEA5F51DF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C468A5-822C-A4C9-8317-D57121FA3FA1}"/>
              </a:ext>
            </a:extLst>
          </p:cNvPr>
          <p:cNvSpPr>
            <a:spLocks noGrp="1"/>
          </p:cNvSpPr>
          <p:nvPr>
            <p:ph type="sldNum" sz="quarter" idx="12"/>
          </p:nvPr>
        </p:nvSpPr>
        <p:spPr/>
        <p:txBody>
          <a:bodyPr/>
          <a:lstStyle/>
          <a:p>
            <a:fld id="{CA45BF6A-38D8-F54D-B928-3C3E9AF0C5A3}" type="slidenum">
              <a:rPr lang="en-US" smtClean="0"/>
              <a:t>‹#›</a:t>
            </a:fld>
            <a:endParaRPr lang="en-US"/>
          </a:p>
        </p:txBody>
      </p:sp>
    </p:spTree>
    <p:extLst>
      <p:ext uri="{BB962C8B-B14F-4D97-AF65-F5344CB8AC3E}">
        <p14:creationId xmlns:p14="http://schemas.microsoft.com/office/powerpoint/2010/main" val="4176055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A4B431-0509-2C5A-576C-02F5D5BC19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30C52AC-4EFA-C2BF-7A1F-BC259812A4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8B504B7-8D3F-0200-7DF0-2C706E3BB5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D29BE5-D2BB-9040-AC1F-C7274C7E2499}" type="datetimeFigureOut">
              <a:rPr lang="en-US" smtClean="0"/>
              <a:t>11/12/22</a:t>
            </a:fld>
            <a:endParaRPr lang="en-US"/>
          </a:p>
        </p:txBody>
      </p:sp>
      <p:sp>
        <p:nvSpPr>
          <p:cNvPr id="5" name="Footer Placeholder 4">
            <a:extLst>
              <a:ext uri="{FF2B5EF4-FFF2-40B4-BE49-F238E27FC236}">
                <a16:creationId xmlns:a16="http://schemas.microsoft.com/office/drawing/2014/main" id="{4B1308B1-DDB3-12D6-9C5B-AFB8C77086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EE1A35-BB2C-125E-073F-584853DD14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5BF6A-38D8-F54D-B928-3C3E9AF0C5A3}" type="slidenum">
              <a:rPr lang="en-US" smtClean="0"/>
              <a:t>‹#›</a:t>
            </a:fld>
            <a:endParaRPr lang="en-US"/>
          </a:p>
        </p:txBody>
      </p:sp>
    </p:spTree>
    <p:extLst>
      <p:ext uri="{BB962C8B-B14F-4D97-AF65-F5344CB8AC3E}">
        <p14:creationId xmlns:p14="http://schemas.microsoft.com/office/powerpoint/2010/main" val="2326486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Illuminated server room panel">
            <a:extLst>
              <a:ext uri="{FF2B5EF4-FFF2-40B4-BE49-F238E27FC236}">
                <a16:creationId xmlns:a16="http://schemas.microsoft.com/office/drawing/2014/main" id="{A2CCFE4D-EC3F-9DFF-C6CE-B8F408E97207}"/>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913E3635-177B-D074-1551-403D20AA0DEF}"/>
              </a:ext>
            </a:extLst>
          </p:cNvPr>
          <p:cNvSpPr>
            <a:spLocks noGrp="1"/>
          </p:cNvSpPr>
          <p:nvPr>
            <p:ph type="ctrTitle"/>
          </p:nvPr>
        </p:nvSpPr>
        <p:spPr>
          <a:xfrm>
            <a:off x="8022021" y="2600330"/>
            <a:ext cx="3852041" cy="2465657"/>
          </a:xfrm>
        </p:spPr>
        <p:txBody>
          <a:bodyPr>
            <a:noAutofit/>
          </a:bodyPr>
          <a:lstStyle/>
          <a:p>
            <a:r>
              <a:rPr lang="en-US" sz="4400" b="1" dirty="0"/>
              <a:t>DATABASE MANAGEMENT SYSTEMS – PL/SQL</a:t>
            </a:r>
          </a:p>
        </p:txBody>
      </p:sp>
      <p:sp>
        <p:nvSpPr>
          <p:cNvPr id="3" name="Subtitle 2">
            <a:extLst>
              <a:ext uri="{FF2B5EF4-FFF2-40B4-BE49-F238E27FC236}">
                <a16:creationId xmlns:a16="http://schemas.microsoft.com/office/drawing/2014/main" id="{455130C6-2E30-C2E2-33CD-A6209232AFE7}"/>
              </a:ext>
            </a:extLst>
          </p:cNvPr>
          <p:cNvSpPr>
            <a:spLocks noGrp="1"/>
          </p:cNvSpPr>
          <p:nvPr>
            <p:ph type="subTitle" idx="1"/>
          </p:nvPr>
        </p:nvSpPr>
        <p:spPr>
          <a:xfrm>
            <a:off x="7861738" y="5626998"/>
            <a:ext cx="4330262" cy="683284"/>
          </a:xfrm>
        </p:spPr>
        <p:txBody>
          <a:bodyPr>
            <a:noAutofit/>
          </a:bodyPr>
          <a:lstStyle/>
          <a:p>
            <a:r>
              <a:rPr lang="en-US" sz="2800" dirty="0"/>
              <a:t>MCA 3</a:t>
            </a:r>
            <a:r>
              <a:rPr lang="en-US" sz="2800" baseline="30000" dirty="0"/>
              <a:t>RD</a:t>
            </a:r>
            <a:r>
              <a:rPr lang="en-US" sz="2800" dirty="0"/>
              <a:t> SEMESTER, </a:t>
            </a:r>
          </a:p>
          <a:p>
            <a:r>
              <a:rPr lang="en-US" sz="2800" dirty="0"/>
              <a:t>SIKKIM UNIVERSITY</a:t>
            </a: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03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922B-A5A0-72CE-373C-64B65387ED0F}"/>
              </a:ext>
            </a:extLst>
          </p:cNvPr>
          <p:cNvSpPr>
            <a:spLocks noGrp="1"/>
          </p:cNvSpPr>
          <p:nvPr>
            <p:ph type="title"/>
          </p:nvPr>
        </p:nvSpPr>
        <p:spPr>
          <a:xfrm>
            <a:off x="468086" y="2103437"/>
            <a:ext cx="2764971" cy="1325563"/>
          </a:xfrm>
          <a:solidFill>
            <a:schemeClr val="accent2">
              <a:lumMod val="20000"/>
              <a:lumOff val="80000"/>
            </a:schemeClr>
          </a:solidFill>
          <a:ln>
            <a:solidFill>
              <a:schemeClr val="tx1"/>
            </a:solidFill>
          </a:ln>
        </p:spPr>
        <p:txBody>
          <a:bodyPr>
            <a:normAutofit/>
          </a:bodyPr>
          <a:lstStyle/>
          <a:p>
            <a:r>
              <a:rPr lang="en-IN" sz="2000" b="1" i="0" dirty="0">
                <a:solidFill>
                  <a:srgbClr val="000000"/>
                </a:solidFill>
                <a:effectLst/>
                <a:latin typeface="Heebo" pitchFamily="2" charset="-79"/>
                <a:cs typeface="Heebo" pitchFamily="2" charset="-79"/>
              </a:rPr>
              <a:t>ASSIGNING SQL QUERY RESULTS TO PL/SQL VARIABLES</a:t>
            </a:r>
            <a:br>
              <a:rPr lang="en-IN" sz="2000" b="1" i="0" dirty="0">
                <a:solidFill>
                  <a:srgbClr val="000000"/>
                </a:solidFill>
                <a:effectLst/>
                <a:latin typeface="Heebo" pitchFamily="2" charset="-79"/>
                <a:cs typeface="Heebo" pitchFamily="2" charset="-79"/>
              </a:rPr>
            </a:br>
            <a:endParaRPr lang="en-US" sz="2000" dirty="0"/>
          </a:p>
        </p:txBody>
      </p:sp>
      <p:pic>
        <p:nvPicPr>
          <p:cNvPr id="4" name="Picture 3">
            <a:extLst>
              <a:ext uri="{FF2B5EF4-FFF2-40B4-BE49-F238E27FC236}">
                <a16:creationId xmlns:a16="http://schemas.microsoft.com/office/drawing/2014/main" id="{B5C0B2C3-C5C6-106B-5E0D-C7D2F6592E67}"/>
              </a:ext>
            </a:extLst>
          </p:cNvPr>
          <p:cNvPicPr>
            <a:picLocks noChangeAspect="1"/>
          </p:cNvPicPr>
          <p:nvPr/>
        </p:nvPicPr>
        <p:blipFill>
          <a:blip r:embed="rId2"/>
          <a:stretch>
            <a:fillRect/>
          </a:stretch>
        </p:blipFill>
        <p:spPr>
          <a:xfrm>
            <a:off x="3334804" y="0"/>
            <a:ext cx="8857196" cy="6858000"/>
          </a:xfrm>
          <a:prstGeom prst="rect">
            <a:avLst/>
          </a:prstGeom>
          <a:ln>
            <a:solidFill>
              <a:schemeClr val="tx1"/>
            </a:solidFill>
          </a:ln>
        </p:spPr>
      </p:pic>
    </p:spTree>
    <p:extLst>
      <p:ext uri="{BB962C8B-B14F-4D97-AF65-F5344CB8AC3E}">
        <p14:creationId xmlns:p14="http://schemas.microsoft.com/office/powerpoint/2010/main" val="920793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542F3-DC62-0EF2-D3C2-E8CDA035FB5B}"/>
              </a:ext>
            </a:extLst>
          </p:cNvPr>
          <p:cNvSpPr>
            <a:spLocks noGrp="1"/>
          </p:cNvSpPr>
          <p:nvPr>
            <p:ph type="title"/>
          </p:nvPr>
        </p:nvSpPr>
        <p:spPr>
          <a:xfrm>
            <a:off x="533400" y="1763486"/>
            <a:ext cx="3113314" cy="1853973"/>
          </a:xfrm>
          <a:solidFill>
            <a:schemeClr val="accent2">
              <a:lumMod val="20000"/>
              <a:lumOff val="80000"/>
            </a:schemeClr>
          </a:solidFill>
          <a:ln>
            <a:solidFill>
              <a:schemeClr val="tx1"/>
            </a:solidFill>
          </a:ln>
        </p:spPr>
        <p:txBody>
          <a:bodyPr>
            <a:normAutofit/>
          </a:bodyPr>
          <a:lstStyle/>
          <a:p>
            <a:r>
              <a:rPr lang="en-IN" b="0" i="0" dirty="0">
                <a:solidFill>
                  <a:srgbClr val="303030"/>
                </a:solidFill>
                <a:effectLst/>
                <a:latin typeface="Heebo" pitchFamily="2" charset="-79"/>
                <a:cs typeface="Heebo" pitchFamily="2" charset="-79"/>
              </a:rPr>
              <a:t>PL/SQL - Conditions</a:t>
            </a:r>
            <a:endParaRPr lang="en-US" dirty="0"/>
          </a:p>
        </p:txBody>
      </p:sp>
      <p:pic>
        <p:nvPicPr>
          <p:cNvPr id="4" name="Picture 3">
            <a:extLst>
              <a:ext uri="{FF2B5EF4-FFF2-40B4-BE49-F238E27FC236}">
                <a16:creationId xmlns:a16="http://schemas.microsoft.com/office/drawing/2014/main" id="{5317B101-49E8-F1B1-338A-DAC8F6C22E55}"/>
              </a:ext>
            </a:extLst>
          </p:cNvPr>
          <p:cNvPicPr>
            <a:picLocks noChangeAspect="1"/>
          </p:cNvPicPr>
          <p:nvPr/>
        </p:nvPicPr>
        <p:blipFill>
          <a:blip r:embed="rId2"/>
          <a:stretch>
            <a:fillRect/>
          </a:stretch>
        </p:blipFill>
        <p:spPr>
          <a:xfrm>
            <a:off x="4270402" y="97970"/>
            <a:ext cx="7790970" cy="6760029"/>
          </a:xfrm>
          <a:prstGeom prst="rect">
            <a:avLst/>
          </a:prstGeom>
          <a:ln>
            <a:solidFill>
              <a:schemeClr val="tx1"/>
            </a:solidFill>
          </a:ln>
        </p:spPr>
      </p:pic>
    </p:spTree>
    <p:extLst>
      <p:ext uri="{BB962C8B-B14F-4D97-AF65-F5344CB8AC3E}">
        <p14:creationId xmlns:p14="http://schemas.microsoft.com/office/powerpoint/2010/main" val="1582871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84905E1-41A8-9FDF-74C5-5DB14EFEB398}"/>
              </a:ext>
            </a:extLst>
          </p:cNvPr>
          <p:cNvPicPr>
            <a:picLocks noChangeAspect="1"/>
          </p:cNvPicPr>
          <p:nvPr/>
        </p:nvPicPr>
        <p:blipFill>
          <a:blip r:embed="rId2"/>
          <a:stretch>
            <a:fillRect/>
          </a:stretch>
        </p:blipFill>
        <p:spPr>
          <a:xfrm>
            <a:off x="1685925" y="914400"/>
            <a:ext cx="9086850" cy="4968819"/>
          </a:xfrm>
          <a:prstGeom prst="rect">
            <a:avLst/>
          </a:prstGeom>
        </p:spPr>
      </p:pic>
    </p:spTree>
    <p:extLst>
      <p:ext uri="{BB962C8B-B14F-4D97-AF65-F5344CB8AC3E}">
        <p14:creationId xmlns:p14="http://schemas.microsoft.com/office/powerpoint/2010/main" val="3443088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50E46CF-55E3-F940-D0C7-3214A17E6FCE}"/>
              </a:ext>
            </a:extLst>
          </p:cNvPr>
          <p:cNvPicPr>
            <a:picLocks noChangeAspect="1"/>
          </p:cNvPicPr>
          <p:nvPr/>
        </p:nvPicPr>
        <p:blipFill>
          <a:blip r:embed="rId2"/>
          <a:stretch>
            <a:fillRect/>
          </a:stretch>
        </p:blipFill>
        <p:spPr>
          <a:xfrm>
            <a:off x="1385888" y="842963"/>
            <a:ext cx="9272587" cy="5100638"/>
          </a:xfrm>
          <a:prstGeom prst="rect">
            <a:avLst/>
          </a:prstGeom>
        </p:spPr>
      </p:pic>
    </p:spTree>
    <p:extLst>
      <p:ext uri="{BB962C8B-B14F-4D97-AF65-F5344CB8AC3E}">
        <p14:creationId xmlns:p14="http://schemas.microsoft.com/office/powerpoint/2010/main" val="2861746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7C96A-C3FC-5E0C-3D8E-2F94FFBC9FEA}"/>
              </a:ext>
            </a:extLst>
          </p:cNvPr>
          <p:cNvSpPr>
            <a:spLocks noGrp="1"/>
          </p:cNvSpPr>
          <p:nvPr>
            <p:ph type="title"/>
          </p:nvPr>
        </p:nvSpPr>
        <p:spPr>
          <a:xfrm>
            <a:off x="8864552" y="129381"/>
            <a:ext cx="3162300" cy="1325563"/>
          </a:xfrm>
          <a:solidFill>
            <a:schemeClr val="accent2">
              <a:lumMod val="20000"/>
              <a:lumOff val="80000"/>
            </a:schemeClr>
          </a:solidFill>
          <a:ln>
            <a:solidFill>
              <a:schemeClr val="tx1"/>
            </a:solidFill>
          </a:ln>
        </p:spPr>
        <p:txBody>
          <a:bodyPr/>
          <a:lstStyle/>
          <a:p>
            <a:r>
              <a:rPr lang="en-US" dirty="0"/>
              <a:t>PL/SQL BASIC LOOP</a:t>
            </a:r>
          </a:p>
        </p:txBody>
      </p:sp>
      <p:pic>
        <p:nvPicPr>
          <p:cNvPr id="4" name="Picture 3">
            <a:extLst>
              <a:ext uri="{FF2B5EF4-FFF2-40B4-BE49-F238E27FC236}">
                <a16:creationId xmlns:a16="http://schemas.microsoft.com/office/drawing/2014/main" id="{273CE2DE-6F21-E67C-B08E-3582200A7AF6}"/>
              </a:ext>
            </a:extLst>
          </p:cNvPr>
          <p:cNvPicPr>
            <a:picLocks noChangeAspect="1"/>
          </p:cNvPicPr>
          <p:nvPr/>
        </p:nvPicPr>
        <p:blipFill>
          <a:blip r:embed="rId2"/>
          <a:stretch>
            <a:fillRect/>
          </a:stretch>
        </p:blipFill>
        <p:spPr>
          <a:xfrm>
            <a:off x="11140" y="0"/>
            <a:ext cx="7534141" cy="6683829"/>
          </a:xfrm>
          <a:prstGeom prst="rect">
            <a:avLst/>
          </a:prstGeom>
          <a:ln>
            <a:solidFill>
              <a:schemeClr val="tx1"/>
            </a:solidFill>
          </a:ln>
        </p:spPr>
      </p:pic>
      <p:pic>
        <p:nvPicPr>
          <p:cNvPr id="5" name="Picture 4">
            <a:extLst>
              <a:ext uri="{FF2B5EF4-FFF2-40B4-BE49-F238E27FC236}">
                <a16:creationId xmlns:a16="http://schemas.microsoft.com/office/drawing/2014/main" id="{7AC93F17-F6B3-3DDF-C26A-300ED637E86B}"/>
              </a:ext>
            </a:extLst>
          </p:cNvPr>
          <p:cNvPicPr>
            <a:picLocks noChangeAspect="1"/>
          </p:cNvPicPr>
          <p:nvPr/>
        </p:nvPicPr>
        <p:blipFill rotWithShape="1">
          <a:blip r:embed="rId3"/>
          <a:srcRect r="9371" b="59167"/>
          <a:stretch/>
        </p:blipFill>
        <p:spPr>
          <a:xfrm>
            <a:off x="6394190" y="3058435"/>
            <a:ext cx="5786670" cy="2284638"/>
          </a:xfrm>
          <a:prstGeom prst="rect">
            <a:avLst/>
          </a:prstGeom>
          <a:ln>
            <a:solidFill>
              <a:schemeClr val="tx1"/>
            </a:solidFill>
          </a:ln>
        </p:spPr>
      </p:pic>
    </p:spTree>
    <p:extLst>
      <p:ext uri="{BB962C8B-B14F-4D97-AF65-F5344CB8AC3E}">
        <p14:creationId xmlns:p14="http://schemas.microsoft.com/office/powerpoint/2010/main" val="1497054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BC1CAC-BCEF-90E3-8263-01BD83363C89}"/>
              </a:ext>
            </a:extLst>
          </p:cNvPr>
          <p:cNvPicPr>
            <a:picLocks noChangeAspect="1"/>
          </p:cNvPicPr>
          <p:nvPr/>
        </p:nvPicPr>
        <p:blipFill rotWithShape="1">
          <a:blip r:embed="rId2"/>
          <a:srcRect t="41111"/>
          <a:stretch/>
        </p:blipFill>
        <p:spPr>
          <a:xfrm>
            <a:off x="140007" y="155348"/>
            <a:ext cx="7826322" cy="4038600"/>
          </a:xfrm>
          <a:prstGeom prst="rect">
            <a:avLst/>
          </a:prstGeom>
          <a:ln>
            <a:solidFill>
              <a:schemeClr val="tx1"/>
            </a:solidFill>
          </a:ln>
        </p:spPr>
      </p:pic>
      <p:pic>
        <p:nvPicPr>
          <p:cNvPr id="6" name="Picture 5">
            <a:extLst>
              <a:ext uri="{FF2B5EF4-FFF2-40B4-BE49-F238E27FC236}">
                <a16:creationId xmlns:a16="http://schemas.microsoft.com/office/drawing/2014/main" id="{B168C481-07A2-9FC2-7460-6842D333C820}"/>
              </a:ext>
            </a:extLst>
          </p:cNvPr>
          <p:cNvPicPr>
            <a:picLocks noChangeAspect="1"/>
          </p:cNvPicPr>
          <p:nvPr/>
        </p:nvPicPr>
        <p:blipFill>
          <a:blip r:embed="rId3"/>
          <a:stretch>
            <a:fillRect/>
          </a:stretch>
        </p:blipFill>
        <p:spPr>
          <a:xfrm>
            <a:off x="3200093" y="3670300"/>
            <a:ext cx="8851900" cy="3032352"/>
          </a:xfrm>
          <a:prstGeom prst="rect">
            <a:avLst/>
          </a:prstGeom>
          <a:ln>
            <a:solidFill>
              <a:schemeClr val="tx1"/>
            </a:solidFill>
          </a:ln>
        </p:spPr>
      </p:pic>
      <p:sp>
        <p:nvSpPr>
          <p:cNvPr id="7" name="Title 1">
            <a:extLst>
              <a:ext uri="{FF2B5EF4-FFF2-40B4-BE49-F238E27FC236}">
                <a16:creationId xmlns:a16="http://schemas.microsoft.com/office/drawing/2014/main" id="{570D8167-88F5-7411-6925-FF9402A1FF9B}"/>
              </a:ext>
            </a:extLst>
          </p:cNvPr>
          <p:cNvSpPr>
            <a:spLocks noGrp="1"/>
          </p:cNvSpPr>
          <p:nvPr>
            <p:ph type="title"/>
          </p:nvPr>
        </p:nvSpPr>
        <p:spPr>
          <a:xfrm>
            <a:off x="8889693" y="1511867"/>
            <a:ext cx="3162300" cy="1325563"/>
          </a:xfrm>
          <a:solidFill>
            <a:schemeClr val="accent2">
              <a:lumMod val="20000"/>
              <a:lumOff val="80000"/>
            </a:schemeClr>
          </a:solidFill>
          <a:ln>
            <a:solidFill>
              <a:schemeClr val="tx1"/>
            </a:solidFill>
          </a:ln>
        </p:spPr>
        <p:txBody>
          <a:bodyPr/>
          <a:lstStyle/>
          <a:p>
            <a:r>
              <a:rPr lang="en-US" dirty="0"/>
              <a:t>PL/SQL BASIC LOOP</a:t>
            </a:r>
          </a:p>
        </p:txBody>
      </p:sp>
    </p:spTree>
    <p:extLst>
      <p:ext uri="{BB962C8B-B14F-4D97-AF65-F5344CB8AC3E}">
        <p14:creationId xmlns:p14="http://schemas.microsoft.com/office/powerpoint/2010/main" val="1605396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8B285D-F628-F2BB-9E25-EC46353359AC}"/>
              </a:ext>
            </a:extLst>
          </p:cNvPr>
          <p:cNvPicPr>
            <a:picLocks noChangeAspect="1"/>
          </p:cNvPicPr>
          <p:nvPr/>
        </p:nvPicPr>
        <p:blipFill>
          <a:blip r:embed="rId2"/>
          <a:stretch>
            <a:fillRect/>
          </a:stretch>
        </p:blipFill>
        <p:spPr>
          <a:xfrm>
            <a:off x="2954565" y="171450"/>
            <a:ext cx="9004300" cy="6210300"/>
          </a:xfrm>
          <a:prstGeom prst="rect">
            <a:avLst/>
          </a:prstGeom>
          <a:ln>
            <a:solidFill>
              <a:schemeClr val="tx1"/>
            </a:solidFill>
          </a:ln>
        </p:spPr>
      </p:pic>
      <p:sp>
        <p:nvSpPr>
          <p:cNvPr id="7" name="Title 1">
            <a:extLst>
              <a:ext uri="{FF2B5EF4-FFF2-40B4-BE49-F238E27FC236}">
                <a16:creationId xmlns:a16="http://schemas.microsoft.com/office/drawing/2014/main" id="{11311CB3-996A-531F-77BC-753B900AEB4D}"/>
              </a:ext>
            </a:extLst>
          </p:cNvPr>
          <p:cNvSpPr txBox="1">
            <a:spLocks/>
          </p:cNvSpPr>
          <p:nvPr/>
        </p:nvSpPr>
        <p:spPr>
          <a:xfrm>
            <a:off x="108857" y="2103437"/>
            <a:ext cx="2845708" cy="1325563"/>
          </a:xfrm>
          <a:prstGeom prst="rect">
            <a:avLst/>
          </a:prstGeom>
          <a:solidFill>
            <a:schemeClr val="accent2">
              <a:lumMod val="20000"/>
              <a:lumOff val="80000"/>
            </a:schemeClr>
          </a:solidFill>
          <a:ln>
            <a:solidFill>
              <a:schemeClr val="tx1"/>
            </a:solidFill>
          </a:ln>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PL/SQL WHILE LOOP</a:t>
            </a:r>
          </a:p>
        </p:txBody>
      </p:sp>
      <p:pic>
        <p:nvPicPr>
          <p:cNvPr id="8" name="Picture 7">
            <a:extLst>
              <a:ext uri="{FF2B5EF4-FFF2-40B4-BE49-F238E27FC236}">
                <a16:creationId xmlns:a16="http://schemas.microsoft.com/office/drawing/2014/main" id="{7E662950-45A5-692B-BCEB-E9701CE9980B}"/>
              </a:ext>
            </a:extLst>
          </p:cNvPr>
          <p:cNvPicPr>
            <a:picLocks noChangeAspect="1"/>
          </p:cNvPicPr>
          <p:nvPr/>
        </p:nvPicPr>
        <p:blipFill>
          <a:blip r:embed="rId3"/>
          <a:stretch>
            <a:fillRect/>
          </a:stretch>
        </p:blipFill>
        <p:spPr>
          <a:xfrm>
            <a:off x="4306888" y="2609850"/>
            <a:ext cx="8064500" cy="4076700"/>
          </a:xfrm>
          <a:prstGeom prst="rect">
            <a:avLst/>
          </a:prstGeom>
        </p:spPr>
      </p:pic>
    </p:spTree>
    <p:extLst>
      <p:ext uri="{BB962C8B-B14F-4D97-AF65-F5344CB8AC3E}">
        <p14:creationId xmlns:p14="http://schemas.microsoft.com/office/powerpoint/2010/main" val="2218425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1311CB3-996A-531F-77BC-753B900AEB4D}"/>
              </a:ext>
            </a:extLst>
          </p:cNvPr>
          <p:cNvSpPr txBox="1">
            <a:spLocks/>
          </p:cNvSpPr>
          <p:nvPr/>
        </p:nvSpPr>
        <p:spPr>
          <a:xfrm>
            <a:off x="108857" y="2103437"/>
            <a:ext cx="2845708" cy="1325563"/>
          </a:xfrm>
          <a:prstGeom prst="rect">
            <a:avLst/>
          </a:prstGeom>
          <a:solidFill>
            <a:schemeClr val="accent2">
              <a:lumMod val="20000"/>
              <a:lumOff val="80000"/>
            </a:schemeClr>
          </a:solidFill>
          <a:ln>
            <a:solidFill>
              <a:schemeClr val="tx1"/>
            </a:solidFill>
          </a:ln>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PL/SQL WHILE LOOP</a:t>
            </a:r>
          </a:p>
        </p:txBody>
      </p:sp>
      <p:pic>
        <p:nvPicPr>
          <p:cNvPr id="8" name="Picture 7">
            <a:extLst>
              <a:ext uri="{FF2B5EF4-FFF2-40B4-BE49-F238E27FC236}">
                <a16:creationId xmlns:a16="http://schemas.microsoft.com/office/drawing/2014/main" id="{7E662950-45A5-692B-BCEB-E9701CE9980B}"/>
              </a:ext>
            </a:extLst>
          </p:cNvPr>
          <p:cNvPicPr>
            <a:picLocks noChangeAspect="1"/>
          </p:cNvPicPr>
          <p:nvPr/>
        </p:nvPicPr>
        <p:blipFill>
          <a:blip r:embed="rId2"/>
          <a:stretch>
            <a:fillRect/>
          </a:stretch>
        </p:blipFill>
        <p:spPr>
          <a:xfrm>
            <a:off x="3649663" y="1066800"/>
            <a:ext cx="8064500" cy="4076700"/>
          </a:xfrm>
          <a:prstGeom prst="rect">
            <a:avLst/>
          </a:prstGeom>
        </p:spPr>
      </p:pic>
    </p:spTree>
    <p:extLst>
      <p:ext uri="{BB962C8B-B14F-4D97-AF65-F5344CB8AC3E}">
        <p14:creationId xmlns:p14="http://schemas.microsoft.com/office/powerpoint/2010/main" val="387163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1311CB3-996A-531F-77BC-753B900AEB4D}"/>
              </a:ext>
            </a:extLst>
          </p:cNvPr>
          <p:cNvSpPr txBox="1">
            <a:spLocks/>
          </p:cNvSpPr>
          <p:nvPr/>
        </p:nvSpPr>
        <p:spPr>
          <a:xfrm>
            <a:off x="638881" y="417576"/>
            <a:ext cx="10909640" cy="12493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6600" kern="1200">
                <a:solidFill>
                  <a:schemeClr val="tx1"/>
                </a:solidFill>
                <a:latin typeface="+mj-lt"/>
                <a:ea typeface="+mj-ea"/>
                <a:cs typeface="+mj-cs"/>
              </a:rPr>
              <a:t>PL/SQL FOR LOOP</a:t>
            </a: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Graphical user interface, text, application, email&#10;&#10;Description automatically generated">
            <a:extLst>
              <a:ext uri="{FF2B5EF4-FFF2-40B4-BE49-F238E27FC236}">
                <a16:creationId xmlns:a16="http://schemas.microsoft.com/office/drawing/2014/main" id="{6B5B95E9-DA75-CBB9-CFCE-3BA5BBBAD584}"/>
              </a:ext>
            </a:extLst>
          </p:cNvPr>
          <p:cNvPicPr>
            <a:picLocks noChangeAspect="1"/>
          </p:cNvPicPr>
          <p:nvPr/>
        </p:nvPicPr>
        <p:blipFill>
          <a:blip r:embed="rId2"/>
          <a:stretch>
            <a:fillRect/>
          </a:stretch>
        </p:blipFill>
        <p:spPr>
          <a:xfrm>
            <a:off x="356313" y="2633472"/>
            <a:ext cx="11476326" cy="3586353"/>
          </a:xfrm>
          <a:prstGeom prst="rect">
            <a:avLst/>
          </a:prstGeom>
          <a:ln>
            <a:solidFill>
              <a:schemeClr val="tx1"/>
            </a:solidFill>
          </a:ln>
        </p:spPr>
      </p:pic>
    </p:spTree>
    <p:extLst>
      <p:ext uri="{BB962C8B-B14F-4D97-AF65-F5344CB8AC3E}">
        <p14:creationId xmlns:p14="http://schemas.microsoft.com/office/powerpoint/2010/main" val="856676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1311CB3-996A-531F-77BC-753B900AEB4D}"/>
              </a:ext>
            </a:extLst>
          </p:cNvPr>
          <p:cNvSpPr txBox="1">
            <a:spLocks/>
          </p:cNvSpPr>
          <p:nvPr/>
        </p:nvSpPr>
        <p:spPr>
          <a:xfrm>
            <a:off x="7953375" y="503237"/>
            <a:ext cx="3911827" cy="1325563"/>
          </a:xfrm>
          <a:prstGeom prst="rect">
            <a:avLst/>
          </a:prstGeom>
          <a:solidFill>
            <a:schemeClr val="accent2">
              <a:lumMod val="20000"/>
              <a:lumOff val="80000"/>
            </a:schemeClr>
          </a:solidFill>
          <a:ln>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PL/SQL FOR LOOP</a:t>
            </a:r>
          </a:p>
        </p:txBody>
      </p:sp>
      <p:pic>
        <p:nvPicPr>
          <p:cNvPr id="3" name="Picture 2">
            <a:extLst>
              <a:ext uri="{FF2B5EF4-FFF2-40B4-BE49-F238E27FC236}">
                <a16:creationId xmlns:a16="http://schemas.microsoft.com/office/drawing/2014/main" id="{B5DBA3C5-7496-38B8-D581-D4CEB3D81103}"/>
              </a:ext>
            </a:extLst>
          </p:cNvPr>
          <p:cNvPicPr>
            <a:picLocks noChangeAspect="1"/>
          </p:cNvPicPr>
          <p:nvPr/>
        </p:nvPicPr>
        <p:blipFill rotWithShape="1">
          <a:blip r:embed="rId2"/>
          <a:srcRect b="59074"/>
          <a:stretch/>
        </p:blipFill>
        <p:spPr>
          <a:xfrm>
            <a:off x="0" y="246062"/>
            <a:ext cx="7137235" cy="2806700"/>
          </a:xfrm>
          <a:prstGeom prst="rect">
            <a:avLst/>
          </a:prstGeom>
          <a:ln>
            <a:solidFill>
              <a:schemeClr val="tx1"/>
            </a:solidFill>
          </a:ln>
        </p:spPr>
      </p:pic>
      <p:pic>
        <p:nvPicPr>
          <p:cNvPr id="4" name="Picture 3">
            <a:extLst>
              <a:ext uri="{FF2B5EF4-FFF2-40B4-BE49-F238E27FC236}">
                <a16:creationId xmlns:a16="http://schemas.microsoft.com/office/drawing/2014/main" id="{E9189963-784E-42F0-B86C-2C8D1D487835}"/>
              </a:ext>
            </a:extLst>
          </p:cNvPr>
          <p:cNvPicPr>
            <a:picLocks noChangeAspect="1"/>
          </p:cNvPicPr>
          <p:nvPr/>
        </p:nvPicPr>
        <p:blipFill rotWithShape="1">
          <a:blip r:embed="rId2"/>
          <a:srcRect t="40926"/>
          <a:stretch/>
        </p:blipFill>
        <p:spPr>
          <a:xfrm>
            <a:off x="4384758" y="2806700"/>
            <a:ext cx="7137235" cy="4051300"/>
          </a:xfrm>
          <a:prstGeom prst="rect">
            <a:avLst/>
          </a:prstGeom>
          <a:ln>
            <a:solidFill>
              <a:schemeClr val="tx1"/>
            </a:solidFill>
          </a:ln>
        </p:spPr>
      </p:pic>
    </p:spTree>
    <p:extLst>
      <p:ext uri="{BB962C8B-B14F-4D97-AF65-F5344CB8AC3E}">
        <p14:creationId xmlns:p14="http://schemas.microsoft.com/office/powerpoint/2010/main" val="925022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443D7E-BFF3-5F42-0953-C9123EF808C6}"/>
              </a:ext>
            </a:extLst>
          </p:cNvPr>
          <p:cNvSpPr>
            <a:spLocks noGrp="1"/>
          </p:cNvSpPr>
          <p:nvPr>
            <p:ph type="title"/>
          </p:nvPr>
        </p:nvSpPr>
        <p:spPr>
          <a:xfrm>
            <a:off x="630936" y="639520"/>
            <a:ext cx="3429000" cy="1719072"/>
          </a:xfrm>
        </p:spPr>
        <p:txBody>
          <a:bodyPr anchor="b">
            <a:normAutofit/>
          </a:bodyPr>
          <a:lstStyle/>
          <a:p>
            <a:r>
              <a:rPr lang="en-US" sz="5400" dirty="0"/>
              <a:t>PL/SQL</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B12B96-4123-5782-06FB-5129E838C22A}"/>
              </a:ext>
            </a:extLst>
          </p:cNvPr>
          <p:cNvSpPr>
            <a:spLocks noGrp="1"/>
          </p:cNvSpPr>
          <p:nvPr>
            <p:ph idx="1"/>
          </p:nvPr>
        </p:nvSpPr>
        <p:spPr>
          <a:xfrm>
            <a:off x="556325" y="2860330"/>
            <a:ext cx="3429000" cy="3005763"/>
          </a:xfrm>
          <a:solidFill>
            <a:schemeClr val="accent2">
              <a:lumMod val="20000"/>
              <a:lumOff val="80000"/>
            </a:schemeClr>
          </a:solidFill>
          <a:ln>
            <a:solidFill>
              <a:schemeClr val="tx1"/>
            </a:solidFill>
          </a:ln>
        </p:spPr>
        <p:txBody>
          <a:bodyPr anchor="t">
            <a:normAutofit/>
          </a:bodyPr>
          <a:lstStyle/>
          <a:p>
            <a:r>
              <a:rPr lang="en-IN" sz="2200" b="0" i="0" dirty="0">
                <a:effectLst/>
                <a:latin typeface="Times New Roman" panose="02020603050405020304" pitchFamily="18" charset="0"/>
                <a:cs typeface="Times New Roman" panose="02020603050405020304" pitchFamily="18" charset="0"/>
              </a:rPr>
              <a:t>Every PL/SQL statement ends with a semicolon (;). PL/SQL blocks can be nested within other PL/SQL blocks using </a:t>
            </a:r>
            <a:r>
              <a:rPr lang="en-IN" sz="2200" b="1" i="0" dirty="0">
                <a:effectLst/>
                <a:latin typeface="Times New Roman" panose="02020603050405020304" pitchFamily="18" charset="0"/>
                <a:cs typeface="Times New Roman" panose="02020603050405020304" pitchFamily="18" charset="0"/>
              </a:rPr>
              <a:t>BEGIN</a:t>
            </a:r>
            <a:r>
              <a:rPr lang="en-IN" sz="2200" b="0" i="0" dirty="0">
                <a:effectLst/>
                <a:latin typeface="Times New Roman" panose="02020603050405020304" pitchFamily="18" charset="0"/>
                <a:cs typeface="Times New Roman" panose="02020603050405020304" pitchFamily="18" charset="0"/>
              </a:rPr>
              <a:t> and </a:t>
            </a:r>
            <a:r>
              <a:rPr lang="en-IN" sz="2200" b="1" i="0" dirty="0">
                <a:effectLst/>
                <a:latin typeface="Times New Roman" panose="02020603050405020304" pitchFamily="18" charset="0"/>
                <a:cs typeface="Times New Roman" panose="02020603050405020304" pitchFamily="18" charset="0"/>
              </a:rPr>
              <a:t>END</a:t>
            </a:r>
            <a:r>
              <a:rPr lang="en-IN" sz="2200" b="0" i="0" dirty="0">
                <a:effectLst/>
                <a:latin typeface="Times New Roman" panose="02020603050405020304" pitchFamily="18" charset="0"/>
                <a:cs typeface="Times New Roman" panose="02020603050405020304" pitchFamily="18" charset="0"/>
              </a:rPr>
              <a:t>. </a:t>
            </a:r>
          </a:p>
          <a:p>
            <a:r>
              <a:rPr lang="en-IN" sz="2200" b="0" i="0" dirty="0">
                <a:effectLst/>
                <a:latin typeface="Times New Roman" panose="02020603050405020304" pitchFamily="18" charset="0"/>
                <a:cs typeface="Times New Roman" panose="02020603050405020304" pitchFamily="18" charset="0"/>
              </a:rPr>
              <a:t>Following is the basic structure of a PL/SQL block −</a:t>
            </a:r>
          </a:p>
        </p:txBody>
      </p:sp>
      <p:pic>
        <p:nvPicPr>
          <p:cNvPr id="4" name="Picture 3">
            <a:extLst>
              <a:ext uri="{FF2B5EF4-FFF2-40B4-BE49-F238E27FC236}">
                <a16:creationId xmlns:a16="http://schemas.microsoft.com/office/drawing/2014/main" id="{634876DB-1456-E569-5791-455CD0D6201B}"/>
              </a:ext>
            </a:extLst>
          </p:cNvPr>
          <p:cNvPicPr>
            <a:picLocks noChangeAspect="1"/>
          </p:cNvPicPr>
          <p:nvPr/>
        </p:nvPicPr>
        <p:blipFill>
          <a:blip r:embed="rId2"/>
          <a:stretch>
            <a:fillRect/>
          </a:stretch>
        </p:blipFill>
        <p:spPr>
          <a:xfrm>
            <a:off x="4200526" y="161762"/>
            <a:ext cx="7800974" cy="6615684"/>
          </a:xfrm>
          <a:prstGeom prst="rect">
            <a:avLst/>
          </a:prstGeom>
          <a:ln>
            <a:solidFill>
              <a:schemeClr val="tx1"/>
            </a:solidFill>
          </a:ln>
        </p:spPr>
      </p:pic>
    </p:spTree>
    <p:extLst>
      <p:ext uri="{BB962C8B-B14F-4D97-AF65-F5344CB8AC3E}">
        <p14:creationId xmlns:p14="http://schemas.microsoft.com/office/powerpoint/2010/main" val="176227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7BC8C6-F7D0-BBAD-FD42-78346658E74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100" b="1" i="0" kern="1200" dirty="0">
                <a:solidFill>
                  <a:schemeClr val="tx1"/>
                </a:solidFill>
                <a:effectLst/>
                <a:latin typeface="+mj-lt"/>
                <a:ea typeface="+mj-ea"/>
                <a:cs typeface="+mj-cs"/>
              </a:rPr>
              <a:t>REVERSE FOR LOOP STATEMENT</a:t>
            </a:r>
            <a:endParaRPr lang="en-US" sz="5100" b="1" kern="1200" dirty="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DC4EEF9-0DAB-2884-864C-0812E10DFCEE}"/>
              </a:ext>
            </a:extLst>
          </p:cNvPr>
          <p:cNvPicPr>
            <a:picLocks noChangeAspect="1"/>
          </p:cNvPicPr>
          <p:nvPr/>
        </p:nvPicPr>
        <p:blipFill>
          <a:blip r:embed="rId2"/>
          <a:stretch>
            <a:fillRect/>
          </a:stretch>
        </p:blipFill>
        <p:spPr>
          <a:xfrm>
            <a:off x="4014789" y="73152"/>
            <a:ext cx="7972424" cy="6117336"/>
          </a:xfrm>
          <a:prstGeom prst="rect">
            <a:avLst/>
          </a:prstGeom>
          <a:ln>
            <a:solidFill>
              <a:schemeClr val="tx1"/>
            </a:solidFill>
          </a:ln>
        </p:spPr>
      </p:pic>
    </p:spTree>
    <p:extLst>
      <p:ext uri="{BB962C8B-B14F-4D97-AF65-F5344CB8AC3E}">
        <p14:creationId xmlns:p14="http://schemas.microsoft.com/office/powerpoint/2010/main" val="3193701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B7827-83A4-6AB9-383C-7357CA807B2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NESTED LOOP</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AD07477-C69A-14A6-6C9F-17F22C744BED}"/>
              </a:ext>
            </a:extLst>
          </p:cNvPr>
          <p:cNvPicPr>
            <a:picLocks noGrp="1" noChangeAspect="1"/>
          </p:cNvPicPr>
          <p:nvPr>
            <p:ph idx="1"/>
          </p:nvPr>
        </p:nvPicPr>
        <p:blipFill>
          <a:blip r:embed="rId2"/>
          <a:stretch>
            <a:fillRect/>
          </a:stretch>
        </p:blipFill>
        <p:spPr>
          <a:xfrm>
            <a:off x="4210692" y="0"/>
            <a:ext cx="7676508" cy="6688836"/>
          </a:xfrm>
          <a:prstGeom prst="rect">
            <a:avLst/>
          </a:prstGeom>
          <a:ln>
            <a:solidFill>
              <a:schemeClr val="tx1"/>
            </a:solidFill>
          </a:ln>
        </p:spPr>
      </p:pic>
    </p:spTree>
    <p:extLst>
      <p:ext uri="{BB962C8B-B14F-4D97-AF65-F5344CB8AC3E}">
        <p14:creationId xmlns:p14="http://schemas.microsoft.com/office/powerpoint/2010/main" val="2945060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B7827-83A4-6AB9-383C-7357CA807B2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dirty="0">
                <a:solidFill>
                  <a:schemeClr val="tx1"/>
                </a:solidFill>
                <a:latin typeface="+mj-lt"/>
                <a:ea typeface="+mj-ea"/>
                <a:cs typeface="+mj-cs"/>
              </a:rPr>
              <a:t>NESTED LOOP EXAMPLE</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42A2C8F-314A-EA41-C621-AAADA12BF6A0}"/>
              </a:ext>
            </a:extLst>
          </p:cNvPr>
          <p:cNvPicPr>
            <a:picLocks noChangeAspect="1"/>
          </p:cNvPicPr>
          <p:nvPr/>
        </p:nvPicPr>
        <p:blipFill>
          <a:blip r:embed="rId2"/>
          <a:stretch>
            <a:fillRect/>
          </a:stretch>
        </p:blipFill>
        <p:spPr>
          <a:xfrm>
            <a:off x="3834760" y="97407"/>
            <a:ext cx="8293100" cy="6121400"/>
          </a:xfrm>
          <a:prstGeom prst="rect">
            <a:avLst/>
          </a:prstGeom>
          <a:ln>
            <a:solidFill>
              <a:schemeClr val="tx1"/>
            </a:solidFill>
          </a:ln>
        </p:spPr>
      </p:pic>
    </p:spTree>
    <p:extLst>
      <p:ext uri="{BB962C8B-B14F-4D97-AF65-F5344CB8AC3E}">
        <p14:creationId xmlns:p14="http://schemas.microsoft.com/office/powerpoint/2010/main" val="3669567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B7827-83A4-6AB9-383C-7357CA807B2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dirty="0">
                <a:solidFill>
                  <a:schemeClr val="tx1"/>
                </a:solidFill>
                <a:latin typeface="+mj-lt"/>
                <a:ea typeface="+mj-ea"/>
                <a:cs typeface="+mj-cs"/>
              </a:rPr>
              <a:t>NESTED LOOP EXAMPLE</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C70923D-70FC-BE48-BA38-98AAC23ACCF9}"/>
              </a:ext>
            </a:extLst>
          </p:cNvPr>
          <p:cNvPicPr>
            <a:picLocks noChangeAspect="1"/>
          </p:cNvPicPr>
          <p:nvPr/>
        </p:nvPicPr>
        <p:blipFill>
          <a:blip r:embed="rId2"/>
          <a:stretch>
            <a:fillRect/>
          </a:stretch>
        </p:blipFill>
        <p:spPr>
          <a:xfrm>
            <a:off x="4057386" y="296862"/>
            <a:ext cx="7975600" cy="5664200"/>
          </a:xfrm>
          <a:prstGeom prst="rect">
            <a:avLst/>
          </a:prstGeom>
          <a:ln>
            <a:solidFill>
              <a:schemeClr val="tx1"/>
            </a:solidFill>
          </a:ln>
        </p:spPr>
      </p:pic>
    </p:spTree>
    <p:extLst>
      <p:ext uri="{BB962C8B-B14F-4D97-AF65-F5344CB8AC3E}">
        <p14:creationId xmlns:p14="http://schemas.microsoft.com/office/powerpoint/2010/main" val="356474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202B5E-1484-4520-C86A-89F6E6F1CC09}"/>
              </a:ext>
            </a:extLst>
          </p:cNvPr>
          <p:cNvSpPr>
            <a:spLocks noGrp="1"/>
          </p:cNvSpPr>
          <p:nvPr>
            <p:ph type="title"/>
          </p:nvPr>
        </p:nvSpPr>
        <p:spPr>
          <a:xfrm>
            <a:off x="331634" y="2632165"/>
            <a:ext cx="3571810" cy="1507944"/>
          </a:xfrm>
        </p:spPr>
        <p:txBody>
          <a:bodyPr vert="horz" lIns="91440" tIns="45720" rIns="91440" bIns="45720" rtlCol="0" anchor="b">
            <a:normAutofit/>
          </a:bodyPr>
          <a:lstStyle/>
          <a:p>
            <a:r>
              <a:rPr lang="en-US" sz="4000" i="0" kern="1200" dirty="0">
                <a:solidFill>
                  <a:schemeClr val="tx1"/>
                </a:solidFill>
                <a:effectLst/>
                <a:latin typeface="Heebo" pitchFamily="2" charset="-79"/>
                <a:cs typeface="Heebo" pitchFamily="2" charset="-79"/>
              </a:rPr>
              <a:t>TAKING INPUT FROM USER</a:t>
            </a:r>
            <a:endParaRPr lang="en-US" sz="4000" kern="1200" dirty="0">
              <a:solidFill>
                <a:schemeClr val="tx1"/>
              </a:solidFill>
              <a:latin typeface="Heebo" pitchFamily="2" charset="-79"/>
              <a:cs typeface="Heebo" pitchFamily="2" charset="-79"/>
            </a:endParaRP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FC256D5-3EB1-E7F7-D68C-4FEE5389F9D2}"/>
              </a:ext>
            </a:extLst>
          </p:cNvPr>
          <p:cNvPicPr>
            <a:picLocks noChangeAspect="1"/>
          </p:cNvPicPr>
          <p:nvPr/>
        </p:nvPicPr>
        <p:blipFill>
          <a:blip r:embed="rId2"/>
          <a:stretch>
            <a:fillRect/>
          </a:stretch>
        </p:blipFill>
        <p:spPr>
          <a:xfrm>
            <a:off x="4102254" y="204025"/>
            <a:ext cx="7758112" cy="6364224"/>
          </a:xfrm>
          <a:prstGeom prst="rect">
            <a:avLst/>
          </a:prstGeom>
        </p:spPr>
      </p:pic>
    </p:spTree>
    <p:extLst>
      <p:ext uri="{BB962C8B-B14F-4D97-AF65-F5344CB8AC3E}">
        <p14:creationId xmlns:p14="http://schemas.microsoft.com/office/powerpoint/2010/main" val="3687602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224EF-D798-AEB0-ACB0-55F51378044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EXERCISES</a:t>
            </a:r>
          </a:p>
        </p:txBody>
      </p:sp>
      <p:sp>
        <p:nvSpPr>
          <p:cNvPr id="3" name="Content Placeholder 2">
            <a:extLst>
              <a:ext uri="{FF2B5EF4-FFF2-40B4-BE49-F238E27FC236}">
                <a16:creationId xmlns:a16="http://schemas.microsoft.com/office/drawing/2014/main" id="{F591C666-1552-65A2-B0DC-63BA21667FC4}"/>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1. Write a PL/SQL code to add two numbers.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ED71A61-A769-15D0-581C-AAE5980B5785}"/>
              </a:ext>
            </a:extLst>
          </p:cNvPr>
          <p:cNvPicPr>
            <a:picLocks noChangeAspect="1"/>
          </p:cNvPicPr>
          <p:nvPr/>
        </p:nvPicPr>
        <p:blipFill>
          <a:blip r:embed="rId2"/>
          <a:stretch>
            <a:fillRect/>
          </a:stretch>
        </p:blipFill>
        <p:spPr>
          <a:xfrm>
            <a:off x="4210692" y="283464"/>
            <a:ext cx="7676508" cy="5907024"/>
          </a:xfrm>
          <a:prstGeom prst="rect">
            <a:avLst/>
          </a:prstGeom>
        </p:spPr>
      </p:pic>
    </p:spTree>
    <p:extLst>
      <p:ext uri="{BB962C8B-B14F-4D97-AF65-F5344CB8AC3E}">
        <p14:creationId xmlns:p14="http://schemas.microsoft.com/office/powerpoint/2010/main" val="137867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224EF-D798-AEB0-ACB0-55F51378044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EXERCISES</a:t>
            </a:r>
          </a:p>
        </p:txBody>
      </p:sp>
      <p:sp>
        <p:nvSpPr>
          <p:cNvPr id="3" name="Content Placeholder 2">
            <a:extLst>
              <a:ext uri="{FF2B5EF4-FFF2-40B4-BE49-F238E27FC236}">
                <a16:creationId xmlns:a16="http://schemas.microsoft.com/office/drawing/2014/main" id="{F591C666-1552-65A2-B0DC-63BA21667FC4}"/>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sz="2400" dirty="0"/>
              <a:t>2</a:t>
            </a:r>
            <a:r>
              <a:rPr lang="en-US" sz="2400" kern="1200" dirty="0">
                <a:solidFill>
                  <a:schemeClr val="tx1"/>
                </a:solidFill>
                <a:latin typeface="+mn-lt"/>
                <a:ea typeface="+mn-ea"/>
                <a:cs typeface="+mn-cs"/>
              </a:rPr>
              <a:t>. Write a PL/SQL code to reverse a number.</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0B4ED4E-44FD-955D-37A4-2A9CD9074DA0}"/>
              </a:ext>
            </a:extLst>
          </p:cNvPr>
          <p:cNvPicPr>
            <a:picLocks noChangeAspect="1"/>
          </p:cNvPicPr>
          <p:nvPr/>
        </p:nvPicPr>
        <p:blipFill>
          <a:blip r:embed="rId2"/>
          <a:stretch>
            <a:fillRect/>
          </a:stretch>
        </p:blipFill>
        <p:spPr>
          <a:xfrm>
            <a:off x="4464045" y="0"/>
            <a:ext cx="7659168" cy="6858000"/>
          </a:xfrm>
          <a:prstGeom prst="rect">
            <a:avLst/>
          </a:prstGeom>
        </p:spPr>
      </p:pic>
    </p:spTree>
    <p:extLst>
      <p:ext uri="{BB962C8B-B14F-4D97-AF65-F5344CB8AC3E}">
        <p14:creationId xmlns:p14="http://schemas.microsoft.com/office/powerpoint/2010/main" val="3132769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224EF-D798-AEB0-ACB0-55F51378044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EXERCISES</a:t>
            </a:r>
          </a:p>
        </p:txBody>
      </p:sp>
      <p:sp>
        <p:nvSpPr>
          <p:cNvPr id="3" name="Content Placeholder 2">
            <a:extLst>
              <a:ext uri="{FF2B5EF4-FFF2-40B4-BE49-F238E27FC236}">
                <a16:creationId xmlns:a16="http://schemas.microsoft.com/office/drawing/2014/main" id="{F591C666-1552-65A2-B0DC-63BA21667FC4}"/>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3. Write a PL/SQL code to find factorial of a number.</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476932E-9B38-3BA3-0610-E1581E8DDFBD}"/>
              </a:ext>
            </a:extLst>
          </p:cNvPr>
          <p:cNvPicPr>
            <a:picLocks noChangeAspect="1"/>
          </p:cNvPicPr>
          <p:nvPr/>
        </p:nvPicPr>
        <p:blipFill>
          <a:blip r:embed="rId2"/>
          <a:stretch>
            <a:fillRect/>
          </a:stretch>
        </p:blipFill>
        <p:spPr>
          <a:xfrm>
            <a:off x="5409009" y="0"/>
            <a:ext cx="6782991" cy="6858000"/>
          </a:xfrm>
          <a:prstGeom prst="rect">
            <a:avLst/>
          </a:prstGeom>
        </p:spPr>
      </p:pic>
    </p:spTree>
    <p:extLst>
      <p:ext uri="{BB962C8B-B14F-4D97-AF65-F5344CB8AC3E}">
        <p14:creationId xmlns:p14="http://schemas.microsoft.com/office/powerpoint/2010/main" val="3987837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224EF-D798-AEB0-ACB0-55F513780446}"/>
              </a:ext>
            </a:extLst>
          </p:cNvPr>
          <p:cNvSpPr>
            <a:spLocks noGrp="1"/>
          </p:cNvSpPr>
          <p:nvPr>
            <p:ph type="title"/>
          </p:nvPr>
        </p:nvSpPr>
        <p:spPr>
          <a:xfrm>
            <a:off x="484920" y="4579467"/>
            <a:ext cx="3571810" cy="843278"/>
          </a:xfrm>
        </p:spPr>
        <p:txBody>
          <a:bodyPr vert="horz" lIns="91440" tIns="45720" rIns="91440" bIns="45720" rtlCol="0" anchor="b">
            <a:normAutofit fontScale="90000"/>
          </a:bodyPr>
          <a:lstStyle/>
          <a:p>
            <a:r>
              <a:rPr lang="en-US" sz="6100" kern="1200" dirty="0">
                <a:solidFill>
                  <a:schemeClr val="tx1"/>
                </a:solidFill>
                <a:latin typeface="+mj-lt"/>
                <a:ea typeface="+mj-ea"/>
                <a:cs typeface="+mj-cs"/>
              </a:rPr>
              <a:t>EXERCISES</a:t>
            </a:r>
          </a:p>
        </p:txBody>
      </p:sp>
      <p:sp>
        <p:nvSpPr>
          <p:cNvPr id="3" name="Content Placeholder 2">
            <a:extLst>
              <a:ext uri="{FF2B5EF4-FFF2-40B4-BE49-F238E27FC236}">
                <a16:creationId xmlns:a16="http://schemas.microsoft.com/office/drawing/2014/main" id="{F591C666-1552-65A2-B0DC-63BA21667FC4}"/>
              </a:ext>
            </a:extLst>
          </p:cNvPr>
          <p:cNvSpPr>
            <a:spLocks noGrp="1"/>
          </p:cNvSpPr>
          <p:nvPr>
            <p:ph idx="1"/>
          </p:nvPr>
        </p:nvSpPr>
        <p:spPr>
          <a:xfrm>
            <a:off x="387787" y="428507"/>
            <a:ext cx="5064198" cy="788415"/>
          </a:xfrm>
        </p:spPr>
        <p:txBody>
          <a:bodyPr vert="horz" lIns="91440" tIns="45720" rIns="91440" bIns="45720" rtlCol="0">
            <a:normAutofit/>
          </a:bodyPr>
          <a:lstStyle/>
          <a:p>
            <a:pPr marL="0" indent="0">
              <a:buNone/>
            </a:pPr>
            <a:r>
              <a:rPr lang="en-US" sz="2400" dirty="0"/>
              <a:t>4</a:t>
            </a:r>
            <a:r>
              <a:rPr lang="en-US" sz="2400" kern="1200" dirty="0">
                <a:solidFill>
                  <a:schemeClr val="tx1"/>
                </a:solidFill>
                <a:latin typeface="+mn-lt"/>
                <a:ea typeface="+mn-ea"/>
                <a:cs typeface="+mn-cs"/>
              </a:rPr>
              <a:t>. Write a PL/SQL code to print the following pattern.</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316CB3D-348E-FC06-A3B2-A8DF999D3082}"/>
              </a:ext>
            </a:extLst>
          </p:cNvPr>
          <p:cNvPicPr>
            <a:picLocks noChangeAspect="1"/>
          </p:cNvPicPr>
          <p:nvPr/>
        </p:nvPicPr>
        <p:blipFill>
          <a:blip r:embed="rId2"/>
          <a:stretch>
            <a:fillRect/>
          </a:stretch>
        </p:blipFill>
        <p:spPr>
          <a:xfrm>
            <a:off x="5839772" y="624"/>
            <a:ext cx="6261100" cy="5410200"/>
          </a:xfrm>
          <a:prstGeom prst="rect">
            <a:avLst/>
          </a:prstGeom>
        </p:spPr>
      </p:pic>
      <p:pic>
        <p:nvPicPr>
          <p:cNvPr id="6" name="Picture 5">
            <a:extLst>
              <a:ext uri="{FF2B5EF4-FFF2-40B4-BE49-F238E27FC236}">
                <a16:creationId xmlns:a16="http://schemas.microsoft.com/office/drawing/2014/main" id="{E324CD2A-08D3-1C23-8368-E8235F41B67C}"/>
              </a:ext>
            </a:extLst>
          </p:cNvPr>
          <p:cNvPicPr>
            <a:picLocks noChangeAspect="1"/>
          </p:cNvPicPr>
          <p:nvPr/>
        </p:nvPicPr>
        <p:blipFill>
          <a:blip r:embed="rId3"/>
          <a:stretch>
            <a:fillRect/>
          </a:stretch>
        </p:blipFill>
        <p:spPr>
          <a:xfrm>
            <a:off x="1159415" y="1331542"/>
            <a:ext cx="1930400" cy="2692400"/>
          </a:xfrm>
          <a:prstGeom prst="rect">
            <a:avLst/>
          </a:prstGeom>
        </p:spPr>
      </p:pic>
    </p:spTree>
    <p:extLst>
      <p:ext uri="{BB962C8B-B14F-4D97-AF65-F5344CB8AC3E}">
        <p14:creationId xmlns:p14="http://schemas.microsoft.com/office/powerpoint/2010/main" val="436575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224EF-D798-AEB0-ACB0-55F513780446}"/>
              </a:ext>
            </a:extLst>
          </p:cNvPr>
          <p:cNvSpPr>
            <a:spLocks noGrp="1"/>
          </p:cNvSpPr>
          <p:nvPr>
            <p:ph type="title"/>
          </p:nvPr>
        </p:nvSpPr>
        <p:spPr>
          <a:xfrm>
            <a:off x="215200" y="4899385"/>
            <a:ext cx="3571810" cy="843278"/>
          </a:xfrm>
        </p:spPr>
        <p:txBody>
          <a:bodyPr vert="horz" lIns="91440" tIns="45720" rIns="91440" bIns="45720" rtlCol="0" anchor="b">
            <a:normAutofit fontScale="90000"/>
          </a:bodyPr>
          <a:lstStyle/>
          <a:p>
            <a:r>
              <a:rPr lang="en-US" sz="6100" kern="1200" dirty="0">
                <a:solidFill>
                  <a:schemeClr val="tx1"/>
                </a:solidFill>
                <a:latin typeface="+mj-lt"/>
                <a:ea typeface="+mj-ea"/>
                <a:cs typeface="+mj-cs"/>
              </a:rPr>
              <a:t>EXERCISES</a:t>
            </a:r>
          </a:p>
        </p:txBody>
      </p:sp>
      <p:sp>
        <p:nvSpPr>
          <p:cNvPr id="3" name="Content Placeholder 2">
            <a:extLst>
              <a:ext uri="{FF2B5EF4-FFF2-40B4-BE49-F238E27FC236}">
                <a16:creationId xmlns:a16="http://schemas.microsoft.com/office/drawing/2014/main" id="{F591C666-1552-65A2-B0DC-63BA21667FC4}"/>
              </a:ext>
            </a:extLst>
          </p:cNvPr>
          <p:cNvSpPr>
            <a:spLocks noGrp="1"/>
          </p:cNvSpPr>
          <p:nvPr>
            <p:ph idx="1"/>
          </p:nvPr>
        </p:nvSpPr>
        <p:spPr>
          <a:xfrm>
            <a:off x="0" y="89502"/>
            <a:ext cx="4660662" cy="4246612"/>
          </a:xfrm>
          <a:ln>
            <a:solidFill>
              <a:schemeClr val="tx1"/>
            </a:solidFill>
          </a:ln>
        </p:spPr>
        <p:txBody>
          <a:bodyPr vert="horz" lIns="91440" tIns="45720" rIns="91440" bIns="45720" rtlCol="0">
            <a:noAutofit/>
          </a:bodyPr>
          <a:lstStyle/>
          <a:p>
            <a:pPr marL="0" indent="0" algn="l" fontAlgn="base">
              <a:buNone/>
            </a:pPr>
            <a:r>
              <a:rPr lang="en-US" sz="2000" dirty="0"/>
              <a:t>5.</a:t>
            </a:r>
            <a:r>
              <a:rPr lang="en-US" sz="2000" kern="1200" dirty="0">
                <a:latin typeface="+mn-lt"/>
                <a:ea typeface="+mn-ea"/>
                <a:cs typeface="+mn-cs"/>
              </a:rPr>
              <a:t> </a:t>
            </a:r>
            <a:r>
              <a:rPr lang="en-IN" sz="2000" b="0" i="0" dirty="0">
                <a:effectLst/>
                <a:latin typeface="urw-din"/>
              </a:rPr>
              <a:t>Given distance in kilometres write PL/SQL code to convert it into meters and </a:t>
            </a:r>
            <a:r>
              <a:rPr lang="en-IN" sz="2000" b="0" i="0" dirty="0" err="1">
                <a:effectLst/>
                <a:latin typeface="urw-din"/>
              </a:rPr>
              <a:t>centimeters</a:t>
            </a:r>
            <a:r>
              <a:rPr lang="en-IN" sz="2000" b="0" i="0" dirty="0">
                <a:effectLst/>
                <a:latin typeface="urw-din"/>
              </a:rPr>
              <a:t>. </a:t>
            </a:r>
            <a:br>
              <a:rPr lang="en-IN" sz="2000" b="0" i="0" dirty="0">
                <a:effectLst/>
                <a:latin typeface="urw-din"/>
              </a:rPr>
            </a:br>
            <a:r>
              <a:rPr lang="en-IN" sz="2000" i="0" u="sng" dirty="0">
                <a:effectLst/>
                <a:latin typeface="urw-din"/>
              </a:rPr>
              <a:t>Examples: </a:t>
            </a:r>
            <a:br>
              <a:rPr lang="en-IN" sz="2000" b="0" i="0" dirty="0">
                <a:effectLst/>
                <a:latin typeface="urw-din"/>
              </a:rPr>
            </a:br>
            <a:r>
              <a:rPr lang="en-IN" sz="2000" b="0" i="0" dirty="0">
                <a:effectLst/>
                <a:latin typeface="urw-din"/>
              </a:rPr>
              <a:t> </a:t>
            </a:r>
            <a:r>
              <a:rPr lang="en-IN" sz="2000" dirty="0"/>
              <a:t>Input: KM = 10 </a:t>
            </a:r>
          </a:p>
          <a:p>
            <a:pPr marL="0" indent="0" algn="l" fontAlgn="base">
              <a:buNone/>
            </a:pPr>
            <a:r>
              <a:rPr lang="en-IN" sz="2000" dirty="0"/>
              <a:t>Output: </a:t>
            </a:r>
          </a:p>
          <a:p>
            <a:pPr marL="0" indent="0" algn="l" fontAlgn="base">
              <a:buNone/>
            </a:pPr>
            <a:r>
              <a:rPr lang="en-IN" sz="2000" dirty="0"/>
              <a:t>10 KM is equivalent to 10000 meters </a:t>
            </a:r>
          </a:p>
          <a:p>
            <a:pPr marL="0" indent="0" algn="l" fontAlgn="base">
              <a:buNone/>
            </a:pPr>
            <a:r>
              <a:rPr lang="en-IN" sz="2000" dirty="0"/>
              <a:t>10 KM is equivalent to 1000000 </a:t>
            </a:r>
            <a:r>
              <a:rPr lang="en-IN" sz="2000" dirty="0" err="1"/>
              <a:t>centimeters</a:t>
            </a:r>
            <a:r>
              <a:rPr lang="en-IN" sz="2000" dirty="0"/>
              <a:t> </a:t>
            </a:r>
          </a:p>
          <a:p>
            <a:pPr marL="0" indent="0" algn="l" fontAlgn="base">
              <a:buNone/>
            </a:pPr>
            <a:r>
              <a:rPr lang="en-IN" sz="2000" dirty="0"/>
              <a:t>Input: KM = 2.5 </a:t>
            </a:r>
          </a:p>
          <a:p>
            <a:pPr marL="0" indent="0" algn="l" fontAlgn="base">
              <a:buNone/>
            </a:pPr>
            <a:r>
              <a:rPr lang="en-IN" sz="2000" dirty="0"/>
              <a:t>Output: 2.5 KM is equivalent to 2500 meters 2.5 KM is equivalent to 250000 </a:t>
            </a:r>
            <a:r>
              <a:rPr lang="en-IN" sz="2000" dirty="0" err="1"/>
              <a:t>centimeters</a:t>
            </a:r>
            <a:endParaRPr lang="en-US" sz="2000" kern="1200" dirty="0">
              <a:latin typeface="+mn-lt"/>
              <a:ea typeface="+mn-ea"/>
              <a:cs typeface="+mn-cs"/>
            </a:endParaRP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58FA52B-7FA1-8DE2-884C-2042939FC3FA}"/>
              </a:ext>
            </a:extLst>
          </p:cNvPr>
          <p:cNvPicPr>
            <a:picLocks noChangeAspect="1"/>
          </p:cNvPicPr>
          <p:nvPr/>
        </p:nvPicPr>
        <p:blipFill>
          <a:blip r:embed="rId2"/>
          <a:stretch>
            <a:fillRect/>
          </a:stretch>
        </p:blipFill>
        <p:spPr>
          <a:xfrm>
            <a:off x="4772025" y="0"/>
            <a:ext cx="7308611" cy="5689600"/>
          </a:xfrm>
          <a:prstGeom prst="rect">
            <a:avLst/>
          </a:prstGeom>
        </p:spPr>
      </p:pic>
      <p:pic>
        <p:nvPicPr>
          <p:cNvPr id="7" name="Picture 6">
            <a:extLst>
              <a:ext uri="{FF2B5EF4-FFF2-40B4-BE49-F238E27FC236}">
                <a16:creationId xmlns:a16="http://schemas.microsoft.com/office/drawing/2014/main" id="{0A77099F-8D0B-846B-3DD2-2167CC87705A}"/>
              </a:ext>
            </a:extLst>
          </p:cNvPr>
          <p:cNvPicPr>
            <a:picLocks noChangeAspect="1"/>
          </p:cNvPicPr>
          <p:nvPr/>
        </p:nvPicPr>
        <p:blipFill>
          <a:blip r:embed="rId3"/>
          <a:stretch>
            <a:fillRect/>
          </a:stretch>
        </p:blipFill>
        <p:spPr>
          <a:xfrm>
            <a:off x="6295787" y="5815012"/>
            <a:ext cx="5664200" cy="1016000"/>
          </a:xfrm>
          <a:prstGeom prst="rect">
            <a:avLst/>
          </a:prstGeom>
        </p:spPr>
      </p:pic>
      <p:sp>
        <p:nvSpPr>
          <p:cNvPr id="8" name="TextBox 7">
            <a:extLst>
              <a:ext uri="{FF2B5EF4-FFF2-40B4-BE49-F238E27FC236}">
                <a16:creationId xmlns:a16="http://schemas.microsoft.com/office/drawing/2014/main" id="{9F0423B0-9B6C-32FB-28DB-0C8BBAA56351}"/>
              </a:ext>
            </a:extLst>
          </p:cNvPr>
          <p:cNvSpPr txBox="1"/>
          <p:nvPr/>
        </p:nvSpPr>
        <p:spPr>
          <a:xfrm>
            <a:off x="5373424" y="6089134"/>
            <a:ext cx="1445152" cy="369332"/>
          </a:xfrm>
          <a:prstGeom prst="rect">
            <a:avLst/>
          </a:prstGeom>
          <a:noFill/>
        </p:spPr>
        <p:txBody>
          <a:bodyPr wrap="square" rtlCol="0">
            <a:spAutoFit/>
          </a:bodyPr>
          <a:lstStyle/>
          <a:p>
            <a:r>
              <a:rPr lang="en-US" dirty="0"/>
              <a:t>output</a:t>
            </a:r>
          </a:p>
        </p:txBody>
      </p:sp>
    </p:spTree>
    <p:extLst>
      <p:ext uri="{BB962C8B-B14F-4D97-AF65-F5344CB8AC3E}">
        <p14:creationId xmlns:p14="http://schemas.microsoft.com/office/powerpoint/2010/main" val="2407846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2CA6-640B-7CCF-77DF-A86D3BCD6A55}"/>
              </a:ext>
            </a:extLst>
          </p:cNvPr>
          <p:cNvSpPr>
            <a:spLocks noGrp="1"/>
          </p:cNvSpPr>
          <p:nvPr>
            <p:ph type="title"/>
          </p:nvPr>
        </p:nvSpPr>
        <p:spPr/>
        <p:txBody>
          <a:bodyPr/>
          <a:lstStyle/>
          <a:p>
            <a:r>
              <a:rPr lang="en-IN" b="1" i="0" dirty="0">
                <a:solidFill>
                  <a:srgbClr val="000000"/>
                </a:solidFill>
                <a:effectLst/>
                <a:latin typeface="Heebo" pitchFamily="2" charset="-79"/>
                <a:cs typeface="Heebo" pitchFamily="2" charset="-79"/>
              </a:rPr>
              <a:t>THE PL/SQL IDENTIFIERS</a:t>
            </a:r>
            <a:br>
              <a:rPr lang="en-IN" b="1" i="0" dirty="0">
                <a:solidFill>
                  <a:srgbClr val="000000"/>
                </a:solidFill>
                <a:effectLst/>
                <a:latin typeface="Heebo" pitchFamily="2" charset="-79"/>
                <a:cs typeface="Heebo" pitchFamily="2" charset="-79"/>
              </a:rPr>
            </a:br>
            <a:endParaRPr lang="en-US" b="1" dirty="0"/>
          </a:p>
        </p:txBody>
      </p:sp>
      <p:sp>
        <p:nvSpPr>
          <p:cNvPr id="3" name="Content Placeholder 2">
            <a:extLst>
              <a:ext uri="{FF2B5EF4-FFF2-40B4-BE49-F238E27FC236}">
                <a16:creationId xmlns:a16="http://schemas.microsoft.com/office/drawing/2014/main" id="{1563F24C-9F92-68BC-E986-B23D53266551}"/>
              </a:ext>
            </a:extLst>
          </p:cNvPr>
          <p:cNvSpPr>
            <a:spLocks noGrp="1"/>
          </p:cNvSpPr>
          <p:nvPr>
            <p:ph idx="1"/>
          </p:nvPr>
        </p:nvSpPr>
        <p:spPr>
          <a:solidFill>
            <a:schemeClr val="accent2">
              <a:lumMod val="20000"/>
              <a:lumOff val="80000"/>
            </a:schemeClr>
          </a:solidFill>
          <a:ln>
            <a:solidFill>
              <a:schemeClr val="tx1"/>
            </a:solidFill>
          </a:ln>
        </p:spPr>
        <p:txBody>
          <a:bodyPr>
            <a:normAutofit/>
          </a:bodyPr>
          <a:lstStyle/>
          <a:p>
            <a:pPr algn="just"/>
            <a:r>
              <a:rPr lang="en-IN" sz="2200" b="0" i="0" dirty="0">
                <a:solidFill>
                  <a:srgbClr val="000000"/>
                </a:solidFill>
                <a:effectLst/>
                <a:latin typeface="Nunito" pitchFamily="2" charset="77"/>
              </a:rPr>
              <a:t>PL/SQL identifiers are constants, variables, exceptions, procedures, cursors, and reserved words. </a:t>
            </a:r>
          </a:p>
          <a:p>
            <a:pPr algn="just"/>
            <a:r>
              <a:rPr lang="en-IN" sz="2200" b="0" i="0" dirty="0">
                <a:solidFill>
                  <a:srgbClr val="000000"/>
                </a:solidFill>
                <a:effectLst/>
                <a:latin typeface="Nunito" pitchFamily="2" charset="77"/>
              </a:rPr>
              <a:t>The identifiers consist of a letter optionally followed by more letters, numerals, dollar signs, underscores, and number signs and should not exceed 30 characters.</a:t>
            </a:r>
          </a:p>
          <a:p>
            <a:pPr algn="just"/>
            <a:r>
              <a:rPr lang="en-IN" sz="2200" b="0" i="0" dirty="0">
                <a:solidFill>
                  <a:srgbClr val="000000"/>
                </a:solidFill>
                <a:effectLst/>
                <a:latin typeface="Nunito" pitchFamily="2" charset="77"/>
              </a:rPr>
              <a:t>By default, </a:t>
            </a:r>
            <a:r>
              <a:rPr lang="en-IN" sz="2200" b="1" i="0" dirty="0">
                <a:solidFill>
                  <a:srgbClr val="000000"/>
                </a:solidFill>
                <a:effectLst/>
                <a:latin typeface="Nunito" pitchFamily="2" charset="77"/>
              </a:rPr>
              <a:t>identifiers are not case-sensitive</a:t>
            </a:r>
            <a:r>
              <a:rPr lang="en-IN" sz="2200" b="0" i="0" dirty="0">
                <a:solidFill>
                  <a:srgbClr val="000000"/>
                </a:solidFill>
                <a:effectLst/>
                <a:latin typeface="Nunito" pitchFamily="2" charset="77"/>
              </a:rPr>
              <a:t>. </a:t>
            </a:r>
          </a:p>
          <a:p>
            <a:pPr algn="just"/>
            <a:r>
              <a:rPr lang="en-IN" sz="2200" b="0" i="0" dirty="0">
                <a:solidFill>
                  <a:srgbClr val="000000"/>
                </a:solidFill>
                <a:effectLst/>
                <a:latin typeface="Nunito" pitchFamily="2" charset="77"/>
              </a:rPr>
              <a:t>So you can use </a:t>
            </a:r>
            <a:r>
              <a:rPr lang="en-IN" sz="2200" b="1" i="0" dirty="0">
                <a:solidFill>
                  <a:srgbClr val="000000"/>
                </a:solidFill>
                <a:effectLst/>
                <a:latin typeface="Nunito" pitchFamily="2" charset="77"/>
              </a:rPr>
              <a:t>integer</a:t>
            </a:r>
            <a:r>
              <a:rPr lang="en-IN" sz="2200" b="0" i="0" dirty="0">
                <a:solidFill>
                  <a:srgbClr val="000000"/>
                </a:solidFill>
                <a:effectLst/>
                <a:latin typeface="Nunito" pitchFamily="2" charset="77"/>
              </a:rPr>
              <a:t> or </a:t>
            </a:r>
            <a:r>
              <a:rPr lang="en-IN" sz="2200" b="1" i="0" dirty="0">
                <a:solidFill>
                  <a:srgbClr val="000000"/>
                </a:solidFill>
                <a:effectLst/>
                <a:latin typeface="Nunito" pitchFamily="2" charset="77"/>
              </a:rPr>
              <a:t>INTEGER</a:t>
            </a:r>
            <a:r>
              <a:rPr lang="en-IN" sz="2200" b="0" i="0" dirty="0">
                <a:solidFill>
                  <a:srgbClr val="000000"/>
                </a:solidFill>
                <a:effectLst/>
                <a:latin typeface="Nunito" pitchFamily="2" charset="77"/>
              </a:rPr>
              <a:t> to represent a numeric value.</a:t>
            </a:r>
          </a:p>
          <a:p>
            <a:pPr algn="just"/>
            <a:r>
              <a:rPr lang="en-IN" sz="2200" b="0" i="0" dirty="0">
                <a:solidFill>
                  <a:srgbClr val="000000"/>
                </a:solidFill>
                <a:effectLst/>
                <a:latin typeface="Nunito" pitchFamily="2" charset="77"/>
              </a:rPr>
              <a:t> You cannot use a reserved keyword as an identifier.</a:t>
            </a:r>
          </a:p>
          <a:p>
            <a:endParaRPr lang="en-US" sz="2200" dirty="0"/>
          </a:p>
        </p:txBody>
      </p:sp>
    </p:spTree>
    <p:extLst>
      <p:ext uri="{BB962C8B-B14F-4D97-AF65-F5344CB8AC3E}">
        <p14:creationId xmlns:p14="http://schemas.microsoft.com/office/powerpoint/2010/main" val="1794040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224EF-D798-AEB0-ACB0-55F513780446}"/>
              </a:ext>
            </a:extLst>
          </p:cNvPr>
          <p:cNvSpPr>
            <a:spLocks noGrp="1"/>
          </p:cNvSpPr>
          <p:nvPr>
            <p:ph type="title"/>
          </p:nvPr>
        </p:nvSpPr>
        <p:spPr>
          <a:xfrm>
            <a:off x="1015300" y="548047"/>
            <a:ext cx="3571810" cy="843278"/>
          </a:xfrm>
        </p:spPr>
        <p:txBody>
          <a:bodyPr vert="horz" lIns="91440" tIns="45720" rIns="91440" bIns="45720" rtlCol="0" anchor="b">
            <a:normAutofit fontScale="90000"/>
          </a:bodyPr>
          <a:lstStyle/>
          <a:p>
            <a:r>
              <a:rPr lang="en-US" sz="6100" kern="1200" dirty="0">
                <a:solidFill>
                  <a:schemeClr val="tx1"/>
                </a:solidFill>
                <a:latin typeface="+mj-lt"/>
                <a:ea typeface="+mj-ea"/>
                <a:cs typeface="+mj-cs"/>
              </a:rPr>
              <a:t>EXERCISES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D5637B54-F374-C6BD-81CC-226626A3EEDE}"/>
              </a:ext>
            </a:extLst>
          </p:cNvPr>
          <p:cNvSpPr>
            <a:spLocks noGrp="1"/>
          </p:cNvSpPr>
          <p:nvPr>
            <p:ph idx="1"/>
          </p:nvPr>
        </p:nvSpPr>
        <p:spPr>
          <a:xfrm>
            <a:off x="369709" y="2608077"/>
            <a:ext cx="5148263" cy="1516585"/>
          </a:xfrm>
        </p:spPr>
        <p:txBody>
          <a:bodyPr/>
          <a:lstStyle/>
          <a:p>
            <a:pPr marL="0" indent="0">
              <a:buNone/>
            </a:pPr>
            <a:r>
              <a:rPr lang="en-IN" i="0" dirty="0">
                <a:effectLst/>
                <a:latin typeface="sofia-pro"/>
              </a:rPr>
              <a:t>6. Write a PL/ SQL code to find sum of digits of a number.</a:t>
            </a:r>
          </a:p>
          <a:p>
            <a:endParaRPr lang="en-US" dirty="0"/>
          </a:p>
        </p:txBody>
      </p:sp>
      <p:pic>
        <p:nvPicPr>
          <p:cNvPr id="10" name="Picture 9">
            <a:extLst>
              <a:ext uri="{FF2B5EF4-FFF2-40B4-BE49-F238E27FC236}">
                <a16:creationId xmlns:a16="http://schemas.microsoft.com/office/drawing/2014/main" id="{4E936D0C-E82B-EE68-7A37-649F54562A32}"/>
              </a:ext>
            </a:extLst>
          </p:cNvPr>
          <p:cNvPicPr>
            <a:picLocks noChangeAspect="1"/>
          </p:cNvPicPr>
          <p:nvPr/>
        </p:nvPicPr>
        <p:blipFill rotWithShape="1">
          <a:blip r:embed="rId2"/>
          <a:srcRect r="62252"/>
          <a:stretch/>
        </p:blipFill>
        <p:spPr>
          <a:xfrm>
            <a:off x="5517972" y="2083985"/>
            <a:ext cx="5551314" cy="2717800"/>
          </a:xfrm>
          <a:prstGeom prst="rect">
            <a:avLst/>
          </a:prstGeom>
        </p:spPr>
      </p:pic>
    </p:spTree>
    <p:extLst>
      <p:ext uri="{BB962C8B-B14F-4D97-AF65-F5344CB8AC3E}">
        <p14:creationId xmlns:p14="http://schemas.microsoft.com/office/powerpoint/2010/main" val="1400372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5">
            <a:extLst>
              <a:ext uri="{FF2B5EF4-FFF2-40B4-BE49-F238E27FC236}">
                <a16:creationId xmlns:a16="http://schemas.microsoft.com/office/drawing/2014/main" id="{7785143C-A7DA-5898-84C0-9CF72BF37EA4}"/>
              </a:ext>
            </a:extLst>
          </p:cNvPr>
          <p:cNvSpPr txBox="1">
            <a:spLocks/>
          </p:cNvSpPr>
          <p:nvPr/>
        </p:nvSpPr>
        <p:spPr>
          <a:xfrm>
            <a:off x="556325" y="1921383"/>
            <a:ext cx="3429000" cy="51206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2200"/>
              <a:t>SOLUTION</a:t>
            </a:r>
          </a:p>
          <a:p>
            <a:endParaRPr lang="en-US" sz="2200"/>
          </a:p>
        </p:txBody>
      </p:sp>
      <p:pic>
        <p:nvPicPr>
          <p:cNvPr id="4" name="Picture 3">
            <a:extLst>
              <a:ext uri="{FF2B5EF4-FFF2-40B4-BE49-F238E27FC236}">
                <a16:creationId xmlns:a16="http://schemas.microsoft.com/office/drawing/2014/main" id="{9EFC345B-0AE2-F7FB-4FFD-8CB2056F3D37}"/>
              </a:ext>
            </a:extLst>
          </p:cNvPr>
          <p:cNvPicPr>
            <a:picLocks noChangeAspect="1"/>
          </p:cNvPicPr>
          <p:nvPr/>
        </p:nvPicPr>
        <p:blipFill>
          <a:blip r:embed="rId2"/>
          <a:stretch>
            <a:fillRect/>
          </a:stretch>
        </p:blipFill>
        <p:spPr>
          <a:xfrm>
            <a:off x="4357688" y="197739"/>
            <a:ext cx="7558087" cy="6456236"/>
          </a:xfrm>
          <a:prstGeom prst="rect">
            <a:avLst/>
          </a:prstGeom>
        </p:spPr>
      </p:pic>
    </p:spTree>
    <p:extLst>
      <p:ext uri="{BB962C8B-B14F-4D97-AF65-F5344CB8AC3E}">
        <p14:creationId xmlns:p14="http://schemas.microsoft.com/office/powerpoint/2010/main" val="8444238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224EF-D798-AEB0-ACB0-55F513780446}"/>
              </a:ext>
            </a:extLst>
          </p:cNvPr>
          <p:cNvSpPr>
            <a:spLocks noGrp="1"/>
          </p:cNvSpPr>
          <p:nvPr>
            <p:ph type="title"/>
          </p:nvPr>
        </p:nvSpPr>
        <p:spPr>
          <a:xfrm>
            <a:off x="1015300" y="548047"/>
            <a:ext cx="3571810" cy="843278"/>
          </a:xfrm>
        </p:spPr>
        <p:txBody>
          <a:bodyPr vert="horz" lIns="91440" tIns="45720" rIns="91440" bIns="45720" rtlCol="0" anchor="b">
            <a:normAutofit fontScale="90000"/>
          </a:bodyPr>
          <a:lstStyle/>
          <a:p>
            <a:r>
              <a:rPr lang="en-US" sz="6100" kern="1200" dirty="0">
                <a:solidFill>
                  <a:schemeClr val="tx1"/>
                </a:solidFill>
                <a:latin typeface="+mj-lt"/>
                <a:ea typeface="+mj-ea"/>
                <a:cs typeface="+mj-cs"/>
              </a:rPr>
              <a:t>EXERCISES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D5637B54-F374-C6BD-81CC-226626A3EEDE}"/>
              </a:ext>
            </a:extLst>
          </p:cNvPr>
          <p:cNvSpPr>
            <a:spLocks noGrp="1"/>
          </p:cNvSpPr>
          <p:nvPr>
            <p:ph idx="1"/>
          </p:nvPr>
        </p:nvSpPr>
        <p:spPr>
          <a:xfrm>
            <a:off x="369709" y="2608077"/>
            <a:ext cx="5148263" cy="1516585"/>
          </a:xfrm>
        </p:spPr>
        <p:txBody>
          <a:bodyPr/>
          <a:lstStyle/>
          <a:p>
            <a:pPr marL="0" indent="0" algn="l" fontAlgn="base">
              <a:buNone/>
            </a:pPr>
            <a:r>
              <a:rPr lang="en-IN" dirty="0">
                <a:latin typeface="sofia-pro"/>
              </a:rPr>
              <a:t>7</a:t>
            </a:r>
            <a:r>
              <a:rPr lang="en-IN" i="0" dirty="0">
                <a:effectLst/>
                <a:latin typeface="sofia-pro"/>
              </a:rPr>
              <a:t>. Check whether a string is palindrome or not in PL/SQL</a:t>
            </a:r>
          </a:p>
          <a:p>
            <a:endParaRPr lang="en-US" dirty="0"/>
          </a:p>
        </p:txBody>
      </p:sp>
      <p:pic>
        <p:nvPicPr>
          <p:cNvPr id="3" name="Picture 2">
            <a:extLst>
              <a:ext uri="{FF2B5EF4-FFF2-40B4-BE49-F238E27FC236}">
                <a16:creationId xmlns:a16="http://schemas.microsoft.com/office/drawing/2014/main" id="{24EE977A-A39B-EE06-97EB-1D7608F78181}"/>
              </a:ext>
            </a:extLst>
          </p:cNvPr>
          <p:cNvPicPr>
            <a:picLocks noChangeAspect="1"/>
          </p:cNvPicPr>
          <p:nvPr/>
        </p:nvPicPr>
        <p:blipFill>
          <a:blip r:embed="rId2"/>
          <a:stretch>
            <a:fillRect/>
          </a:stretch>
        </p:blipFill>
        <p:spPr>
          <a:xfrm>
            <a:off x="6674030" y="2550350"/>
            <a:ext cx="4445000" cy="1968500"/>
          </a:xfrm>
          <a:prstGeom prst="rect">
            <a:avLst/>
          </a:prstGeom>
        </p:spPr>
      </p:pic>
    </p:spTree>
    <p:extLst>
      <p:ext uri="{BB962C8B-B14F-4D97-AF65-F5344CB8AC3E}">
        <p14:creationId xmlns:p14="http://schemas.microsoft.com/office/powerpoint/2010/main" val="1877061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224EF-D798-AEB0-ACB0-55F513780446}"/>
              </a:ext>
            </a:extLst>
          </p:cNvPr>
          <p:cNvSpPr>
            <a:spLocks noGrp="1"/>
          </p:cNvSpPr>
          <p:nvPr>
            <p:ph type="title"/>
          </p:nvPr>
        </p:nvSpPr>
        <p:spPr>
          <a:xfrm>
            <a:off x="643278" y="3429000"/>
            <a:ext cx="3571810" cy="843278"/>
          </a:xfrm>
        </p:spPr>
        <p:txBody>
          <a:bodyPr vert="horz" lIns="91440" tIns="45720" rIns="91440" bIns="45720" rtlCol="0" anchor="b">
            <a:normAutofit fontScale="90000"/>
          </a:bodyPr>
          <a:lstStyle/>
          <a:p>
            <a:r>
              <a:rPr lang="en-US" sz="6100" kern="1200" dirty="0">
                <a:solidFill>
                  <a:schemeClr val="tx1"/>
                </a:solidFill>
                <a:latin typeface="+mj-lt"/>
                <a:ea typeface="+mj-ea"/>
                <a:cs typeface="+mj-cs"/>
              </a:rPr>
              <a:t>SOLUTION</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BC9C024-FDE6-9077-298A-9A3864ACC283}"/>
              </a:ext>
            </a:extLst>
          </p:cNvPr>
          <p:cNvPicPr>
            <a:picLocks noChangeAspect="1"/>
          </p:cNvPicPr>
          <p:nvPr/>
        </p:nvPicPr>
        <p:blipFill>
          <a:blip r:embed="rId2"/>
          <a:stretch>
            <a:fillRect/>
          </a:stretch>
        </p:blipFill>
        <p:spPr>
          <a:xfrm>
            <a:off x="5769429" y="0"/>
            <a:ext cx="6422571" cy="6858000"/>
          </a:xfrm>
          <a:prstGeom prst="rect">
            <a:avLst/>
          </a:prstGeom>
        </p:spPr>
      </p:pic>
      <p:pic>
        <p:nvPicPr>
          <p:cNvPr id="8" name="Picture 7">
            <a:extLst>
              <a:ext uri="{FF2B5EF4-FFF2-40B4-BE49-F238E27FC236}">
                <a16:creationId xmlns:a16="http://schemas.microsoft.com/office/drawing/2014/main" id="{F71138B0-B430-9D18-F0BC-ADF4FFC5B585}"/>
              </a:ext>
            </a:extLst>
          </p:cNvPr>
          <p:cNvPicPr>
            <a:picLocks noChangeAspect="1"/>
          </p:cNvPicPr>
          <p:nvPr/>
        </p:nvPicPr>
        <p:blipFill>
          <a:blip r:embed="rId3"/>
          <a:stretch>
            <a:fillRect/>
          </a:stretch>
        </p:blipFill>
        <p:spPr>
          <a:xfrm>
            <a:off x="1641475" y="5435600"/>
            <a:ext cx="3937000" cy="1422400"/>
          </a:xfrm>
          <a:prstGeom prst="rect">
            <a:avLst/>
          </a:prstGeom>
        </p:spPr>
      </p:pic>
    </p:spTree>
    <p:extLst>
      <p:ext uri="{BB962C8B-B14F-4D97-AF65-F5344CB8AC3E}">
        <p14:creationId xmlns:p14="http://schemas.microsoft.com/office/powerpoint/2010/main" val="3106509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E3B44-CEEB-87CC-00E6-0634D83E083A}"/>
              </a:ext>
            </a:extLst>
          </p:cNvPr>
          <p:cNvSpPr>
            <a:spLocks noGrp="1"/>
          </p:cNvSpPr>
          <p:nvPr>
            <p:ph type="title"/>
          </p:nvPr>
        </p:nvSpPr>
        <p:spPr>
          <a:xfrm>
            <a:off x="838200" y="0"/>
            <a:ext cx="10515600" cy="1325563"/>
          </a:xfrm>
        </p:spPr>
        <p:txBody>
          <a:bodyPr/>
          <a:lstStyle/>
          <a:p>
            <a:r>
              <a:rPr lang="en-US" dirty="0"/>
              <a:t>PL/SQL AND SQL TABLES</a:t>
            </a:r>
          </a:p>
        </p:txBody>
      </p:sp>
      <p:sp>
        <p:nvSpPr>
          <p:cNvPr id="3" name="Content Placeholder 2">
            <a:extLst>
              <a:ext uri="{FF2B5EF4-FFF2-40B4-BE49-F238E27FC236}">
                <a16:creationId xmlns:a16="http://schemas.microsoft.com/office/drawing/2014/main" id="{1C332DF1-0639-1464-B39E-F737FF32C788}"/>
              </a:ext>
            </a:extLst>
          </p:cNvPr>
          <p:cNvSpPr>
            <a:spLocks noGrp="1"/>
          </p:cNvSpPr>
          <p:nvPr>
            <p:ph idx="1"/>
          </p:nvPr>
        </p:nvSpPr>
        <p:spPr>
          <a:xfrm>
            <a:off x="838200" y="1214438"/>
            <a:ext cx="10515600" cy="5514975"/>
          </a:xfrm>
          <a:solidFill>
            <a:schemeClr val="accent2">
              <a:lumMod val="20000"/>
              <a:lumOff val="80000"/>
            </a:schemeClr>
          </a:solidFill>
          <a:ln>
            <a:solidFill>
              <a:schemeClr val="tx1"/>
            </a:solidFill>
          </a:ln>
        </p:spPr>
        <p:txBody>
          <a:bodyPr/>
          <a:lstStyle/>
          <a:p>
            <a:pPr marL="0" indent="0">
              <a:buNone/>
            </a:pPr>
            <a:r>
              <a:rPr lang="en-IN" b="1" i="0" dirty="0">
                <a:solidFill>
                  <a:srgbClr val="222222"/>
                </a:solidFill>
                <a:effectLst/>
                <a:latin typeface="Source Sans Pro" panose="020B0503030403020204" pitchFamily="34" charset="0"/>
              </a:rPr>
              <a:t>Example 1</a:t>
            </a:r>
            <a:r>
              <a:rPr lang="en-IN" b="0" i="0" dirty="0">
                <a:solidFill>
                  <a:srgbClr val="222222"/>
                </a:solidFill>
                <a:effectLst/>
                <a:latin typeface="Source Sans Pro" panose="020B0503030403020204" pitchFamily="34" charset="0"/>
              </a:rPr>
              <a:t>: </a:t>
            </a:r>
          </a:p>
          <a:p>
            <a:r>
              <a:rPr lang="en-IN" b="0" i="0" dirty="0">
                <a:solidFill>
                  <a:srgbClr val="222222"/>
                </a:solidFill>
                <a:effectLst/>
                <a:latin typeface="Source Sans Pro" panose="020B0503030403020204" pitchFamily="34" charset="0"/>
              </a:rPr>
              <a:t>In this example, we are going to see how to perform DML operations in PL/SQL. We are going to insert the below four records into emp table. Then we are going to update the salary of ‘XXX’ to 15000, and we are going to delete the employee record ‘ZZZ’. Finally, we are going to project the details of the employee ‘XXX’.</a:t>
            </a:r>
            <a:endParaRPr lang="en-US" dirty="0"/>
          </a:p>
        </p:txBody>
      </p:sp>
      <p:graphicFrame>
        <p:nvGraphicFramePr>
          <p:cNvPr id="4" name="Table 3">
            <a:extLst>
              <a:ext uri="{FF2B5EF4-FFF2-40B4-BE49-F238E27FC236}">
                <a16:creationId xmlns:a16="http://schemas.microsoft.com/office/drawing/2014/main" id="{AFE78A59-9DE0-1DC3-4F14-CCE386CBF4CB}"/>
              </a:ext>
            </a:extLst>
          </p:cNvPr>
          <p:cNvGraphicFramePr>
            <a:graphicFrameLocks noGrp="1"/>
          </p:cNvGraphicFramePr>
          <p:nvPr>
            <p:extLst>
              <p:ext uri="{D42A27DB-BD31-4B8C-83A1-F6EECF244321}">
                <p14:modId xmlns:p14="http://schemas.microsoft.com/office/powerpoint/2010/main" val="1279832207"/>
              </p:ext>
            </p:extLst>
          </p:nvPr>
        </p:nvGraphicFramePr>
        <p:xfrm>
          <a:off x="2442491" y="4511675"/>
          <a:ext cx="8021392" cy="1981200"/>
        </p:xfrm>
        <a:graphic>
          <a:graphicData uri="http://schemas.openxmlformats.org/drawingml/2006/table">
            <a:tbl>
              <a:tblPr>
                <a:tableStyleId>{08FB837D-C827-4EFA-A057-4D05807E0F7C}</a:tableStyleId>
              </a:tblPr>
              <a:tblGrid>
                <a:gridCol w="2005348">
                  <a:extLst>
                    <a:ext uri="{9D8B030D-6E8A-4147-A177-3AD203B41FA5}">
                      <a16:colId xmlns:a16="http://schemas.microsoft.com/office/drawing/2014/main" val="2559604170"/>
                    </a:ext>
                  </a:extLst>
                </a:gridCol>
                <a:gridCol w="2005348">
                  <a:extLst>
                    <a:ext uri="{9D8B030D-6E8A-4147-A177-3AD203B41FA5}">
                      <a16:colId xmlns:a16="http://schemas.microsoft.com/office/drawing/2014/main" val="3050071889"/>
                    </a:ext>
                  </a:extLst>
                </a:gridCol>
                <a:gridCol w="2005348">
                  <a:extLst>
                    <a:ext uri="{9D8B030D-6E8A-4147-A177-3AD203B41FA5}">
                      <a16:colId xmlns:a16="http://schemas.microsoft.com/office/drawing/2014/main" val="167162607"/>
                    </a:ext>
                  </a:extLst>
                </a:gridCol>
                <a:gridCol w="2005348">
                  <a:extLst>
                    <a:ext uri="{9D8B030D-6E8A-4147-A177-3AD203B41FA5}">
                      <a16:colId xmlns:a16="http://schemas.microsoft.com/office/drawing/2014/main" val="2012244366"/>
                    </a:ext>
                  </a:extLst>
                </a:gridCol>
              </a:tblGrid>
              <a:tr h="0">
                <a:tc>
                  <a:txBody>
                    <a:bodyPr/>
                    <a:lstStyle/>
                    <a:p>
                      <a:pPr algn="l"/>
                      <a:r>
                        <a:rPr lang="en-IN" sz="2000" b="1">
                          <a:effectLst/>
                        </a:rPr>
                        <a:t>EMP_NAME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2000" b="1" dirty="0">
                          <a:effectLst/>
                        </a:rPr>
                        <a:t>EMP_NO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2000" b="1">
                          <a:effectLst/>
                        </a:rPr>
                        <a:t>SALARY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2000" b="1" dirty="0">
                          <a:effectLst/>
                        </a:rPr>
                        <a:t>MANAGER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0972876"/>
                  </a:ext>
                </a:extLst>
              </a:tr>
              <a:tr h="0">
                <a:tc>
                  <a:txBody>
                    <a:bodyPr/>
                    <a:lstStyle/>
                    <a:p>
                      <a:r>
                        <a:rPr lang="en-IN" sz="2000">
                          <a:effectLst/>
                        </a:rPr>
                        <a:t>BBB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effectLst/>
                        </a:rPr>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effectLst/>
                        </a:rPr>
                        <a:t>25000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effectLst/>
                        </a:rPr>
                        <a:t>AAA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6482459"/>
                  </a:ext>
                </a:extLst>
              </a:tr>
              <a:tr h="0">
                <a:tc>
                  <a:txBody>
                    <a:bodyPr/>
                    <a:lstStyle/>
                    <a:p>
                      <a:r>
                        <a:rPr lang="en-IN" sz="2000">
                          <a:effectLst/>
                        </a:rPr>
                        <a:t>XXX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effectLst/>
                        </a:rPr>
                        <a:t>1001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effectLst/>
                        </a:rPr>
                        <a:t>10000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effectLst/>
                        </a:rPr>
                        <a:t>BBB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1219647"/>
                  </a:ext>
                </a:extLst>
              </a:tr>
              <a:tr h="0">
                <a:tc>
                  <a:txBody>
                    <a:bodyPr/>
                    <a:lstStyle/>
                    <a:p>
                      <a:r>
                        <a:rPr lang="en-IN" sz="2000">
                          <a:effectLst/>
                        </a:rPr>
                        <a:t>YYY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effectLst/>
                        </a:rPr>
                        <a:t>1002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effectLst/>
                        </a:rPr>
                        <a:t>10000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effectLst/>
                        </a:rPr>
                        <a:t>BBB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1985654"/>
                  </a:ext>
                </a:extLst>
              </a:tr>
              <a:tr h="0">
                <a:tc>
                  <a:txBody>
                    <a:bodyPr/>
                    <a:lstStyle/>
                    <a:p>
                      <a:r>
                        <a:rPr lang="en-IN" sz="2000">
                          <a:effectLst/>
                        </a:rPr>
                        <a:t>ZZZ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effectLst/>
                        </a:rPr>
                        <a:t>1003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a:effectLst/>
                        </a:rPr>
                        <a:t>7500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effectLst/>
                        </a:rPr>
                        <a:t>BBB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1773647"/>
                  </a:ext>
                </a:extLst>
              </a:tr>
            </a:tbl>
          </a:graphicData>
        </a:graphic>
      </p:graphicFrame>
    </p:spTree>
    <p:extLst>
      <p:ext uri="{BB962C8B-B14F-4D97-AF65-F5344CB8AC3E}">
        <p14:creationId xmlns:p14="http://schemas.microsoft.com/office/powerpoint/2010/main" val="16800507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224EF-D798-AEB0-ACB0-55F513780446}"/>
              </a:ext>
            </a:extLst>
          </p:cNvPr>
          <p:cNvSpPr>
            <a:spLocks noGrp="1"/>
          </p:cNvSpPr>
          <p:nvPr>
            <p:ph type="title"/>
          </p:nvPr>
        </p:nvSpPr>
        <p:spPr>
          <a:xfrm>
            <a:off x="643278" y="4499456"/>
            <a:ext cx="3571810" cy="843278"/>
          </a:xfrm>
        </p:spPr>
        <p:txBody>
          <a:bodyPr vert="horz" lIns="91440" tIns="45720" rIns="91440" bIns="45720" rtlCol="0" anchor="b">
            <a:normAutofit fontScale="90000"/>
          </a:bodyPr>
          <a:lstStyle/>
          <a:p>
            <a:r>
              <a:rPr lang="en-US" sz="6100" kern="1200" dirty="0">
                <a:solidFill>
                  <a:schemeClr val="tx1"/>
                </a:solidFill>
                <a:latin typeface="+mj-lt"/>
                <a:ea typeface="+mj-ea"/>
                <a:cs typeface="+mj-cs"/>
              </a:rPr>
              <a:t>SOLUTION</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QL in PL/SQL">
            <a:extLst>
              <a:ext uri="{FF2B5EF4-FFF2-40B4-BE49-F238E27FC236}">
                <a16:creationId xmlns:a16="http://schemas.microsoft.com/office/drawing/2014/main" id="{8C790874-6017-B6B3-0D5B-DD8408CEF3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2063" y="14288"/>
            <a:ext cx="7119937" cy="6858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7B76530-98D4-E855-35ED-B9E853772244}"/>
              </a:ext>
            </a:extLst>
          </p:cNvPr>
          <p:cNvPicPr>
            <a:picLocks noChangeAspect="1"/>
          </p:cNvPicPr>
          <p:nvPr/>
        </p:nvPicPr>
        <p:blipFill>
          <a:blip r:embed="rId3"/>
          <a:stretch>
            <a:fillRect/>
          </a:stretch>
        </p:blipFill>
        <p:spPr>
          <a:xfrm>
            <a:off x="595588" y="14288"/>
            <a:ext cx="3619500" cy="3479800"/>
          </a:xfrm>
          <a:prstGeom prst="rect">
            <a:avLst/>
          </a:prstGeom>
          <a:ln>
            <a:solidFill>
              <a:schemeClr val="tx1"/>
            </a:solidFill>
          </a:ln>
        </p:spPr>
      </p:pic>
    </p:spTree>
    <p:extLst>
      <p:ext uri="{BB962C8B-B14F-4D97-AF65-F5344CB8AC3E}">
        <p14:creationId xmlns:p14="http://schemas.microsoft.com/office/powerpoint/2010/main" val="35132434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7A61-FDC1-92B3-C4C6-27B871F796CC}"/>
              </a:ext>
            </a:extLst>
          </p:cNvPr>
          <p:cNvSpPr>
            <a:spLocks noGrp="1"/>
          </p:cNvSpPr>
          <p:nvPr>
            <p:ph type="title"/>
          </p:nvPr>
        </p:nvSpPr>
        <p:spPr/>
        <p:txBody>
          <a:bodyPr/>
          <a:lstStyle/>
          <a:p>
            <a:r>
              <a:rPr lang="en-IN" b="1" i="0" dirty="0">
                <a:solidFill>
                  <a:srgbClr val="222222"/>
                </a:solidFill>
                <a:effectLst/>
                <a:latin typeface="Source Sans Pro" panose="020B0503030403020204" pitchFamily="34" charset="0"/>
              </a:rPr>
              <a:t>CODE EXPLANATION</a:t>
            </a:r>
            <a:br>
              <a:rPr lang="en-IN" b="0"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D89F578D-8B1D-AFC0-32EC-9AE90D3B1CA6}"/>
              </a:ext>
            </a:extLst>
          </p:cNvPr>
          <p:cNvSpPr>
            <a:spLocks noGrp="1"/>
          </p:cNvSpPr>
          <p:nvPr>
            <p:ph idx="1"/>
          </p:nvPr>
        </p:nvSpPr>
        <p:spPr>
          <a:solidFill>
            <a:schemeClr val="accent2">
              <a:lumMod val="20000"/>
              <a:lumOff val="80000"/>
            </a:schemeClr>
          </a:solidFill>
          <a:ln>
            <a:solidFill>
              <a:schemeClr val="tx1"/>
            </a:solidFill>
          </a:ln>
        </p:spPr>
        <p:txBody>
          <a:bodyPr>
            <a:normAutofit/>
          </a:bodyPr>
          <a:lstStyle/>
          <a:p>
            <a:pPr algn="l">
              <a:buFont typeface="Arial" panose="020B0604020202020204" pitchFamily="34" charset="0"/>
              <a:buChar char="•"/>
            </a:pPr>
            <a:r>
              <a:rPr lang="en-IN" sz="2000" i="0" dirty="0">
                <a:solidFill>
                  <a:srgbClr val="222222"/>
                </a:solidFill>
                <a:effectLst/>
                <a:latin typeface="Heebo" pitchFamily="2" charset="-79"/>
                <a:cs typeface="Heebo" pitchFamily="2" charset="-79"/>
              </a:rPr>
              <a:t>Code line 2-5: Declaring the variable.</a:t>
            </a:r>
          </a:p>
          <a:p>
            <a:pPr algn="l">
              <a:buFont typeface="Arial" panose="020B0604020202020204" pitchFamily="34" charset="0"/>
              <a:buChar char="•"/>
            </a:pPr>
            <a:r>
              <a:rPr lang="en-IN" sz="2000" i="0" dirty="0">
                <a:solidFill>
                  <a:srgbClr val="222222"/>
                </a:solidFill>
                <a:effectLst/>
                <a:latin typeface="Heebo" pitchFamily="2" charset="-79"/>
                <a:cs typeface="Heebo" pitchFamily="2" charset="-79"/>
              </a:rPr>
              <a:t>Code line 7-14: Inserting the records into emp table.</a:t>
            </a:r>
          </a:p>
          <a:p>
            <a:pPr algn="l">
              <a:buFont typeface="Arial" panose="020B0604020202020204" pitchFamily="34" charset="0"/>
              <a:buChar char="•"/>
            </a:pPr>
            <a:r>
              <a:rPr lang="en-IN" sz="2000" i="0" dirty="0">
                <a:solidFill>
                  <a:srgbClr val="222222"/>
                </a:solidFill>
                <a:effectLst/>
                <a:latin typeface="Heebo" pitchFamily="2" charset="-79"/>
                <a:cs typeface="Heebo" pitchFamily="2" charset="-79"/>
              </a:rPr>
              <a:t>Code line 15: Committing the insert transactions.</a:t>
            </a:r>
          </a:p>
          <a:p>
            <a:pPr algn="l">
              <a:buFont typeface="Arial" panose="020B0604020202020204" pitchFamily="34" charset="0"/>
              <a:buChar char="•"/>
            </a:pPr>
            <a:r>
              <a:rPr lang="en-IN" sz="2000" i="0" dirty="0">
                <a:solidFill>
                  <a:srgbClr val="222222"/>
                </a:solidFill>
                <a:effectLst/>
                <a:latin typeface="Heebo" pitchFamily="2" charset="-79"/>
                <a:cs typeface="Heebo" pitchFamily="2" charset="-79"/>
              </a:rPr>
              <a:t>Code line 17-19: Updating the salary of the employee ‘XXX’ to 15000</a:t>
            </a:r>
          </a:p>
          <a:p>
            <a:pPr algn="l">
              <a:buFont typeface="Arial" panose="020B0604020202020204" pitchFamily="34" charset="0"/>
              <a:buChar char="•"/>
            </a:pPr>
            <a:r>
              <a:rPr lang="en-IN" sz="2000" i="0" dirty="0">
                <a:solidFill>
                  <a:srgbClr val="222222"/>
                </a:solidFill>
                <a:effectLst/>
                <a:latin typeface="Heebo" pitchFamily="2" charset="-79"/>
                <a:cs typeface="Heebo" pitchFamily="2" charset="-79"/>
              </a:rPr>
              <a:t>Code line 20: Committing the update transaction.</a:t>
            </a:r>
          </a:p>
          <a:p>
            <a:pPr algn="l">
              <a:buFont typeface="Arial" panose="020B0604020202020204" pitchFamily="34" charset="0"/>
              <a:buChar char="•"/>
            </a:pPr>
            <a:r>
              <a:rPr lang="en-IN" sz="2000" i="0" dirty="0">
                <a:solidFill>
                  <a:srgbClr val="222222"/>
                </a:solidFill>
                <a:effectLst/>
                <a:latin typeface="Heebo" pitchFamily="2" charset="-79"/>
                <a:cs typeface="Heebo" pitchFamily="2" charset="-79"/>
              </a:rPr>
              <a:t>Code line 22: Deleting the record of ‘ZZZ’</a:t>
            </a:r>
          </a:p>
          <a:p>
            <a:pPr algn="l">
              <a:buFont typeface="Arial" panose="020B0604020202020204" pitchFamily="34" charset="0"/>
              <a:buChar char="•"/>
            </a:pPr>
            <a:r>
              <a:rPr lang="en-IN" sz="2000" i="0" dirty="0">
                <a:solidFill>
                  <a:srgbClr val="222222"/>
                </a:solidFill>
                <a:effectLst/>
                <a:latin typeface="Heebo" pitchFamily="2" charset="-79"/>
                <a:cs typeface="Heebo" pitchFamily="2" charset="-79"/>
              </a:rPr>
              <a:t>Code line 23: Committing the delete transaction.</a:t>
            </a:r>
          </a:p>
          <a:p>
            <a:pPr algn="l">
              <a:buFont typeface="Arial" panose="020B0604020202020204" pitchFamily="34" charset="0"/>
              <a:buChar char="•"/>
            </a:pPr>
            <a:r>
              <a:rPr lang="en-IN" sz="2000" i="0" dirty="0">
                <a:solidFill>
                  <a:srgbClr val="222222"/>
                </a:solidFill>
                <a:effectLst/>
                <a:latin typeface="Heebo" pitchFamily="2" charset="-79"/>
                <a:cs typeface="Heebo" pitchFamily="2" charset="-79"/>
              </a:rPr>
              <a:t>Code line 25-27: Selecting the record of ‘XXX’ and populating into the variable </a:t>
            </a:r>
            <a:r>
              <a:rPr lang="en-IN" sz="2000" i="0" dirty="0" err="1">
                <a:solidFill>
                  <a:srgbClr val="222222"/>
                </a:solidFill>
                <a:effectLst/>
                <a:latin typeface="Heebo" pitchFamily="2" charset="-79"/>
                <a:cs typeface="Heebo" pitchFamily="2" charset="-79"/>
              </a:rPr>
              <a:t>l_emp_name</a:t>
            </a:r>
            <a:r>
              <a:rPr lang="en-IN" sz="2000" i="0" dirty="0">
                <a:solidFill>
                  <a:srgbClr val="222222"/>
                </a:solidFill>
                <a:effectLst/>
                <a:latin typeface="Heebo" pitchFamily="2" charset="-79"/>
                <a:cs typeface="Heebo" pitchFamily="2" charset="-79"/>
              </a:rPr>
              <a:t>, </a:t>
            </a:r>
            <a:r>
              <a:rPr lang="en-IN" sz="2000" i="0" dirty="0" err="1">
                <a:solidFill>
                  <a:srgbClr val="222222"/>
                </a:solidFill>
                <a:effectLst/>
                <a:latin typeface="Heebo" pitchFamily="2" charset="-79"/>
                <a:cs typeface="Heebo" pitchFamily="2" charset="-79"/>
              </a:rPr>
              <a:t>l_emp_no</a:t>
            </a:r>
            <a:r>
              <a:rPr lang="en-IN" sz="2000" i="0" dirty="0">
                <a:solidFill>
                  <a:srgbClr val="222222"/>
                </a:solidFill>
                <a:effectLst/>
                <a:latin typeface="Heebo" pitchFamily="2" charset="-79"/>
                <a:cs typeface="Heebo" pitchFamily="2" charset="-79"/>
              </a:rPr>
              <a:t>, </a:t>
            </a:r>
            <a:r>
              <a:rPr lang="en-IN" sz="2000" i="0" dirty="0" err="1">
                <a:solidFill>
                  <a:srgbClr val="222222"/>
                </a:solidFill>
                <a:effectLst/>
                <a:latin typeface="Heebo" pitchFamily="2" charset="-79"/>
                <a:cs typeface="Heebo" pitchFamily="2" charset="-79"/>
              </a:rPr>
              <a:t>l_salary</a:t>
            </a:r>
            <a:r>
              <a:rPr lang="en-IN" sz="2000" i="0" dirty="0">
                <a:solidFill>
                  <a:srgbClr val="222222"/>
                </a:solidFill>
                <a:effectLst/>
                <a:latin typeface="Heebo" pitchFamily="2" charset="-79"/>
                <a:cs typeface="Heebo" pitchFamily="2" charset="-79"/>
              </a:rPr>
              <a:t>, </a:t>
            </a:r>
            <a:r>
              <a:rPr lang="en-IN" sz="2000" i="0" dirty="0" err="1">
                <a:solidFill>
                  <a:srgbClr val="222222"/>
                </a:solidFill>
                <a:effectLst/>
                <a:latin typeface="Heebo" pitchFamily="2" charset="-79"/>
                <a:cs typeface="Heebo" pitchFamily="2" charset="-79"/>
              </a:rPr>
              <a:t>l_manager</a:t>
            </a:r>
            <a:r>
              <a:rPr lang="en-IN" sz="2000" i="0" dirty="0">
                <a:solidFill>
                  <a:srgbClr val="222222"/>
                </a:solidFill>
                <a:effectLst/>
                <a:latin typeface="Heebo" pitchFamily="2" charset="-79"/>
                <a:cs typeface="Heebo" pitchFamily="2" charset="-79"/>
              </a:rPr>
              <a:t>.</a:t>
            </a:r>
          </a:p>
          <a:p>
            <a:pPr algn="l">
              <a:buFont typeface="Arial" panose="020B0604020202020204" pitchFamily="34" charset="0"/>
              <a:buChar char="•"/>
            </a:pPr>
            <a:r>
              <a:rPr lang="en-IN" sz="2000" i="0" dirty="0">
                <a:solidFill>
                  <a:srgbClr val="222222"/>
                </a:solidFill>
                <a:effectLst/>
                <a:latin typeface="Heebo" pitchFamily="2" charset="-79"/>
                <a:cs typeface="Heebo" pitchFamily="2" charset="-79"/>
              </a:rPr>
              <a:t>Code line 28-32: Displaying the fetched records value.</a:t>
            </a:r>
          </a:p>
          <a:p>
            <a:endParaRPr lang="en-US" sz="2000" dirty="0">
              <a:latin typeface="Heebo" pitchFamily="2" charset="-79"/>
              <a:cs typeface="Heebo" pitchFamily="2" charset="-79"/>
            </a:endParaRPr>
          </a:p>
        </p:txBody>
      </p:sp>
    </p:spTree>
    <p:extLst>
      <p:ext uri="{BB962C8B-B14F-4D97-AF65-F5344CB8AC3E}">
        <p14:creationId xmlns:p14="http://schemas.microsoft.com/office/powerpoint/2010/main" val="12163052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E9929-2038-E77D-C89F-5A9DD776A514}"/>
              </a:ext>
            </a:extLst>
          </p:cNvPr>
          <p:cNvSpPr>
            <a:spLocks noGrp="1"/>
          </p:cNvSpPr>
          <p:nvPr>
            <p:ph type="title"/>
          </p:nvPr>
        </p:nvSpPr>
        <p:spPr>
          <a:xfrm>
            <a:off x="841248" y="548640"/>
            <a:ext cx="3600860" cy="5431536"/>
          </a:xfrm>
        </p:spPr>
        <p:txBody>
          <a:bodyPr>
            <a:normAutofit/>
          </a:bodyPr>
          <a:lstStyle/>
          <a:p>
            <a:r>
              <a:rPr lang="en-IN" sz="5400" b="1" i="0" dirty="0">
                <a:effectLst/>
              </a:rPr>
              <a:t>PL/SQL CURSOR</a:t>
            </a:r>
            <a:endParaRPr lang="en-US" sz="5400" dirty="0"/>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E8F44AD0-24AC-E40D-C90D-7E82A526DE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26038" y="900113"/>
            <a:ext cx="6481617" cy="46080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9036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CD01D-6E64-3198-A277-CDEAD1B5A388}"/>
              </a:ext>
            </a:extLst>
          </p:cNvPr>
          <p:cNvSpPr>
            <a:spLocks noGrp="1"/>
          </p:cNvSpPr>
          <p:nvPr>
            <p:ph type="title"/>
          </p:nvPr>
        </p:nvSpPr>
        <p:spPr>
          <a:xfrm>
            <a:off x="642257" y="174171"/>
            <a:ext cx="10515600" cy="603704"/>
          </a:xfrm>
        </p:spPr>
        <p:txBody>
          <a:bodyPr>
            <a:normAutofit fontScale="90000"/>
          </a:bodyPr>
          <a:lstStyle/>
          <a:p>
            <a:r>
              <a:rPr lang="en-IN" sz="4000" b="1" i="0" dirty="0">
                <a:effectLst/>
              </a:rPr>
              <a:t>PL/SQL CURSOR</a:t>
            </a:r>
            <a:endParaRPr lang="en-US" sz="4000" b="1" dirty="0"/>
          </a:p>
        </p:txBody>
      </p:sp>
      <p:sp>
        <p:nvSpPr>
          <p:cNvPr id="3" name="Content Placeholder 2">
            <a:extLst>
              <a:ext uri="{FF2B5EF4-FFF2-40B4-BE49-F238E27FC236}">
                <a16:creationId xmlns:a16="http://schemas.microsoft.com/office/drawing/2014/main" id="{D43437A0-00AD-507D-31DB-6F1B7E00FEC8}"/>
              </a:ext>
            </a:extLst>
          </p:cNvPr>
          <p:cNvSpPr>
            <a:spLocks noGrp="1"/>
          </p:cNvSpPr>
          <p:nvPr>
            <p:ph idx="1"/>
          </p:nvPr>
        </p:nvSpPr>
        <p:spPr>
          <a:xfrm>
            <a:off x="315686" y="968830"/>
            <a:ext cx="11506200" cy="5714999"/>
          </a:xfrm>
          <a:solidFill>
            <a:schemeClr val="accent2">
              <a:lumMod val="20000"/>
              <a:lumOff val="80000"/>
            </a:schemeClr>
          </a:solidFill>
          <a:ln>
            <a:solidFill>
              <a:schemeClr val="tx1"/>
            </a:solidFill>
          </a:ln>
        </p:spPr>
        <p:txBody>
          <a:bodyPr>
            <a:normAutofit lnSpcReduction="10000"/>
          </a:bodyPr>
          <a:lstStyle/>
          <a:p>
            <a:pPr algn="just"/>
            <a:r>
              <a:rPr lang="en-IN" sz="2000" b="0" i="0" dirty="0">
                <a:effectLst/>
                <a:latin typeface="Arial" panose="020B0604020202020204" pitchFamily="34" charset="0"/>
                <a:cs typeface="Arial" panose="020B0604020202020204" pitchFamily="34" charset="0"/>
              </a:rPr>
              <a:t>When an SQL statement is processed, Oracle creates a memory area known as context area. A cursor is a pointer to this context area. </a:t>
            </a:r>
          </a:p>
          <a:p>
            <a:pPr algn="just"/>
            <a:r>
              <a:rPr lang="en-IN" sz="2000" b="0" i="0" dirty="0">
                <a:effectLst/>
                <a:latin typeface="Arial" panose="020B0604020202020204" pitchFamily="34" charset="0"/>
                <a:cs typeface="Arial" panose="020B0604020202020204" pitchFamily="34" charset="0"/>
              </a:rPr>
              <a:t>It contains all information needed for processing the statement. In PL/SQL, the context area is controlled by Cursor. A cursor contains information on a select statement and the rows of data accessed by it.</a:t>
            </a:r>
          </a:p>
          <a:p>
            <a:pPr algn="just"/>
            <a:r>
              <a:rPr lang="en-IN" sz="2000" b="0" i="0" dirty="0">
                <a:effectLst/>
                <a:latin typeface="Arial" panose="020B0604020202020204" pitchFamily="34" charset="0"/>
                <a:cs typeface="Arial" panose="020B0604020202020204" pitchFamily="34" charset="0"/>
              </a:rPr>
              <a:t>A cursor is used to referred to a program to fetch and process the rows returned by the SQL statement, one at a time. There are two types of cursors:</a:t>
            </a:r>
          </a:p>
          <a:p>
            <a:pPr algn="just">
              <a:buFont typeface="Arial" panose="020B0604020202020204" pitchFamily="34" charset="0"/>
              <a:buChar char="•"/>
            </a:pPr>
            <a:r>
              <a:rPr lang="en-IN" sz="2000" b="0" i="0" dirty="0">
                <a:effectLst/>
                <a:latin typeface="Arial" panose="020B0604020202020204" pitchFamily="34" charset="0"/>
                <a:cs typeface="Arial" panose="020B0604020202020204" pitchFamily="34" charset="0"/>
              </a:rPr>
              <a:t>Implicit Cursors</a:t>
            </a:r>
          </a:p>
          <a:p>
            <a:pPr algn="just">
              <a:buFont typeface="Arial" panose="020B0604020202020204" pitchFamily="34" charset="0"/>
              <a:buChar char="•"/>
            </a:pPr>
            <a:r>
              <a:rPr lang="en-IN" sz="2000" b="0" i="0" dirty="0">
                <a:effectLst/>
                <a:latin typeface="Arial" panose="020B0604020202020204" pitchFamily="34" charset="0"/>
                <a:cs typeface="Arial" panose="020B0604020202020204" pitchFamily="34" charset="0"/>
              </a:rPr>
              <a:t>Explicit Cursors</a:t>
            </a:r>
          </a:p>
          <a:p>
            <a:pPr algn="just">
              <a:buFont typeface="Arial" panose="020B0604020202020204" pitchFamily="34" charset="0"/>
              <a:buChar char="•"/>
            </a:pPr>
            <a:endParaRPr lang="en-IN" sz="2000" b="0" i="0" dirty="0">
              <a:effectLst/>
              <a:latin typeface="Arial" panose="020B0604020202020204" pitchFamily="34" charset="0"/>
              <a:cs typeface="Arial" panose="020B0604020202020204" pitchFamily="34" charset="0"/>
            </a:endParaRPr>
          </a:p>
          <a:p>
            <a:pPr marL="0" indent="0" algn="just">
              <a:buNone/>
            </a:pPr>
            <a:r>
              <a:rPr lang="en-IN" sz="2000" b="1" u="sng" dirty="0">
                <a:latin typeface="Arial" panose="020B0604020202020204" pitchFamily="34" charset="0"/>
                <a:cs typeface="Arial" panose="020B0604020202020204" pitchFamily="34" charset="0"/>
              </a:rPr>
              <a:t>1) PL/SQL Implicit Cursors</a:t>
            </a:r>
          </a:p>
          <a:p>
            <a:pPr algn="just"/>
            <a:r>
              <a:rPr lang="en-IN" sz="2000" dirty="0">
                <a:latin typeface="Arial" panose="020B0604020202020204" pitchFamily="34" charset="0"/>
                <a:cs typeface="Arial" panose="020B0604020202020204" pitchFamily="34" charset="0"/>
              </a:rPr>
              <a:t>The implicit cursors are automatically generated by Oracle while an SQL statement is executed, if you don't use an explicit cursor for the statement.</a:t>
            </a:r>
          </a:p>
          <a:p>
            <a:pPr algn="just"/>
            <a:r>
              <a:rPr lang="en-IN" sz="2000" dirty="0">
                <a:latin typeface="Arial" panose="020B0604020202020204" pitchFamily="34" charset="0"/>
                <a:cs typeface="Arial" panose="020B0604020202020204" pitchFamily="34" charset="0"/>
              </a:rPr>
              <a:t>These are created by default to process the statements when DML statements like INSERT, UPDATE, DELETE etc. are executed.</a:t>
            </a:r>
          </a:p>
          <a:p>
            <a:pPr algn="just">
              <a:buFont typeface="Arial" panose="020B0604020202020204" pitchFamily="34" charset="0"/>
              <a:buChar char="•"/>
            </a:pPr>
            <a:r>
              <a:rPr lang="en-IN" sz="2000" dirty="0" err="1">
                <a:latin typeface="Arial" panose="020B0604020202020204" pitchFamily="34" charset="0"/>
                <a:cs typeface="Arial" panose="020B0604020202020204" pitchFamily="34" charset="0"/>
              </a:rPr>
              <a:t>Orcale</a:t>
            </a:r>
            <a:r>
              <a:rPr lang="en-IN" sz="2000" dirty="0">
                <a:latin typeface="Arial" panose="020B0604020202020204" pitchFamily="34" charset="0"/>
                <a:cs typeface="Arial" panose="020B0604020202020204" pitchFamily="34" charset="0"/>
              </a:rPr>
              <a:t> provides some attributes known as Implicit cursor's attributes to check the status of DML operations. Some of them are: %FOUND, %NOTFOUND, %ROWCOUNT and %ISOPEN.</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57533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CD01D-6E64-3198-A277-CDEAD1B5A388}"/>
              </a:ext>
            </a:extLst>
          </p:cNvPr>
          <p:cNvSpPr>
            <a:spLocks noGrp="1"/>
          </p:cNvSpPr>
          <p:nvPr>
            <p:ph type="title"/>
          </p:nvPr>
        </p:nvSpPr>
        <p:spPr>
          <a:xfrm>
            <a:off x="592562" y="469317"/>
            <a:ext cx="10515600" cy="603704"/>
          </a:xfrm>
        </p:spPr>
        <p:txBody>
          <a:bodyPr>
            <a:normAutofit fontScale="90000"/>
          </a:bodyPr>
          <a:lstStyle/>
          <a:p>
            <a:r>
              <a:rPr lang="en-IN" sz="4000" b="1" i="0" dirty="0">
                <a:effectLst/>
              </a:rPr>
              <a:t>PL/SQL CURSOR</a:t>
            </a:r>
            <a:endParaRPr lang="en-US" sz="4000" b="1" dirty="0"/>
          </a:p>
        </p:txBody>
      </p:sp>
      <p:sp>
        <p:nvSpPr>
          <p:cNvPr id="3" name="Content Placeholder 2">
            <a:extLst>
              <a:ext uri="{FF2B5EF4-FFF2-40B4-BE49-F238E27FC236}">
                <a16:creationId xmlns:a16="http://schemas.microsoft.com/office/drawing/2014/main" id="{D43437A0-00AD-507D-31DB-6F1B7E00FEC8}"/>
              </a:ext>
            </a:extLst>
          </p:cNvPr>
          <p:cNvSpPr>
            <a:spLocks noGrp="1"/>
          </p:cNvSpPr>
          <p:nvPr>
            <p:ph idx="1"/>
          </p:nvPr>
        </p:nvSpPr>
        <p:spPr>
          <a:xfrm>
            <a:off x="315685" y="1263975"/>
            <a:ext cx="3739479" cy="5196460"/>
          </a:xfrm>
          <a:solidFill>
            <a:schemeClr val="bg2">
              <a:lumMod val="90000"/>
            </a:schemeClr>
          </a:solidFill>
          <a:ln>
            <a:solidFill>
              <a:schemeClr val="tx1"/>
            </a:solidFill>
          </a:ln>
        </p:spPr>
        <p:txBody>
          <a:bodyPr>
            <a:normAutofit/>
          </a:bodyPr>
          <a:lstStyle/>
          <a:p>
            <a:pPr algn="just"/>
            <a:r>
              <a:rPr lang="en-IN" sz="2000" b="1" i="0" dirty="0">
                <a:effectLst/>
              </a:rPr>
              <a:t>For example: </a:t>
            </a:r>
            <a:r>
              <a:rPr lang="en-IN" sz="2000" b="0" i="0" dirty="0">
                <a:effectLst/>
              </a:rPr>
              <a:t>When you execute the SQL statements like INSERT, UPDATE, DELETE then the cursor attributes tell whether any rows are affected and how many have been affected. If you run a SELECT INTO statement in PL/SQL block, the implicit cursor attribute can be used to find out whether any row has been returned by the SELECT statement. It will return an error if there no data is selected.</a:t>
            </a:r>
          </a:p>
          <a:p>
            <a:pPr algn="just"/>
            <a:r>
              <a:rPr lang="en-IN" sz="2000" b="0" i="0" dirty="0">
                <a:effectLst/>
              </a:rPr>
              <a:t>The following table </a:t>
            </a:r>
            <a:r>
              <a:rPr lang="en-IN" sz="2000" b="0" i="0" dirty="0" err="1">
                <a:effectLst/>
              </a:rPr>
              <a:t>soecifies</a:t>
            </a:r>
            <a:r>
              <a:rPr lang="en-IN" sz="2000" b="0" i="0" dirty="0">
                <a:effectLst/>
              </a:rPr>
              <a:t> the status of the cursor with each of its attribute.</a:t>
            </a:r>
          </a:p>
        </p:txBody>
      </p:sp>
      <p:graphicFrame>
        <p:nvGraphicFramePr>
          <p:cNvPr id="4" name="Table 3">
            <a:extLst>
              <a:ext uri="{FF2B5EF4-FFF2-40B4-BE49-F238E27FC236}">
                <a16:creationId xmlns:a16="http://schemas.microsoft.com/office/drawing/2014/main" id="{BA2C8E42-B543-DFFA-E29B-BEB34C115DD4}"/>
              </a:ext>
            </a:extLst>
          </p:cNvPr>
          <p:cNvGraphicFramePr>
            <a:graphicFrameLocks noGrp="1"/>
          </p:cNvGraphicFramePr>
          <p:nvPr>
            <p:extLst>
              <p:ext uri="{D42A27DB-BD31-4B8C-83A1-F6EECF244321}">
                <p14:modId xmlns:p14="http://schemas.microsoft.com/office/powerpoint/2010/main" val="99390246"/>
              </p:ext>
            </p:extLst>
          </p:nvPr>
        </p:nvGraphicFramePr>
        <p:xfrm>
          <a:off x="4273826" y="1263975"/>
          <a:ext cx="7465947" cy="5124708"/>
        </p:xfrm>
        <a:graphic>
          <a:graphicData uri="http://schemas.openxmlformats.org/drawingml/2006/table">
            <a:tbl>
              <a:tblPr>
                <a:tableStyleId>{8A107856-5554-42FB-B03E-39F5DBC370BA}</a:tableStyleId>
              </a:tblPr>
              <a:tblGrid>
                <a:gridCol w="1719470">
                  <a:extLst>
                    <a:ext uri="{9D8B030D-6E8A-4147-A177-3AD203B41FA5}">
                      <a16:colId xmlns:a16="http://schemas.microsoft.com/office/drawing/2014/main" val="1548280270"/>
                    </a:ext>
                  </a:extLst>
                </a:gridCol>
                <a:gridCol w="5746477">
                  <a:extLst>
                    <a:ext uri="{9D8B030D-6E8A-4147-A177-3AD203B41FA5}">
                      <a16:colId xmlns:a16="http://schemas.microsoft.com/office/drawing/2014/main" val="1172166087"/>
                    </a:ext>
                  </a:extLst>
                </a:gridCol>
              </a:tblGrid>
              <a:tr h="331626">
                <a:tc>
                  <a:txBody>
                    <a:bodyPr/>
                    <a:lstStyle/>
                    <a:p>
                      <a:pPr algn="ctr" fontAlgn="t"/>
                      <a:r>
                        <a:rPr lang="en-IN" sz="2000" b="1">
                          <a:solidFill>
                            <a:schemeClr val="tx1"/>
                          </a:solidFill>
                          <a:effectLst/>
                          <a:latin typeface="+mn-lt"/>
                          <a:cs typeface="Arial" panose="020B0604020202020204" pitchFamily="34" charset="0"/>
                        </a:rPr>
                        <a:t>Attribute</a:t>
                      </a:r>
                    </a:p>
                  </a:txBody>
                  <a:tcPr marL="75370" marR="75370" marT="75370" marB="753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t"/>
                      <a:r>
                        <a:rPr lang="en-IN" sz="2000" b="1" dirty="0">
                          <a:solidFill>
                            <a:schemeClr val="tx1"/>
                          </a:solidFill>
                          <a:effectLst/>
                          <a:latin typeface="+mn-lt"/>
                          <a:cs typeface="Arial" panose="020B0604020202020204" pitchFamily="34" charset="0"/>
                        </a:rPr>
                        <a:t>Description</a:t>
                      </a:r>
                    </a:p>
                  </a:txBody>
                  <a:tcPr marL="75370" marR="75370" marT="75370" marB="753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9282561"/>
                  </a:ext>
                </a:extLst>
              </a:tr>
              <a:tr h="1185815">
                <a:tc>
                  <a:txBody>
                    <a:bodyPr/>
                    <a:lstStyle/>
                    <a:p>
                      <a:pPr algn="just" fontAlgn="t"/>
                      <a:r>
                        <a:rPr lang="en-IN" sz="2000" b="1" dirty="0">
                          <a:solidFill>
                            <a:schemeClr val="tx1"/>
                          </a:solidFill>
                          <a:effectLst/>
                          <a:latin typeface="+mn-lt"/>
                          <a:cs typeface="Arial" panose="020B0604020202020204" pitchFamily="34" charset="0"/>
                        </a:rPr>
                        <a:t>%FOUND</a:t>
                      </a:r>
                    </a:p>
                  </a:txBody>
                  <a:tcPr marL="50246" marR="50246" marT="50246" marB="50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t"/>
                      <a:r>
                        <a:rPr lang="en-IN" sz="2000" dirty="0">
                          <a:solidFill>
                            <a:schemeClr val="tx1"/>
                          </a:solidFill>
                          <a:effectLst/>
                          <a:latin typeface="+mn-lt"/>
                          <a:cs typeface="Arial" panose="020B0604020202020204" pitchFamily="34" charset="0"/>
                        </a:rPr>
                        <a:t>Its return value is TRUE if DML statements like INSERT, DELETE and UPDATE affect at least one row or more rows or a SELECT INTO statement returned one or more rows. Otherwise it returns FALSE.</a:t>
                      </a:r>
                    </a:p>
                  </a:txBody>
                  <a:tcPr marL="50246" marR="50246" marT="50246" marB="50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99320600"/>
                  </a:ext>
                </a:extLst>
              </a:tr>
              <a:tr h="1185815">
                <a:tc>
                  <a:txBody>
                    <a:bodyPr/>
                    <a:lstStyle/>
                    <a:p>
                      <a:pPr algn="just" fontAlgn="t"/>
                      <a:r>
                        <a:rPr lang="en-IN" sz="2000" b="1" dirty="0">
                          <a:solidFill>
                            <a:schemeClr val="tx1"/>
                          </a:solidFill>
                          <a:effectLst/>
                          <a:latin typeface="+mn-lt"/>
                          <a:cs typeface="Arial" panose="020B0604020202020204" pitchFamily="34" charset="0"/>
                        </a:rPr>
                        <a:t>%NOTFOUND</a:t>
                      </a:r>
                    </a:p>
                  </a:txBody>
                  <a:tcPr marL="50246" marR="50246" marT="50246" marB="50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t"/>
                      <a:r>
                        <a:rPr lang="en-IN" sz="2000" dirty="0">
                          <a:solidFill>
                            <a:schemeClr val="tx1"/>
                          </a:solidFill>
                          <a:effectLst/>
                          <a:latin typeface="+mn-lt"/>
                          <a:cs typeface="Arial" panose="020B0604020202020204" pitchFamily="34" charset="0"/>
                        </a:rPr>
                        <a:t>Its return value is TRUE if DML statements like INSERT, DELETE and UPDATE affect no row, or a SELECT INTO statement return no rows. Otherwise it returns FALSE. It is a just opposite of %FOUND.</a:t>
                      </a:r>
                    </a:p>
                  </a:txBody>
                  <a:tcPr marL="50246" marR="50246" marT="50246" marB="50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49863331"/>
                  </a:ext>
                </a:extLst>
              </a:tr>
              <a:tr h="824041">
                <a:tc>
                  <a:txBody>
                    <a:bodyPr/>
                    <a:lstStyle/>
                    <a:p>
                      <a:pPr algn="just" fontAlgn="t"/>
                      <a:r>
                        <a:rPr lang="en-IN" sz="2000" b="1">
                          <a:solidFill>
                            <a:schemeClr val="tx1"/>
                          </a:solidFill>
                          <a:effectLst/>
                          <a:latin typeface="+mn-lt"/>
                          <a:cs typeface="Arial" panose="020B0604020202020204" pitchFamily="34" charset="0"/>
                        </a:rPr>
                        <a:t>%ISOPEN</a:t>
                      </a:r>
                    </a:p>
                  </a:txBody>
                  <a:tcPr marL="50246" marR="50246" marT="50246" marB="50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t"/>
                      <a:r>
                        <a:rPr lang="en-IN" sz="2000">
                          <a:solidFill>
                            <a:schemeClr val="tx1"/>
                          </a:solidFill>
                          <a:effectLst/>
                          <a:latin typeface="+mn-lt"/>
                          <a:cs typeface="Arial" panose="020B0604020202020204" pitchFamily="34" charset="0"/>
                        </a:rPr>
                        <a:t>It always returns FALSE for implicit cursors, because the SQL cursor is automatically closed after executing its associated SQL statements.</a:t>
                      </a:r>
                    </a:p>
                  </a:txBody>
                  <a:tcPr marL="50246" marR="50246" marT="50246" marB="50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128925158"/>
                  </a:ext>
                </a:extLst>
              </a:tr>
              <a:tr h="824041">
                <a:tc>
                  <a:txBody>
                    <a:bodyPr/>
                    <a:lstStyle/>
                    <a:p>
                      <a:pPr algn="just" fontAlgn="t"/>
                      <a:r>
                        <a:rPr lang="en-IN" sz="2000" b="1" dirty="0">
                          <a:solidFill>
                            <a:schemeClr val="tx1"/>
                          </a:solidFill>
                          <a:effectLst/>
                          <a:latin typeface="+mn-lt"/>
                          <a:cs typeface="Arial" panose="020B0604020202020204" pitchFamily="34" charset="0"/>
                        </a:rPr>
                        <a:t>%ROWCOUNT</a:t>
                      </a:r>
                    </a:p>
                  </a:txBody>
                  <a:tcPr marL="50246" marR="50246" marT="50246" marB="50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just" fontAlgn="t"/>
                      <a:r>
                        <a:rPr lang="en-IN" sz="2000" dirty="0">
                          <a:solidFill>
                            <a:schemeClr val="tx1"/>
                          </a:solidFill>
                          <a:effectLst/>
                          <a:latin typeface="+mn-lt"/>
                          <a:cs typeface="Arial" panose="020B0604020202020204" pitchFamily="34" charset="0"/>
                        </a:rPr>
                        <a:t>It returns the number of rows affected by DML statements like INSERT, DELETE, and UPDATE or returned by a SELECT INTO statement.</a:t>
                      </a:r>
                    </a:p>
                  </a:txBody>
                  <a:tcPr marL="50246" marR="50246" marT="50246" marB="502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611245"/>
                  </a:ext>
                </a:extLst>
              </a:tr>
            </a:tbl>
          </a:graphicData>
        </a:graphic>
      </p:graphicFrame>
    </p:spTree>
    <p:extLst>
      <p:ext uri="{BB962C8B-B14F-4D97-AF65-F5344CB8AC3E}">
        <p14:creationId xmlns:p14="http://schemas.microsoft.com/office/powerpoint/2010/main" val="482736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412CA6-640B-7CCF-77DF-A86D3BCD6A55}"/>
              </a:ext>
            </a:extLst>
          </p:cNvPr>
          <p:cNvSpPr>
            <a:spLocks noGrp="1"/>
          </p:cNvSpPr>
          <p:nvPr>
            <p:ph type="title"/>
          </p:nvPr>
        </p:nvSpPr>
        <p:spPr>
          <a:xfrm>
            <a:off x="643278" y="676283"/>
            <a:ext cx="5787717" cy="1719072"/>
          </a:xfrm>
        </p:spPr>
        <p:txBody>
          <a:bodyPr anchor="b">
            <a:normAutofit/>
          </a:bodyPr>
          <a:lstStyle/>
          <a:p>
            <a:r>
              <a:rPr lang="en-IN" sz="3800" b="1" i="0" dirty="0">
                <a:effectLst/>
                <a:latin typeface="Heebo" pitchFamily="2" charset="-79"/>
                <a:cs typeface="Heebo" pitchFamily="2" charset="-79"/>
              </a:rPr>
              <a:t>THE PL/SQL COMMENTS</a:t>
            </a:r>
            <a:br>
              <a:rPr lang="en-IN" sz="3800" b="1" i="0" dirty="0">
                <a:effectLst/>
                <a:latin typeface="Heebo" pitchFamily="2" charset="-79"/>
                <a:cs typeface="Heebo" pitchFamily="2" charset="-79"/>
              </a:rPr>
            </a:br>
            <a:endParaRPr lang="en-US" sz="3800" b="1" dirty="0">
              <a:latin typeface="Heebo" pitchFamily="2" charset="-79"/>
              <a:cs typeface="Heebo" pitchFamily="2" charset="-79"/>
            </a:endParaRP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63F24C-9F92-68BC-E986-B23D53266551}"/>
              </a:ext>
            </a:extLst>
          </p:cNvPr>
          <p:cNvSpPr>
            <a:spLocks noGrp="1"/>
          </p:cNvSpPr>
          <p:nvPr>
            <p:ph idx="1"/>
          </p:nvPr>
        </p:nvSpPr>
        <p:spPr>
          <a:xfrm>
            <a:off x="7524365" y="1444317"/>
            <a:ext cx="4523667" cy="5014395"/>
          </a:xfrm>
          <a:solidFill>
            <a:schemeClr val="accent2">
              <a:lumMod val="20000"/>
              <a:lumOff val="80000"/>
            </a:schemeClr>
          </a:solidFill>
          <a:ln>
            <a:solidFill>
              <a:schemeClr val="tx1"/>
            </a:solidFill>
          </a:ln>
        </p:spPr>
        <p:txBody>
          <a:bodyPr anchor="t">
            <a:noAutofit/>
          </a:bodyPr>
          <a:lstStyle/>
          <a:p>
            <a:r>
              <a:rPr lang="en-IN" sz="2000" b="0" i="0" dirty="0">
                <a:effectLst/>
                <a:latin typeface="Heebo" pitchFamily="2" charset="-79"/>
                <a:cs typeface="Heebo" pitchFamily="2" charset="-79"/>
              </a:rPr>
              <a:t>Program comments are explanatory statements that can be included in the PL/SQL code that you write and helps anyone reading its source code. </a:t>
            </a:r>
          </a:p>
          <a:p>
            <a:r>
              <a:rPr lang="en-IN" sz="2000" b="0" i="0" dirty="0">
                <a:effectLst/>
                <a:latin typeface="Heebo" pitchFamily="2" charset="-79"/>
                <a:cs typeface="Heebo" pitchFamily="2" charset="-79"/>
              </a:rPr>
              <a:t>All programming languages allow some form of comments.</a:t>
            </a:r>
          </a:p>
          <a:p>
            <a:r>
              <a:rPr lang="en-IN" sz="2000" b="0" i="0" dirty="0">
                <a:effectLst/>
                <a:latin typeface="Heebo" pitchFamily="2" charset="-79"/>
                <a:cs typeface="Heebo" pitchFamily="2" charset="-79"/>
              </a:rPr>
              <a:t>The PL/SQL supports sin </a:t>
            </a:r>
            <a:r>
              <a:rPr lang="en-IN" sz="2000" b="0" i="0" dirty="0" err="1">
                <a:effectLst/>
                <a:latin typeface="Heebo" pitchFamily="2" charset="-79"/>
                <a:cs typeface="Heebo" pitchFamily="2" charset="-79"/>
              </a:rPr>
              <a:t>Agle</a:t>
            </a:r>
            <a:r>
              <a:rPr lang="en-IN" sz="2000" b="0" i="0" dirty="0">
                <a:effectLst/>
                <a:latin typeface="Heebo" pitchFamily="2" charset="-79"/>
                <a:cs typeface="Heebo" pitchFamily="2" charset="-79"/>
              </a:rPr>
              <a:t>-line and multi-line comments. </a:t>
            </a:r>
          </a:p>
          <a:p>
            <a:r>
              <a:rPr lang="en-IN" sz="2000" b="0" i="0" dirty="0">
                <a:effectLst/>
                <a:latin typeface="Heebo" pitchFamily="2" charset="-79"/>
                <a:cs typeface="Heebo" pitchFamily="2" charset="-79"/>
              </a:rPr>
              <a:t>All characters available inside any comment are ignored by the PL/SQL compiler. </a:t>
            </a:r>
          </a:p>
          <a:p>
            <a:r>
              <a:rPr lang="en-IN" sz="2000" b="0" i="0" dirty="0">
                <a:effectLst/>
                <a:latin typeface="Heebo" pitchFamily="2" charset="-79"/>
                <a:cs typeface="Heebo" pitchFamily="2" charset="-79"/>
              </a:rPr>
              <a:t>The PL/SQL single-line comments start with the delimiter -- (double hyphen) and multi-line comments are enclosed by /* and */.</a:t>
            </a:r>
          </a:p>
          <a:p>
            <a:endParaRPr lang="en-US" sz="2000" dirty="0">
              <a:latin typeface="Heebo" pitchFamily="2" charset="-79"/>
              <a:cs typeface="Heebo" pitchFamily="2" charset="-79"/>
            </a:endParaRPr>
          </a:p>
        </p:txBody>
      </p:sp>
      <p:pic>
        <p:nvPicPr>
          <p:cNvPr id="4" name="Picture 3">
            <a:extLst>
              <a:ext uri="{FF2B5EF4-FFF2-40B4-BE49-F238E27FC236}">
                <a16:creationId xmlns:a16="http://schemas.microsoft.com/office/drawing/2014/main" id="{5CE872A4-4312-84EF-148B-978657CC6C47}"/>
              </a:ext>
            </a:extLst>
          </p:cNvPr>
          <p:cNvPicPr>
            <a:picLocks noChangeAspect="1"/>
          </p:cNvPicPr>
          <p:nvPr/>
        </p:nvPicPr>
        <p:blipFill>
          <a:blip r:embed="rId2"/>
          <a:stretch>
            <a:fillRect/>
          </a:stretch>
        </p:blipFill>
        <p:spPr>
          <a:xfrm>
            <a:off x="143968" y="2688425"/>
            <a:ext cx="6903720" cy="4073194"/>
          </a:xfrm>
          <a:prstGeom prst="rect">
            <a:avLst/>
          </a:prstGeom>
          <a:ln>
            <a:solidFill>
              <a:schemeClr val="tx1"/>
            </a:solidFill>
          </a:ln>
        </p:spPr>
      </p:pic>
    </p:spTree>
    <p:extLst>
      <p:ext uri="{BB962C8B-B14F-4D97-AF65-F5344CB8AC3E}">
        <p14:creationId xmlns:p14="http://schemas.microsoft.com/office/powerpoint/2010/main" val="18230338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35420-1360-A0BB-D485-FBA364D64C1B}"/>
              </a:ext>
            </a:extLst>
          </p:cNvPr>
          <p:cNvSpPr>
            <a:spLocks noGrp="1"/>
          </p:cNvSpPr>
          <p:nvPr>
            <p:ph type="title"/>
          </p:nvPr>
        </p:nvSpPr>
        <p:spPr/>
        <p:txBody>
          <a:bodyPr>
            <a:normAutofit/>
          </a:bodyPr>
          <a:lstStyle/>
          <a:p>
            <a:r>
              <a:rPr lang="en-IN" sz="4000" b="0" i="0" dirty="0">
                <a:effectLst/>
              </a:rPr>
              <a:t>PL/SQL IMPLICIT CURSOR EXAMPLE</a:t>
            </a:r>
            <a:br>
              <a:rPr lang="en-IN" sz="4000" b="0" i="0" dirty="0">
                <a:effectLst/>
              </a:rPr>
            </a:br>
            <a:endParaRPr lang="en-US" sz="4000" dirty="0"/>
          </a:p>
        </p:txBody>
      </p:sp>
      <p:sp>
        <p:nvSpPr>
          <p:cNvPr id="3" name="Content Placeholder 2">
            <a:extLst>
              <a:ext uri="{FF2B5EF4-FFF2-40B4-BE49-F238E27FC236}">
                <a16:creationId xmlns:a16="http://schemas.microsoft.com/office/drawing/2014/main" id="{C82C9FE5-1253-FBE1-2D5C-52E4BEF48AE2}"/>
              </a:ext>
            </a:extLst>
          </p:cNvPr>
          <p:cNvSpPr>
            <a:spLocks noGrp="1"/>
          </p:cNvSpPr>
          <p:nvPr>
            <p:ph idx="1"/>
          </p:nvPr>
        </p:nvSpPr>
        <p:spPr>
          <a:xfrm>
            <a:off x="500270" y="1169643"/>
            <a:ext cx="11529390" cy="828122"/>
          </a:xfrm>
        </p:spPr>
        <p:txBody>
          <a:bodyPr>
            <a:normAutofit fontScale="85000" lnSpcReduction="20000"/>
          </a:bodyPr>
          <a:lstStyle/>
          <a:p>
            <a:pPr algn="just"/>
            <a:r>
              <a:rPr lang="en-IN" sz="2000" b="1" i="0" dirty="0">
                <a:effectLst/>
              </a:rPr>
              <a:t>Create customers table and have records:</a:t>
            </a:r>
          </a:p>
          <a:p>
            <a:pPr algn="just"/>
            <a:r>
              <a:rPr lang="en-IN" sz="2000" b="0" i="0" dirty="0">
                <a:effectLst/>
              </a:rPr>
              <a:t>Let's execute the following program to update the table and increase salary of each customer by 5000. Here, SQL%ROWCOUNT attribute is used to determine the number of rows affected:</a:t>
            </a:r>
            <a:endParaRPr lang="en-US" sz="2000" dirty="0"/>
          </a:p>
        </p:txBody>
      </p:sp>
      <p:graphicFrame>
        <p:nvGraphicFramePr>
          <p:cNvPr id="5" name="Table 4">
            <a:extLst>
              <a:ext uri="{FF2B5EF4-FFF2-40B4-BE49-F238E27FC236}">
                <a16:creationId xmlns:a16="http://schemas.microsoft.com/office/drawing/2014/main" id="{343C2C96-4E7D-3712-DC6C-AA84EFE88DBB}"/>
              </a:ext>
            </a:extLst>
          </p:cNvPr>
          <p:cNvGraphicFramePr>
            <a:graphicFrameLocks noGrp="1"/>
          </p:cNvGraphicFramePr>
          <p:nvPr>
            <p:extLst>
              <p:ext uri="{D42A27DB-BD31-4B8C-83A1-F6EECF244321}">
                <p14:modId xmlns:p14="http://schemas.microsoft.com/office/powerpoint/2010/main" val="2879838411"/>
              </p:ext>
            </p:extLst>
          </p:nvPr>
        </p:nvGraphicFramePr>
        <p:xfrm>
          <a:off x="6819898" y="2052915"/>
          <a:ext cx="5087179" cy="3063240"/>
        </p:xfrm>
        <a:graphic>
          <a:graphicData uri="http://schemas.openxmlformats.org/drawingml/2006/table">
            <a:tbl>
              <a:tblPr/>
              <a:tblGrid>
                <a:gridCol w="485362">
                  <a:extLst>
                    <a:ext uri="{9D8B030D-6E8A-4147-A177-3AD203B41FA5}">
                      <a16:colId xmlns:a16="http://schemas.microsoft.com/office/drawing/2014/main" val="881233680"/>
                    </a:ext>
                  </a:extLst>
                </a:gridCol>
                <a:gridCol w="1093305">
                  <a:extLst>
                    <a:ext uri="{9D8B030D-6E8A-4147-A177-3AD203B41FA5}">
                      <a16:colId xmlns:a16="http://schemas.microsoft.com/office/drawing/2014/main" val="2602627762"/>
                    </a:ext>
                  </a:extLst>
                </a:gridCol>
                <a:gridCol w="934278">
                  <a:extLst>
                    <a:ext uri="{9D8B030D-6E8A-4147-A177-3AD203B41FA5}">
                      <a16:colId xmlns:a16="http://schemas.microsoft.com/office/drawing/2014/main" val="43399027"/>
                    </a:ext>
                  </a:extLst>
                </a:gridCol>
                <a:gridCol w="1351722">
                  <a:extLst>
                    <a:ext uri="{9D8B030D-6E8A-4147-A177-3AD203B41FA5}">
                      <a16:colId xmlns:a16="http://schemas.microsoft.com/office/drawing/2014/main" val="648530134"/>
                    </a:ext>
                  </a:extLst>
                </a:gridCol>
                <a:gridCol w="1222512">
                  <a:extLst>
                    <a:ext uri="{9D8B030D-6E8A-4147-A177-3AD203B41FA5}">
                      <a16:colId xmlns:a16="http://schemas.microsoft.com/office/drawing/2014/main" val="3067406309"/>
                    </a:ext>
                  </a:extLst>
                </a:gridCol>
              </a:tblGrid>
              <a:tr h="0">
                <a:tc>
                  <a:txBody>
                    <a:bodyPr/>
                    <a:lstStyle/>
                    <a:p>
                      <a:pPr algn="l" fontAlgn="t"/>
                      <a:r>
                        <a:rPr lang="en-IN">
                          <a:solidFill>
                            <a:srgbClr val="000000"/>
                          </a:solidFill>
                          <a:effectLst/>
                          <a:latin typeface="times new roman" panose="02020603050405020304" pitchFamily="18" charset="0"/>
                        </a:rPr>
                        <a:t>ID</a:t>
                      </a:r>
                    </a:p>
                  </a:txBody>
                  <a:tcPr marL="114300" marR="114300" marT="114300" marB="114300">
                    <a:lnL w="9525" cap="flat" cmpd="sng" algn="ctr">
                      <a:solidFill>
                        <a:srgbClr val="404A80"/>
                      </a:solidFill>
                      <a:prstDash val="solid"/>
                      <a:round/>
                      <a:headEnd type="none" w="med" len="med"/>
                      <a:tailEnd type="none" w="med" len="med"/>
                    </a:lnL>
                    <a:lnR w="9525" cap="flat" cmpd="sng" algn="ctr">
                      <a:solidFill>
                        <a:srgbClr val="404A80"/>
                      </a:solidFill>
                      <a:prstDash val="solid"/>
                      <a:round/>
                      <a:headEnd type="none" w="med" len="med"/>
                      <a:tailEnd type="none" w="med" len="med"/>
                    </a:lnR>
                    <a:lnT w="9525" cap="flat" cmpd="sng" algn="ctr">
                      <a:solidFill>
                        <a:srgbClr val="404A8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NAME</a:t>
                      </a:r>
                    </a:p>
                  </a:txBody>
                  <a:tcPr marL="114300" marR="114300" marT="114300" marB="114300">
                    <a:lnL w="9525" cap="flat" cmpd="sng" algn="ctr">
                      <a:solidFill>
                        <a:srgbClr val="404A80"/>
                      </a:solidFill>
                      <a:prstDash val="solid"/>
                      <a:round/>
                      <a:headEnd type="none" w="med" len="med"/>
                      <a:tailEnd type="none" w="med" len="med"/>
                    </a:lnL>
                    <a:lnR w="9525" cap="flat" cmpd="sng" algn="ctr">
                      <a:solidFill>
                        <a:srgbClr val="404A80"/>
                      </a:solidFill>
                      <a:prstDash val="solid"/>
                      <a:round/>
                      <a:headEnd type="none" w="med" len="med"/>
                      <a:tailEnd type="none" w="med" len="med"/>
                    </a:lnR>
                    <a:lnT w="9525" cap="flat" cmpd="sng" algn="ctr">
                      <a:solidFill>
                        <a:srgbClr val="404A8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AGE</a:t>
                      </a:r>
                    </a:p>
                  </a:txBody>
                  <a:tcPr marL="114300" marR="114300" marT="114300" marB="114300">
                    <a:lnL w="9525" cap="flat" cmpd="sng" algn="ctr">
                      <a:solidFill>
                        <a:srgbClr val="404A80"/>
                      </a:solidFill>
                      <a:prstDash val="solid"/>
                      <a:round/>
                      <a:headEnd type="none" w="med" len="med"/>
                      <a:tailEnd type="none" w="med" len="med"/>
                    </a:lnL>
                    <a:lnR w="9525" cap="flat" cmpd="sng" algn="ctr">
                      <a:solidFill>
                        <a:srgbClr val="404A80"/>
                      </a:solidFill>
                      <a:prstDash val="solid"/>
                      <a:round/>
                      <a:headEnd type="none" w="med" len="med"/>
                      <a:tailEnd type="none" w="med" len="med"/>
                    </a:lnR>
                    <a:lnT w="9525" cap="flat" cmpd="sng" algn="ctr">
                      <a:solidFill>
                        <a:srgbClr val="404A8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ADDRESS</a:t>
                      </a:r>
                    </a:p>
                  </a:txBody>
                  <a:tcPr marL="114300" marR="114300" marT="114300" marB="114300">
                    <a:lnL w="9525" cap="flat" cmpd="sng" algn="ctr">
                      <a:solidFill>
                        <a:srgbClr val="404A80"/>
                      </a:solidFill>
                      <a:prstDash val="solid"/>
                      <a:round/>
                      <a:headEnd type="none" w="med" len="med"/>
                      <a:tailEnd type="none" w="med" len="med"/>
                    </a:lnL>
                    <a:lnR w="9525" cap="flat" cmpd="sng" algn="ctr">
                      <a:solidFill>
                        <a:srgbClr val="404A80"/>
                      </a:solidFill>
                      <a:prstDash val="solid"/>
                      <a:round/>
                      <a:headEnd type="none" w="med" len="med"/>
                      <a:tailEnd type="none" w="med" len="med"/>
                    </a:lnR>
                    <a:lnT w="9525" cap="flat" cmpd="sng" algn="ctr">
                      <a:solidFill>
                        <a:srgbClr val="404A8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SALARY</a:t>
                      </a:r>
                    </a:p>
                  </a:txBody>
                  <a:tcPr marL="114300" marR="114300" marT="114300" marB="114300">
                    <a:lnL w="9525" cap="flat" cmpd="sng" algn="ctr">
                      <a:solidFill>
                        <a:srgbClr val="404A80"/>
                      </a:solidFill>
                      <a:prstDash val="solid"/>
                      <a:round/>
                      <a:headEnd type="none" w="med" len="med"/>
                      <a:tailEnd type="none" w="med" len="med"/>
                    </a:lnL>
                    <a:lnR w="9525" cap="flat" cmpd="sng" algn="ctr">
                      <a:solidFill>
                        <a:srgbClr val="404A80"/>
                      </a:solidFill>
                      <a:prstDash val="solid"/>
                      <a:round/>
                      <a:headEnd type="none" w="med" len="med"/>
                      <a:tailEnd type="none" w="med" len="med"/>
                    </a:lnR>
                    <a:lnT w="9525" cap="flat" cmpd="sng" algn="ctr">
                      <a:solidFill>
                        <a:srgbClr val="404A8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595106022"/>
                  </a:ext>
                </a:extLst>
              </a:tr>
              <a:tr h="0">
                <a:tc>
                  <a:txBody>
                    <a:bodyPr/>
                    <a:lstStyle/>
                    <a:p>
                      <a:pPr algn="just" fontAlgn="t"/>
                      <a:r>
                        <a:rPr lang="en-IN" dirty="0">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Ramesh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23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Allahabad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7947816"/>
                  </a:ext>
                </a:extLst>
              </a:tr>
              <a:tr h="0">
                <a:tc>
                  <a:txBody>
                    <a:bodyPr/>
                    <a:lstStyle/>
                    <a:p>
                      <a:pPr algn="just" fontAlgn="t"/>
                      <a:r>
                        <a:rPr lang="en-IN">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Suresh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Kanpur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22000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12545134"/>
                  </a:ext>
                </a:extLst>
              </a:tr>
              <a:tr h="0">
                <a:tc>
                  <a:txBody>
                    <a:bodyPr/>
                    <a:lstStyle/>
                    <a:p>
                      <a:pPr algn="just" fontAlgn="t"/>
                      <a:r>
                        <a:rPr lang="en-IN">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Mahesh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Ghaziabad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24000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3553203"/>
                  </a:ext>
                </a:extLst>
              </a:tr>
              <a:tr h="0">
                <a:tc>
                  <a:txBody>
                    <a:bodyPr/>
                    <a:lstStyle/>
                    <a:p>
                      <a:pPr algn="just" fontAlgn="t"/>
                      <a:r>
                        <a:rPr lang="en-IN">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Chandan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Noida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26000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32721979"/>
                  </a:ext>
                </a:extLst>
              </a:tr>
              <a:tr h="0">
                <a:tc>
                  <a:txBody>
                    <a:bodyPr/>
                    <a:lstStyle/>
                    <a:p>
                      <a:pPr algn="just" fontAlgn="t"/>
                      <a:r>
                        <a:rPr lang="en-IN">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Alex</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Paris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28000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32444291"/>
                  </a:ext>
                </a:extLst>
              </a:tr>
              <a:tr h="0">
                <a:tc>
                  <a:txBody>
                    <a:bodyPr/>
                    <a:lstStyle/>
                    <a:p>
                      <a:pPr algn="just" fontAlgn="t"/>
                      <a:r>
                        <a:rPr lang="en-IN">
                          <a:solidFill>
                            <a:srgbClr val="333333"/>
                          </a:solidFill>
                          <a:effectLst/>
                          <a:latin typeface="inter-regular"/>
                        </a:rPr>
                        <a:t>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Sunita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Delhi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30000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41760199"/>
                  </a:ext>
                </a:extLst>
              </a:tr>
            </a:tbl>
          </a:graphicData>
        </a:graphic>
      </p:graphicFrame>
      <p:sp>
        <p:nvSpPr>
          <p:cNvPr id="7" name="TextBox 6">
            <a:extLst>
              <a:ext uri="{FF2B5EF4-FFF2-40B4-BE49-F238E27FC236}">
                <a16:creationId xmlns:a16="http://schemas.microsoft.com/office/drawing/2014/main" id="{092FFD35-BAB7-08DB-5D67-55DFD8C27620}"/>
              </a:ext>
            </a:extLst>
          </p:cNvPr>
          <p:cNvSpPr txBox="1"/>
          <p:nvPr/>
        </p:nvSpPr>
        <p:spPr>
          <a:xfrm>
            <a:off x="119271" y="2035279"/>
            <a:ext cx="6586332" cy="3693319"/>
          </a:xfrm>
          <a:prstGeom prst="rect">
            <a:avLst/>
          </a:prstGeom>
          <a:solidFill>
            <a:srgbClr val="FFFF00"/>
          </a:solidFill>
          <a:ln>
            <a:solidFill>
              <a:schemeClr val="tx1"/>
            </a:solidFill>
          </a:ln>
        </p:spPr>
        <p:txBody>
          <a:bodyPr wrap="square">
            <a:spAutoFit/>
          </a:bodyPr>
          <a:lstStyle/>
          <a:p>
            <a:pPr algn="just">
              <a:buFont typeface="+mj-lt"/>
              <a:buAutoNum type="arabicPeriod"/>
            </a:pPr>
            <a:r>
              <a:rPr lang="en-IN" b="1" i="0" dirty="0">
                <a:solidFill>
                  <a:srgbClr val="006699"/>
                </a:solidFill>
                <a:effectLst/>
                <a:latin typeface="inter-regular"/>
              </a:rPr>
              <a:t>DECLARE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total_rows</a:t>
            </a:r>
            <a:r>
              <a:rPr lang="en-IN" b="0" i="0" dirty="0">
                <a:solidFill>
                  <a:srgbClr val="000000"/>
                </a:solidFill>
                <a:effectLst/>
                <a:latin typeface="inter-regular"/>
              </a:rPr>
              <a:t> number(2);  </a:t>
            </a:r>
          </a:p>
          <a:p>
            <a:pPr algn="just">
              <a:buFont typeface="+mj-lt"/>
              <a:buAutoNum type="arabicPeriod"/>
            </a:pPr>
            <a:r>
              <a:rPr lang="en-IN" b="1" i="0" dirty="0">
                <a:solidFill>
                  <a:srgbClr val="006699"/>
                </a:solidFill>
                <a:effectLst/>
                <a:latin typeface="inter-regular"/>
              </a:rPr>
              <a:t>BEGIN</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UPDATE</a:t>
            </a:r>
            <a:r>
              <a:rPr lang="en-IN" b="0" i="0" dirty="0">
                <a:solidFill>
                  <a:srgbClr val="000000"/>
                </a:solidFill>
                <a:effectLst/>
                <a:latin typeface="inter-regular"/>
              </a:rPr>
              <a:t>  customers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SET</a:t>
            </a:r>
            <a:r>
              <a:rPr lang="en-IN" b="0" i="0" dirty="0">
                <a:solidFill>
                  <a:srgbClr val="000000"/>
                </a:solidFill>
                <a:effectLst/>
                <a:latin typeface="inter-regular"/>
              </a:rPr>
              <a:t> salary = salary + 5000;  </a:t>
            </a:r>
          </a:p>
          <a:p>
            <a:pPr algn="just">
              <a:buFont typeface="+mj-lt"/>
              <a:buAutoNum type="arabicPeriod"/>
            </a:pPr>
            <a:r>
              <a:rPr lang="en-IN" b="0" i="0" dirty="0">
                <a:solidFill>
                  <a:srgbClr val="000000"/>
                </a:solidFill>
                <a:effectLst/>
                <a:latin typeface="inter-regular"/>
              </a:rPr>
              <a:t>   IF </a:t>
            </a:r>
            <a:r>
              <a:rPr lang="en-IN" b="0" i="0" dirty="0" err="1">
                <a:solidFill>
                  <a:srgbClr val="000000"/>
                </a:solidFill>
                <a:effectLst/>
                <a:latin typeface="inter-regular"/>
              </a:rPr>
              <a:t>sql%notfound</a:t>
            </a:r>
            <a:r>
              <a:rPr lang="en-IN" b="0" i="0" dirty="0">
                <a:solidFill>
                  <a:srgbClr val="000000"/>
                </a:solidFill>
                <a:effectLst/>
                <a:latin typeface="inter-regular"/>
              </a:rPr>
              <a:t> </a:t>
            </a:r>
            <a:r>
              <a:rPr lang="en-IN" b="1" i="0" dirty="0">
                <a:solidFill>
                  <a:srgbClr val="006699"/>
                </a:solidFill>
                <a:effectLst/>
                <a:latin typeface="inter-regular"/>
              </a:rPr>
              <a:t>THEN</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dbms_output.put_line</a:t>
            </a:r>
            <a:r>
              <a:rPr lang="en-IN" b="0" i="0" dirty="0">
                <a:solidFill>
                  <a:srgbClr val="000000"/>
                </a:solidFill>
                <a:effectLst/>
                <a:latin typeface="inter-regular"/>
              </a:rPr>
              <a:t>(</a:t>
            </a:r>
            <a:r>
              <a:rPr lang="en-IN" b="0" i="0" dirty="0">
                <a:solidFill>
                  <a:srgbClr val="0000FF"/>
                </a:solidFill>
                <a:effectLst/>
                <a:latin typeface="inter-regular"/>
              </a:rPr>
              <a:t>'no customers updated'</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ELSIF </a:t>
            </a:r>
            <a:r>
              <a:rPr lang="en-IN" b="0" i="0" dirty="0" err="1">
                <a:solidFill>
                  <a:srgbClr val="000000"/>
                </a:solidFill>
                <a:effectLst/>
                <a:latin typeface="inter-regular"/>
              </a:rPr>
              <a:t>sql%found</a:t>
            </a:r>
            <a:r>
              <a:rPr lang="en-IN" b="0" i="0" dirty="0">
                <a:solidFill>
                  <a:srgbClr val="000000"/>
                </a:solidFill>
                <a:effectLst/>
                <a:latin typeface="inter-regular"/>
              </a:rPr>
              <a:t> </a:t>
            </a:r>
            <a:r>
              <a:rPr lang="en-IN" b="1" i="0" dirty="0">
                <a:solidFill>
                  <a:srgbClr val="006699"/>
                </a:solidFill>
                <a:effectLst/>
                <a:latin typeface="inter-regular"/>
              </a:rPr>
              <a:t>THEN</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total_rows</a:t>
            </a:r>
            <a:r>
              <a:rPr lang="en-IN" b="0" i="0" dirty="0">
                <a:solidFill>
                  <a:srgbClr val="000000"/>
                </a:solidFill>
                <a:effectLst/>
                <a:latin typeface="inter-regular"/>
              </a:rPr>
              <a:t> := </a:t>
            </a:r>
            <a:r>
              <a:rPr lang="en-IN" b="0" i="0" dirty="0" err="1">
                <a:solidFill>
                  <a:srgbClr val="000000"/>
                </a:solidFill>
                <a:effectLst/>
                <a:latin typeface="inter-regular"/>
              </a:rPr>
              <a:t>sql%rowcount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dbms_output.put_line</a:t>
            </a:r>
            <a:r>
              <a:rPr lang="en-IN" b="0" i="0" dirty="0">
                <a:solidFill>
                  <a:srgbClr val="000000"/>
                </a:solidFill>
                <a:effectLst/>
                <a:latin typeface="inter-regular"/>
              </a:rPr>
              <a:t>( </a:t>
            </a:r>
            <a:r>
              <a:rPr lang="en-IN" b="0" i="0" dirty="0" err="1">
                <a:solidFill>
                  <a:srgbClr val="000000"/>
                </a:solidFill>
                <a:effectLst/>
                <a:latin typeface="inter-regular"/>
              </a:rPr>
              <a:t>total_rows</a:t>
            </a:r>
            <a:r>
              <a:rPr lang="en-IN" b="0" i="0" dirty="0">
                <a:solidFill>
                  <a:srgbClr val="000000"/>
                </a:solidFill>
                <a:effectLst/>
                <a:latin typeface="inter-regular"/>
              </a:rPr>
              <a:t> || </a:t>
            </a:r>
            <a:r>
              <a:rPr lang="en-IN" b="0" i="0" dirty="0">
                <a:solidFill>
                  <a:srgbClr val="0000FF"/>
                </a:solidFill>
                <a:effectLst/>
                <a:latin typeface="inter-regular"/>
              </a:rPr>
              <a:t>' customers updated '</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END</a:t>
            </a:r>
            <a:r>
              <a:rPr lang="en-IN" b="0" i="0" dirty="0">
                <a:solidFill>
                  <a:srgbClr val="000000"/>
                </a:solidFill>
                <a:effectLst/>
                <a:latin typeface="inter-regular"/>
              </a:rPr>
              <a:t> IF;   </a:t>
            </a:r>
          </a:p>
          <a:p>
            <a:pPr algn="just">
              <a:buFont typeface="+mj-lt"/>
              <a:buAutoNum type="arabicPeriod"/>
            </a:pPr>
            <a:r>
              <a:rPr lang="en-IN" b="1" i="0" dirty="0">
                <a:solidFill>
                  <a:srgbClr val="006699"/>
                </a:solidFill>
                <a:effectLst/>
                <a:latin typeface="inter-regular"/>
              </a:rPr>
              <a:t>END</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pic>
        <p:nvPicPr>
          <p:cNvPr id="8" name="Picture 7">
            <a:extLst>
              <a:ext uri="{FF2B5EF4-FFF2-40B4-BE49-F238E27FC236}">
                <a16:creationId xmlns:a16="http://schemas.microsoft.com/office/drawing/2014/main" id="{98538378-FB33-056A-8285-11724DB67369}"/>
              </a:ext>
            </a:extLst>
          </p:cNvPr>
          <p:cNvPicPr>
            <a:picLocks noChangeAspect="1"/>
          </p:cNvPicPr>
          <p:nvPr/>
        </p:nvPicPr>
        <p:blipFill>
          <a:blip r:embed="rId2"/>
          <a:stretch>
            <a:fillRect/>
          </a:stretch>
        </p:blipFill>
        <p:spPr>
          <a:xfrm>
            <a:off x="119271" y="5728598"/>
            <a:ext cx="6586332" cy="834887"/>
          </a:xfrm>
          <a:prstGeom prst="rect">
            <a:avLst/>
          </a:prstGeom>
          <a:ln>
            <a:solidFill>
              <a:schemeClr val="tx1"/>
            </a:solidFill>
          </a:ln>
        </p:spPr>
      </p:pic>
    </p:spTree>
    <p:extLst>
      <p:ext uri="{BB962C8B-B14F-4D97-AF65-F5344CB8AC3E}">
        <p14:creationId xmlns:p14="http://schemas.microsoft.com/office/powerpoint/2010/main" val="30333256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1E4DC3-8A73-E61B-4664-1EA840219615}"/>
              </a:ext>
            </a:extLst>
          </p:cNvPr>
          <p:cNvSpPr>
            <a:spLocks noGrp="1"/>
          </p:cNvSpPr>
          <p:nvPr>
            <p:ph idx="1"/>
          </p:nvPr>
        </p:nvSpPr>
        <p:spPr>
          <a:xfrm>
            <a:off x="510209" y="891347"/>
            <a:ext cx="10515600" cy="505654"/>
          </a:xfrm>
        </p:spPr>
        <p:txBody>
          <a:bodyPr>
            <a:normAutofit/>
          </a:bodyPr>
          <a:lstStyle/>
          <a:p>
            <a:r>
              <a:rPr lang="en-IN" sz="2000" b="0" i="0" dirty="0">
                <a:solidFill>
                  <a:srgbClr val="333333"/>
                </a:solidFill>
                <a:effectLst/>
              </a:rPr>
              <a:t>Now, if you check the records in customer table, you will find that the rows are updated.</a:t>
            </a:r>
            <a:endParaRPr lang="en-US" sz="2000" dirty="0"/>
          </a:p>
        </p:txBody>
      </p:sp>
      <p:pic>
        <p:nvPicPr>
          <p:cNvPr id="4" name="Picture 3">
            <a:extLst>
              <a:ext uri="{FF2B5EF4-FFF2-40B4-BE49-F238E27FC236}">
                <a16:creationId xmlns:a16="http://schemas.microsoft.com/office/drawing/2014/main" id="{C085A33B-BC71-7440-BECD-7BD3066427EB}"/>
              </a:ext>
            </a:extLst>
          </p:cNvPr>
          <p:cNvPicPr>
            <a:picLocks noChangeAspect="1"/>
          </p:cNvPicPr>
          <p:nvPr/>
        </p:nvPicPr>
        <p:blipFill>
          <a:blip r:embed="rId2"/>
          <a:stretch>
            <a:fillRect/>
          </a:stretch>
        </p:blipFill>
        <p:spPr>
          <a:xfrm>
            <a:off x="2246244" y="1927580"/>
            <a:ext cx="8569758" cy="3856994"/>
          </a:xfrm>
          <a:prstGeom prst="rect">
            <a:avLst/>
          </a:prstGeom>
          <a:ln>
            <a:solidFill>
              <a:schemeClr val="tx1"/>
            </a:solidFill>
          </a:ln>
        </p:spPr>
      </p:pic>
    </p:spTree>
    <p:extLst>
      <p:ext uri="{BB962C8B-B14F-4D97-AF65-F5344CB8AC3E}">
        <p14:creationId xmlns:p14="http://schemas.microsoft.com/office/powerpoint/2010/main" val="25102345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74A86C-54EE-356C-BE6A-6EC5D50A1B7D}"/>
              </a:ext>
            </a:extLst>
          </p:cNvPr>
          <p:cNvSpPr>
            <a:spLocks noGrp="1"/>
          </p:cNvSpPr>
          <p:nvPr>
            <p:ph idx="1"/>
          </p:nvPr>
        </p:nvSpPr>
        <p:spPr>
          <a:xfrm>
            <a:off x="238539" y="805070"/>
            <a:ext cx="11370365" cy="5655365"/>
          </a:xfrm>
          <a:solidFill>
            <a:schemeClr val="accent2">
              <a:lumMod val="20000"/>
              <a:lumOff val="80000"/>
            </a:schemeClr>
          </a:solidFill>
          <a:ln>
            <a:solidFill>
              <a:schemeClr val="tx1"/>
            </a:solidFill>
          </a:ln>
        </p:spPr>
        <p:txBody>
          <a:bodyPr>
            <a:normAutofit/>
          </a:bodyPr>
          <a:lstStyle/>
          <a:p>
            <a:pPr marL="0" indent="0" algn="just">
              <a:buNone/>
            </a:pPr>
            <a:r>
              <a:rPr lang="en-IN" sz="2000" b="1" u="sng" dirty="0">
                <a:cs typeface="Arial" panose="020B0604020202020204" pitchFamily="34" charset="0"/>
              </a:rPr>
              <a:t>2) PL/SQL Explicit Cursors</a:t>
            </a:r>
          </a:p>
          <a:p>
            <a:pPr algn="just"/>
            <a:r>
              <a:rPr lang="en-IN" sz="2000" b="0" i="0" dirty="0">
                <a:effectLst/>
              </a:rPr>
              <a:t>The Explicit cursors are defined by the programmers to gain more control over the context area. These cursors should be defined in the declaration section of the PL/SQL block. </a:t>
            </a:r>
          </a:p>
          <a:p>
            <a:pPr algn="just"/>
            <a:r>
              <a:rPr lang="en-IN" sz="2000" b="0" i="0" dirty="0">
                <a:effectLst/>
              </a:rPr>
              <a:t>It is created on a SELECT statement which returns more than one row.</a:t>
            </a:r>
          </a:p>
          <a:p>
            <a:pPr algn="just"/>
            <a:r>
              <a:rPr lang="en-IN" sz="2000" b="0" i="0" dirty="0">
                <a:effectLst/>
              </a:rPr>
              <a:t>Following is the syntax to create an explicit cursor:</a:t>
            </a:r>
          </a:p>
          <a:p>
            <a:pPr marL="0" indent="0" algn="just">
              <a:buNone/>
            </a:pPr>
            <a:r>
              <a:rPr lang="en-IN" sz="2000" b="1" i="0" u="sng" dirty="0">
                <a:effectLst/>
              </a:rPr>
              <a:t>Syntax of explicit cursor</a:t>
            </a:r>
          </a:p>
          <a:p>
            <a:pPr algn="just"/>
            <a:r>
              <a:rPr lang="en-IN" sz="2000" b="0" i="0" dirty="0">
                <a:effectLst/>
              </a:rPr>
              <a:t>Following is the syntax to create an explicit cursor:	</a:t>
            </a:r>
          </a:p>
          <a:p>
            <a:pPr marL="0" indent="0" algn="just">
              <a:buNone/>
            </a:pPr>
            <a:r>
              <a:rPr lang="en-IN" sz="2000" dirty="0"/>
              <a:t>	</a:t>
            </a:r>
            <a:r>
              <a:rPr lang="en-IN" sz="2000" b="1" i="0" dirty="0">
                <a:effectLst/>
              </a:rPr>
              <a:t>CURSOR</a:t>
            </a:r>
            <a:r>
              <a:rPr lang="en-IN" sz="2000" b="0" i="0" dirty="0">
                <a:effectLst/>
              </a:rPr>
              <a:t> </a:t>
            </a:r>
            <a:r>
              <a:rPr lang="en-IN" sz="2000" b="0" i="0" dirty="0" err="1">
                <a:effectLst/>
              </a:rPr>
              <a:t>cursor_name</a:t>
            </a:r>
            <a:r>
              <a:rPr lang="en-IN" sz="2000" b="0" i="0" dirty="0">
                <a:effectLst/>
              </a:rPr>
              <a:t> </a:t>
            </a:r>
            <a:r>
              <a:rPr lang="en-IN" sz="2000" b="1" i="0" dirty="0">
                <a:effectLst/>
              </a:rPr>
              <a:t>IS</a:t>
            </a:r>
            <a:r>
              <a:rPr lang="en-IN" sz="2000" b="0" i="0" dirty="0">
                <a:effectLst/>
              </a:rPr>
              <a:t> </a:t>
            </a:r>
            <a:r>
              <a:rPr lang="en-IN" sz="2000" b="0" i="0" dirty="0" err="1">
                <a:effectLst/>
              </a:rPr>
              <a:t>select_statement</a:t>
            </a:r>
            <a:r>
              <a:rPr lang="en-IN" sz="2000" b="0" i="0" dirty="0">
                <a:effectLst/>
              </a:rPr>
              <a:t>;;  </a:t>
            </a:r>
          </a:p>
          <a:p>
            <a:pPr marL="0" indent="0" algn="just">
              <a:buNone/>
            </a:pPr>
            <a:r>
              <a:rPr lang="en-IN" sz="2000" b="1" i="0" u="sng" dirty="0">
                <a:effectLst/>
              </a:rPr>
              <a:t>Steps:</a:t>
            </a:r>
          </a:p>
          <a:p>
            <a:pPr marL="0" indent="0" algn="just">
              <a:buNone/>
            </a:pPr>
            <a:r>
              <a:rPr lang="en-IN" sz="2000" b="0" i="0" dirty="0">
                <a:effectLst/>
              </a:rPr>
              <a:t>We need to follow these steps while working with an explicit cursor.</a:t>
            </a:r>
          </a:p>
          <a:p>
            <a:pPr algn="just">
              <a:buFont typeface="+mj-lt"/>
              <a:buAutoNum type="arabicPeriod"/>
            </a:pPr>
            <a:r>
              <a:rPr lang="en-IN" sz="2000" b="0" i="0" dirty="0">
                <a:effectLst/>
              </a:rPr>
              <a:t>Declare the cursor to initialize in the memory.</a:t>
            </a:r>
          </a:p>
          <a:p>
            <a:pPr algn="just">
              <a:buFont typeface="+mj-lt"/>
              <a:buAutoNum type="arabicPeriod"/>
            </a:pPr>
            <a:r>
              <a:rPr lang="en-IN" sz="2000" b="0" i="0" dirty="0">
                <a:effectLst/>
              </a:rPr>
              <a:t>Open the cursor to allocate memory.</a:t>
            </a:r>
          </a:p>
          <a:p>
            <a:pPr algn="just">
              <a:buFont typeface="+mj-lt"/>
              <a:buAutoNum type="arabicPeriod"/>
            </a:pPr>
            <a:r>
              <a:rPr lang="en-IN" sz="2000" b="0" i="0" dirty="0">
                <a:effectLst/>
              </a:rPr>
              <a:t>Fetch the cursor to retrieve data.</a:t>
            </a:r>
          </a:p>
          <a:p>
            <a:pPr algn="just">
              <a:buFont typeface="+mj-lt"/>
              <a:buAutoNum type="arabicPeriod"/>
            </a:pPr>
            <a:r>
              <a:rPr lang="en-IN" sz="2000" b="0" i="0" dirty="0">
                <a:effectLst/>
              </a:rPr>
              <a:t>Close the cursor to release allocated memory.</a:t>
            </a:r>
          </a:p>
          <a:p>
            <a:endParaRPr lang="en-US" sz="2000" dirty="0"/>
          </a:p>
        </p:txBody>
      </p:sp>
    </p:spTree>
    <p:extLst>
      <p:ext uri="{BB962C8B-B14F-4D97-AF65-F5344CB8AC3E}">
        <p14:creationId xmlns:p14="http://schemas.microsoft.com/office/powerpoint/2010/main" val="42564039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D574A5-02BA-93F6-B3AE-8F0C97A04355}"/>
              </a:ext>
            </a:extLst>
          </p:cNvPr>
          <p:cNvSpPr>
            <a:spLocks noGrp="1"/>
          </p:cNvSpPr>
          <p:nvPr>
            <p:ph idx="1"/>
          </p:nvPr>
        </p:nvSpPr>
        <p:spPr>
          <a:xfrm>
            <a:off x="147432" y="914400"/>
            <a:ext cx="6331226" cy="5029200"/>
          </a:xfrm>
          <a:solidFill>
            <a:schemeClr val="accent2">
              <a:lumMod val="20000"/>
              <a:lumOff val="80000"/>
            </a:schemeClr>
          </a:solidFill>
          <a:ln>
            <a:solidFill>
              <a:schemeClr val="tx1"/>
            </a:solidFill>
          </a:ln>
        </p:spPr>
        <p:txBody>
          <a:bodyPr>
            <a:noAutofit/>
          </a:bodyPr>
          <a:lstStyle/>
          <a:p>
            <a:pPr marL="0" indent="0" algn="just">
              <a:buNone/>
            </a:pPr>
            <a:r>
              <a:rPr lang="en-IN" sz="2000" b="1" i="0" u="sng" dirty="0">
                <a:solidFill>
                  <a:srgbClr val="610B4B"/>
                </a:solidFill>
                <a:effectLst/>
              </a:rPr>
              <a:t>1) Declare the cursor:</a:t>
            </a:r>
          </a:p>
          <a:p>
            <a:pPr algn="just"/>
            <a:r>
              <a:rPr lang="en-IN" sz="2000" b="0" i="0" dirty="0">
                <a:effectLst/>
              </a:rPr>
              <a:t>It defines the cursor with a name and the associated SELECT statement.</a:t>
            </a:r>
          </a:p>
          <a:p>
            <a:pPr marL="0" indent="0" algn="just">
              <a:buNone/>
            </a:pPr>
            <a:r>
              <a:rPr lang="en-IN" sz="2000" b="1" i="0" u="sng" dirty="0">
                <a:effectLst/>
              </a:rPr>
              <a:t>Syntax for explicit cursor </a:t>
            </a:r>
            <a:r>
              <a:rPr lang="en-IN" sz="2000" b="1" i="0" u="sng" dirty="0" err="1">
                <a:effectLst/>
              </a:rPr>
              <a:t>decleration</a:t>
            </a:r>
            <a:endParaRPr lang="en-IN" sz="2000" b="0" i="0" u="sng" dirty="0">
              <a:effectLst/>
            </a:endParaRPr>
          </a:p>
          <a:p>
            <a:pPr marL="0" indent="0" algn="just">
              <a:buNone/>
            </a:pPr>
            <a:r>
              <a:rPr lang="en-IN" sz="2000" b="1" i="0" dirty="0">
                <a:solidFill>
                  <a:srgbClr val="006699"/>
                </a:solidFill>
                <a:effectLst/>
              </a:rPr>
              <a:t>	CURSOR</a:t>
            </a:r>
            <a:r>
              <a:rPr lang="en-IN" sz="2000" b="0" i="0" dirty="0">
                <a:solidFill>
                  <a:srgbClr val="000000"/>
                </a:solidFill>
                <a:effectLst/>
              </a:rPr>
              <a:t> </a:t>
            </a:r>
            <a:r>
              <a:rPr lang="en-IN" sz="2000" b="1" i="0" dirty="0">
                <a:solidFill>
                  <a:srgbClr val="006699"/>
                </a:solidFill>
                <a:effectLst/>
              </a:rPr>
              <a:t>name</a:t>
            </a:r>
            <a:r>
              <a:rPr lang="en-IN" sz="2000" b="0" i="0" dirty="0">
                <a:solidFill>
                  <a:srgbClr val="000000"/>
                </a:solidFill>
                <a:effectLst/>
              </a:rPr>
              <a:t> </a:t>
            </a:r>
            <a:r>
              <a:rPr lang="en-IN" sz="2000" b="1" i="0" dirty="0">
                <a:solidFill>
                  <a:srgbClr val="006699"/>
                </a:solidFill>
                <a:effectLst/>
              </a:rPr>
              <a:t>IS</a:t>
            </a:r>
            <a:r>
              <a:rPr lang="en-IN" sz="2000" b="0" i="0" dirty="0">
                <a:solidFill>
                  <a:srgbClr val="000000"/>
                </a:solidFill>
                <a:effectLst/>
              </a:rPr>
              <a:t>  </a:t>
            </a:r>
          </a:p>
          <a:p>
            <a:pPr marL="0" indent="0" algn="just">
              <a:buNone/>
            </a:pPr>
            <a:r>
              <a:rPr lang="en-IN" sz="2000" b="1" i="0" dirty="0">
                <a:solidFill>
                  <a:srgbClr val="006699"/>
                </a:solidFill>
                <a:effectLst/>
              </a:rPr>
              <a:t>	SELECT</a:t>
            </a:r>
            <a:r>
              <a:rPr lang="en-IN" sz="2000" b="0" i="0" dirty="0">
                <a:solidFill>
                  <a:srgbClr val="000000"/>
                </a:solidFill>
                <a:effectLst/>
              </a:rPr>
              <a:t> statement;  </a:t>
            </a:r>
          </a:p>
          <a:p>
            <a:pPr marL="0" indent="0" algn="just">
              <a:buNone/>
            </a:pPr>
            <a:r>
              <a:rPr lang="en-IN" sz="2000" b="1" i="0" u="sng" dirty="0">
                <a:solidFill>
                  <a:srgbClr val="610B4B"/>
                </a:solidFill>
                <a:effectLst/>
              </a:rPr>
              <a:t>2) Open the cursor:</a:t>
            </a:r>
          </a:p>
          <a:p>
            <a:pPr algn="just"/>
            <a:r>
              <a:rPr lang="en-IN" sz="2000" b="0" i="0" dirty="0">
                <a:effectLst/>
              </a:rPr>
              <a:t>It is used to allocate memory for the cursor and make it easy to fetch the rows returned by the SQL statements into it.</a:t>
            </a:r>
          </a:p>
          <a:p>
            <a:pPr marL="0" indent="0" algn="just">
              <a:buNone/>
            </a:pPr>
            <a:r>
              <a:rPr lang="en-IN" sz="2000" b="1" i="0" u="sng" dirty="0">
                <a:effectLst/>
              </a:rPr>
              <a:t>Syntax for cursor open:</a:t>
            </a:r>
            <a:endParaRPr lang="en-IN" sz="2000" b="0" i="0" u="sng" dirty="0">
              <a:effectLst/>
            </a:endParaRPr>
          </a:p>
          <a:p>
            <a:pPr marL="0" indent="0" algn="just">
              <a:buNone/>
            </a:pPr>
            <a:r>
              <a:rPr lang="en-IN" sz="2000" b="1" i="0" dirty="0">
                <a:solidFill>
                  <a:srgbClr val="006699"/>
                </a:solidFill>
                <a:effectLst/>
              </a:rPr>
              <a:t>	OPEN</a:t>
            </a:r>
            <a:r>
              <a:rPr lang="en-IN" sz="2000" b="0" i="0" dirty="0">
                <a:solidFill>
                  <a:srgbClr val="000000"/>
                </a:solidFill>
                <a:effectLst/>
              </a:rPr>
              <a:t> </a:t>
            </a:r>
            <a:r>
              <a:rPr lang="en-IN" sz="2000" b="0" i="0" dirty="0" err="1">
                <a:solidFill>
                  <a:srgbClr val="000000"/>
                </a:solidFill>
                <a:effectLst/>
              </a:rPr>
              <a:t>cursor_name</a:t>
            </a:r>
            <a:r>
              <a:rPr lang="en-IN" sz="2000" b="0" i="0" dirty="0">
                <a:solidFill>
                  <a:srgbClr val="000000"/>
                </a:solidFill>
                <a:effectLst/>
              </a:rPr>
              <a:t>;  </a:t>
            </a:r>
          </a:p>
          <a:p>
            <a:endParaRPr lang="en-US" sz="2000" dirty="0"/>
          </a:p>
        </p:txBody>
      </p:sp>
      <p:sp>
        <p:nvSpPr>
          <p:cNvPr id="5" name="TextBox 4">
            <a:extLst>
              <a:ext uri="{FF2B5EF4-FFF2-40B4-BE49-F238E27FC236}">
                <a16:creationId xmlns:a16="http://schemas.microsoft.com/office/drawing/2014/main" id="{31A5D9AF-E4A4-EEC9-8E99-38C788247125}"/>
              </a:ext>
            </a:extLst>
          </p:cNvPr>
          <p:cNvSpPr txBox="1"/>
          <p:nvPr/>
        </p:nvSpPr>
        <p:spPr>
          <a:xfrm>
            <a:off x="6609521" y="914400"/>
            <a:ext cx="5236265" cy="5016758"/>
          </a:xfrm>
          <a:prstGeom prst="rect">
            <a:avLst/>
          </a:prstGeom>
          <a:solidFill>
            <a:schemeClr val="accent2">
              <a:lumMod val="20000"/>
              <a:lumOff val="80000"/>
            </a:schemeClr>
          </a:solidFill>
          <a:ln>
            <a:solidFill>
              <a:schemeClr val="tx1"/>
            </a:solidFill>
          </a:ln>
        </p:spPr>
        <p:txBody>
          <a:bodyPr wrap="square">
            <a:spAutoFit/>
          </a:bodyPr>
          <a:lstStyle/>
          <a:p>
            <a:pPr algn="just"/>
            <a:endParaRPr lang="en-IN" sz="2000" b="0" i="0" dirty="0">
              <a:solidFill>
                <a:srgbClr val="610B4B"/>
              </a:solidFill>
              <a:effectLst/>
            </a:endParaRPr>
          </a:p>
          <a:p>
            <a:pPr marL="0" indent="0" algn="just">
              <a:buNone/>
            </a:pPr>
            <a:r>
              <a:rPr lang="en-IN" sz="2000" b="1" u="sng" dirty="0">
                <a:solidFill>
                  <a:srgbClr val="610B4B"/>
                </a:solidFill>
              </a:rPr>
              <a:t>3) Fetch the cursor:</a:t>
            </a:r>
          </a:p>
          <a:p>
            <a:pPr algn="just"/>
            <a:r>
              <a:rPr lang="en-IN" sz="2000" dirty="0"/>
              <a:t>It is used to access one row at a time. You can fetch rows from the above-opened cursor as follows:</a:t>
            </a:r>
          </a:p>
          <a:p>
            <a:pPr algn="just"/>
            <a:endParaRPr lang="en-IN" sz="2000" dirty="0"/>
          </a:p>
          <a:p>
            <a:pPr marL="0" indent="0" algn="just">
              <a:buNone/>
            </a:pPr>
            <a:r>
              <a:rPr lang="en-IN" sz="2000" b="1" i="0" u="sng" dirty="0">
                <a:effectLst/>
              </a:rPr>
              <a:t>Syntax for cursor fetch:</a:t>
            </a:r>
            <a:endParaRPr lang="en-IN" sz="2000" b="0" i="0" u="sng" dirty="0">
              <a:effectLst/>
            </a:endParaRPr>
          </a:p>
          <a:p>
            <a:pPr marL="0" indent="0" algn="just">
              <a:buNone/>
            </a:pPr>
            <a:r>
              <a:rPr lang="en-IN" sz="2000" b="1" i="0" dirty="0">
                <a:solidFill>
                  <a:srgbClr val="006699"/>
                </a:solidFill>
                <a:effectLst/>
              </a:rPr>
              <a:t>	FETCH</a:t>
            </a:r>
            <a:r>
              <a:rPr lang="en-IN" sz="2000" b="0" i="0" dirty="0">
                <a:solidFill>
                  <a:srgbClr val="000000"/>
                </a:solidFill>
                <a:effectLst/>
              </a:rPr>
              <a:t> </a:t>
            </a:r>
            <a:r>
              <a:rPr lang="en-IN" sz="2000" b="0" i="0" dirty="0" err="1">
                <a:solidFill>
                  <a:srgbClr val="000000"/>
                </a:solidFill>
                <a:effectLst/>
              </a:rPr>
              <a:t>cursor_name</a:t>
            </a:r>
            <a:r>
              <a:rPr lang="en-IN" sz="2000" b="0" i="0" dirty="0">
                <a:solidFill>
                  <a:srgbClr val="000000"/>
                </a:solidFill>
                <a:effectLst/>
              </a:rPr>
              <a:t> </a:t>
            </a:r>
            <a:r>
              <a:rPr lang="en-IN" sz="2000" b="1" i="0" dirty="0">
                <a:solidFill>
                  <a:srgbClr val="006699"/>
                </a:solidFill>
                <a:effectLst/>
              </a:rPr>
              <a:t>INTO</a:t>
            </a:r>
            <a:r>
              <a:rPr lang="en-IN" sz="2000" b="0" i="0" dirty="0">
                <a:solidFill>
                  <a:srgbClr val="000000"/>
                </a:solidFill>
                <a:effectLst/>
              </a:rPr>
              <a:t> </a:t>
            </a:r>
            <a:r>
              <a:rPr lang="en-IN" sz="2000" b="0" i="0" dirty="0" err="1">
                <a:solidFill>
                  <a:srgbClr val="000000"/>
                </a:solidFill>
                <a:effectLst/>
              </a:rPr>
              <a:t>variable_list</a:t>
            </a:r>
            <a:r>
              <a:rPr lang="en-IN" sz="2000" b="0" i="0" dirty="0">
                <a:solidFill>
                  <a:srgbClr val="000000"/>
                </a:solidFill>
                <a:effectLst/>
              </a:rPr>
              <a:t>;  </a:t>
            </a:r>
            <a:endParaRPr lang="en-IN" sz="2000" dirty="0">
              <a:solidFill>
                <a:srgbClr val="610B4B"/>
              </a:solidFill>
            </a:endParaRPr>
          </a:p>
          <a:p>
            <a:pPr algn="just"/>
            <a:r>
              <a:rPr lang="en-IN" sz="2000" b="1" i="0" dirty="0">
                <a:solidFill>
                  <a:srgbClr val="610B4B"/>
                </a:solidFill>
                <a:effectLst/>
              </a:rPr>
              <a:t>4) Close the cursor:</a:t>
            </a:r>
          </a:p>
          <a:p>
            <a:pPr algn="just"/>
            <a:r>
              <a:rPr lang="en-IN" sz="2000" b="0" i="0" dirty="0">
                <a:effectLst/>
              </a:rPr>
              <a:t>It is used to release the allocated memory. The following syntax is used to close the above-opened cursors.</a:t>
            </a:r>
          </a:p>
          <a:p>
            <a:pPr algn="just"/>
            <a:endParaRPr lang="en-IN" sz="2000" b="0" i="0" dirty="0">
              <a:effectLst/>
            </a:endParaRPr>
          </a:p>
          <a:p>
            <a:pPr algn="just"/>
            <a:r>
              <a:rPr lang="en-IN" sz="2000" b="1" i="0" u="sng" dirty="0">
                <a:effectLst/>
              </a:rPr>
              <a:t>Syntax for cursor close:</a:t>
            </a:r>
            <a:endParaRPr lang="en-IN" sz="2000" b="0" i="0" u="sng" dirty="0">
              <a:effectLst/>
            </a:endParaRPr>
          </a:p>
          <a:p>
            <a:pPr algn="just"/>
            <a:r>
              <a:rPr lang="en-IN" sz="2000" b="1" i="0" dirty="0">
                <a:solidFill>
                  <a:srgbClr val="006699"/>
                </a:solidFill>
                <a:effectLst/>
              </a:rPr>
              <a:t>Close</a:t>
            </a:r>
            <a:r>
              <a:rPr lang="en-IN" sz="2000" b="0" i="0" dirty="0">
                <a:solidFill>
                  <a:srgbClr val="000000"/>
                </a:solidFill>
                <a:effectLst/>
              </a:rPr>
              <a:t> </a:t>
            </a:r>
            <a:r>
              <a:rPr lang="en-IN" sz="2000" b="0" i="0" dirty="0" err="1">
                <a:solidFill>
                  <a:srgbClr val="000000"/>
                </a:solidFill>
                <a:effectLst/>
              </a:rPr>
              <a:t>cursor_name</a:t>
            </a:r>
            <a:r>
              <a:rPr lang="en-IN" sz="2000" b="0" i="0" dirty="0">
                <a:solidFill>
                  <a:srgbClr val="000000"/>
                </a:solidFill>
                <a:effectLst/>
              </a:rPr>
              <a:t>;  </a:t>
            </a:r>
          </a:p>
        </p:txBody>
      </p:sp>
    </p:spTree>
    <p:extLst>
      <p:ext uri="{BB962C8B-B14F-4D97-AF65-F5344CB8AC3E}">
        <p14:creationId xmlns:p14="http://schemas.microsoft.com/office/powerpoint/2010/main" val="161182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D13D7-62EE-E3B7-3FD1-0C7D00757A2C}"/>
              </a:ext>
            </a:extLst>
          </p:cNvPr>
          <p:cNvSpPr>
            <a:spLocks noGrp="1"/>
          </p:cNvSpPr>
          <p:nvPr>
            <p:ph type="title"/>
          </p:nvPr>
        </p:nvSpPr>
        <p:spPr>
          <a:xfrm>
            <a:off x="838200" y="365126"/>
            <a:ext cx="10515600" cy="767936"/>
          </a:xfrm>
        </p:spPr>
        <p:txBody>
          <a:bodyPr>
            <a:normAutofit/>
          </a:bodyPr>
          <a:lstStyle/>
          <a:p>
            <a:r>
              <a:rPr lang="en-IN" sz="4000" b="0" i="0" dirty="0">
                <a:solidFill>
                  <a:srgbClr val="610B38"/>
                </a:solidFill>
                <a:effectLst/>
                <a:latin typeface="erdana"/>
              </a:rPr>
              <a:t>PL/SQL Explicit Cursor Example</a:t>
            </a:r>
            <a:endParaRPr lang="en-US" sz="4000" dirty="0"/>
          </a:p>
        </p:txBody>
      </p:sp>
      <p:sp>
        <p:nvSpPr>
          <p:cNvPr id="3" name="Content Placeholder 2">
            <a:extLst>
              <a:ext uri="{FF2B5EF4-FFF2-40B4-BE49-F238E27FC236}">
                <a16:creationId xmlns:a16="http://schemas.microsoft.com/office/drawing/2014/main" id="{DB7BA491-5368-148C-5985-279F04B624A4}"/>
              </a:ext>
            </a:extLst>
          </p:cNvPr>
          <p:cNvSpPr>
            <a:spLocks noGrp="1"/>
          </p:cNvSpPr>
          <p:nvPr>
            <p:ph idx="1"/>
          </p:nvPr>
        </p:nvSpPr>
        <p:spPr>
          <a:xfrm>
            <a:off x="420757" y="1395412"/>
            <a:ext cx="6288156" cy="4351338"/>
          </a:xfrm>
          <a:solidFill>
            <a:schemeClr val="accent2">
              <a:lumMod val="20000"/>
              <a:lumOff val="80000"/>
            </a:schemeClr>
          </a:solidFill>
          <a:ln>
            <a:solidFill>
              <a:schemeClr val="tx1"/>
            </a:solidFill>
          </a:ln>
        </p:spPr>
        <p:txBody>
          <a:bodyPr>
            <a:normAutofit/>
          </a:bodyPr>
          <a:lstStyle/>
          <a:p>
            <a:pPr algn="just"/>
            <a:r>
              <a:rPr lang="en-IN" sz="2000" b="0" i="0" dirty="0">
                <a:effectLst/>
              </a:rPr>
              <a:t>Explicit cursors are defined by programmers to gain more control over the context area. It is defined in the declaration section of the PL/SQL block. It is created on a SELECT statement which returns more than one row.</a:t>
            </a:r>
          </a:p>
          <a:p>
            <a:pPr algn="just"/>
            <a:r>
              <a:rPr lang="en-IN" sz="2000" b="0" i="0" dirty="0">
                <a:effectLst/>
              </a:rPr>
              <a:t>Let's take an example to demonstrate the use of explicit cursor. In this example, we are using the already created CUSTOMERS table.</a:t>
            </a:r>
          </a:p>
          <a:p>
            <a:pPr algn="just"/>
            <a:r>
              <a:rPr lang="en-IN" sz="2000" b="1" i="0" dirty="0">
                <a:effectLst/>
              </a:rPr>
              <a:t>Create customers table and have records as shown.</a:t>
            </a:r>
            <a:endParaRPr lang="en-IN" sz="2000" b="0" i="0" dirty="0">
              <a:effectLst/>
            </a:endParaRPr>
          </a:p>
          <a:p>
            <a:endParaRPr lang="en-US" sz="2000" dirty="0"/>
          </a:p>
        </p:txBody>
      </p:sp>
      <p:pic>
        <p:nvPicPr>
          <p:cNvPr id="4" name="Picture 3">
            <a:extLst>
              <a:ext uri="{FF2B5EF4-FFF2-40B4-BE49-F238E27FC236}">
                <a16:creationId xmlns:a16="http://schemas.microsoft.com/office/drawing/2014/main" id="{1AFEC8D8-9643-5797-AEAE-849A93E936C2}"/>
              </a:ext>
            </a:extLst>
          </p:cNvPr>
          <p:cNvPicPr>
            <a:picLocks noChangeAspect="1"/>
          </p:cNvPicPr>
          <p:nvPr/>
        </p:nvPicPr>
        <p:blipFill>
          <a:blip r:embed="rId2"/>
          <a:stretch>
            <a:fillRect/>
          </a:stretch>
        </p:blipFill>
        <p:spPr>
          <a:xfrm>
            <a:off x="6882153" y="1395412"/>
            <a:ext cx="5309847" cy="3613910"/>
          </a:xfrm>
          <a:prstGeom prst="rect">
            <a:avLst/>
          </a:prstGeom>
          <a:ln>
            <a:solidFill>
              <a:schemeClr val="tx1"/>
            </a:solidFill>
          </a:ln>
        </p:spPr>
      </p:pic>
    </p:spTree>
    <p:extLst>
      <p:ext uri="{BB962C8B-B14F-4D97-AF65-F5344CB8AC3E}">
        <p14:creationId xmlns:p14="http://schemas.microsoft.com/office/powerpoint/2010/main" val="20056322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D13D7-62EE-E3B7-3FD1-0C7D00757A2C}"/>
              </a:ext>
            </a:extLst>
          </p:cNvPr>
          <p:cNvSpPr>
            <a:spLocks noGrp="1"/>
          </p:cNvSpPr>
          <p:nvPr>
            <p:ph type="title"/>
          </p:nvPr>
        </p:nvSpPr>
        <p:spPr>
          <a:xfrm>
            <a:off x="838200" y="365126"/>
            <a:ext cx="10515600" cy="767936"/>
          </a:xfrm>
        </p:spPr>
        <p:txBody>
          <a:bodyPr>
            <a:normAutofit/>
          </a:bodyPr>
          <a:lstStyle/>
          <a:p>
            <a:r>
              <a:rPr lang="en-IN" sz="4000" b="0" i="0" dirty="0">
                <a:solidFill>
                  <a:srgbClr val="610B38"/>
                </a:solidFill>
                <a:effectLst/>
                <a:latin typeface="erdana"/>
              </a:rPr>
              <a:t>PL/SQL Explicit Cursor Example</a:t>
            </a:r>
            <a:endParaRPr lang="en-US" sz="4000" dirty="0"/>
          </a:p>
        </p:txBody>
      </p:sp>
      <p:sp>
        <p:nvSpPr>
          <p:cNvPr id="3" name="Content Placeholder 2">
            <a:extLst>
              <a:ext uri="{FF2B5EF4-FFF2-40B4-BE49-F238E27FC236}">
                <a16:creationId xmlns:a16="http://schemas.microsoft.com/office/drawing/2014/main" id="{DB7BA491-5368-148C-5985-279F04B624A4}"/>
              </a:ext>
            </a:extLst>
          </p:cNvPr>
          <p:cNvSpPr>
            <a:spLocks noGrp="1"/>
          </p:cNvSpPr>
          <p:nvPr>
            <p:ph idx="1"/>
          </p:nvPr>
        </p:nvSpPr>
        <p:spPr>
          <a:xfrm>
            <a:off x="420756" y="1133062"/>
            <a:ext cx="11327295" cy="675146"/>
          </a:xfrm>
          <a:solidFill>
            <a:schemeClr val="accent2">
              <a:lumMod val="20000"/>
              <a:lumOff val="80000"/>
            </a:schemeClr>
          </a:solidFill>
          <a:ln>
            <a:solidFill>
              <a:schemeClr val="tx1"/>
            </a:solidFill>
          </a:ln>
        </p:spPr>
        <p:txBody>
          <a:bodyPr>
            <a:noAutofit/>
          </a:bodyPr>
          <a:lstStyle/>
          <a:p>
            <a:pPr marL="0" indent="0" algn="just">
              <a:buNone/>
            </a:pPr>
            <a:r>
              <a:rPr lang="en-IN" sz="2000" b="1" i="0" dirty="0">
                <a:effectLst/>
              </a:rPr>
              <a:t>Create procedure:</a:t>
            </a:r>
            <a:endParaRPr lang="en-IN" sz="2000" b="0" i="0" dirty="0">
              <a:effectLst/>
            </a:endParaRPr>
          </a:p>
          <a:p>
            <a:pPr algn="just"/>
            <a:r>
              <a:rPr lang="en-IN" sz="2000" b="0" i="0" dirty="0">
                <a:effectLst/>
              </a:rPr>
              <a:t>Execute the following program to retrieve the customer name and address.</a:t>
            </a:r>
          </a:p>
        </p:txBody>
      </p:sp>
      <p:sp>
        <p:nvSpPr>
          <p:cNvPr id="6" name="TextBox 5">
            <a:extLst>
              <a:ext uri="{FF2B5EF4-FFF2-40B4-BE49-F238E27FC236}">
                <a16:creationId xmlns:a16="http://schemas.microsoft.com/office/drawing/2014/main" id="{15D2C4E7-D3C8-DD2E-4C78-F993142C6928}"/>
              </a:ext>
            </a:extLst>
          </p:cNvPr>
          <p:cNvSpPr txBox="1"/>
          <p:nvPr/>
        </p:nvSpPr>
        <p:spPr>
          <a:xfrm>
            <a:off x="420756" y="2109720"/>
            <a:ext cx="6682408" cy="4524315"/>
          </a:xfrm>
          <a:prstGeom prst="rect">
            <a:avLst/>
          </a:prstGeom>
          <a:solidFill>
            <a:srgbClr val="FFFF00"/>
          </a:solidFill>
          <a:ln>
            <a:solidFill>
              <a:schemeClr val="tx1"/>
            </a:solidFill>
          </a:ln>
        </p:spPr>
        <p:txBody>
          <a:bodyPr wrap="square">
            <a:spAutoFit/>
          </a:bodyPr>
          <a:lstStyle/>
          <a:p>
            <a:pPr algn="just">
              <a:buFont typeface="+mj-lt"/>
              <a:buAutoNum type="arabicPeriod"/>
            </a:pPr>
            <a:r>
              <a:rPr lang="en-IN" b="1" i="0" dirty="0">
                <a:solidFill>
                  <a:srgbClr val="006699"/>
                </a:solidFill>
                <a:effectLst/>
                <a:latin typeface="inter-regular"/>
              </a:rPr>
              <a:t>DECLARE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c_id</a:t>
            </a:r>
            <a:r>
              <a:rPr lang="en-IN" b="0" i="0" dirty="0">
                <a:solidFill>
                  <a:srgbClr val="000000"/>
                </a:solidFill>
                <a:effectLst/>
                <a:latin typeface="inter-regular"/>
              </a:rPr>
              <a:t> </a:t>
            </a:r>
            <a:r>
              <a:rPr lang="en-IN" b="0" i="0" dirty="0" err="1">
                <a:solidFill>
                  <a:srgbClr val="000000"/>
                </a:solidFill>
                <a:effectLst/>
                <a:latin typeface="inter-regular"/>
              </a:rPr>
              <a:t>customers.id%type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c_name</a:t>
            </a:r>
            <a:r>
              <a:rPr lang="en-IN" b="0" i="0" dirty="0">
                <a:solidFill>
                  <a:srgbClr val="000000"/>
                </a:solidFill>
                <a:effectLst/>
                <a:latin typeface="inter-regular"/>
              </a:rPr>
              <a:t> </a:t>
            </a:r>
            <a:r>
              <a:rPr lang="en-IN" b="0" i="0" dirty="0" err="1">
                <a:solidFill>
                  <a:srgbClr val="000000"/>
                </a:solidFill>
                <a:effectLst/>
                <a:latin typeface="inter-regular"/>
              </a:rPr>
              <a:t>customers.</a:t>
            </a:r>
            <a:r>
              <a:rPr lang="en-IN" b="1" i="0" dirty="0" err="1">
                <a:solidFill>
                  <a:srgbClr val="006699"/>
                </a:solidFill>
                <a:effectLst/>
                <a:latin typeface="inter-regular"/>
              </a:rPr>
              <a:t>name</a:t>
            </a:r>
            <a:r>
              <a:rPr lang="en-IN" b="0" i="0" dirty="0" err="1">
                <a:solidFill>
                  <a:srgbClr val="000000"/>
                </a:solidFill>
                <a:effectLst/>
                <a:latin typeface="inter-regular"/>
              </a:rPr>
              <a:t>%type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c_addr</a:t>
            </a:r>
            <a:r>
              <a:rPr lang="en-IN" b="0" i="0" dirty="0">
                <a:solidFill>
                  <a:srgbClr val="000000"/>
                </a:solidFill>
                <a:effectLst/>
                <a:latin typeface="inter-regular"/>
              </a:rPr>
              <a:t> </a:t>
            </a:r>
            <a:r>
              <a:rPr lang="en-IN" b="0" i="0" dirty="0" err="1">
                <a:solidFill>
                  <a:srgbClr val="000000"/>
                </a:solidFill>
                <a:effectLst/>
                <a:latin typeface="inter-regular"/>
              </a:rPr>
              <a:t>customers.address%type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CURSOR</a:t>
            </a:r>
            <a:r>
              <a:rPr lang="en-IN" b="0" i="0" dirty="0">
                <a:solidFill>
                  <a:srgbClr val="000000"/>
                </a:solidFill>
                <a:effectLst/>
                <a:latin typeface="inter-regular"/>
              </a:rPr>
              <a:t> </a:t>
            </a:r>
            <a:r>
              <a:rPr lang="en-IN" b="0" i="0" dirty="0" err="1">
                <a:solidFill>
                  <a:srgbClr val="000000"/>
                </a:solidFill>
                <a:effectLst/>
                <a:latin typeface="inter-regular"/>
              </a:rPr>
              <a:t>c_customers</a:t>
            </a:r>
            <a:r>
              <a:rPr lang="en-IN" b="0" i="0" dirty="0">
                <a:solidFill>
                  <a:srgbClr val="000000"/>
                </a:solidFill>
                <a:effectLst/>
                <a:latin typeface="inter-regular"/>
              </a:rPr>
              <a:t> </a:t>
            </a:r>
            <a:r>
              <a:rPr lang="en-IN" b="1" i="0" dirty="0">
                <a:solidFill>
                  <a:srgbClr val="006699"/>
                </a:solidFill>
                <a:effectLst/>
                <a:latin typeface="inter-regular"/>
              </a:rPr>
              <a:t>is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SELECT</a:t>
            </a:r>
            <a:r>
              <a:rPr lang="en-IN" b="0" i="0" dirty="0">
                <a:solidFill>
                  <a:srgbClr val="000000"/>
                </a:solidFill>
                <a:effectLst/>
                <a:latin typeface="inter-regular"/>
              </a:rPr>
              <a:t> id, </a:t>
            </a:r>
            <a:r>
              <a:rPr lang="en-IN" b="1" i="0" dirty="0">
                <a:solidFill>
                  <a:srgbClr val="006699"/>
                </a:solidFill>
                <a:effectLst/>
                <a:latin typeface="inter-regular"/>
              </a:rPr>
              <a:t>name</a:t>
            </a:r>
            <a:r>
              <a:rPr lang="en-IN" b="0" i="0" dirty="0">
                <a:solidFill>
                  <a:srgbClr val="000000"/>
                </a:solidFill>
                <a:effectLst/>
                <a:latin typeface="inter-regular"/>
              </a:rPr>
              <a:t>, address </a:t>
            </a:r>
            <a:r>
              <a:rPr lang="en-IN" b="1" i="0" dirty="0">
                <a:solidFill>
                  <a:srgbClr val="006699"/>
                </a:solidFill>
                <a:effectLst/>
                <a:latin typeface="inter-regular"/>
              </a:rPr>
              <a:t>FROM</a:t>
            </a:r>
            <a:r>
              <a:rPr lang="en-IN" b="0" i="0" dirty="0">
                <a:solidFill>
                  <a:srgbClr val="000000"/>
                </a:solidFill>
                <a:effectLst/>
                <a:latin typeface="inter-regular"/>
              </a:rPr>
              <a:t> customers;  </a:t>
            </a:r>
          </a:p>
          <a:p>
            <a:pPr algn="just">
              <a:buFont typeface="+mj-lt"/>
              <a:buAutoNum type="arabicPeriod"/>
            </a:pPr>
            <a:r>
              <a:rPr lang="en-IN" b="1" i="0" dirty="0">
                <a:solidFill>
                  <a:srgbClr val="006699"/>
                </a:solidFill>
                <a:effectLst/>
                <a:latin typeface="inter-regular"/>
              </a:rPr>
              <a:t>BEGIN</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OPEN</a:t>
            </a:r>
            <a:r>
              <a:rPr lang="en-IN" b="0" i="0" dirty="0">
                <a:solidFill>
                  <a:srgbClr val="000000"/>
                </a:solidFill>
                <a:effectLst/>
                <a:latin typeface="inter-regular"/>
              </a:rPr>
              <a:t> </a:t>
            </a:r>
            <a:r>
              <a:rPr lang="en-IN" b="0" i="0" dirty="0" err="1">
                <a:solidFill>
                  <a:srgbClr val="000000"/>
                </a:solidFill>
                <a:effectLst/>
                <a:latin typeface="inter-regular"/>
              </a:rPr>
              <a:t>c_customers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LOOP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FETCH</a:t>
            </a:r>
            <a:r>
              <a:rPr lang="en-IN" b="0" i="0" dirty="0">
                <a:solidFill>
                  <a:srgbClr val="000000"/>
                </a:solidFill>
                <a:effectLst/>
                <a:latin typeface="inter-regular"/>
              </a:rPr>
              <a:t> </a:t>
            </a:r>
            <a:r>
              <a:rPr lang="en-IN" b="0" i="0" dirty="0" err="1">
                <a:solidFill>
                  <a:srgbClr val="000000"/>
                </a:solidFill>
                <a:effectLst/>
                <a:latin typeface="inter-regular"/>
              </a:rPr>
              <a:t>c_customers</a:t>
            </a:r>
            <a:r>
              <a:rPr lang="en-IN" b="0" i="0" dirty="0">
                <a:solidFill>
                  <a:srgbClr val="000000"/>
                </a:solidFill>
                <a:effectLst/>
                <a:latin typeface="inter-regular"/>
              </a:rPr>
              <a:t> </a:t>
            </a:r>
            <a:r>
              <a:rPr lang="en-IN" b="1" i="0" dirty="0">
                <a:solidFill>
                  <a:srgbClr val="006699"/>
                </a:solidFill>
                <a:effectLst/>
                <a:latin typeface="inter-regular"/>
              </a:rPr>
              <a:t>into</a:t>
            </a:r>
            <a:r>
              <a:rPr lang="en-IN" b="0" i="0" dirty="0">
                <a:solidFill>
                  <a:srgbClr val="000000"/>
                </a:solidFill>
                <a:effectLst/>
                <a:latin typeface="inter-regular"/>
              </a:rPr>
              <a:t> </a:t>
            </a:r>
            <a:r>
              <a:rPr lang="en-IN" b="0" i="0" dirty="0" err="1">
                <a:solidFill>
                  <a:srgbClr val="000000"/>
                </a:solidFill>
                <a:effectLst/>
                <a:latin typeface="inter-regular"/>
              </a:rPr>
              <a:t>c_id</a:t>
            </a:r>
            <a:r>
              <a:rPr lang="en-IN" b="0" i="0" dirty="0">
                <a:solidFill>
                  <a:srgbClr val="000000"/>
                </a:solidFill>
                <a:effectLst/>
                <a:latin typeface="inter-regular"/>
              </a:rPr>
              <a:t>, </a:t>
            </a:r>
            <a:r>
              <a:rPr lang="en-IN" b="0" i="0" dirty="0" err="1">
                <a:solidFill>
                  <a:srgbClr val="000000"/>
                </a:solidFill>
                <a:effectLst/>
                <a:latin typeface="inter-regular"/>
              </a:rPr>
              <a:t>c_name</a:t>
            </a:r>
            <a:r>
              <a:rPr lang="en-IN" b="0" i="0" dirty="0">
                <a:solidFill>
                  <a:srgbClr val="000000"/>
                </a:solidFill>
                <a:effectLst/>
                <a:latin typeface="inter-regular"/>
              </a:rPr>
              <a:t>, </a:t>
            </a:r>
            <a:r>
              <a:rPr lang="en-IN" b="0" i="0" dirty="0" err="1">
                <a:solidFill>
                  <a:srgbClr val="000000"/>
                </a:solidFill>
                <a:effectLst/>
                <a:latin typeface="inter-regular"/>
              </a:rPr>
              <a:t>c_addr</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EXIT </a:t>
            </a:r>
            <a:r>
              <a:rPr lang="en-IN" b="1" i="0" dirty="0">
                <a:solidFill>
                  <a:srgbClr val="006699"/>
                </a:solidFill>
                <a:effectLst/>
                <a:latin typeface="inter-regular"/>
              </a:rPr>
              <a:t>WHEN</a:t>
            </a:r>
            <a:r>
              <a:rPr lang="en-IN" b="0" i="0" dirty="0">
                <a:solidFill>
                  <a:srgbClr val="000000"/>
                </a:solidFill>
                <a:effectLst/>
                <a:latin typeface="inter-regular"/>
              </a:rPr>
              <a:t> </a:t>
            </a:r>
            <a:r>
              <a:rPr lang="en-IN" b="0" i="0" dirty="0" err="1">
                <a:solidFill>
                  <a:srgbClr val="000000"/>
                </a:solidFill>
                <a:effectLst/>
                <a:latin typeface="inter-regular"/>
              </a:rPr>
              <a:t>c_customers%notfound</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dbms_output.put_line</a:t>
            </a:r>
            <a:r>
              <a:rPr lang="en-IN" b="0" i="0" dirty="0">
                <a:solidFill>
                  <a:srgbClr val="000000"/>
                </a:solidFill>
                <a:effectLst/>
                <a:latin typeface="inter-regular"/>
              </a:rPr>
              <a:t>(</a:t>
            </a:r>
            <a:r>
              <a:rPr lang="en-IN" b="0" i="0" dirty="0" err="1">
                <a:solidFill>
                  <a:srgbClr val="000000"/>
                </a:solidFill>
                <a:effectLst/>
                <a:latin typeface="inter-regular"/>
              </a:rPr>
              <a:t>c_id</a:t>
            </a:r>
            <a:r>
              <a:rPr lang="en-IN" b="0" i="0" dirty="0">
                <a:solidFill>
                  <a:srgbClr val="000000"/>
                </a:solidFill>
                <a:effectLst/>
                <a:latin typeface="inter-regular"/>
              </a:rPr>
              <a:t> || </a:t>
            </a:r>
            <a:r>
              <a:rPr lang="en-IN" b="0" i="0" dirty="0">
                <a:solidFill>
                  <a:srgbClr val="0000FF"/>
                </a:solidFill>
                <a:effectLst/>
                <a:latin typeface="inter-regular"/>
              </a:rPr>
              <a:t>' '</a:t>
            </a:r>
            <a:r>
              <a:rPr lang="en-IN" b="0" i="0" dirty="0">
                <a:solidFill>
                  <a:srgbClr val="000000"/>
                </a:solidFill>
                <a:effectLst/>
                <a:latin typeface="inter-regular"/>
              </a:rPr>
              <a:t> || </a:t>
            </a:r>
            <a:r>
              <a:rPr lang="en-IN" b="0" i="0" dirty="0" err="1">
                <a:solidFill>
                  <a:srgbClr val="000000"/>
                </a:solidFill>
                <a:effectLst/>
                <a:latin typeface="inter-regular"/>
              </a:rPr>
              <a:t>c_name</a:t>
            </a:r>
            <a:r>
              <a:rPr lang="en-IN" b="0" i="0" dirty="0">
                <a:solidFill>
                  <a:srgbClr val="000000"/>
                </a:solidFill>
                <a:effectLst/>
                <a:latin typeface="inter-regular"/>
              </a:rPr>
              <a:t> || </a:t>
            </a:r>
            <a:r>
              <a:rPr lang="en-IN" b="0" i="0" dirty="0">
                <a:solidFill>
                  <a:srgbClr val="0000FF"/>
                </a:solidFill>
                <a:effectLst/>
                <a:latin typeface="inter-regular"/>
              </a:rPr>
              <a:t>' '</a:t>
            </a:r>
            <a:r>
              <a:rPr lang="en-IN" b="0" i="0" dirty="0">
                <a:solidFill>
                  <a:srgbClr val="000000"/>
                </a:solidFill>
                <a:effectLst/>
                <a:latin typeface="inter-regular"/>
              </a:rPr>
              <a:t> || </a:t>
            </a:r>
            <a:r>
              <a:rPr lang="en-IN" b="0" i="0" dirty="0" err="1">
                <a:solidFill>
                  <a:srgbClr val="000000"/>
                </a:solidFill>
                <a:effectLst/>
                <a:latin typeface="inter-regular"/>
              </a:rPr>
              <a:t>c_addr</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END</a:t>
            </a:r>
            <a:r>
              <a:rPr lang="en-IN" b="0" i="0" dirty="0">
                <a:solidFill>
                  <a:srgbClr val="000000"/>
                </a:solidFill>
                <a:effectLst/>
                <a:latin typeface="inter-regular"/>
              </a:rPr>
              <a:t> LOOP;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CLOSE</a:t>
            </a:r>
            <a:r>
              <a:rPr lang="en-IN" b="0" i="0" dirty="0">
                <a:solidFill>
                  <a:srgbClr val="000000"/>
                </a:solidFill>
                <a:effectLst/>
                <a:latin typeface="inter-regular"/>
              </a:rPr>
              <a:t> </a:t>
            </a:r>
            <a:r>
              <a:rPr lang="en-IN" b="0" i="0" dirty="0" err="1">
                <a:solidFill>
                  <a:srgbClr val="000000"/>
                </a:solidFill>
                <a:effectLst/>
                <a:latin typeface="inter-regular"/>
              </a:rPr>
              <a:t>c_customers</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END</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pic>
        <p:nvPicPr>
          <p:cNvPr id="7" name="Picture 6">
            <a:extLst>
              <a:ext uri="{FF2B5EF4-FFF2-40B4-BE49-F238E27FC236}">
                <a16:creationId xmlns:a16="http://schemas.microsoft.com/office/drawing/2014/main" id="{037A4156-5311-467A-A35D-1B16B3AA294E}"/>
              </a:ext>
            </a:extLst>
          </p:cNvPr>
          <p:cNvPicPr>
            <a:picLocks noChangeAspect="1"/>
          </p:cNvPicPr>
          <p:nvPr/>
        </p:nvPicPr>
        <p:blipFill>
          <a:blip r:embed="rId2"/>
          <a:stretch>
            <a:fillRect/>
          </a:stretch>
        </p:blipFill>
        <p:spPr>
          <a:xfrm>
            <a:off x="7205869" y="3082827"/>
            <a:ext cx="4792869" cy="2294699"/>
          </a:xfrm>
          <a:prstGeom prst="rect">
            <a:avLst/>
          </a:prstGeom>
          <a:ln>
            <a:solidFill>
              <a:schemeClr val="tx1"/>
            </a:solidFill>
          </a:ln>
        </p:spPr>
      </p:pic>
      <p:sp>
        <p:nvSpPr>
          <p:cNvPr id="9" name="TextBox 8">
            <a:extLst>
              <a:ext uri="{FF2B5EF4-FFF2-40B4-BE49-F238E27FC236}">
                <a16:creationId xmlns:a16="http://schemas.microsoft.com/office/drawing/2014/main" id="{38A75828-C5D0-B230-6E1B-95E59011D566}"/>
              </a:ext>
            </a:extLst>
          </p:cNvPr>
          <p:cNvSpPr txBox="1"/>
          <p:nvPr/>
        </p:nvSpPr>
        <p:spPr>
          <a:xfrm>
            <a:off x="7511497" y="2713495"/>
            <a:ext cx="1075911" cy="369332"/>
          </a:xfrm>
          <a:prstGeom prst="rect">
            <a:avLst/>
          </a:prstGeom>
          <a:noFill/>
        </p:spPr>
        <p:txBody>
          <a:bodyPr wrap="square">
            <a:spAutoFit/>
          </a:bodyPr>
          <a:lstStyle/>
          <a:p>
            <a:r>
              <a:rPr lang="en-IN" b="0" i="0" dirty="0">
                <a:solidFill>
                  <a:srgbClr val="333333"/>
                </a:solidFill>
                <a:effectLst/>
                <a:latin typeface="inter-regular"/>
              </a:rPr>
              <a:t>Output:</a:t>
            </a:r>
            <a:endParaRPr lang="en-US" dirty="0"/>
          </a:p>
        </p:txBody>
      </p:sp>
    </p:spTree>
    <p:extLst>
      <p:ext uri="{BB962C8B-B14F-4D97-AF65-F5344CB8AC3E}">
        <p14:creationId xmlns:p14="http://schemas.microsoft.com/office/powerpoint/2010/main" val="3044595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E9929-2038-E77D-C89F-5A9DD776A514}"/>
              </a:ext>
            </a:extLst>
          </p:cNvPr>
          <p:cNvSpPr>
            <a:spLocks noGrp="1"/>
          </p:cNvSpPr>
          <p:nvPr>
            <p:ph type="title"/>
          </p:nvPr>
        </p:nvSpPr>
        <p:spPr>
          <a:xfrm>
            <a:off x="841248" y="548640"/>
            <a:ext cx="3600860" cy="5431536"/>
          </a:xfrm>
        </p:spPr>
        <p:txBody>
          <a:bodyPr>
            <a:normAutofit/>
          </a:bodyPr>
          <a:lstStyle/>
          <a:p>
            <a:r>
              <a:rPr lang="en-IN" sz="5400" b="1" i="0" dirty="0">
                <a:effectLst/>
              </a:rPr>
              <a:t>PL/SQL TRIGGER</a:t>
            </a:r>
            <a:endParaRPr lang="en-US" sz="5400" dirty="0"/>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MySQL Triggers">
            <a:extLst>
              <a:ext uri="{FF2B5EF4-FFF2-40B4-BE49-F238E27FC236}">
                <a16:creationId xmlns:a16="http://schemas.microsoft.com/office/drawing/2014/main" id="{58ECE19D-899A-B7B1-FA45-5A6ABD0583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3739" y="1342539"/>
            <a:ext cx="6673072" cy="41656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3750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F9C98-266E-A416-BFDC-038AB77ECC65}"/>
              </a:ext>
            </a:extLst>
          </p:cNvPr>
          <p:cNvSpPr>
            <a:spLocks noGrp="1"/>
          </p:cNvSpPr>
          <p:nvPr>
            <p:ph type="title"/>
          </p:nvPr>
        </p:nvSpPr>
        <p:spPr>
          <a:xfrm>
            <a:off x="738809" y="235917"/>
            <a:ext cx="10515600" cy="748058"/>
          </a:xfrm>
        </p:spPr>
        <p:txBody>
          <a:bodyPr>
            <a:normAutofit/>
          </a:bodyPr>
          <a:lstStyle/>
          <a:p>
            <a:r>
              <a:rPr lang="en-IN" sz="4000" b="1" i="0" dirty="0">
                <a:effectLst/>
              </a:rPr>
              <a:t>PL/SQL TRIGGER</a:t>
            </a:r>
            <a:endParaRPr lang="en-US" sz="4000" dirty="0"/>
          </a:p>
        </p:txBody>
      </p:sp>
      <p:sp>
        <p:nvSpPr>
          <p:cNvPr id="3" name="Content Placeholder 2">
            <a:extLst>
              <a:ext uri="{FF2B5EF4-FFF2-40B4-BE49-F238E27FC236}">
                <a16:creationId xmlns:a16="http://schemas.microsoft.com/office/drawing/2014/main" id="{82B97A5E-3A8C-663F-CC65-F5621ED35142}"/>
              </a:ext>
            </a:extLst>
          </p:cNvPr>
          <p:cNvSpPr>
            <a:spLocks noGrp="1"/>
          </p:cNvSpPr>
          <p:nvPr>
            <p:ph idx="1"/>
          </p:nvPr>
        </p:nvSpPr>
        <p:spPr>
          <a:xfrm>
            <a:off x="646044" y="1307496"/>
            <a:ext cx="10068340" cy="4243008"/>
          </a:xfrm>
          <a:solidFill>
            <a:schemeClr val="accent2">
              <a:lumMod val="20000"/>
              <a:lumOff val="80000"/>
            </a:schemeClr>
          </a:solidFill>
          <a:ln>
            <a:solidFill>
              <a:schemeClr val="tx1"/>
            </a:solidFill>
          </a:ln>
        </p:spPr>
        <p:txBody>
          <a:bodyPr>
            <a:noAutofit/>
          </a:bodyPr>
          <a:lstStyle/>
          <a:p>
            <a:pPr algn="just"/>
            <a:r>
              <a:rPr lang="en-IN" sz="2000" b="0" i="0" dirty="0">
                <a:effectLst/>
              </a:rPr>
              <a:t>Trigger is invoked by Oracle engine automatically whenever a specified event occurs.</a:t>
            </a:r>
          </a:p>
          <a:p>
            <a:pPr algn="just"/>
            <a:r>
              <a:rPr lang="en-IN" sz="2000" b="0" i="0" dirty="0">
                <a:effectLst/>
              </a:rPr>
              <a:t>Trigger is stored into database and invoked repeatedly, when specific condition match.</a:t>
            </a:r>
          </a:p>
          <a:p>
            <a:pPr algn="just"/>
            <a:r>
              <a:rPr lang="en-IN" sz="2000" b="0" i="0" dirty="0">
                <a:effectLst/>
              </a:rPr>
              <a:t>Triggers are stored programs, which are automatically executed or fired when some event occurs.</a:t>
            </a:r>
          </a:p>
          <a:p>
            <a:pPr algn="just"/>
            <a:r>
              <a:rPr lang="en-IN" sz="2000" b="0" i="0" dirty="0">
                <a:effectLst/>
              </a:rPr>
              <a:t>Triggers are written to be executed in response to any of the following events.</a:t>
            </a:r>
          </a:p>
          <a:p>
            <a:pPr algn="just">
              <a:buFont typeface="Arial" panose="020B0604020202020204" pitchFamily="34" charset="0"/>
              <a:buChar char="•"/>
            </a:pPr>
            <a:r>
              <a:rPr lang="en-IN" sz="2000" b="0" i="0" dirty="0">
                <a:effectLst/>
              </a:rPr>
              <a:t>A database manipulation (DML) statement (DELETE, INSERT, or UPDATE).</a:t>
            </a:r>
          </a:p>
          <a:p>
            <a:pPr algn="just">
              <a:buFont typeface="Arial" panose="020B0604020202020204" pitchFamily="34" charset="0"/>
              <a:buChar char="•"/>
            </a:pPr>
            <a:r>
              <a:rPr lang="en-IN" sz="2000" b="0" i="0" dirty="0">
                <a:effectLst/>
              </a:rPr>
              <a:t>A database definition (DDL) statement (CREATE, ALTER, or DROP).</a:t>
            </a:r>
          </a:p>
          <a:p>
            <a:pPr algn="just">
              <a:buFont typeface="Arial" panose="020B0604020202020204" pitchFamily="34" charset="0"/>
              <a:buChar char="•"/>
            </a:pPr>
            <a:r>
              <a:rPr lang="en-IN" sz="2000" b="0" i="0" dirty="0">
                <a:effectLst/>
              </a:rPr>
              <a:t>A database operation (SERVERERROR, LOGON, LOGOFF, STARTUP, or SHUTDOWN).</a:t>
            </a:r>
          </a:p>
          <a:p>
            <a:pPr algn="just"/>
            <a:r>
              <a:rPr lang="en-IN" sz="2000" b="0" i="0" dirty="0">
                <a:effectLst/>
              </a:rPr>
              <a:t>Triggers could be defined on the table, view, schema, or database with which the event is associated</a:t>
            </a:r>
          </a:p>
          <a:p>
            <a:pPr algn="just"/>
            <a:endParaRPr lang="en-US" sz="2000" dirty="0"/>
          </a:p>
        </p:txBody>
      </p:sp>
    </p:spTree>
    <p:extLst>
      <p:ext uri="{BB962C8B-B14F-4D97-AF65-F5344CB8AC3E}">
        <p14:creationId xmlns:p14="http://schemas.microsoft.com/office/powerpoint/2010/main" val="36807199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F9C98-266E-A416-BFDC-038AB77ECC65}"/>
              </a:ext>
            </a:extLst>
          </p:cNvPr>
          <p:cNvSpPr>
            <a:spLocks noGrp="1"/>
          </p:cNvSpPr>
          <p:nvPr>
            <p:ph type="title"/>
          </p:nvPr>
        </p:nvSpPr>
        <p:spPr>
          <a:xfrm>
            <a:off x="506895" y="337929"/>
            <a:ext cx="10515600" cy="748058"/>
          </a:xfrm>
        </p:spPr>
        <p:txBody>
          <a:bodyPr>
            <a:normAutofit/>
          </a:bodyPr>
          <a:lstStyle/>
          <a:p>
            <a:r>
              <a:rPr lang="en-IN" sz="4000" b="1" i="0" dirty="0">
                <a:effectLst/>
              </a:rPr>
              <a:t>PL/SQL TRIGGER</a:t>
            </a:r>
            <a:endParaRPr lang="en-US" sz="4000" dirty="0"/>
          </a:p>
        </p:txBody>
      </p:sp>
      <p:sp>
        <p:nvSpPr>
          <p:cNvPr id="3" name="Content Placeholder 2">
            <a:extLst>
              <a:ext uri="{FF2B5EF4-FFF2-40B4-BE49-F238E27FC236}">
                <a16:creationId xmlns:a16="http://schemas.microsoft.com/office/drawing/2014/main" id="{82B97A5E-3A8C-663F-CC65-F5621ED35142}"/>
              </a:ext>
            </a:extLst>
          </p:cNvPr>
          <p:cNvSpPr>
            <a:spLocks noGrp="1"/>
          </p:cNvSpPr>
          <p:nvPr>
            <p:ph idx="1"/>
          </p:nvPr>
        </p:nvSpPr>
        <p:spPr>
          <a:xfrm>
            <a:off x="844826" y="1245013"/>
            <a:ext cx="9193696" cy="4638952"/>
          </a:xfrm>
          <a:solidFill>
            <a:schemeClr val="accent2">
              <a:lumMod val="20000"/>
              <a:lumOff val="80000"/>
            </a:schemeClr>
          </a:solidFill>
          <a:ln>
            <a:solidFill>
              <a:schemeClr val="tx1"/>
            </a:solidFill>
          </a:ln>
        </p:spPr>
        <p:txBody>
          <a:bodyPr>
            <a:noAutofit/>
          </a:bodyPr>
          <a:lstStyle/>
          <a:p>
            <a:pPr marL="0" indent="0" algn="just">
              <a:buNone/>
            </a:pPr>
            <a:endParaRPr lang="en-IN" sz="2000" b="0" i="0" dirty="0">
              <a:solidFill>
                <a:srgbClr val="610B4B"/>
              </a:solidFill>
              <a:effectLst/>
            </a:endParaRPr>
          </a:p>
          <a:p>
            <a:pPr marL="0" indent="0" algn="just">
              <a:buNone/>
            </a:pPr>
            <a:r>
              <a:rPr lang="en-IN" sz="2000" b="1" i="0" u="sng" dirty="0">
                <a:solidFill>
                  <a:srgbClr val="610B4B"/>
                </a:solidFill>
                <a:effectLst/>
              </a:rPr>
              <a:t>Advantages of Triggers</a:t>
            </a:r>
          </a:p>
          <a:p>
            <a:pPr marL="0" indent="0" algn="just">
              <a:buNone/>
            </a:pPr>
            <a:endParaRPr lang="en-IN" sz="2000" b="0" i="0" dirty="0">
              <a:solidFill>
                <a:srgbClr val="610B4B"/>
              </a:solidFill>
              <a:effectLst/>
            </a:endParaRPr>
          </a:p>
          <a:p>
            <a:pPr algn="just"/>
            <a:r>
              <a:rPr lang="en-IN" sz="2000" b="0" i="0" dirty="0">
                <a:solidFill>
                  <a:srgbClr val="333333"/>
                </a:solidFill>
                <a:effectLst/>
              </a:rPr>
              <a:t>These are the following advantages of Triggers:</a:t>
            </a:r>
          </a:p>
          <a:p>
            <a:pPr algn="just">
              <a:buFont typeface="Arial" panose="020B0604020202020204" pitchFamily="34" charset="0"/>
              <a:buChar char="•"/>
            </a:pPr>
            <a:r>
              <a:rPr lang="en-IN" sz="2000" b="0" i="0" dirty="0">
                <a:solidFill>
                  <a:srgbClr val="000000"/>
                </a:solidFill>
                <a:effectLst/>
              </a:rPr>
              <a:t>Trigger generates some derived column values automatically</a:t>
            </a:r>
          </a:p>
          <a:p>
            <a:pPr algn="just">
              <a:buFont typeface="Arial" panose="020B0604020202020204" pitchFamily="34" charset="0"/>
              <a:buChar char="•"/>
            </a:pPr>
            <a:r>
              <a:rPr lang="en-IN" sz="2000" b="0" i="0" dirty="0">
                <a:solidFill>
                  <a:srgbClr val="000000"/>
                </a:solidFill>
                <a:effectLst/>
              </a:rPr>
              <a:t>Enforces referential integrity</a:t>
            </a:r>
          </a:p>
          <a:p>
            <a:pPr algn="just">
              <a:buFont typeface="Arial" panose="020B0604020202020204" pitchFamily="34" charset="0"/>
              <a:buChar char="•"/>
            </a:pPr>
            <a:r>
              <a:rPr lang="en-IN" sz="2000" b="0" i="0" dirty="0">
                <a:solidFill>
                  <a:srgbClr val="000000"/>
                </a:solidFill>
                <a:effectLst/>
              </a:rPr>
              <a:t>Event logging and storing information on table access</a:t>
            </a:r>
          </a:p>
          <a:p>
            <a:pPr algn="just">
              <a:buFont typeface="Arial" panose="020B0604020202020204" pitchFamily="34" charset="0"/>
              <a:buChar char="•"/>
            </a:pPr>
            <a:r>
              <a:rPr lang="en-IN" sz="2000" b="0" i="0" dirty="0">
                <a:solidFill>
                  <a:srgbClr val="000000"/>
                </a:solidFill>
                <a:effectLst/>
              </a:rPr>
              <a:t>Auditing</a:t>
            </a:r>
          </a:p>
          <a:p>
            <a:pPr algn="just">
              <a:buFont typeface="Arial" panose="020B0604020202020204" pitchFamily="34" charset="0"/>
              <a:buChar char="•"/>
            </a:pPr>
            <a:r>
              <a:rPr lang="en-IN" sz="2000" b="0" i="0" dirty="0">
                <a:solidFill>
                  <a:srgbClr val="000000"/>
                </a:solidFill>
                <a:effectLst/>
              </a:rPr>
              <a:t>Synchronous replication of tables</a:t>
            </a:r>
          </a:p>
          <a:p>
            <a:pPr algn="just">
              <a:buFont typeface="Arial" panose="020B0604020202020204" pitchFamily="34" charset="0"/>
              <a:buChar char="•"/>
            </a:pPr>
            <a:r>
              <a:rPr lang="en-IN" sz="2000" b="0" i="0" dirty="0">
                <a:solidFill>
                  <a:srgbClr val="000000"/>
                </a:solidFill>
                <a:effectLst/>
              </a:rPr>
              <a:t>Imposing security authorizations</a:t>
            </a:r>
          </a:p>
          <a:p>
            <a:pPr algn="just">
              <a:buFont typeface="Arial" panose="020B0604020202020204" pitchFamily="34" charset="0"/>
              <a:buChar char="•"/>
            </a:pPr>
            <a:r>
              <a:rPr lang="en-IN" sz="2000" b="0" i="0" dirty="0">
                <a:solidFill>
                  <a:srgbClr val="000000"/>
                </a:solidFill>
                <a:effectLst/>
              </a:rPr>
              <a:t>Preventing invalid transactions</a:t>
            </a:r>
          </a:p>
          <a:p>
            <a:endParaRPr lang="en-US" sz="2000" dirty="0"/>
          </a:p>
        </p:txBody>
      </p:sp>
    </p:spTree>
    <p:extLst>
      <p:ext uri="{BB962C8B-B14F-4D97-AF65-F5344CB8AC3E}">
        <p14:creationId xmlns:p14="http://schemas.microsoft.com/office/powerpoint/2010/main" val="11786297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F9C98-266E-A416-BFDC-038AB77ECC65}"/>
              </a:ext>
            </a:extLst>
          </p:cNvPr>
          <p:cNvSpPr>
            <a:spLocks noGrp="1"/>
          </p:cNvSpPr>
          <p:nvPr>
            <p:ph type="title"/>
          </p:nvPr>
        </p:nvSpPr>
        <p:spPr>
          <a:xfrm>
            <a:off x="506895" y="337929"/>
            <a:ext cx="10515600" cy="748058"/>
          </a:xfrm>
        </p:spPr>
        <p:txBody>
          <a:bodyPr>
            <a:normAutofit/>
          </a:bodyPr>
          <a:lstStyle/>
          <a:p>
            <a:r>
              <a:rPr lang="en-IN" sz="4000" b="1" i="0" dirty="0">
                <a:effectLst/>
              </a:rPr>
              <a:t>PL/SQL TRIGGER</a:t>
            </a:r>
            <a:endParaRPr lang="en-US" sz="4000" dirty="0"/>
          </a:p>
        </p:txBody>
      </p:sp>
      <p:sp>
        <p:nvSpPr>
          <p:cNvPr id="3" name="Content Placeholder 2">
            <a:extLst>
              <a:ext uri="{FF2B5EF4-FFF2-40B4-BE49-F238E27FC236}">
                <a16:creationId xmlns:a16="http://schemas.microsoft.com/office/drawing/2014/main" id="{82B97A5E-3A8C-663F-CC65-F5621ED35142}"/>
              </a:ext>
            </a:extLst>
          </p:cNvPr>
          <p:cNvSpPr>
            <a:spLocks noGrp="1"/>
          </p:cNvSpPr>
          <p:nvPr>
            <p:ph idx="1"/>
          </p:nvPr>
        </p:nvSpPr>
        <p:spPr>
          <a:xfrm>
            <a:off x="188845" y="1085987"/>
            <a:ext cx="11598964" cy="5155788"/>
          </a:xfrm>
          <a:solidFill>
            <a:schemeClr val="accent2">
              <a:lumMod val="20000"/>
              <a:lumOff val="80000"/>
            </a:schemeClr>
          </a:solidFill>
          <a:ln>
            <a:solidFill>
              <a:schemeClr val="tx1"/>
            </a:solidFill>
          </a:ln>
        </p:spPr>
        <p:txBody>
          <a:bodyPr>
            <a:noAutofit/>
          </a:bodyPr>
          <a:lstStyle/>
          <a:p>
            <a:pPr algn="just"/>
            <a:r>
              <a:rPr lang="en-IN" sz="2000" b="0" i="0" dirty="0">
                <a:solidFill>
                  <a:srgbClr val="610B38"/>
                </a:solidFill>
                <a:effectLst/>
              </a:rPr>
              <a:t>Creating a trigger:</a:t>
            </a:r>
          </a:p>
          <a:p>
            <a:pPr algn="just"/>
            <a:r>
              <a:rPr lang="en-IN" sz="2000" b="1" i="0" dirty="0">
                <a:solidFill>
                  <a:srgbClr val="333333"/>
                </a:solidFill>
                <a:effectLst/>
              </a:rPr>
              <a:t>Syntax for creating trigger:</a:t>
            </a:r>
            <a:endParaRPr lang="en-IN" sz="2000" b="0" i="0" dirty="0">
              <a:solidFill>
                <a:srgbClr val="333333"/>
              </a:solidFill>
              <a:effectLst/>
            </a:endParaRPr>
          </a:p>
          <a:p>
            <a:endParaRPr lang="en-US" sz="2000" dirty="0"/>
          </a:p>
        </p:txBody>
      </p:sp>
      <p:sp>
        <p:nvSpPr>
          <p:cNvPr id="5" name="TextBox 4">
            <a:extLst>
              <a:ext uri="{FF2B5EF4-FFF2-40B4-BE49-F238E27FC236}">
                <a16:creationId xmlns:a16="http://schemas.microsoft.com/office/drawing/2014/main" id="{CA276424-A3A1-11C0-4B13-808D564F8888}"/>
              </a:ext>
            </a:extLst>
          </p:cNvPr>
          <p:cNvSpPr txBox="1"/>
          <p:nvPr/>
        </p:nvSpPr>
        <p:spPr>
          <a:xfrm>
            <a:off x="3478695" y="1540222"/>
            <a:ext cx="6480313" cy="4247317"/>
          </a:xfrm>
          <a:prstGeom prst="rect">
            <a:avLst/>
          </a:prstGeom>
          <a:solidFill>
            <a:srgbClr val="FFFF00"/>
          </a:solidFill>
          <a:ln>
            <a:solidFill>
              <a:schemeClr val="tx1"/>
            </a:solidFill>
          </a:ln>
        </p:spPr>
        <p:txBody>
          <a:bodyPr wrap="square">
            <a:spAutoFit/>
          </a:bodyPr>
          <a:lstStyle/>
          <a:p>
            <a:pPr algn="just">
              <a:buFont typeface="+mj-lt"/>
              <a:buAutoNum type="arabicPeriod"/>
            </a:pPr>
            <a:r>
              <a:rPr lang="en-IN" b="1" i="0" dirty="0">
                <a:solidFill>
                  <a:srgbClr val="006699"/>
                </a:solidFill>
                <a:effectLst/>
                <a:latin typeface="inter-regular"/>
              </a:rPr>
              <a:t>CREATE</a:t>
            </a:r>
            <a:r>
              <a:rPr lang="en-IN" b="0" i="0" dirty="0">
                <a:solidFill>
                  <a:srgbClr val="000000"/>
                </a:solidFill>
                <a:effectLst/>
                <a:latin typeface="inter-regular"/>
              </a:rPr>
              <a:t> [</a:t>
            </a:r>
            <a:r>
              <a:rPr lang="en-IN" b="0" i="0" dirty="0">
                <a:solidFill>
                  <a:srgbClr val="808080"/>
                </a:solidFill>
                <a:effectLst/>
                <a:latin typeface="inter-regular"/>
              </a:rPr>
              <a:t>OR</a:t>
            </a:r>
            <a:r>
              <a:rPr lang="en-IN" b="0" i="0" dirty="0">
                <a:solidFill>
                  <a:srgbClr val="000000"/>
                </a:solidFill>
                <a:effectLst/>
                <a:latin typeface="inter-regular"/>
              </a:rPr>
              <a:t> </a:t>
            </a:r>
            <a:r>
              <a:rPr lang="en-IN" b="0" i="0" dirty="0">
                <a:solidFill>
                  <a:srgbClr val="FF1493"/>
                </a:solidFill>
                <a:effectLst/>
                <a:latin typeface="inter-regular"/>
              </a:rPr>
              <a:t>REPLACE</a:t>
            </a:r>
            <a:r>
              <a:rPr lang="en-IN" b="0" i="0" dirty="0">
                <a:solidFill>
                  <a:srgbClr val="000000"/>
                </a:solidFill>
                <a:effectLst/>
                <a:latin typeface="inter-regular"/>
              </a:rPr>
              <a:t> ] </a:t>
            </a:r>
            <a:r>
              <a:rPr lang="en-IN" b="1" i="0" dirty="0">
                <a:solidFill>
                  <a:srgbClr val="006699"/>
                </a:solidFill>
                <a:effectLst/>
                <a:latin typeface="inter-regular"/>
              </a:rPr>
              <a:t>TRIGGER</a:t>
            </a:r>
            <a:r>
              <a:rPr lang="en-IN" b="0" i="0" dirty="0">
                <a:solidFill>
                  <a:srgbClr val="000000"/>
                </a:solidFill>
                <a:effectLst/>
                <a:latin typeface="inter-regular"/>
              </a:rPr>
              <a:t> </a:t>
            </a:r>
            <a:r>
              <a:rPr lang="en-IN" b="0" i="0" dirty="0" err="1">
                <a:solidFill>
                  <a:srgbClr val="000000"/>
                </a:solidFill>
                <a:effectLst/>
                <a:latin typeface="inter-regular"/>
              </a:rPr>
              <a:t>trigger_name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{BEFORE | </a:t>
            </a:r>
            <a:r>
              <a:rPr lang="en-IN" b="1" i="0" dirty="0">
                <a:solidFill>
                  <a:srgbClr val="006699"/>
                </a:solidFill>
                <a:effectLst/>
                <a:latin typeface="inter-regular"/>
              </a:rPr>
              <a:t>AFTER</a:t>
            </a:r>
            <a:r>
              <a:rPr lang="en-IN" b="0" i="0" dirty="0">
                <a:solidFill>
                  <a:srgbClr val="000000"/>
                </a:solidFill>
                <a:effectLst/>
                <a:latin typeface="inter-regular"/>
              </a:rPr>
              <a:t> | </a:t>
            </a:r>
            <a:r>
              <a:rPr lang="en-IN" b="1" i="0" dirty="0">
                <a:solidFill>
                  <a:srgbClr val="006699"/>
                </a:solidFill>
                <a:effectLst/>
                <a:latin typeface="inter-regular"/>
              </a:rPr>
              <a:t>INSTEAD</a:t>
            </a:r>
            <a:r>
              <a:rPr lang="en-IN" b="0" i="0" dirty="0">
                <a:solidFill>
                  <a:srgbClr val="000000"/>
                </a:solidFill>
                <a:effectLst/>
                <a:latin typeface="inter-regular"/>
              </a:rPr>
              <a:t> </a:t>
            </a:r>
            <a:r>
              <a:rPr lang="en-IN" b="1" i="0" dirty="0">
                <a:solidFill>
                  <a:srgbClr val="006699"/>
                </a:solidFill>
                <a:effectLst/>
                <a:latin typeface="inter-regular"/>
              </a:rPr>
              <a:t>OF</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a:t>
            </a:r>
            <a:r>
              <a:rPr lang="en-IN" b="1" i="0" dirty="0">
                <a:solidFill>
                  <a:srgbClr val="006699"/>
                </a:solidFill>
                <a:effectLst/>
                <a:latin typeface="inter-regular"/>
              </a:rPr>
              <a:t>INSERT</a:t>
            </a:r>
            <a:r>
              <a:rPr lang="en-IN" b="0" i="0" dirty="0">
                <a:solidFill>
                  <a:srgbClr val="000000"/>
                </a:solidFill>
                <a:effectLst/>
                <a:latin typeface="inter-regular"/>
              </a:rPr>
              <a:t> [</a:t>
            </a:r>
            <a:r>
              <a:rPr lang="en-IN" b="0" i="0" dirty="0">
                <a:solidFill>
                  <a:srgbClr val="808080"/>
                </a:solidFill>
                <a:effectLst/>
                <a:latin typeface="inter-regular"/>
              </a:rPr>
              <a:t>OR</a:t>
            </a:r>
            <a:r>
              <a:rPr lang="en-IN" b="0" i="0" dirty="0">
                <a:solidFill>
                  <a:srgbClr val="000000"/>
                </a:solidFill>
                <a:effectLst/>
                <a:latin typeface="inter-regular"/>
              </a:rPr>
              <a:t>] | </a:t>
            </a:r>
            <a:r>
              <a:rPr lang="en-IN" b="1" i="0" dirty="0">
                <a:solidFill>
                  <a:srgbClr val="006699"/>
                </a:solidFill>
                <a:effectLst/>
                <a:latin typeface="inter-regular"/>
              </a:rPr>
              <a:t>UPDATE</a:t>
            </a:r>
            <a:r>
              <a:rPr lang="en-IN" b="0" i="0" dirty="0">
                <a:solidFill>
                  <a:srgbClr val="000000"/>
                </a:solidFill>
                <a:effectLst/>
                <a:latin typeface="inter-regular"/>
              </a:rPr>
              <a:t> [</a:t>
            </a:r>
            <a:r>
              <a:rPr lang="en-IN" b="0" i="0" dirty="0">
                <a:solidFill>
                  <a:srgbClr val="808080"/>
                </a:solidFill>
                <a:effectLst/>
                <a:latin typeface="inter-regular"/>
              </a:rPr>
              <a:t>OR</a:t>
            </a:r>
            <a:r>
              <a:rPr lang="en-IN" b="0" i="0" dirty="0">
                <a:solidFill>
                  <a:srgbClr val="000000"/>
                </a:solidFill>
                <a:effectLst/>
                <a:latin typeface="inter-regular"/>
              </a:rPr>
              <a:t>] | </a:t>
            </a:r>
            <a:r>
              <a:rPr lang="en-IN" b="1" i="0" dirty="0">
                <a:solidFill>
                  <a:srgbClr val="006699"/>
                </a:solidFill>
                <a:effectLst/>
                <a:latin typeface="inter-regular"/>
              </a:rPr>
              <a:t>DELETE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a:t>
            </a:r>
            <a:r>
              <a:rPr lang="en-IN" b="1" i="0" dirty="0">
                <a:solidFill>
                  <a:srgbClr val="006699"/>
                </a:solidFill>
                <a:effectLst/>
                <a:latin typeface="inter-regular"/>
              </a:rPr>
              <a:t>OF</a:t>
            </a:r>
            <a:r>
              <a:rPr lang="en-IN" b="0" i="0" dirty="0">
                <a:solidFill>
                  <a:srgbClr val="000000"/>
                </a:solidFill>
                <a:effectLst/>
                <a:latin typeface="inter-regular"/>
              </a:rPr>
              <a:t> </a:t>
            </a:r>
            <a:r>
              <a:rPr lang="en-IN" b="0" i="0" dirty="0" err="1">
                <a:solidFill>
                  <a:srgbClr val="000000"/>
                </a:solidFill>
                <a:effectLst/>
                <a:latin typeface="inter-regular"/>
              </a:rPr>
              <a:t>col_name</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ON</a:t>
            </a:r>
            <a:r>
              <a:rPr lang="en-IN" b="0" i="0" dirty="0">
                <a:solidFill>
                  <a:srgbClr val="000000"/>
                </a:solidFill>
                <a:effectLst/>
                <a:latin typeface="inter-regular"/>
              </a:rPr>
              <a:t> </a:t>
            </a:r>
            <a:r>
              <a:rPr lang="en-IN" b="0" i="0" dirty="0" err="1">
                <a:solidFill>
                  <a:srgbClr val="000000"/>
                </a:solidFill>
                <a:effectLst/>
                <a:latin typeface="inter-regular"/>
              </a:rPr>
              <a:t>table_name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[REFERENCING OLD </a:t>
            </a:r>
            <a:r>
              <a:rPr lang="en-IN" b="1" i="0" dirty="0">
                <a:solidFill>
                  <a:srgbClr val="006699"/>
                </a:solidFill>
                <a:effectLst/>
                <a:latin typeface="inter-regular"/>
              </a:rPr>
              <a:t>AS</a:t>
            </a:r>
            <a:r>
              <a:rPr lang="en-IN" b="0" i="0" dirty="0">
                <a:solidFill>
                  <a:srgbClr val="000000"/>
                </a:solidFill>
                <a:effectLst/>
                <a:latin typeface="inter-regular"/>
              </a:rPr>
              <a:t> o NEW </a:t>
            </a:r>
            <a:r>
              <a:rPr lang="en-IN" b="1" i="0" dirty="0">
                <a:solidFill>
                  <a:srgbClr val="006699"/>
                </a:solidFill>
                <a:effectLst/>
                <a:latin typeface="inter-regular"/>
              </a:rPr>
              <a:t>AS</a:t>
            </a:r>
            <a:r>
              <a:rPr lang="en-IN" b="0" i="0" dirty="0">
                <a:solidFill>
                  <a:srgbClr val="000000"/>
                </a:solidFill>
                <a:effectLst/>
                <a:latin typeface="inter-regular"/>
              </a:rPr>
              <a:t> n]   </a:t>
            </a:r>
          </a:p>
          <a:p>
            <a:pPr algn="just">
              <a:buFont typeface="+mj-lt"/>
              <a:buAutoNum type="arabicPeriod"/>
            </a:pPr>
            <a:r>
              <a:rPr lang="en-IN" b="0" i="0" dirty="0">
                <a:solidFill>
                  <a:srgbClr val="000000"/>
                </a:solidFill>
                <a:effectLst/>
                <a:latin typeface="inter-regular"/>
              </a:rPr>
              <a:t>[</a:t>
            </a:r>
            <a:r>
              <a:rPr lang="en-IN" b="1" i="0" dirty="0">
                <a:solidFill>
                  <a:srgbClr val="006699"/>
                </a:solidFill>
                <a:effectLst/>
                <a:latin typeface="inter-regular"/>
              </a:rPr>
              <a:t>FOR</a:t>
            </a:r>
            <a:r>
              <a:rPr lang="en-IN" b="0" i="0" dirty="0">
                <a:solidFill>
                  <a:srgbClr val="000000"/>
                </a:solidFill>
                <a:effectLst/>
                <a:latin typeface="inter-regular"/>
              </a:rPr>
              <a:t> EACH ROW]   </a:t>
            </a:r>
          </a:p>
          <a:p>
            <a:pPr algn="just">
              <a:buFont typeface="+mj-lt"/>
              <a:buAutoNum type="arabicPeriod"/>
            </a:pPr>
            <a:r>
              <a:rPr lang="en-IN" b="1" i="0" dirty="0">
                <a:solidFill>
                  <a:srgbClr val="006699"/>
                </a:solidFill>
                <a:effectLst/>
                <a:latin typeface="inter-regular"/>
              </a:rPr>
              <a:t>WHEN</a:t>
            </a:r>
            <a:r>
              <a:rPr lang="en-IN" b="0" i="0" dirty="0">
                <a:solidFill>
                  <a:srgbClr val="000000"/>
                </a:solidFill>
                <a:effectLst/>
                <a:latin typeface="inter-regular"/>
              </a:rPr>
              <a:t> (condition)    </a:t>
            </a:r>
          </a:p>
          <a:p>
            <a:pPr algn="just">
              <a:buFont typeface="+mj-lt"/>
              <a:buAutoNum type="arabicPeriod"/>
            </a:pPr>
            <a:r>
              <a:rPr lang="en-IN" b="1" i="0" dirty="0">
                <a:solidFill>
                  <a:srgbClr val="006699"/>
                </a:solidFill>
                <a:effectLst/>
                <a:latin typeface="inter-regular"/>
              </a:rPr>
              <a:t>DECLARE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Declaration-statements  </a:t>
            </a:r>
          </a:p>
          <a:p>
            <a:pPr algn="just">
              <a:buFont typeface="+mj-lt"/>
              <a:buAutoNum type="arabicPeriod"/>
            </a:pPr>
            <a:r>
              <a:rPr lang="en-IN" b="1" i="0" dirty="0">
                <a:solidFill>
                  <a:srgbClr val="006699"/>
                </a:solidFill>
                <a:effectLst/>
                <a:latin typeface="inter-regular"/>
              </a:rPr>
              <a:t>BEGIN</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Executable-statements  </a:t>
            </a:r>
          </a:p>
          <a:p>
            <a:pPr algn="just">
              <a:buFont typeface="+mj-lt"/>
              <a:buAutoNum type="arabicPeriod"/>
            </a:pPr>
            <a:r>
              <a:rPr lang="en-IN" b="0" i="0" dirty="0">
                <a:solidFill>
                  <a:srgbClr val="000000"/>
                </a:solidFill>
                <a:effectLst/>
                <a:latin typeface="inter-regular"/>
              </a:rPr>
              <a:t>EXCEPTION  </a:t>
            </a:r>
          </a:p>
          <a:p>
            <a:pPr algn="just">
              <a:buFont typeface="+mj-lt"/>
              <a:buAutoNum type="arabicPeriod"/>
            </a:pPr>
            <a:r>
              <a:rPr lang="en-IN" b="0" i="0" dirty="0">
                <a:solidFill>
                  <a:srgbClr val="000000"/>
                </a:solidFill>
                <a:effectLst/>
                <a:latin typeface="inter-regular"/>
              </a:rPr>
              <a:t>   Exception-handling-statements  </a:t>
            </a:r>
          </a:p>
          <a:p>
            <a:pPr algn="just">
              <a:buFont typeface="+mj-lt"/>
              <a:buAutoNum type="arabicPeriod"/>
            </a:pPr>
            <a:r>
              <a:rPr lang="en-IN" b="1" i="0" dirty="0">
                <a:solidFill>
                  <a:srgbClr val="006699"/>
                </a:solidFill>
                <a:effectLst/>
                <a:latin typeface="inter-regular"/>
              </a:rPr>
              <a:t>END</a:t>
            </a:r>
            <a:r>
              <a:rPr lang="en-IN" b="0" i="0" dirty="0">
                <a:solidFill>
                  <a:srgbClr val="000000"/>
                </a:solidFill>
                <a:effectLst/>
                <a:latin typeface="inter-regular"/>
              </a:rPr>
              <a:t>;  </a:t>
            </a:r>
          </a:p>
        </p:txBody>
      </p:sp>
    </p:spTree>
    <p:extLst>
      <p:ext uri="{BB962C8B-B14F-4D97-AF65-F5344CB8AC3E}">
        <p14:creationId xmlns:p14="http://schemas.microsoft.com/office/powerpoint/2010/main" val="2041691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430CB-A297-29FC-42BD-BC406FA90A77}"/>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Variable Declaration in PL/SQL</a:t>
            </a:r>
            <a:br>
              <a:rPr lang="en-IN" b="0" i="0" dirty="0">
                <a:solidFill>
                  <a:srgbClr val="000000"/>
                </a:solidFill>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EED0D16F-AEBE-0471-DAB1-096A3116412F}"/>
              </a:ext>
            </a:extLst>
          </p:cNvPr>
          <p:cNvSpPr>
            <a:spLocks noGrp="1"/>
          </p:cNvSpPr>
          <p:nvPr>
            <p:ph idx="1"/>
          </p:nvPr>
        </p:nvSpPr>
        <p:spPr>
          <a:xfrm>
            <a:off x="293914" y="1825625"/>
            <a:ext cx="11517086" cy="4351338"/>
          </a:xfrm>
        </p:spPr>
        <p:txBody>
          <a:bodyPr/>
          <a:lstStyle/>
          <a:p>
            <a:pPr algn="just"/>
            <a:r>
              <a:rPr lang="en-IN" b="0" i="0" dirty="0">
                <a:solidFill>
                  <a:srgbClr val="000000"/>
                </a:solidFill>
                <a:effectLst/>
                <a:latin typeface="Nunito" pitchFamily="2" charset="77"/>
              </a:rPr>
              <a:t>The syntax for declaring a variable is −</a:t>
            </a:r>
          </a:p>
          <a:p>
            <a:pPr marL="0" indent="0">
              <a:buNone/>
            </a:pPr>
            <a:r>
              <a:rPr lang="en-IN" dirty="0" err="1"/>
              <a:t>variable_name</a:t>
            </a:r>
            <a:r>
              <a:rPr lang="en-IN" dirty="0"/>
              <a:t> [CONSTANT] datatype [NOT NULL] [:= | DEFAULT </a:t>
            </a:r>
            <a:r>
              <a:rPr lang="en-IN" dirty="0" err="1"/>
              <a:t>initial_value</a:t>
            </a:r>
            <a:r>
              <a:rPr lang="en-IN" dirty="0"/>
              <a:t>] </a:t>
            </a:r>
          </a:p>
          <a:p>
            <a:pPr marL="0" indent="0">
              <a:buNone/>
            </a:pPr>
            <a:endParaRPr lang="en-IN" dirty="0"/>
          </a:p>
          <a:p>
            <a:pPr marL="0" indent="0">
              <a:buNone/>
            </a:pPr>
            <a:r>
              <a:rPr lang="en-IN" dirty="0"/>
              <a:t>EXAMPLE</a:t>
            </a:r>
          </a:p>
          <a:p>
            <a:pPr marL="0" indent="0">
              <a:buNone/>
            </a:pPr>
            <a:r>
              <a:rPr lang="en-IN" dirty="0"/>
              <a:t>sales number(10, 2); </a:t>
            </a:r>
          </a:p>
          <a:p>
            <a:pPr marL="0" indent="0">
              <a:buNone/>
            </a:pPr>
            <a:r>
              <a:rPr lang="en-IN" dirty="0"/>
              <a:t>pi CONSTANT double precision := 3.1415;</a:t>
            </a:r>
          </a:p>
          <a:p>
            <a:pPr marL="0" indent="0">
              <a:buNone/>
            </a:pPr>
            <a:r>
              <a:rPr lang="en-IN" dirty="0"/>
              <a:t> name varchar2(25); </a:t>
            </a:r>
          </a:p>
          <a:p>
            <a:pPr marL="0" indent="0">
              <a:buNone/>
            </a:pPr>
            <a:r>
              <a:rPr lang="en-IN" dirty="0"/>
              <a:t>address varchar2(100);</a:t>
            </a:r>
            <a:endParaRPr lang="en-US" dirty="0"/>
          </a:p>
        </p:txBody>
      </p:sp>
    </p:spTree>
    <p:extLst>
      <p:ext uri="{BB962C8B-B14F-4D97-AF65-F5344CB8AC3E}">
        <p14:creationId xmlns:p14="http://schemas.microsoft.com/office/powerpoint/2010/main" val="29277053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F9C98-266E-A416-BFDC-038AB77ECC65}"/>
              </a:ext>
            </a:extLst>
          </p:cNvPr>
          <p:cNvSpPr>
            <a:spLocks noGrp="1"/>
          </p:cNvSpPr>
          <p:nvPr>
            <p:ph type="title"/>
          </p:nvPr>
        </p:nvSpPr>
        <p:spPr>
          <a:xfrm>
            <a:off x="506895" y="337929"/>
            <a:ext cx="10515600" cy="748058"/>
          </a:xfrm>
        </p:spPr>
        <p:txBody>
          <a:bodyPr>
            <a:normAutofit/>
          </a:bodyPr>
          <a:lstStyle/>
          <a:p>
            <a:r>
              <a:rPr lang="en-IN" sz="4000" b="1" i="0" dirty="0">
                <a:effectLst/>
              </a:rPr>
              <a:t>PL/SQL TRIGGER</a:t>
            </a:r>
            <a:endParaRPr lang="en-US" sz="4000" dirty="0"/>
          </a:p>
        </p:txBody>
      </p:sp>
      <p:sp>
        <p:nvSpPr>
          <p:cNvPr id="7" name="TextBox 6">
            <a:extLst>
              <a:ext uri="{FF2B5EF4-FFF2-40B4-BE49-F238E27FC236}">
                <a16:creationId xmlns:a16="http://schemas.microsoft.com/office/drawing/2014/main" id="{2B5C42AD-6352-01F8-3AF1-2863AE387139}"/>
              </a:ext>
            </a:extLst>
          </p:cNvPr>
          <p:cNvSpPr txBox="1"/>
          <p:nvPr/>
        </p:nvSpPr>
        <p:spPr>
          <a:xfrm>
            <a:off x="152400" y="159025"/>
            <a:ext cx="11887200" cy="6247864"/>
          </a:xfrm>
          <a:prstGeom prst="rect">
            <a:avLst/>
          </a:prstGeom>
          <a:solidFill>
            <a:schemeClr val="accent2">
              <a:lumMod val="20000"/>
              <a:lumOff val="80000"/>
            </a:schemeClr>
          </a:solidFill>
          <a:ln>
            <a:solidFill>
              <a:schemeClr val="tx1"/>
            </a:solidFill>
          </a:ln>
        </p:spPr>
        <p:txBody>
          <a:bodyPr wrap="square">
            <a:spAutoFit/>
          </a:bodyPr>
          <a:lstStyle/>
          <a:p>
            <a:pPr algn="just"/>
            <a:r>
              <a:rPr lang="en-IN" sz="2000" i="0" dirty="0">
                <a:solidFill>
                  <a:srgbClr val="333333"/>
                </a:solidFill>
                <a:effectLst/>
              </a:rPr>
              <a:t>Here,</a:t>
            </a:r>
          </a:p>
          <a:p>
            <a:pPr algn="just"/>
            <a:r>
              <a:rPr lang="en-IN" sz="2000" b="1" i="0" dirty="0">
                <a:solidFill>
                  <a:srgbClr val="000000"/>
                </a:solidFill>
                <a:effectLst/>
              </a:rPr>
              <a:t>CREATE [OR REPLACE] TRIGGER </a:t>
            </a:r>
            <a:r>
              <a:rPr lang="en-IN" sz="2000" b="1" i="0" dirty="0" err="1">
                <a:solidFill>
                  <a:srgbClr val="000000"/>
                </a:solidFill>
                <a:effectLst/>
              </a:rPr>
              <a:t>trigger_name</a:t>
            </a:r>
            <a:endParaRPr lang="en-IN" sz="2000" b="1" dirty="0">
              <a:solidFill>
                <a:srgbClr val="000000"/>
              </a:solidFill>
            </a:endParaRPr>
          </a:p>
          <a:p>
            <a:pPr algn="just"/>
            <a:r>
              <a:rPr lang="en-IN" sz="2000" b="0" i="0" dirty="0">
                <a:solidFill>
                  <a:srgbClr val="000000"/>
                </a:solidFill>
                <a:effectLst/>
              </a:rPr>
              <a:t>It creates or replaces an existing trigger with the </a:t>
            </a:r>
            <a:r>
              <a:rPr lang="en-IN" sz="2000" b="0" i="0" dirty="0" err="1">
                <a:solidFill>
                  <a:srgbClr val="000000"/>
                </a:solidFill>
                <a:effectLst/>
              </a:rPr>
              <a:t>trigger_name</a:t>
            </a:r>
            <a:r>
              <a:rPr lang="en-IN" sz="2000" b="0" i="0" dirty="0">
                <a:solidFill>
                  <a:srgbClr val="000000"/>
                </a:solidFill>
                <a:effectLst/>
              </a:rPr>
              <a:t>.</a:t>
            </a:r>
          </a:p>
          <a:p>
            <a:pPr algn="just"/>
            <a:endParaRPr lang="en-IN" sz="2000" dirty="0">
              <a:solidFill>
                <a:srgbClr val="000000"/>
              </a:solidFill>
            </a:endParaRPr>
          </a:p>
          <a:p>
            <a:pPr algn="just"/>
            <a:r>
              <a:rPr lang="en-IN" sz="2000" b="1" i="0" dirty="0">
                <a:solidFill>
                  <a:srgbClr val="000000"/>
                </a:solidFill>
                <a:effectLst/>
              </a:rPr>
              <a:t>{BEFORE | AFTER | INSTEAD OF} </a:t>
            </a:r>
            <a:r>
              <a:rPr lang="en-IN" sz="2000" b="1" dirty="0">
                <a:solidFill>
                  <a:srgbClr val="000000"/>
                </a:solidFill>
              </a:rPr>
              <a:t> : </a:t>
            </a:r>
            <a:r>
              <a:rPr lang="en-IN" sz="2000" b="0" i="0" dirty="0">
                <a:solidFill>
                  <a:srgbClr val="000000"/>
                </a:solidFill>
                <a:effectLst/>
              </a:rPr>
              <a:t>This specifies when the trigger would be executed. The INSTEAD OF clause is used for creating trigger on a view.</a:t>
            </a:r>
          </a:p>
          <a:p>
            <a:pPr algn="just"/>
            <a:endParaRPr lang="en-IN" sz="2000" b="0" i="0" dirty="0">
              <a:solidFill>
                <a:srgbClr val="000000"/>
              </a:solidFill>
              <a:effectLst/>
            </a:endParaRPr>
          </a:p>
          <a:p>
            <a:pPr algn="just"/>
            <a:r>
              <a:rPr lang="en-IN" sz="2000" b="1" i="0" dirty="0">
                <a:solidFill>
                  <a:srgbClr val="000000"/>
                </a:solidFill>
                <a:effectLst/>
              </a:rPr>
              <a:t>{INSERT [OR] | UPDATE [OR] | DELETE}: </a:t>
            </a:r>
            <a:r>
              <a:rPr lang="en-IN" sz="2000" b="1" dirty="0">
                <a:solidFill>
                  <a:srgbClr val="000000"/>
                </a:solidFill>
              </a:rPr>
              <a:t> </a:t>
            </a:r>
            <a:r>
              <a:rPr lang="en-IN" sz="2000" b="0" i="0" dirty="0">
                <a:solidFill>
                  <a:srgbClr val="000000"/>
                </a:solidFill>
                <a:effectLst/>
              </a:rPr>
              <a:t>This specifies the DML operation.</a:t>
            </a:r>
          </a:p>
          <a:p>
            <a:pPr algn="just"/>
            <a:endParaRPr lang="en-IN" sz="2000" b="0" i="0" dirty="0">
              <a:solidFill>
                <a:srgbClr val="000000"/>
              </a:solidFill>
              <a:effectLst/>
            </a:endParaRPr>
          </a:p>
          <a:p>
            <a:pPr algn="just"/>
            <a:r>
              <a:rPr lang="en-IN" sz="2000" b="1" i="0" dirty="0">
                <a:solidFill>
                  <a:srgbClr val="000000"/>
                </a:solidFill>
                <a:effectLst/>
              </a:rPr>
              <a:t>[OF </a:t>
            </a:r>
            <a:r>
              <a:rPr lang="en-IN" sz="2000" b="1" i="0" dirty="0" err="1">
                <a:solidFill>
                  <a:srgbClr val="000000"/>
                </a:solidFill>
                <a:effectLst/>
              </a:rPr>
              <a:t>col_name</a:t>
            </a:r>
            <a:r>
              <a:rPr lang="en-IN" sz="2000" b="1" i="0" dirty="0">
                <a:solidFill>
                  <a:srgbClr val="000000"/>
                </a:solidFill>
                <a:effectLst/>
              </a:rPr>
              <a:t>]: </a:t>
            </a:r>
            <a:r>
              <a:rPr lang="en-IN" sz="2000" b="0" i="0" dirty="0">
                <a:solidFill>
                  <a:srgbClr val="000000"/>
                </a:solidFill>
                <a:effectLst/>
              </a:rPr>
              <a:t>This specifies the column name that would be updated.</a:t>
            </a:r>
          </a:p>
          <a:p>
            <a:pPr algn="just"/>
            <a:r>
              <a:rPr lang="en-IN" sz="2000" b="1" i="0" dirty="0">
                <a:solidFill>
                  <a:srgbClr val="000000"/>
                </a:solidFill>
                <a:effectLst/>
              </a:rPr>
              <a:t>[ON </a:t>
            </a:r>
            <a:r>
              <a:rPr lang="en-IN" sz="2000" b="1" i="0" dirty="0" err="1">
                <a:solidFill>
                  <a:srgbClr val="000000"/>
                </a:solidFill>
                <a:effectLst/>
              </a:rPr>
              <a:t>table_name</a:t>
            </a:r>
            <a:r>
              <a:rPr lang="en-IN" sz="2000" b="1" i="0" dirty="0">
                <a:solidFill>
                  <a:srgbClr val="000000"/>
                </a:solidFill>
                <a:effectLst/>
              </a:rPr>
              <a:t>]: </a:t>
            </a:r>
            <a:r>
              <a:rPr lang="en-IN" sz="2000" b="0" i="0" dirty="0">
                <a:solidFill>
                  <a:srgbClr val="000000"/>
                </a:solidFill>
                <a:effectLst/>
              </a:rPr>
              <a:t>This specifies the name of the table associated with the trigger.</a:t>
            </a:r>
          </a:p>
          <a:p>
            <a:pPr algn="just"/>
            <a:r>
              <a:rPr lang="en-IN" sz="2000" b="1" i="0" dirty="0">
                <a:solidFill>
                  <a:srgbClr val="000000"/>
                </a:solidFill>
                <a:effectLst/>
              </a:rPr>
              <a:t>[REFERENCING OLD AS o NEW AS n]: </a:t>
            </a:r>
            <a:r>
              <a:rPr lang="en-IN" sz="2000" b="0" i="0" dirty="0">
                <a:solidFill>
                  <a:srgbClr val="000000"/>
                </a:solidFill>
                <a:effectLst/>
              </a:rPr>
              <a:t>This allows you to refer new and old values for various DML statements, like INSERT, UPDATE, and DELETE.</a:t>
            </a:r>
          </a:p>
          <a:p>
            <a:pPr algn="just"/>
            <a:endParaRPr lang="en-IN" sz="2000" b="0" i="0" dirty="0">
              <a:solidFill>
                <a:srgbClr val="000000"/>
              </a:solidFill>
              <a:effectLst/>
            </a:endParaRPr>
          </a:p>
          <a:p>
            <a:pPr algn="just"/>
            <a:r>
              <a:rPr lang="en-IN" sz="2000" b="1" i="0" dirty="0">
                <a:solidFill>
                  <a:srgbClr val="000000"/>
                </a:solidFill>
                <a:effectLst/>
              </a:rPr>
              <a:t>[FOR EACH ROW]: </a:t>
            </a:r>
            <a:r>
              <a:rPr lang="en-IN" sz="2000" b="0" i="0" dirty="0">
                <a:solidFill>
                  <a:srgbClr val="000000"/>
                </a:solidFill>
                <a:effectLst/>
              </a:rPr>
              <a:t>This specifies a row level trigger, i.e., the trigger would be executed for each row being affected. Otherwise the trigger will execute just once when the SQL statement is executed, which is called a table level trigger.</a:t>
            </a:r>
          </a:p>
          <a:p>
            <a:pPr algn="just"/>
            <a:endParaRPr lang="en-IN" sz="2000" b="1" i="0" dirty="0">
              <a:solidFill>
                <a:srgbClr val="000000"/>
              </a:solidFill>
              <a:effectLst/>
            </a:endParaRPr>
          </a:p>
          <a:p>
            <a:pPr algn="just"/>
            <a:r>
              <a:rPr lang="en-IN" sz="2000" b="1" i="0" dirty="0">
                <a:solidFill>
                  <a:srgbClr val="000000"/>
                </a:solidFill>
                <a:effectLst/>
              </a:rPr>
              <a:t>WHEN (condition): </a:t>
            </a:r>
            <a:r>
              <a:rPr lang="en-IN" sz="2000" b="0" i="0" dirty="0">
                <a:solidFill>
                  <a:srgbClr val="000000"/>
                </a:solidFill>
                <a:effectLst/>
              </a:rPr>
              <a:t>This provides a condition for rows for which the trigger would fire. This clause is valid only for row level triggers.</a:t>
            </a:r>
          </a:p>
        </p:txBody>
      </p:sp>
    </p:spTree>
    <p:extLst>
      <p:ext uri="{BB962C8B-B14F-4D97-AF65-F5344CB8AC3E}">
        <p14:creationId xmlns:p14="http://schemas.microsoft.com/office/powerpoint/2010/main" val="2249691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CCB24-D5FF-543D-CF3C-1D9C2BCBBF7B}"/>
              </a:ext>
            </a:extLst>
          </p:cNvPr>
          <p:cNvSpPr>
            <a:spLocks noGrp="1"/>
          </p:cNvSpPr>
          <p:nvPr>
            <p:ph type="title"/>
          </p:nvPr>
        </p:nvSpPr>
        <p:spPr>
          <a:xfrm>
            <a:off x="718930" y="76890"/>
            <a:ext cx="10515600" cy="529397"/>
          </a:xfrm>
        </p:spPr>
        <p:txBody>
          <a:bodyPr>
            <a:normAutofit fontScale="90000"/>
          </a:bodyPr>
          <a:lstStyle/>
          <a:p>
            <a:r>
              <a:rPr lang="en-IN" sz="4000" b="1" i="0" dirty="0">
                <a:effectLst/>
              </a:rPr>
              <a:t>PL/SQL TRIGGER EXAMPLE</a:t>
            </a:r>
            <a:endParaRPr lang="en-US" sz="4000" b="1" dirty="0"/>
          </a:p>
        </p:txBody>
      </p:sp>
      <p:sp>
        <p:nvSpPr>
          <p:cNvPr id="3" name="Content Placeholder 2">
            <a:extLst>
              <a:ext uri="{FF2B5EF4-FFF2-40B4-BE49-F238E27FC236}">
                <a16:creationId xmlns:a16="http://schemas.microsoft.com/office/drawing/2014/main" id="{47251DBE-A684-EA47-15D4-5088F5E5AE61}"/>
              </a:ext>
            </a:extLst>
          </p:cNvPr>
          <p:cNvSpPr>
            <a:spLocks noGrp="1"/>
          </p:cNvSpPr>
          <p:nvPr>
            <p:ph idx="1"/>
          </p:nvPr>
        </p:nvSpPr>
        <p:spPr>
          <a:xfrm>
            <a:off x="298174" y="904461"/>
            <a:ext cx="5317435" cy="4351338"/>
          </a:xfrm>
          <a:solidFill>
            <a:schemeClr val="accent2">
              <a:lumMod val="20000"/>
              <a:lumOff val="80000"/>
            </a:schemeClr>
          </a:solidFill>
          <a:ln>
            <a:solidFill>
              <a:schemeClr val="tx1"/>
            </a:solidFill>
          </a:ln>
        </p:spPr>
        <p:txBody>
          <a:bodyPr>
            <a:normAutofit/>
          </a:bodyPr>
          <a:lstStyle/>
          <a:p>
            <a:pPr algn="just"/>
            <a:r>
              <a:rPr lang="en-IN" sz="2000" b="0" i="0" dirty="0">
                <a:effectLst/>
              </a:rPr>
              <a:t>Let's take a simple example to demonstrate the trigger. In this example, we are using the following CUSTOMERS table:</a:t>
            </a:r>
          </a:p>
          <a:p>
            <a:pPr algn="just"/>
            <a:r>
              <a:rPr lang="en-IN" sz="2000" b="1" i="0" dirty="0">
                <a:effectLst/>
              </a:rPr>
              <a:t>Create table and have records as shown.</a:t>
            </a:r>
          </a:p>
          <a:p>
            <a:pPr marL="0" indent="0" algn="just">
              <a:buNone/>
            </a:pPr>
            <a:r>
              <a:rPr lang="en-IN" sz="2000" b="1" i="0" u="sng" dirty="0">
                <a:effectLst/>
              </a:rPr>
              <a:t>Create trigger</a:t>
            </a:r>
            <a:endParaRPr lang="en-IN" sz="2000" b="0" i="0" u="sng" dirty="0">
              <a:effectLst/>
            </a:endParaRPr>
          </a:p>
          <a:p>
            <a:pPr algn="just"/>
            <a:r>
              <a:rPr lang="en-IN" sz="2000" b="0" i="0" dirty="0">
                <a:effectLst/>
              </a:rPr>
              <a:t>Let's take a program to create a row level trigger for the CUSTOMERS table that would fire for INSERT or UPDATE or DELETE operations performed on the CUSTOMERS table. </a:t>
            </a:r>
          </a:p>
          <a:p>
            <a:pPr algn="just"/>
            <a:r>
              <a:rPr lang="en-IN" sz="2000" b="0" i="0" dirty="0">
                <a:effectLst/>
              </a:rPr>
              <a:t>This trigger will display the salary difference between the old values and new values.</a:t>
            </a:r>
          </a:p>
          <a:p>
            <a:pPr algn="just"/>
            <a:endParaRPr lang="en-IN" sz="2000" b="0" i="0" dirty="0">
              <a:effectLst/>
            </a:endParaRPr>
          </a:p>
          <a:p>
            <a:endParaRPr lang="en-US" sz="2000" dirty="0"/>
          </a:p>
        </p:txBody>
      </p:sp>
      <p:pic>
        <p:nvPicPr>
          <p:cNvPr id="4" name="Picture 3">
            <a:extLst>
              <a:ext uri="{FF2B5EF4-FFF2-40B4-BE49-F238E27FC236}">
                <a16:creationId xmlns:a16="http://schemas.microsoft.com/office/drawing/2014/main" id="{AF0FF4A7-4938-0F4F-C629-517149DD4334}"/>
              </a:ext>
            </a:extLst>
          </p:cNvPr>
          <p:cNvPicPr>
            <a:picLocks noChangeAspect="1"/>
          </p:cNvPicPr>
          <p:nvPr/>
        </p:nvPicPr>
        <p:blipFill>
          <a:blip r:embed="rId2"/>
          <a:stretch>
            <a:fillRect/>
          </a:stretch>
        </p:blipFill>
        <p:spPr>
          <a:xfrm>
            <a:off x="5806109" y="904461"/>
            <a:ext cx="5935317" cy="4164495"/>
          </a:xfrm>
          <a:prstGeom prst="rect">
            <a:avLst/>
          </a:prstGeom>
          <a:ln>
            <a:solidFill>
              <a:schemeClr val="tx1"/>
            </a:solidFill>
          </a:ln>
        </p:spPr>
      </p:pic>
    </p:spTree>
    <p:extLst>
      <p:ext uri="{BB962C8B-B14F-4D97-AF65-F5344CB8AC3E}">
        <p14:creationId xmlns:p14="http://schemas.microsoft.com/office/powerpoint/2010/main" val="9505516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CCB24-D5FF-543D-CF3C-1D9C2BCBBF7B}"/>
              </a:ext>
            </a:extLst>
          </p:cNvPr>
          <p:cNvSpPr>
            <a:spLocks noGrp="1"/>
          </p:cNvSpPr>
          <p:nvPr>
            <p:ph type="title"/>
          </p:nvPr>
        </p:nvSpPr>
        <p:spPr>
          <a:xfrm>
            <a:off x="718930" y="76890"/>
            <a:ext cx="10515600" cy="529397"/>
          </a:xfrm>
        </p:spPr>
        <p:txBody>
          <a:bodyPr>
            <a:normAutofit fontScale="90000"/>
          </a:bodyPr>
          <a:lstStyle/>
          <a:p>
            <a:r>
              <a:rPr lang="en-IN" sz="4000" b="1" i="0" dirty="0">
                <a:effectLst/>
              </a:rPr>
              <a:t>PL/SQL TRIGGER EXAMPLE</a:t>
            </a:r>
            <a:endParaRPr lang="en-US" sz="4000" b="1" dirty="0"/>
          </a:p>
        </p:txBody>
      </p:sp>
      <p:sp>
        <p:nvSpPr>
          <p:cNvPr id="6" name="TextBox 5">
            <a:extLst>
              <a:ext uri="{FF2B5EF4-FFF2-40B4-BE49-F238E27FC236}">
                <a16:creationId xmlns:a16="http://schemas.microsoft.com/office/drawing/2014/main" id="{E69EFF06-38EC-DC8A-26A7-BF8DB4732E64}"/>
              </a:ext>
            </a:extLst>
          </p:cNvPr>
          <p:cNvSpPr txBox="1"/>
          <p:nvPr/>
        </p:nvSpPr>
        <p:spPr>
          <a:xfrm>
            <a:off x="1055205" y="797150"/>
            <a:ext cx="8434455" cy="3693319"/>
          </a:xfrm>
          <a:prstGeom prst="rect">
            <a:avLst/>
          </a:prstGeom>
          <a:solidFill>
            <a:srgbClr val="FFFF00"/>
          </a:solidFill>
          <a:ln>
            <a:solidFill>
              <a:schemeClr val="tx1"/>
            </a:solidFill>
          </a:ln>
        </p:spPr>
        <p:txBody>
          <a:bodyPr wrap="square">
            <a:spAutoFit/>
          </a:bodyPr>
          <a:lstStyle/>
          <a:p>
            <a:pPr algn="just">
              <a:buFont typeface="+mj-lt"/>
              <a:buAutoNum type="arabicPeriod"/>
            </a:pPr>
            <a:r>
              <a:rPr lang="en-IN" b="1" i="0" dirty="0">
                <a:solidFill>
                  <a:srgbClr val="006699"/>
                </a:solidFill>
                <a:effectLst/>
                <a:latin typeface="inter-regular"/>
              </a:rPr>
              <a:t>CREATE</a:t>
            </a:r>
            <a:r>
              <a:rPr lang="en-IN" b="0" i="0" dirty="0">
                <a:solidFill>
                  <a:srgbClr val="000000"/>
                </a:solidFill>
                <a:effectLst/>
                <a:latin typeface="inter-regular"/>
              </a:rPr>
              <a:t> </a:t>
            </a:r>
            <a:r>
              <a:rPr lang="en-IN" b="0" i="0" dirty="0">
                <a:solidFill>
                  <a:srgbClr val="808080"/>
                </a:solidFill>
                <a:effectLst/>
                <a:latin typeface="inter-regular"/>
              </a:rPr>
              <a:t>OR</a:t>
            </a:r>
            <a:r>
              <a:rPr lang="en-IN" b="0" i="0" dirty="0">
                <a:solidFill>
                  <a:srgbClr val="000000"/>
                </a:solidFill>
                <a:effectLst/>
                <a:latin typeface="inter-regular"/>
              </a:rPr>
              <a:t> </a:t>
            </a:r>
            <a:r>
              <a:rPr lang="en-IN" b="0" i="0" dirty="0">
                <a:solidFill>
                  <a:srgbClr val="FF1493"/>
                </a:solidFill>
                <a:effectLst/>
                <a:latin typeface="inter-regular"/>
              </a:rPr>
              <a:t>REPLACE</a:t>
            </a:r>
            <a:r>
              <a:rPr lang="en-IN" b="0" i="0" dirty="0">
                <a:solidFill>
                  <a:srgbClr val="000000"/>
                </a:solidFill>
                <a:effectLst/>
                <a:latin typeface="inter-regular"/>
              </a:rPr>
              <a:t> </a:t>
            </a:r>
            <a:r>
              <a:rPr lang="en-IN" b="1" i="0" dirty="0">
                <a:solidFill>
                  <a:srgbClr val="006699"/>
                </a:solidFill>
                <a:effectLst/>
                <a:latin typeface="inter-regular"/>
              </a:rPr>
              <a:t>TRIGGER</a:t>
            </a:r>
            <a:r>
              <a:rPr lang="en-IN" b="0" i="0" dirty="0">
                <a:solidFill>
                  <a:srgbClr val="000000"/>
                </a:solidFill>
                <a:effectLst/>
                <a:latin typeface="inter-regular"/>
              </a:rPr>
              <a:t> </a:t>
            </a:r>
            <a:r>
              <a:rPr lang="en-IN" b="0" i="0" dirty="0" err="1">
                <a:solidFill>
                  <a:srgbClr val="000000"/>
                </a:solidFill>
                <a:effectLst/>
                <a:latin typeface="inter-regular"/>
              </a:rPr>
              <a:t>display_salary_changes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BEFORE </a:t>
            </a:r>
            <a:r>
              <a:rPr lang="en-IN" b="1" i="0" dirty="0">
                <a:solidFill>
                  <a:srgbClr val="006699"/>
                </a:solidFill>
                <a:effectLst/>
                <a:latin typeface="inter-regular"/>
              </a:rPr>
              <a:t>DELETE</a:t>
            </a:r>
            <a:r>
              <a:rPr lang="en-IN" b="0" i="0" dirty="0">
                <a:solidFill>
                  <a:srgbClr val="000000"/>
                </a:solidFill>
                <a:effectLst/>
                <a:latin typeface="inter-regular"/>
              </a:rPr>
              <a:t> </a:t>
            </a:r>
            <a:r>
              <a:rPr lang="en-IN" b="0" i="0" dirty="0">
                <a:solidFill>
                  <a:srgbClr val="808080"/>
                </a:solidFill>
                <a:effectLst/>
                <a:latin typeface="inter-regular"/>
              </a:rPr>
              <a:t>OR</a:t>
            </a:r>
            <a:r>
              <a:rPr lang="en-IN" b="0" i="0" dirty="0">
                <a:solidFill>
                  <a:srgbClr val="000000"/>
                </a:solidFill>
                <a:effectLst/>
                <a:latin typeface="inter-regular"/>
              </a:rPr>
              <a:t> </a:t>
            </a:r>
            <a:r>
              <a:rPr lang="en-IN" b="1" i="0" dirty="0">
                <a:solidFill>
                  <a:srgbClr val="006699"/>
                </a:solidFill>
                <a:effectLst/>
                <a:latin typeface="inter-regular"/>
              </a:rPr>
              <a:t>INSERT</a:t>
            </a:r>
            <a:r>
              <a:rPr lang="en-IN" b="0" i="0" dirty="0">
                <a:solidFill>
                  <a:srgbClr val="000000"/>
                </a:solidFill>
                <a:effectLst/>
                <a:latin typeface="inter-regular"/>
              </a:rPr>
              <a:t> </a:t>
            </a:r>
            <a:r>
              <a:rPr lang="en-IN" b="0" i="0" dirty="0">
                <a:solidFill>
                  <a:srgbClr val="808080"/>
                </a:solidFill>
                <a:effectLst/>
                <a:latin typeface="inter-regular"/>
              </a:rPr>
              <a:t>OR</a:t>
            </a:r>
            <a:r>
              <a:rPr lang="en-IN" b="0" i="0" dirty="0">
                <a:solidFill>
                  <a:srgbClr val="000000"/>
                </a:solidFill>
                <a:effectLst/>
                <a:latin typeface="inter-regular"/>
              </a:rPr>
              <a:t> </a:t>
            </a:r>
            <a:r>
              <a:rPr lang="en-IN" b="1" i="0" dirty="0">
                <a:solidFill>
                  <a:srgbClr val="006699"/>
                </a:solidFill>
                <a:effectLst/>
                <a:latin typeface="inter-regular"/>
              </a:rPr>
              <a:t>UPDATE</a:t>
            </a:r>
            <a:r>
              <a:rPr lang="en-IN" b="0" i="0" dirty="0">
                <a:solidFill>
                  <a:srgbClr val="000000"/>
                </a:solidFill>
                <a:effectLst/>
                <a:latin typeface="inter-regular"/>
              </a:rPr>
              <a:t> </a:t>
            </a:r>
            <a:r>
              <a:rPr lang="en-IN" b="1" i="0" dirty="0">
                <a:solidFill>
                  <a:srgbClr val="006699"/>
                </a:solidFill>
                <a:effectLst/>
                <a:latin typeface="inter-regular"/>
              </a:rPr>
              <a:t>ON</a:t>
            </a:r>
            <a:r>
              <a:rPr lang="en-IN" b="0" i="0" dirty="0">
                <a:solidFill>
                  <a:srgbClr val="000000"/>
                </a:solidFill>
                <a:effectLst/>
                <a:latin typeface="inter-regular"/>
              </a:rPr>
              <a:t> customers  </a:t>
            </a:r>
          </a:p>
          <a:p>
            <a:pPr algn="just">
              <a:buFont typeface="+mj-lt"/>
              <a:buAutoNum type="arabicPeriod"/>
            </a:pPr>
            <a:r>
              <a:rPr lang="en-IN" b="1" i="0" dirty="0">
                <a:solidFill>
                  <a:srgbClr val="006699"/>
                </a:solidFill>
                <a:effectLst/>
                <a:latin typeface="inter-regular"/>
              </a:rPr>
              <a:t>FOR</a:t>
            </a:r>
            <a:r>
              <a:rPr lang="en-IN" b="0" i="0" dirty="0">
                <a:solidFill>
                  <a:srgbClr val="000000"/>
                </a:solidFill>
                <a:effectLst/>
                <a:latin typeface="inter-regular"/>
              </a:rPr>
              <a:t> EACH ROW  </a:t>
            </a:r>
          </a:p>
          <a:p>
            <a:pPr algn="just">
              <a:buFont typeface="+mj-lt"/>
              <a:buAutoNum type="arabicPeriod"/>
            </a:pPr>
            <a:r>
              <a:rPr lang="en-IN" b="1" i="0" dirty="0">
                <a:solidFill>
                  <a:srgbClr val="006699"/>
                </a:solidFill>
                <a:effectLst/>
                <a:latin typeface="inter-regular"/>
              </a:rPr>
              <a:t>WHEN</a:t>
            </a:r>
            <a:r>
              <a:rPr lang="en-IN" b="0" i="0" dirty="0">
                <a:solidFill>
                  <a:srgbClr val="000000"/>
                </a:solidFill>
                <a:effectLst/>
                <a:latin typeface="inter-regular"/>
              </a:rPr>
              <a:t> (NEW.ID &gt; 0)  </a:t>
            </a:r>
          </a:p>
          <a:p>
            <a:pPr algn="just">
              <a:buFont typeface="+mj-lt"/>
              <a:buAutoNum type="arabicPeriod"/>
            </a:pPr>
            <a:r>
              <a:rPr lang="en-IN" b="1" i="0" dirty="0">
                <a:solidFill>
                  <a:srgbClr val="006699"/>
                </a:solidFill>
                <a:effectLst/>
                <a:latin typeface="inter-regular"/>
              </a:rPr>
              <a:t>DECLARE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sal_diff</a:t>
            </a:r>
            <a:r>
              <a:rPr lang="en-IN" b="0" i="0" dirty="0">
                <a:solidFill>
                  <a:srgbClr val="000000"/>
                </a:solidFill>
                <a:effectLst/>
                <a:latin typeface="inter-regular"/>
              </a:rPr>
              <a:t> number;  </a:t>
            </a:r>
          </a:p>
          <a:p>
            <a:pPr algn="just">
              <a:buFont typeface="+mj-lt"/>
              <a:buAutoNum type="arabicPeriod"/>
            </a:pPr>
            <a:r>
              <a:rPr lang="en-IN" b="1" i="0" dirty="0">
                <a:solidFill>
                  <a:srgbClr val="006699"/>
                </a:solidFill>
                <a:effectLst/>
                <a:latin typeface="inter-regular"/>
              </a:rPr>
              <a:t>BEGIN</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sal_diff</a:t>
            </a:r>
            <a:r>
              <a:rPr lang="en-IN" b="0" i="0" dirty="0">
                <a:solidFill>
                  <a:srgbClr val="000000"/>
                </a:solidFill>
                <a:effectLst/>
                <a:latin typeface="inter-regular"/>
              </a:rPr>
              <a:t> := :</a:t>
            </a:r>
            <a:r>
              <a:rPr lang="en-IN" b="0" i="0" dirty="0" err="1">
                <a:solidFill>
                  <a:srgbClr val="000000"/>
                </a:solidFill>
                <a:effectLst/>
                <a:latin typeface="inter-regular"/>
              </a:rPr>
              <a:t>NEW.salary</a:t>
            </a:r>
            <a:r>
              <a:rPr lang="en-IN" b="0" i="0" dirty="0">
                <a:solidFill>
                  <a:srgbClr val="000000"/>
                </a:solidFill>
                <a:effectLst/>
                <a:latin typeface="inter-regular"/>
              </a:rPr>
              <a:t>  - :</a:t>
            </a:r>
            <a:r>
              <a:rPr lang="en-IN" b="0" i="0" dirty="0" err="1">
                <a:solidFill>
                  <a:srgbClr val="000000"/>
                </a:solidFill>
                <a:effectLst/>
                <a:latin typeface="inter-regular"/>
              </a:rPr>
              <a:t>OLD.salary</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dbms_output.put_line</a:t>
            </a:r>
            <a:r>
              <a:rPr lang="en-IN" b="0" i="0" dirty="0">
                <a:solidFill>
                  <a:srgbClr val="000000"/>
                </a:solidFill>
                <a:effectLst/>
                <a:latin typeface="inter-regular"/>
              </a:rPr>
              <a:t>(</a:t>
            </a:r>
            <a:r>
              <a:rPr lang="en-IN" b="0" i="0" dirty="0">
                <a:solidFill>
                  <a:srgbClr val="0000FF"/>
                </a:solidFill>
                <a:effectLst/>
                <a:latin typeface="inter-regular"/>
              </a:rPr>
              <a:t>'Old salary: '</a:t>
            </a:r>
            <a:r>
              <a:rPr lang="en-IN" b="0" i="0" dirty="0">
                <a:solidFill>
                  <a:srgbClr val="000000"/>
                </a:solidFill>
                <a:effectLst/>
                <a:latin typeface="inter-regular"/>
              </a:rPr>
              <a:t> || :</a:t>
            </a:r>
            <a:r>
              <a:rPr lang="en-IN" b="0" i="0" dirty="0" err="1">
                <a:solidFill>
                  <a:srgbClr val="000000"/>
                </a:solidFill>
                <a:effectLst/>
                <a:latin typeface="inter-regular"/>
              </a:rPr>
              <a:t>OLD.salary</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dbms_output.put_line</a:t>
            </a:r>
            <a:r>
              <a:rPr lang="en-IN" b="0" i="0" dirty="0">
                <a:solidFill>
                  <a:srgbClr val="000000"/>
                </a:solidFill>
                <a:effectLst/>
                <a:latin typeface="inter-regular"/>
              </a:rPr>
              <a:t>(</a:t>
            </a:r>
            <a:r>
              <a:rPr lang="en-IN" b="0" i="0" dirty="0">
                <a:solidFill>
                  <a:srgbClr val="0000FF"/>
                </a:solidFill>
                <a:effectLst/>
                <a:latin typeface="inter-regular"/>
              </a:rPr>
              <a:t>'New salary: '</a:t>
            </a:r>
            <a:r>
              <a:rPr lang="en-IN" b="0" i="0" dirty="0">
                <a:solidFill>
                  <a:srgbClr val="000000"/>
                </a:solidFill>
                <a:effectLst/>
                <a:latin typeface="inter-regular"/>
              </a:rPr>
              <a:t> || :</a:t>
            </a:r>
            <a:r>
              <a:rPr lang="en-IN" b="0" i="0" dirty="0" err="1">
                <a:solidFill>
                  <a:srgbClr val="000000"/>
                </a:solidFill>
                <a:effectLst/>
                <a:latin typeface="inter-regular"/>
              </a:rPr>
              <a:t>NEW.salary</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dbms_output.put_line</a:t>
            </a:r>
            <a:r>
              <a:rPr lang="en-IN" b="0" i="0" dirty="0">
                <a:solidFill>
                  <a:srgbClr val="000000"/>
                </a:solidFill>
                <a:effectLst/>
                <a:latin typeface="inter-regular"/>
              </a:rPr>
              <a:t>(</a:t>
            </a:r>
            <a:r>
              <a:rPr lang="en-IN" b="0" i="0" dirty="0">
                <a:solidFill>
                  <a:srgbClr val="0000FF"/>
                </a:solidFill>
                <a:effectLst/>
                <a:latin typeface="inter-regular"/>
              </a:rPr>
              <a:t>'Salary difference: '</a:t>
            </a:r>
            <a:r>
              <a:rPr lang="en-IN" b="0" i="0" dirty="0">
                <a:solidFill>
                  <a:srgbClr val="000000"/>
                </a:solidFill>
                <a:effectLst/>
                <a:latin typeface="inter-regular"/>
              </a:rPr>
              <a:t> || </a:t>
            </a:r>
            <a:r>
              <a:rPr lang="en-IN" b="0" i="0" dirty="0" err="1">
                <a:solidFill>
                  <a:srgbClr val="000000"/>
                </a:solidFill>
                <a:effectLst/>
                <a:latin typeface="inter-regular"/>
              </a:rPr>
              <a:t>sal_diff</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END</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pic>
        <p:nvPicPr>
          <p:cNvPr id="7" name="Picture 6">
            <a:extLst>
              <a:ext uri="{FF2B5EF4-FFF2-40B4-BE49-F238E27FC236}">
                <a16:creationId xmlns:a16="http://schemas.microsoft.com/office/drawing/2014/main" id="{2BDB148F-7991-FA73-E2E9-1BA41556F2FB}"/>
              </a:ext>
            </a:extLst>
          </p:cNvPr>
          <p:cNvPicPr>
            <a:picLocks noChangeAspect="1"/>
          </p:cNvPicPr>
          <p:nvPr/>
        </p:nvPicPr>
        <p:blipFill>
          <a:blip r:embed="rId2"/>
          <a:stretch>
            <a:fillRect/>
          </a:stretch>
        </p:blipFill>
        <p:spPr>
          <a:xfrm>
            <a:off x="982869" y="4957694"/>
            <a:ext cx="8178800" cy="1435100"/>
          </a:xfrm>
          <a:prstGeom prst="rect">
            <a:avLst/>
          </a:prstGeom>
          <a:ln>
            <a:solidFill>
              <a:schemeClr val="tx1"/>
            </a:solidFill>
          </a:ln>
        </p:spPr>
      </p:pic>
    </p:spTree>
    <p:extLst>
      <p:ext uri="{BB962C8B-B14F-4D97-AF65-F5344CB8AC3E}">
        <p14:creationId xmlns:p14="http://schemas.microsoft.com/office/powerpoint/2010/main" val="42740375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8F0E49-7B76-0AC6-CD74-893F28E204CD}"/>
              </a:ext>
            </a:extLst>
          </p:cNvPr>
          <p:cNvSpPr>
            <a:spLocks noGrp="1"/>
          </p:cNvSpPr>
          <p:nvPr>
            <p:ph idx="1"/>
          </p:nvPr>
        </p:nvSpPr>
        <p:spPr>
          <a:xfrm>
            <a:off x="109330" y="536712"/>
            <a:ext cx="11244470" cy="6023113"/>
          </a:xfrm>
          <a:solidFill>
            <a:schemeClr val="accent2">
              <a:lumMod val="20000"/>
              <a:lumOff val="80000"/>
            </a:schemeClr>
          </a:solidFill>
          <a:ln>
            <a:solidFill>
              <a:schemeClr val="tx1"/>
            </a:solidFill>
          </a:ln>
        </p:spPr>
        <p:txBody>
          <a:bodyPr>
            <a:normAutofit/>
          </a:bodyPr>
          <a:lstStyle/>
          <a:p>
            <a:pPr algn="just"/>
            <a:r>
              <a:rPr lang="en-IN" sz="2000" b="1" i="0" dirty="0">
                <a:solidFill>
                  <a:srgbClr val="333333"/>
                </a:solidFill>
                <a:effectLst/>
              </a:rPr>
              <a:t>Check the salary difference by procedure:</a:t>
            </a:r>
            <a:endParaRPr lang="en-IN" sz="2000" b="0" i="0" dirty="0">
              <a:solidFill>
                <a:srgbClr val="333333"/>
              </a:solidFill>
              <a:effectLst/>
            </a:endParaRPr>
          </a:p>
          <a:p>
            <a:pPr algn="just"/>
            <a:r>
              <a:rPr lang="en-IN" sz="2000" b="0" i="0" dirty="0">
                <a:solidFill>
                  <a:srgbClr val="333333"/>
                </a:solidFill>
                <a:effectLst/>
              </a:rPr>
              <a:t>Use the following code to get the old salary, new salary and salary difference after the trigger created.</a:t>
            </a:r>
          </a:p>
          <a:p>
            <a:endParaRPr lang="en-US" sz="2000" dirty="0"/>
          </a:p>
        </p:txBody>
      </p:sp>
      <p:sp>
        <p:nvSpPr>
          <p:cNvPr id="5" name="TextBox 4">
            <a:extLst>
              <a:ext uri="{FF2B5EF4-FFF2-40B4-BE49-F238E27FC236}">
                <a16:creationId xmlns:a16="http://schemas.microsoft.com/office/drawing/2014/main" id="{0879D057-B597-81ED-5ECA-63488F31A850}"/>
              </a:ext>
            </a:extLst>
          </p:cNvPr>
          <p:cNvSpPr txBox="1"/>
          <p:nvPr/>
        </p:nvSpPr>
        <p:spPr>
          <a:xfrm>
            <a:off x="971550" y="1582988"/>
            <a:ext cx="6097656" cy="3970318"/>
          </a:xfrm>
          <a:prstGeom prst="rect">
            <a:avLst/>
          </a:prstGeom>
          <a:solidFill>
            <a:srgbClr val="FFFF00"/>
          </a:solidFill>
          <a:ln>
            <a:solidFill>
              <a:schemeClr val="tx1"/>
            </a:solidFill>
          </a:ln>
        </p:spPr>
        <p:txBody>
          <a:bodyPr wrap="square">
            <a:spAutoFit/>
          </a:bodyPr>
          <a:lstStyle/>
          <a:p>
            <a:pPr algn="just">
              <a:buFont typeface="+mj-lt"/>
              <a:buAutoNum type="arabicPeriod"/>
            </a:pPr>
            <a:r>
              <a:rPr lang="en-IN" b="1" i="0" dirty="0">
                <a:solidFill>
                  <a:srgbClr val="006699"/>
                </a:solidFill>
                <a:effectLst/>
                <a:latin typeface="inter-regular"/>
              </a:rPr>
              <a:t>DECLARE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total_rows</a:t>
            </a:r>
            <a:r>
              <a:rPr lang="en-IN" b="0" i="0" dirty="0">
                <a:solidFill>
                  <a:srgbClr val="000000"/>
                </a:solidFill>
                <a:effectLst/>
                <a:latin typeface="inter-regular"/>
              </a:rPr>
              <a:t> number(2);  </a:t>
            </a:r>
          </a:p>
          <a:p>
            <a:pPr algn="just">
              <a:buFont typeface="+mj-lt"/>
              <a:buAutoNum type="arabicPeriod"/>
            </a:pPr>
            <a:r>
              <a:rPr lang="en-IN" b="1" i="0" dirty="0">
                <a:solidFill>
                  <a:srgbClr val="006699"/>
                </a:solidFill>
                <a:effectLst/>
                <a:latin typeface="inter-regular"/>
              </a:rPr>
              <a:t>BEGIN</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UPDATE</a:t>
            </a:r>
            <a:r>
              <a:rPr lang="en-IN" b="0" i="0" dirty="0">
                <a:solidFill>
                  <a:srgbClr val="000000"/>
                </a:solidFill>
                <a:effectLst/>
                <a:latin typeface="inter-regular"/>
              </a:rPr>
              <a:t>  customers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SET</a:t>
            </a:r>
            <a:r>
              <a:rPr lang="en-IN" b="0" i="0" dirty="0">
                <a:solidFill>
                  <a:srgbClr val="000000"/>
                </a:solidFill>
                <a:effectLst/>
                <a:latin typeface="inter-regular"/>
              </a:rPr>
              <a:t> salary = salary + 5000;  </a:t>
            </a:r>
          </a:p>
          <a:p>
            <a:pPr algn="just">
              <a:buFont typeface="+mj-lt"/>
              <a:buAutoNum type="arabicPeriod"/>
            </a:pPr>
            <a:r>
              <a:rPr lang="en-IN" b="0" i="0" dirty="0">
                <a:solidFill>
                  <a:srgbClr val="000000"/>
                </a:solidFill>
                <a:effectLst/>
                <a:latin typeface="inter-regular"/>
              </a:rPr>
              <a:t>   IF </a:t>
            </a:r>
            <a:r>
              <a:rPr lang="en-IN" b="0" i="0" dirty="0" err="1">
                <a:solidFill>
                  <a:srgbClr val="000000"/>
                </a:solidFill>
                <a:effectLst/>
                <a:latin typeface="inter-regular"/>
              </a:rPr>
              <a:t>sql%notfound</a:t>
            </a:r>
            <a:r>
              <a:rPr lang="en-IN" b="0" i="0" dirty="0">
                <a:solidFill>
                  <a:srgbClr val="000000"/>
                </a:solidFill>
                <a:effectLst/>
                <a:latin typeface="inter-regular"/>
              </a:rPr>
              <a:t> </a:t>
            </a:r>
            <a:r>
              <a:rPr lang="en-IN" b="1" i="0" dirty="0">
                <a:solidFill>
                  <a:srgbClr val="006699"/>
                </a:solidFill>
                <a:effectLst/>
                <a:latin typeface="inter-regular"/>
              </a:rPr>
              <a:t>THEN</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dbms_output.put_line</a:t>
            </a:r>
            <a:r>
              <a:rPr lang="en-IN" b="0" i="0" dirty="0">
                <a:solidFill>
                  <a:srgbClr val="000000"/>
                </a:solidFill>
                <a:effectLst/>
                <a:latin typeface="inter-regular"/>
              </a:rPr>
              <a:t>(</a:t>
            </a:r>
            <a:r>
              <a:rPr lang="en-IN" b="0" i="0" dirty="0">
                <a:solidFill>
                  <a:srgbClr val="0000FF"/>
                </a:solidFill>
                <a:effectLst/>
                <a:latin typeface="inter-regular"/>
              </a:rPr>
              <a:t>'no customers updated'</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ELSIF </a:t>
            </a:r>
            <a:r>
              <a:rPr lang="en-IN" b="0" i="0" dirty="0" err="1">
                <a:solidFill>
                  <a:srgbClr val="000000"/>
                </a:solidFill>
                <a:effectLst/>
                <a:latin typeface="inter-regular"/>
              </a:rPr>
              <a:t>sql%found</a:t>
            </a:r>
            <a:r>
              <a:rPr lang="en-IN" b="0" i="0" dirty="0">
                <a:solidFill>
                  <a:srgbClr val="000000"/>
                </a:solidFill>
                <a:effectLst/>
                <a:latin typeface="inter-regular"/>
              </a:rPr>
              <a:t> </a:t>
            </a:r>
            <a:r>
              <a:rPr lang="en-IN" b="1" i="0" dirty="0">
                <a:solidFill>
                  <a:srgbClr val="006699"/>
                </a:solidFill>
                <a:effectLst/>
                <a:latin typeface="inter-regular"/>
              </a:rPr>
              <a:t>THEN</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total_rows</a:t>
            </a:r>
            <a:r>
              <a:rPr lang="en-IN" b="0" i="0" dirty="0">
                <a:solidFill>
                  <a:srgbClr val="000000"/>
                </a:solidFill>
                <a:effectLst/>
                <a:latin typeface="inter-regular"/>
              </a:rPr>
              <a:t> := </a:t>
            </a:r>
            <a:r>
              <a:rPr lang="en-IN" b="0" i="0" dirty="0" err="1">
                <a:solidFill>
                  <a:srgbClr val="000000"/>
                </a:solidFill>
                <a:effectLst/>
                <a:latin typeface="inter-regular"/>
              </a:rPr>
              <a:t>sql%rowcount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dbms_output.put_line</a:t>
            </a:r>
            <a:r>
              <a:rPr lang="en-IN" b="0" i="0" dirty="0">
                <a:solidFill>
                  <a:srgbClr val="000000"/>
                </a:solidFill>
                <a:effectLst/>
                <a:latin typeface="inter-regular"/>
              </a:rPr>
              <a:t>( </a:t>
            </a:r>
            <a:r>
              <a:rPr lang="en-IN" b="0" i="0" dirty="0" err="1">
                <a:solidFill>
                  <a:srgbClr val="000000"/>
                </a:solidFill>
                <a:effectLst/>
                <a:latin typeface="inter-regular"/>
              </a:rPr>
              <a:t>total_rows</a:t>
            </a:r>
            <a:r>
              <a:rPr lang="en-IN" b="0" i="0" dirty="0">
                <a:solidFill>
                  <a:srgbClr val="000000"/>
                </a:solidFill>
                <a:effectLst/>
                <a:latin typeface="inter-regular"/>
              </a:rPr>
              <a:t> || </a:t>
            </a:r>
            <a:r>
              <a:rPr lang="en-IN" b="0" i="0" dirty="0">
                <a:solidFill>
                  <a:srgbClr val="0000FF"/>
                </a:solidFill>
                <a:effectLst/>
                <a:latin typeface="inter-regular"/>
              </a:rPr>
              <a:t>' customers updated '</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END</a:t>
            </a:r>
            <a:r>
              <a:rPr lang="en-IN" b="0" i="0" dirty="0">
                <a:solidFill>
                  <a:srgbClr val="000000"/>
                </a:solidFill>
                <a:effectLst/>
                <a:latin typeface="inter-regular"/>
              </a:rPr>
              <a:t> IF;   </a:t>
            </a:r>
          </a:p>
          <a:p>
            <a:pPr algn="just">
              <a:buFont typeface="+mj-lt"/>
              <a:buAutoNum type="arabicPeriod"/>
            </a:pPr>
            <a:r>
              <a:rPr lang="en-IN" b="1" i="0" dirty="0">
                <a:solidFill>
                  <a:srgbClr val="006699"/>
                </a:solidFill>
                <a:effectLst/>
                <a:latin typeface="inter-regular"/>
              </a:rPr>
              <a:t>END</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p:txBody>
      </p:sp>
      <p:pic>
        <p:nvPicPr>
          <p:cNvPr id="6" name="Picture 5">
            <a:extLst>
              <a:ext uri="{FF2B5EF4-FFF2-40B4-BE49-F238E27FC236}">
                <a16:creationId xmlns:a16="http://schemas.microsoft.com/office/drawing/2014/main" id="{CD63BEAC-3A2C-F8A9-881E-DD8529C5D99C}"/>
              </a:ext>
            </a:extLst>
          </p:cNvPr>
          <p:cNvPicPr>
            <a:picLocks noChangeAspect="1"/>
          </p:cNvPicPr>
          <p:nvPr/>
        </p:nvPicPr>
        <p:blipFill>
          <a:blip r:embed="rId2"/>
          <a:stretch>
            <a:fillRect/>
          </a:stretch>
        </p:blipFill>
        <p:spPr>
          <a:xfrm>
            <a:off x="7848410" y="1351722"/>
            <a:ext cx="3372040" cy="4562061"/>
          </a:xfrm>
          <a:prstGeom prst="rect">
            <a:avLst/>
          </a:prstGeom>
        </p:spPr>
      </p:pic>
      <p:sp>
        <p:nvSpPr>
          <p:cNvPr id="8" name="TextBox 7">
            <a:extLst>
              <a:ext uri="{FF2B5EF4-FFF2-40B4-BE49-F238E27FC236}">
                <a16:creationId xmlns:a16="http://schemas.microsoft.com/office/drawing/2014/main" id="{AE6ECC12-3604-7B79-85AB-E7216954A43B}"/>
              </a:ext>
            </a:extLst>
          </p:cNvPr>
          <p:cNvSpPr txBox="1"/>
          <p:nvPr/>
        </p:nvSpPr>
        <p:spPr>
          <a:xfrm>
            <a:off x="183874" y="5824628"/>
            <a:ext cx="7589993" cy="646331"/>
          </a:xfrm>
          <a:prstGeom prst="rect">
            <a:avLst/>
          </a:prstGeom>
          <a:solidFill>
            <a:schemeClr val="bg1">
              <a:lumMod val="95000"/>
            </a:schemeClr>
          </a:solidFill>
        </p:spPr>
        <p:txBody>
          <a:bodyPr wrap="square">
            <a:spAutoFit/>
          </a:bodyPr>
          <a:lstStyle/>
          <a:p>
            <a:r>
              <a:rPr lang="en-IN" b="1" i="0" dirty="0">
                <a:solidFill>
                  <a:srgbClr val="333333"/>
                </a:solidFill>
                <a:effectLst/>
                <a:latin typeface="inter-bold"/>
              </a:rPr>
              <a:t>Note:</a:t>
            </a:r>
            <a:r>
              <a:rPr lang="en-IN" b="0" i="0" dirty="0">
                <a:solidFill>
                  <a:srgbClr val="333333"/>
                </a:solidFill>
                <a:effectLst/>
                <a:latin typeface="inter-regular"/>
              </a:rPr>
              <a:t> As many times you executed this code, the old and new both salary is incremented by 5000 and hence the salary difference is always 5000.</a:t>
            </a:r>
            <a:endParaRPr lang="en-US" dirty="0"/>
          </a:p>
        </p:txBody>
      </p:sp>
    </p:spTree>
    <p:extLst>
      <p:ext uri="{BB962C8B-B14F-4D97-AF65-F5344CB8AC3E}">
        <p14:creationId xmlns:p14="http://schemas.microsoft.com/office/powerpoint/2010/main" val="32237362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C24F45-2F60-C0BC-7894-8C8A5C0C0E18}"/>
              </a:ext>
            </a:extLst>
          </p:cNvPr>
          <p:cNvSpPr>
            <a:spLocks noGrp="1"/>
          </p:cNvSpPr>
          <p:nvPr>
            <p:ph idx="1"/>
          </p:nvPr>
        </p:nvSpPr>
        <p:spPr>
          <a:xfrm>
            <a:off x="245503" y="823359"/>
            <a:ext cx="5165035" cy="4860235"/>
          </a:xfrm>
          <a:solidFill>
            <a:schemeClr val="accent2">
              <a:lumMod val="20000"/>
              <a:lumOff val="80000"/>
            </a:schemeClr>
          </a:solidFill>
          <a:ln>
            <a:solidFill>
              <a:schemeClr val="tx1"/>
            </a:solidFill>
          </a:ln>
        </p:spPr>
        <p:txBody>
          <a:bodyPr>
            <a:normAutofit/>
          </a:bodyPr>
          <a:lstStyle/>
          <a:p>
            <a:r>
              <a:rPr lang="en-IN" sz="2000" b="0" i="0" dirty="0">
                <a:effectLst/>
              </a:rPr>
              <a:t>After the execution of the code again, you will get the following result.</a:t>
            </a:r>
          </a:p>
          <a:p>
            <a:endParaRPr lang="en-IN" sz="2000" dirty="0"/>
          </a:p>
          <a:p>
            <a:pPr marL="0" indent="0" algn="just">
              <a:buNone/>
            </a:pPr>
            <a:r>
              <a:rPr lang="en-IN" sz="2000" b="1" i="0" u="sng" dirty="0">
                <a:solidFill>
                  <a:srgbClr val="610B38"/>
                </a:solidFill>
                <a:effectLst/>
              </a:rPr>
              <a:t>Important Points</a:t>
            </a:r>
          </a:p>
          <a:p>
            <a:pPr marL="0" indent="0" algn="just">
              <a:buNone/>
            </a:pPr>
            <a:r>
              <a:rPr lang="en-IN" sz="2000" b="0" i="0" dirty="0">
                <a:effectLst/>
              </a:rPr>
              <a:t>Following are the two very important point and should be noted carefully.</a:t>
            </a:r>
          </a:p>
          <a:p>
            <a:pPr algn="just">
              <a:buFont typeface="Arial" panose="020B0604020202020204" pitchFamily="34" charset="0"/>
              <a:buChar char="•"/>
            </a:pPr>
            <a:r>
              <a:rPr lang="en-IN" sz="2000" b="0" i="0" dirty="0">
                <a:effectLst/>
              </a:rPr>
              <a:t>OLD and NEW references are used for record level triggers these are not available for table level triggers.</a:t>
            </a:r>
          </a:p>
          <a:p>
            <a:pPr algn="just">
              <a:buFont typeface="Arial" panose="020B0604020202020204" pitchFamily="34" charset="0"/>
              <a:buChar char="•"/>
            </a:pPr>
            <a:r>
              <a:rPr lang="en-IN" sz="2000" b="0" i="0" dirty="0">
                <a:effectLst/>
              </a:rPr>
              <a:t>If you want to query the table in the same trigger, then you should use the AFTER keyword, because triggers can query the table or change it again only after the initial changes are applied and the table is back in a consistent state.</a:t>
            </a:r>
          </a:p>
          <a:p>
            <a:endParaRPr lang="en-US" sz="2000" dirty="0"/>
          </a:p>
        </p:txBody>
      </p:sp>
      <p:pic>
        <p:nvPicPr>
          <p:cNvPr id="4" name="Picture 3">
            <a:extLst>
              <a:ext uri="{FF2B5EF4-FFF2-40B4-BE49-F238E27FC236}">
                <a16:creationId xmlns:a16="http://schemas.microsoft.com/office/drawing/2014/main" id="{ADA58B3F-2059-6585-CB5E-339E7C7A9731}"/>
              </a:ext>
            </a:extLst>
          </p:cNvPr>
          <p:cNvPicPr>
            <a:picLocks noChangeAspect="1"/>
          </p:cNvPicPr>
          <p:nvPr/>
        </p:nvPicPr>
        <p:blipFill>
          <a:blip r:embed="rId2"/>
          <a:stretch>
            <a:fillRect/>
          </a:stretch>
        </p:blipFill>
        <p:spPr>
          <a:xfrm>
            <a:off x="5526157" y="178904"/>
            <a:ext cx="6420340" cy="6149147"/>
          </a:xfrm>
          <a:prstGeom prst="rect">
            <a:avLst/>
          </a:prstGeom>
          <a:ln>
            <a:solidFill>
              <a:schemeClr val="tx1"/>
            </a:solidFill>
          </a:ln>
        </p:spPr>
      </p:pic>
    </p:spTree>
    <p:extLst>
      <p:ext uri="{BB962C8B-B14F-4D97-AF65-F5344CB8AC3E}">
        <p14:creationId xmlns:p14="http://schemas.microsoft.com/office/powerpoint/2010/main" val="1007061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7D9E-A7BE-C0E8-967D-5CB99380A35C}"/>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INITIALIZING VARIABLES IN PL/SQL</a:t>
            </a:r>
            <a:br>
              <a:rPr lang="en-IN" b="0" i="0" dirty="0">
                <a:solidFill>
                  <a:srgbClr val="000000"/>
                </a:solidFill>
                <a:effectLst/>
                <a:latin typeface="Heebo" pitchFamily="2" charset="-79"/>
                <a:cs typeface="Heebo" pitchFamily="2" charset="-79"/>
              </a:rPr>
            </a:br>
            <a:endParaRPr lang="en-US" dirty="0">
              <a:latin typeface="Heebo" pitchFamily="2" charset="-79"/>
              <a:cs typeface="Heebo" pitchFamily="2" charset="-79"/>
            </a:endParaRPr>
          </a:p>
        </p:txBody>
      </p:sp>
      <p:sp>
        <p:nvSpPr>
          <p:cNvPr id="3" name="Content Placeholder 2">
            <a:extLst>
              <a:ext uri="{FF2B5EF4-FFF2-40B4-BE49-F238E27FC236}">
                <a16:creationId xmlns:a16="http://schemas.microsoft.com/office/drawing/2014/main" id="{01AA2BAD-88C6-7E97-1857-1F7FC5389C18}"/>
              </a:ext>
            </a:extLst>
          </p:cNvPr>
          <p:cNvSpPr>
            <a:spLocks noGrp="1"/>
          </p:cNvSpPr>
          <p:nvPr>
            <p:ph idx="1"/>
          </p:nvPr>
        </p:nvSpPr>
        <p:spPr/>
        <p:txBody>
          <a:bodyPr>
            <a:normAutofit/>
          </a:bodyPr>
          <a:lstStyle/>
          <a:p>
            <a:pPr algn="just"/>
            <a:r>
              <a:rPr lang="en-IN" b="0" i="0" dirty="0">
                <a:solidFill>
                  <a:srgbClr val="000000"/>
                </a:solidFill>
                <a:effectLst/>
                <a:latin typeface="Nunito" pitchFamily="2" charset="77"/>
              </a:rPr>
              <a:t>Whenever you declare a variable, PL/SQL assigns it a default value of NULL. If you want to initialize a variable with a value other than the NULL value, you can do so during the declaration, using either of the following −</a:t>
            </a:r>
          </a:p>
          <a:p>
            <a:pPr algn="just">
              <a:buFont typeface="Wingdings" pitchFamily="2" charset="2"/>
              <a:buChar char="ü"/>
            </a:pPr>
            <a:r>
              <a:rPr lang="en-IN" b="0" i="0" dirty="0">
                <a:solidFill>
                  <a:srgbClr val="000000"/>
                </a:solidFill>
                <a:effectLst/>
                <a:latin typeface="Nunito" pitchFamily="2" charset="77"/>
              </a:rPr>
              <a:t>The </a:t>
            </a:r>
            <a:r>
              <a:rPr lang="en-IN" b="1" i="0" dirty="0">
                <a:solidFill>
                  <a:srgbClr val="000000"/>
                </a:solidFill>
                <a:effectLst/>
                <a:latin typeface="Nunito" pitchFamily="2" charset="77"/>
              </a:rPr>
              <a:t>DEFAULT</a:t>
            </a:r>
            <a:r>
              <a:rPr lang="en-IN" b="0" i="0" dirty="0">
                <a:solidFill>
                  <a:srgbClr val="000000"/>
                </a:solidFill>
                <a:effectLst/>
                <a:latin typeface="Nunito" pitchFamily="2" charset="77"/>
              </a:rPr>
              <a:t> keyword</a:t>
            </a:r>
          </a:p>
          <a:p>
            <a:pPr algn="just">
              <a:buFont typeface="Wingdings" pitchFamily="2" charset="2"/>
              <a:buChar char="ü"/>
            </a:pPr>
            <a:r>
              <a:rPr lang="en-IN" b="0" i="0" dirty="0">
                <a:solidFill>
                  <a:srgbClr val="000000"/>
                </a:solidFill>
                <a:effectLst/>
                <a:latin typeface="Nunito" pitchFamily="2" charset="77"/>
              </a:rPr>
              <a:t>The </a:t>
            </a:r>
            <a:r>
              <a:rPr lang="en-IN" b="1" i="0" dirty="0">
                <a:solidFill>
                  <a:srgbClr val="000000"/>
                </a:solidFill>
                <a:effectLst/>
                <a:latin typeface="Nunito" pitchFamily="2" charset="77"/>
              </a:rPr>
              <a:t>assignment</a:t>
            </a:r>
            <a:r>
              <a:rPr lang="en-IN" b="0" i="0" dirty="0">
                <a:solidFill>
                  <a:srgbClr val="000000"/>
                </a:solidFill>
                <a:effectLst/>
                <a:latin typeface="Nunito" pitchFamily="2" charset="77"/>
              </a:rPr>
              <a:t> operator</a:t>
            </a:r>
          </a:p>
          <a:p>
            <a:pPr marL="0" indent="0" algn="just">
              <a:buNone/>
            </a:pPr>
            <a:r>
              <a:rPr lang="en-IN" b="1" u="sng" dirty="0">
                <a:solidFill>
                  <a:srgbClr val="000000"/>
                </a:solidFill>
                <a:latin typeface="Nunito" pitchFamily="2" charset="77"/>
              </a:rPr>
              <a:t>E</a:t>
            </a:r>
            <a:r>
              <a:rPr lang="en-IN" b="1" i="0" u="sng" dirty="0">
                <a:solidFill>
                  <a:srgbClr val="000000"/>
                </a:solidFill>
                <a:effectLst/>
                <a:latin typeface="Nunito" pitchFamily="2" charset="77"/>
              </a:rPr>
              <a:t>xample −</a:t>
            </a:r>
          </a:p>
          <a:p>
            <a:pPr marL="0" indent="0">
              <a:buNone/>
            </a:pPr>
            <a:r>
              <a:rPr lang="en-IN" dirty="0"/>
              <a:t>counter </a:t>
            </a:r>
            <a:r>
              <a:rPr lang="en-IN" dirty="0" err="1"/>
              <a:t>binary_integer</a:t>
            </a:r>
            <a:r>
              <a:rPr lang="en-IN" dirty="0"/>
              <a:t> := 0; </a:t>
            </a:r>
          </a:p>
          <a:p>
            <a:pPr marL="0" indent="0">
              <a:buNone/>
            </a:pPr>
            <a:r>
              <a:rPr lang="en-IN" dirty="0"/>
              <a:t>greetings varchar2(20) DEFAULT 'Have a Good Day';</a:t>
            </a:r>
            <a:endParaRPr lang="en-US" dirty="0"/>
          </a:p>
        </p:txBody>
      </p:sp>
    </p:spTree>
    <p:extLst>
      <p:ext uri="{BB962C8B-B14F-4D97-AF65-F5344CB8AC3E}">
        <p14:creationId xmlns:p14="http://schemas.microsoft.com/office/powerpoint/2010/main" val="3216218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1AF8D-9021-3772-D84A-40A399D24B51}"/>
              </a:ext>
            </a:extLst>
          </p:cNvPr>
          <p:cNvSpPr>
            <a:spLocks noGrp="1"/>
          </p:cNvSpPr>
          <p:nvPr>
            <p:ph type="title"/>
          </p:nvPr>
        </p:nvSpPr>
        <p:spPr>
          <a:xfrm>
            <a:off x="424543" y="1388382"/>
            <a:ext cx="3135086" cy="1325563"/>
          </a:xfrm>
          <a:solidFill>
            <a:schemeClr val="accent2">
              <a:lumMod val="20000"/>
              <a:lumOff val="80000"/>
            </a:schemeClr>
          </a:solidFill>
          <a:ln>
            <a:solidFill>
              <a:schemeClr val="tx1"/>
            </a:solidFill>
          </a:ln>
        </p:spPr>
        <p:txBody>
          <a:bodyPr/>
          <a:lstStyle/>
          <a:p>
            <a:r>
              <a:rPr lang="en-US" dirty="0"/>
              <a:t>EXAMPLE</a:t>
            </a:r>
          </a:p>
        </p:txBody>
      </p:sp>
      <p:pic>
        <p:nvPicPr>
          <p:cNvPr id="4" name="Picture 3">
            <a:extLst>
              <a:ext uri="{FF2B5EF4-FFF2-40B4-BE49-F238E27FC236}">
                <a16:creationId xmlns:a16="http://schemas.microsoft.com/office/drawing/2014/main" id="{CBF93718-9002-A753-8F44-603A3A166881}"/>
              </a:ext>
            </a:extLst>
          </p:cNvPr>
          <p:cNvPicPr>
            <a:picLocks noChangeAspect="1"/>
          </p:cNvPicPr>
          <p:nvPr/>
        </p:nvPicPr>
        <p:blipFill>
          <a:blip r:embed="rId2"/>
          <a:stretch>
            <a:fillRect/>
          </a:stretch>
        </p:blipFill>
        <p:spPr>
          <a:xfrm>
            <a:off x="3788229" y="365125"/>
            <a:ext cx="7565571" cy="5867400"/>
          </a:xfrm>
          <a:prstGeom prst="rect">
            <a:avLst/>
          </a:prstGeom>
          <a:ln>
            <a:solidFill>
              <a:schemeClr val="tx1"/>
            </a:solidFill>
          </a:ln>
        </p:spPr>
      </p:pic>
    </p:spTree>
    <p:extLst>
      <p:ext uri="{BB962C8B-B14F-4D97-AF65-F5344CB8AC3E}">
        <p14:creationId xmlns:p14="http://schemas.microsoft.com/office/powerpoint/2010/main" val="3831022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5857-15AA-85C7-75F5-76D74C7A3CDB}"/>
              </a:ext>
            </a:extLst>
          </p:cNvPr>
          <p:cNvSpPr>
            <a:spLocks noGrp="1"/>
          </p:cNvSpPr>
          <p:nvPr>
            <p:ph type="title"/>
          </p:nvPr>
        </p:nvSpPr>
        <p:spPr/>
        <p:txBody>
          <a:bodyPr>
            <a:normAutofit fontScale="90000"/>
          </a:bodyPr>
          <a:lstStyle/>
          <a:p>
            <a:r>
              <a:rPr lang="en-IN" b="1" i="0" dirty="0">
                <a:solidFill>
                  <a:srgbClr val="000000"/>
                </a:solidFill>
                <a:effectLst/>
                <a:latin typeface="Heebo" pitchFamily="2" charset="-79"/>
                <a:cs typeface="Heebo" pitchFamily="2" charset="-79"/>
              </a:rPr>
              <a:t>ASSIGNING SQL QUERY RESULTS TO PL/SQL VARIABLES</a:t>
            </a:r>
            <a:br>
              <a:rPr lang="en-IN" b="1" i="0" dirty="0">
                <a:solidFill>
                  <a:srgbClr val="000000"/>
                </a:solidFill>
                <a:effectLst/>
                <a:latin typeface="Heebo" pitchFamily="2" charset="-79"/>
                <a:cs typeface="Heebo" pitchFamily="2" charset="-79"/>
              </a:rPr>
            </a:br>
            <a:endParaRPr lang="en-US" b="1" dirty="0"/>
          </a:p>
        </p:txBody>
      </p:sp>
      <p:sp>
        <p:nvSpPr>
          <p:cNvPr id="3" name="Content Placeholder 2">
            <a:extLst>
              <a:ext uri="{FF2B5EF4-FFF2-40B4-BE49-F238E27FC236}">
                <a16:creationId xmlns:a16="http://schemas.microsoft.com/office/drawing/2014/main" id="{29D1D8A0-DAAC-CEC7-88A8-51C2A19C6587}"/>
              </a:ext>
            </a:extLst>
          </p:cNvPr>
          <p:cNvSpPr>
            <a:spLocks noGrp="1"/>
          </p:cNvSpPr>
          <p:nvPr>
            <p:ph idx="1"/>
          </p:nvPr>
        </p:nvSpPr>
        <p:spPr>
          <a:xfrm>
            <a:off x="572861" y="2099355"/>
            <a:ext cx="6415768" cy="2659289"/>
          </a:xfrm>
          <a:solidFill>
            <a:schemeClr val="accent2">
              <a:lumMod val="20000"/>
              <a:lumOff val="80000"/>
            </a:schemeClr>
          </a:solidFill>
          <a:ln>
            <a:solidFill>
              <a:schemeClr val="tx1"/>
            </a:solidFill>
          </a:ln>
        </p:spPr>
        <p:txBody>
          <a:bodyPr>
            <a:normAutofit/>
          </a:bodyPr>
          <a:lstStyle/>
          <a:p>
            <a:r>
              <a:rPr lang="en-IN" sz="2000" b="0" i="0" dirty="0">
                <a:solidFill>
                  <a:srgbClr val="000000"/>
                </a:solidFill>
                <a:effectLst/>
                <a:latin typeface="Nunito" pitchFamily="2" charset="77"/>
              </a:rPr>
              <a:t>You can use the </a:t>
            </a:r>
            <a:r>
              <a:rPr lang="en-IN" sz="2000" b="1" i="0" dirty="0">
                <a:solidFill>
                  <a:srgbClr val="000000"/>
                </a:solidFill>
                <a:effectLst/>
                <a:latin typeface="Nunito" pitchFamily="2" charset="77"/>
              </a:rPr>
              <a:t>SELECT INTO</a:t>
            </a:r>
            <a:r>
              <a:rPr lang="en-IN" sz="2000" b="0" i="0" dirty="0">
                <a:solidFill>
                  <a:srgbClr val="000000"/>
                </a:solidFill>
                <a:effectLst/>
                <a:latin typeface="Nunito" pitchFamily="2" charset="77"/>
              </a:rPr>
              <a:t> statement of SQL to assign values to PL/SQL variables. </a:t>
            </a:r>
          </a:p>
          <a:p>
            <a:r>
              <a:rPr lang="en-IN" sz="2000" b="0" i="0" dirty="0">
                <a:solidFill>
                  <a:srgbClr val="000000"/>
                </a:solidFill>
                <a:effectLst/>
                <a:latin typeface="Nunito" pitchFamily="2" charset="77"/>
              </a:rPr>
              <a:t>For each item in the </a:t>
            </a:r>
            <a:r>
              <a:rPr lang="en-IN" sz="2000" b="1" i="0" dirty="0">
                <a:solidFill>
                  <a:srgbClr val="000000"/>
                </a:solidFill>
                <a:effectLst/>
                <a:latin typeface="Nunito" pitchFamily="2" charset="77"/>
              </a:rPr>
              <a:t>SELECT list</a:t>
            </a:r>
            <a:r>
              <a:rPr lang="en-IN" sz="2000" b="0" i="0" dirty="0">
                <a:solidFill>
                  <a:srgbClr val="000000"/>
                </a:solidFill>
                <a:effectLst/>
                <a:latin typeface="Nunito" pitchFamily="2" charset="77"/>
              </a:rPr>
              <a:t>, there must be a corresponding, type-compatible variable in the </a:t>
            </a:r>
            <a:r>
              <a:rPr lang="en-IN" sz="2000" b="1" i="0" dirty="0">
                <a:solidFill>
                  <a:srgbClr val="000000"/>
                </a:solidFill>
                <a:effectLst/>
                <a:latin typeface="Nunito" pitchFamily="2" charset="77"/>
              </a:rPr>
              <a:t>INTO list</a:t>
            </a:r>
            <a:r>
              <a:rPr lang="en-IN" sz="2000" b="0" i="0" dirty="0">
                <a:solidFill>
                  <a:srgbClr val="000000"/>
                </a:solidFill>
                <a:effectLst/>
                <a:latin typeface="Nunito" pitchFamily="2" charset="77"/>
              </a:rPr>
              <a:t>. </a:t>
            </a:r>
          </a:p>
          <a:p>
            <a:r>
              <a:rPr lang="en-IN" sz="2000" b="0" i="0" dirty="0">
                <a:solidFill>
                  <a:srgbClr val="000000"/>
                </a:solidFill>
                <a:effectLst/>
                <a:latin typeface="Nunito" pitchFamily="2" charset="77"/>
              </a:rPr>
              <a:t>The following example illustrates the concept. </a:t>
            </a:r>
          </a:p>
          <a:p>
            <a:r>
              <a:rPr lang="en-IN" sz="2000" b="0" i="0" dirty="0">
                <a:solidFill>
                  <a:srgbClr val="000000"/>
                </a:solidFill>
                <a:effectLst/>
                <a:latin typeface="Nunito" pitchFamily="2" charset="77"/>
              </a:rPr>
              <a:t>Let us create a table named CUSTOMERS −</a:t>
            </a:r>
            <a:endParaRPr lang="en-US" sz="2000" dirty="0"/>
          </a:p>
        </p:txBody>
      </p:sp>
      <p:pic>
        <p:nvPicPr>
          <p:cNvPr id="5" name="Picture 4">
            <a:extLst>
              <a:ext uri="{FF2B5EF4-FFF2-40B4-BE49-F238E27FC236}">
                <a16:creationId xmlns:a16="http://schemas.microsoft.com/office/drawing/2014/main" id="{651A8BBE-D057-9ABF-431C-8157CFC48B37}"/>
              </a:ext>
            </a:extLst>
          </p:cNvPr>
          <p:cNvPicPr>
            <a:picLocks noChangeAspect="1"/>
          </p:cNvPicPr>
          <p:nvPr/>
        </p:nvPicPr>
        <p:blipFill>
          <a:blip r:embed="rId2"/>
          <a:stretch>
            <a:fillRect/>
          </a:stretch>
        </p:blipFill>
        <p:spPr>
          <a:xfrm>
            <a:off x="7330412" y="2099355"/>
            <a:ext cx="4538192" cy="3294290"/>
          </a:xfrm>
          <a:prstGeom prst="rect">
            <a:avLst/>
          </a:prstGeom>
          <a:ln>
            <a:solidFill>
              <a:schemeClr val="tx1"/>
            </a:solidFill>
          </a:ln>
        </p:spPr>
      </p:pic>
    </p:spTree>
    <p:extLst>
      <p:ext uri="{BB962C8B-B14F-4D97-AF65-F5344CB8AC3E}">
        <p14:creationId xmlns:p14="http://schemas.microsoft.com/office/powerpoint/2010/main" val="1619447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F6CF8CA-08FB-8C05-FF86-AF16A6A21EEC}"/>
              </a:ext>
            </a:extLst>
          </p:cNvPr>
          <p:cNvPicPr>
            <a:picLocks noChangeAspect="1"/>
          </p:cNvPicPr>
          <p:nvPr/>
        </p:nvPicPr>
        <p:blipFill>
          <a:blip r:embed="rId2"/>
          <a:stretch>
            <a:fillRect/>
          </a:stretch>
        </p:blipFill>
        <p:spPr>
          <a:xfrm>
            <a:off x="2235200" y="520699"/>
            <a:ext cx="7670800" cy="6076043"/>
          </a:xfrm>
          <a:prstGeom prst="rect">
            <a:avLst/>
          </a:prstGeom>
        </p:spPr>
      </p:pic>
    </p:spTree>
    <p:extLst>
      <p:ext uri="{BB962C8B-B14F-4D97-AF65-F5344CB8AC3E}">
        <p14:creationId xmlns:p14="http://schemas.microsoft.com/office/powerpoint/2010/main" val="3865566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2921</Words>
  <Application>Microsoft Macintosh PowerPoint</Application>
  <PresentationFormat>Widescreen</PresentationFormat>
  <Paragraphs>341</Paragraphs>
  <Slides>54</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54</vt:i4>
      </vt:variant>
    </vt:vector>
  </HeadingPairs>
  <TitlesOfParts>
    <vt:vector size="69" baseType="lpstr">
      <vt:lpstr>Arial</vt:lpstr>
      <vt:lpstr>Calibri</vt:lpstr>
      <vt:lpstr>Calibri Light</vt:lpstr>
      <vt:lpstr>erdana</vt:lpstr>
      <vt:lpstr>Heebo</vt:lpstr>
      <vt:lpstr>inter-bold</vt:lpstr>
      <vt:lpstr>inter-regular</vt:lpstr>
      <vt:lpstr>Nunito</vt:lpstr>
      <vt:lpstr>sofia-pro</vt:lpstr>
      <vt:lpstr>Source Sans Pro</vt:lpstr>
      <vt:lpstr>times new roman</vt:lpstr>
      <vt:lpstr>times new roman</vt:lpstr>
      <vt:lpstr>urw-din</vt:lpstr>
      <vt:lpstr>Wingdings</vt:lpstr>
      <vt:lpstr>Office Theme</vt:lpstr>
      <vt:lpstr>DATABASE MANAGEMENT SYSTEMS – PL/SQL</vt:lpstr>
      <vt:lpstr>PL/SQL</vt:lpstr>
      <vt:lpstr>THE PL/SQL IDENTIFIERS </vt:lpstr>
      <vt:lpstr>THE PL/SQL COMMENTS </vt:lpstr>
      <vt:lpstr>Variable Declaration in PL/SQL </vt:lpstr>
      <vt:lpstr>INITIALIZING VARIABLES IN PL/SQL </vt:lpstr>
      <vt:lpstr>EXAMPLE</vt:lpstr>
      <vt:lpstr>ASSIGNING SQL QUERY RESULTS TO PL/SQL VARIABLES </vt:lpstr>
      <vt:lpstr>PowerPoint Presentation</vt:lpstr>
      <vt:lpstr>ASSIGNING SQL QUERY RESULTS TO PL/SQL VARIABLES </vt:lpstr>
      <vt:lpstr>PL/SQL - Conditions</vt:lpstr>
      <vt:lpstr>PowerPoint Presentation</vt:lpstr>
      <vt:lpstr>PowerPoint Presentation</vt:lpstr>
      <vt:lpstr>PL/SQL BASIC LOOP</vt:lpstr>
      <vt:lpstr>PL/SQL BASIC LOOP</vt:lpstr>
      <vt:lpstr>PowerPoint Presentation</vt:lpstr>
      <vt:lpstr>PowerPoint Presentation</vt:lpstr>
      <vt:lpstr>PowerPoint Presentation</vt:lpstr>
      <vt:lpstr>PowerPoint Presentation</vt:lpstr>
      <vt:lpstr>REVERSE FOR LOOP STATEMENT</vt:lpstr>
      <vt:lpstr>NESTED LOOP</vt:lpstr>
      <vt:lpstr>NESTED LOOP EXAMPLE</vt:lpstr>
      <vt:lpstr>NESTED LOOP EXAMPLE</vt:lpstr>
      <vt:lpstr>TAKING INPUT FROM USER</vt:lpstr>
      <vt:lpstr>EXERCISES</vt:lpstr>
      <vt:lpstr>EXERCISES</vt:lpstr>
      <vt:lpstr>EXERCISES</vt:lpstr>
      <vt:lpstr>EXERCISES</vt:lpstr>
      <vt:lpstr>EXERCISES</vt:lpstr>
      <vt:lpstr>EXERCISES</vt:lpstr>
      <vt:lpstr>PowerPoint Presentation</vt:lpstr>
      <vt:lpstr>EXERCISES</vt:lpstr>
      <vt:lpstr>SOLUTION</vt:lpstr>
      <vt:lpstr>PL/SQL AND SQL TABLES</vt:lpstr>
      <vt:lpstr>SOLUTION</vt:lpstr>
      <vt:lpstr>CODE EXPLANATION </vt:lpstr>
      <vt:lpstr>PL/SQL CURSOR</vt:lpstr>
      <vt:lpstr>PL/SQL CURSOR</vt:lpstr>
      <vt:lpstr>PL/SQL CURSOR</vt:lpstr>
      <vt:lpstr>PL/SQL IMPLICIT CURSOR EXAMPLE </vt:lpstr>
      <vt:lpstr>PowerPoint Presentation</vt:lpstr>
      <vt:lpstr>PowerPoint Presentation</vt:lpstr>
      <vt:lpstr>PowerPoint Presentation</vt:lpstr>
      <vt:lpstr>PL/SQL Explicit Cursor Example</vt:lpstr>
      <vt:lpstr>PL/SQL Explicit Cursor Example</vt:lpstr>
      <vt:lpstr>PL/SQL TRIGGER</vt:lpstr>
      <vt:lpstr>PL/SQL TRIGGER</vt:lpstr>
      <vt:lpstr>PL/SQL TRIGGER</vt:lpstr>
      <vt:lpstr>PL/SQL TRIGGER</vt:lpstr>
      <vt:lpstr>PL/SQL TRIGGER</vt:lpstr>
      <vt:lpstr>PL/SQL TRIGGER EXAMPLE</vt:lpstr>
      <vt:lpstr>PL/SQL TRIGGER EXAMPLE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systems</dc:title>
  <dc:creator>Pratikshya Sharma</dc:creator>
  <cp:lastModifiedBy>Pratikshya Sharma</cp:lastModifiedBy>
  <cp:revision>194</cp:revision>
  <dcterms:created xsi:type="dcterms:W3CDTF">2022-11-01T07:29:20Z</dcterms:created>
  <dcterms:modified xsi:type="dcterms:W3CDTF">2022-11-12T10:09:30Z</dcterms:modified>
</cp:coreProperties>
</file>