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10/18/22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71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63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10/18/22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25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945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78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96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77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053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94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10/18/22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11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10/18/22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3635822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ql-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DDE8D15-FDE3-3D7B-C72F-21525DBF5195}"/>
              </a:ext>
            </a:extLst>
          </p:cNvPr>
          <p:cNvPicPr>
            <a:picLocks noChangeAspect="1"/>
          </p:cNvPicPr>
          <p:nvPr/>
        </p:nvPicPr>
        <p:blipFill rotWithShape="1">
          <a:blip r:embed="rId2">
            <a:alphaModFix amt="55000"/>
          </a:blip>
          <a:srcRect/>
          <a:stretch/>
        </p:blipFill>
        <p:spPr>
          <a:xfrm>
            <a:off x="20" y="10"/>
            <a:ext cx="12191980" cy="6857990"/>
          </a:xfrm>
          <a:prstGeom prst="rect">
            <a:avLst/>
          </a:prstGeom>
        </p:spPr>
      </p:pic>
      <p:sp>
        <p:nvSpPr>
          <p:cNvPr id="1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4DB543-BEF9-B1A6-B452-05F3C6F90806}"/>
              </a:ext>
            </a:extLst>
          </p:cNvPr>
          <p:cNvSpPr>
            <a:spLocks noGrp="1"/>
          </p:cNvSpPr>
          <p:nvPr>
            <p:ph type="ctrTitle"/>
          </p:nvPr>
        </p:nvSpPr>
        <p:spPr>
          <a:xfrm>
            <a:off x="6257047" y="902557"/>
            <a:ext cx="5037616" cy="2104721"/>
          </a:xfrm>
        </p:spPr>
        <p:txBody>
          <a:bodyPr>
            <a:normAutofit fontScale="90000"/>
          </a:bodyPr>
          <a:lstStyle/>
          <a:p>
            <a:r>
              <a:rPr lang="en-US" dirty="0"/>
              <a:t>DATABASE MANAGEMENT SYSTEMS LAB</a:t>
            </a:r>
          </a:p>
        </p:txBody>
      </p:sp>
      <p:sp>
        <p:nvSpPr>
          <p:cNvPr id="3" name="Subtitle 2">
            <a:extLst>
              <a:ext uri="{FF2B5EF4-FFF2-40B4-BE49-F238E27FC236}">
                <a16:creationId xmlns:a16="http://schemas.microsoft.com/office/drawing/2014/main" id="{63B2BF55-4552-90D1-4CA6-BB4F3D9B2032}"/>
              </a:ext>
            </a:extLst>
          </p:cNvPr>
          <p:cNvSpPr>
            <a:spLocks noGrp="1"/>
          </p:cNvSpPr>
          <p:nvPr>
            <p:ph type="subTitle" idx="1"/>
          </p:nvPr>
        </p:nvSpPr>
        <p:spPr>
          <a:xfrm>
            <a:off x="6269226" y="3273790"/>
            <a:ext cx="5037616" cy="2107127"/>
          </a:xfrm>
        </p:spPr>
        <p:txBody>
          <a:bodyPr>
            <a:noAutofit/>
          </a:bodyPr>
          <a:lstStyle/>
          <a:p>
            <a:r>
              <a:rPr lang="en-US" sz="2000" b="1" dirty="0"/>
              <a:t>MCA</a:t>
            </a:r>
          </a:p>
          <a:p>
            <a:r>
              <a:rPr lang="en-US" sz="2000" b="1" dirty="0"/>
              <a:t>3</a:t>
            </a:r>
            <a:r>
              <a:rPr lang="en-US" sz="2000" b="1" baseline="30000" dirty="0"/>
              <a:t>RD</a:t>
            </a:r>
            <a:r>
              <a:rPr lang="en-US" sz="2000" b="1" dirty="0"/>
              <a:t> SEMESTER</a:t>
            </a:r>
          </a:p>
          <a:p>
            <a:r>
              <a:rPr lang="en-US" sz="2000" b="1" dirty="0"/>
              <a:t>SIKKIM UNIVERSITY</a:t>
            </a:r>
          </a:p>
          <a:p>
            <a:r>
              <a:rPr lang="en-US" sz="2000" b="1" dirty="0"/>
              <a:t>18</a:t>
            </a:r>
            <a:r>
              <a:rPr lang="en-US" sz="2000" b="1" baseline="30000" dirty="0"/>
              <a:t>TH</a:t>
            </a:r>
            <a:r>
              <a:rPr lang="en-US" sz="2000" b="1" dirty="0"/>
              <a:t> OCT 2022</a:t>
            </a:r>
          </a:p>
          <a:p>
            <a:endParaRPr lang="en-US" sz="2000" b="1" dirty="0"/>
          </a:p>
          <a:p>
            <a:r>
              <a:rPr lang="en-US" sz="2000" b="1" dirty="0"/>
              <a:t>-PRATIKSHYA SHARMA</a:t>
            </a:r>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46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689EC-00AC-3DCA-0A21-84BF47325E2D}"/>
              </a:ext>
            </a:extLst>
          </p:cNvPr>
          <p:cNvSpPr txBox="1"/>
          <p:nvPr/>
        </p:nvSpPr>
        <p:spPr>
          <a:xfrm>
            <a:off x="209550" y="357886"/>
            <a:ext cx="11772900" cy="2031325"/>
          </a:xfrm>
          <a:prstGeom prst="rect">
            <a:avLst/>
          </a:prstGeom>
          <a:solidFill>
            <a:schemeClr val="accent3">
              <a:lumMod val="20000"/>
              <a:lumOff val="80000"/>
            </a:schemeClr>
          </a:solidFill>
          <a:ln>
            <a:solidFill>
              <a:schemeClr val="tx1"/>
            </a:solidFill>
          </a:ln>
        </p:spPr>
        <p:txBody>
          <a:bodyPr wrap="square">
            <a:spAutoFit/>
          </a:bodyPr>
          <a:lstStyle/>
          <a:p>
            <a:pPr algn="l"/>
            <a:r>
              <a:rPr lang="en-IN" b="0" i="0" dirty="0">
                <a:effectLst/>
                <a:latin typeface="Heebo" pitchFamily="2" charset="-79"/>
                <a:cs typeface="Heebo" pitchFamily="2" charset="-79"/>
              </a:rPr>
              <a:t>Example</a:t>
            </a:r>
          </a:p>
          <a:p>
            <a:pPr algn="just"/>
            <a:r>
              <a:rPr lang="en-IN" b="0" i="0" dirty="0">
                <a:solidFill>
                  <a:srgbClr val="000000"/>
                </a:solidFill>
                <a:effectLst/>
                <a:latin typeface="Nunito" pitchFamily="2" charset="77"/>
              </a:rPr>
              <a:t>Assuming, we have CUSTOMERS_BKP table available which is backup of CUSTOMERS table. The following example updates SALARY by 0.25 times in the CUSTOMERS table for all the customers whose AGE is greater than or equal to 27.</a:t>
            </a:r>
          </a:p>
          <a:p>
            <a:endParaRPr lang="en-IN" dirty="0">
              <a:solidFill>
                <a:srgbClr val="000000"/>
              </a:solidFill>
            </a:endParaRPr>
          </a:p>
          <a:p>
            <a:r>
              <a:rPr lang="en-IN" dirty="0">
                <a:solidFill>
                  <a:srgbClr val="000000"/>
                </a:solidFill>
                <a:effectLst/>
              </a:rPr>
              <a:t> UPDATE CUSTOMERS SET SALARY </a:t>
            </a:r>
            <a:r>
              <a:rPr lang="en-IN" dirty="0">
                <a:solidFill>
                  <a:srgbClr val="666600"/>
                </a:solidFill>
                <a:effectLst/>
              </a:rPr>
              <a:t>=</a:t>
            </a:r>
            <a:r>
              <a:rPr lang="en-IN" dirty="0">
                <a:solidFill>
                  <a:srgbClr val="000000"/>
                </a:solidFill>
                <a:effectLst/>
              </a:rPr>
              <a:t> SALARY </a:t>
            </a:r>
            <a:r>
              <a:rPr lang="en-IN" dirty="0">
                <a:solidFill>
                  <a:srgbClr val="666600"/>
                </a:solidFill>
                <a:effectLst/>
              </a:rPr>
              <a:t>*</a:t>
            </a:r>
            <a:r>
              <a:rPr lang="en-IN" dirty="0">
                <a:solidFill>
                  <a:srgbClr val="000000"/>
                </a:solidFill>
                <a:effectLst/>
              </a:rPr>
              <a:t> </a:t>
            </a:r>
            <a:r>
              <a:rPr lang="en-IN" dirty="0">
                <a:solidFill>
                  <a:srgbClr val="006666"/>
                </a:solidFill>
                <a:effectLst/>
              </a:rPr>
              <a:t>0.25</a:t>
            </a:r>
            <a:r>
              <a:rPr lang="en-IN" dirty="0">
                <a:solidFill>
                  <a:srgbClr val="000000"/>
                </a:solidFill>
                <a:effectLst/>
              </a:rPr>
              <a:t> WHERE AGE IN </a:t>
            </a:r>
            <a:r>
              <a:rPr lang="en-IN" dirty="0">
                <a:solidFill>
                  <a:srgbClr val="666600"/>
                </a:solidFill>
                <a:effectLst/>
              </a:rPr>
              <a:t>(</a:t>
            </a:r>
            <a:r>
              <a:rPr lang="en-IN" dirty="0">
                <a:solidFill>
                  <a:srgbClr val="000000"/>
                </a:solidFill>
                <a:effectLst/>
              </a:rPr>
              <a:t>SELECT AGE FROM CUSTOMERS_BKP WHERE AGE </a:t>
            </a:r>
            <a:r>
              <a:rPr lang="en-IN" dirty="0">
                <a:solidFill>
                  <a:srgbClr val="666600"/>
                </a:solidFill>
                <a:effectLst/>
              </a:rPr>
              <a:t>&gt;=</a:t>
            </a:r>
            <a:r>
              <a:rPr lang="en-IN" dirty="0">
                <a:solidFill>
                  <a:srgbClr val="000000"/>
                </a:solidFill>
                <a:effectLst/>
              </a:rPr>
              <a:t> </a:t>
            </a:r>
            <a:r>
              <a:rPr lang="en-IN" dirty="0">
                <a:solidFill>
                  <a:srgbClr val="006666"/>
                </a:solidFill>
                <a:effectLst/>
              </a:rPr>
              <a:t>27</a:t>
            </a:r>
            <a:r>
              <a:rPr lang="en-IN" dirty="0">
                <a:solidFill>
                  <a:srgbClr val="000000"/>
                </a:solidFill>
                <a:effectLst/>
              </a:rPr>
              <a:t> </a:t>
            </a:r>
            <a:r>
              <a:rPr lang="en-IN" dirty="0">
                <a:solidFill>
                  <a:srgbClr val="666600"/>
                </a:solidFill>
                <a:effectLst/>
              </a:rPr>
              <a:t>);</a:t>
            </a:r>
            <a:endParaRPr lang="en-US" dirty="0"/>
          </a:p>
        </p:txBody>
      </p:sp>
      <p:pic>
        <p:nvPicPr>
          <p:cNvPr id="6" name="Picture 5">
            <a:extLst>
              <a:ext uri="{FF2B5EF4-FFF2-40B4-BE49-F238E27FC236}">
                <a16:creationId xmlns:a16="http://schemas.microsoft.com/office/drawing/2014/main" id="{1B0EEECD-88D4-1EAD-4439-4A299BBDAAD8}"/>
              </a:ext>
            </a:extLst>
          </p:cNvPr>
          <p:cNvPicPr>
            <a:picLocks noChangeAspect="1"/>
          </p:cNvPicPr>
          <p:nvPr/>
        </p:nvPicPr>
        <p:blipFill>
          <a:blip r:embed="rId2"/>
          <a:stretch>
            <a:fillRect/>
          </a:stretch>
        </p:blipFill>
        <p:spPr>
          <a:xfrm>
            <a:off x="3257550" y="2677414"/>
            <a:ext cx="8724900" cy="3822700"/>
          </a:xfrm>
          <a:prstGeom prst="rect">
            <a:avLst/>
          </a:prstGeom>
          <a:ln>
            <a:solidFill>
              <a:schemeClr val="tx1"/>
            </a:solidFill>
          </a:ln>
        </p:spPr>
      </p:pic>
    </p:spTree>
    <p:extLst>
      <p:ext uri="{BB962C8B-B14F-4D97-AF65-F5344CB8AC3E}">
        <p14:creationId xmlns:p14="http://schemas.microsoft.com/office/powerpoint/2010/main" val="100620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2F9A-8AF7-772F-41E7-31AEDBE3CC8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Subqueries with the DELETE Statement</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B20A183C-A1A2-92AC-B614-114621791597}"/>
              </a:ext>
            </a:extLst>
          </p:cNvPr>
          <p:cNvSpPr>
            <a:spLocks noGrp="1"/>
          </p:cNvSpPr>
          <p:nvPr>
            <p:ph idx="1"/>
          </p:nvPr>
        </p:nvSpPr>
        <p:spPr>
          <a:xfrm>
            <a:off x="838200" y="1825625"/>
            <a:ext cx="10515600" cy="1325563"/>
          </a:xfrm>
        </p:spPr>
        <p:txBody>
          <a:bodyPr/>
          <a:lstStyle/>
          <a:p>
            <a:pPr marL="0" indent="0" algn="just">
              <a:buNone/>
            </a:pPr>
            <a:r>
              <a:rPr lang="en-IN" b="0" i="0" dirty="0">
                <a:solidFill>
                  <a:srgbClr val="000000"/>
                </a:solidFill>
                <a:effectLst/>
                <a:latin typeface="Nunito" pitchFamily="2" charset="77"/>
              </a:rPr>
              <a:t>The subquery can be used in conjunction with the DELETE statement like with any other statements mentioned in previous slides.</a:t>
            </a:r>
          </a:p>
          <a:p>
            <a:pPr algn="just"/>
            <a:endParaRPr lang="en-IN" b="0" i="0" dirty="0">
              <a:solidFill>
                <a:srgbClr val="000000"/>
              </a:solidFill>
              <a:effectLst/>
              <a:latin typeface="Nunito" pitchFamily="2" charset="77"/>
            </a:endParaRPr>
          </a:p>
        </p:txBody>
      </p:sp>
      <p:sp>
        <p:nvSpPr>
          <p:cNvPr id="5" name="TextBox 4">
            <a:extLst>
              <a:ext uri="{FF2B5EF4-FFF2-40B4-BE49-F238E27FC236}">
                <a16:creationId xmlns:a16="http://schemas.microsoft.com/office/drawing/2014/main" id="{E0E6BE3A-3ECA-571D-15F9-AA0C057A23AE}"/>
              </a:ext>
            </a:extLst>
          </p:cNvPr>
          <p:cNvSpPr txBox="1"/>
          <p:nvPr/>
        </p:nvSpPr>
        <p:spPr>
          <a:xfrm>
            <a:off x="1031081" y="3755496"/>
            <a:ext cx="10129838" cy="923330"/>
          </a:xfrm>
          <a:prstGeom prst="rect">
            <a:avLst/>
          </a:prstGeom>
          <a:solidFill>
            <a:schemeClr val="accent3">
              <a:lumMod val="20000"/>
              <a:lumOff val="80000"/>
            </a:schemeClr>
          </a:solidFill>
          <a:ln>
            <a:solidFill>
              <a:schemeClr val="tx1"/>
            </a:solidFill>
          </a:ln>
        </p:spPr>
        <p:txBody>
          <a:bodyPr wrap="square">
            <a:spAutoFit/>
          </a:bodyPr>
          <a:lstStyle/>
          <a:p>
            <a:pPr marL="0" indent="0" algn="just">
              <a:buNone/>
            </a:pPr>
            <a:r>
              <a:rPr lang="en-IN" b="1" u="sng" dirty="0">
                <a:solidFill>
                  <a:srgbClr val="000000"/>
                </a:solidFill>
                <a:latin typeface="Nunito" pitchFamily="2" charset="77"/>
              </a:rPr>
              <a:t>S</a:t>
            </a:r>
            <a:r>
              <a:rPr lang="en-IN" b="1" i="0" u="sng" dirty="0">
                <a:solidFill>
                  <a:srgbClr val="000000"/>
                </a:solidFill>
                <a:effectLst/>
                <a:latin typeface="Nunito" pitchFamily="2" charset="77"/>
              </a:rPr>
              <a:t>yntax</a:t>
            </a:r>
          </a:p>
          <a:p>
            <a:r>
              <a:rPr lang="en-IN" dirty="0"/>
              <a:t>DELETE FROM TABLE_NAME [ WHERE OPERATOR [ VALUE ] (SELECT COLUMN_NAME FROM TABLE_NAME) [ WHERE) ]</a:t>
            </a:r>
            <a:endParaRPr lang="en-US" dirty="0"/>
          </a:p>
        </p:txBody>
      </p:sp>
    </p:spTree>
    <p:extLst>
      <p:ext uri="{BB962C8B-B14F-4D97-AF65-F5344CB8AC3E}">
        <p14:creationId xmlns:p14="http://schemas.microsoft.com/office/powerpoint/2010/main" val="413805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194E30-4B9F-9031-5C93-09A7C29CF4DA}"/>
              </a:ext>
            </a:extLst>
          </p:cNvPr>
          <p:cNvSpPr txBox="1"/>
          <p:nvPr/>
        </p:nvSpPr>
        <p:spPr>
          <a:xfrm>
            <a:off x="289322" y="493276"/>
            <a:ext cx="11902678" cy="1754326"/>
          </a:xfrm>
          <a:prstGeom prst="rect">
            <a:avLst/>
          </a:prstGeom>
          <a:solidFill>
            <a:schemeClr val="accent3">
              <a:lumMod val="20000"/>
              <a:lumOff val="80000"/>
            </a:schemeClr>
          </a:solidFill>
          <a:ln>
            <a:solidFill>
              <a:schemeClr val="tx1"/>
            </a:solidFill>
          </a:ln>
        </p:spPr>
        <p:txBody>
          <a:bodyPr wrap="square">
            <a:spAutoFit/>
          </a:bodyPr>
          <a:lstStyle/>
          <a:p>
            <a:pPr algn="l"/>
            <a:r>
              <a:rPr lang="en-IN" b="0" i="0" dirty="0">
                <a:effectLst/>
                <a:latin typeface="Heebo" pitchFamily="2" charset="-79"/>
                <a:cs typeface="Heebo" pitchFamily="2" charset="-79"/>
              </a:rPr>
              <a:t>Example</a:t>
            </a:r>
          </a:p>
          <a:p>
            <a:pPr algn="just"/>
            <a:r>
              <a:rPr lang="en-IN" b="0" i="0" dirty="0">
                <a:solidFill>
                  <a:srgbClr val="000000"/>
                </a:solidFill>
                <a:effectLst/>
                <a:latin typeface="Nunito" pitchFamily="2" charset="77"/>
              </a:rPr>
              <a:t>Assuming, we have a CUSTOMERS_BKP table available which is a backup of the CUSTOMERS table. The following example deletes the records from the CUSTOMERS table for all the customers whose AGE is greater than or equal to 27.</a:t>
            </a:r>
          </a:p>
          <a:p>
            <a:endParaRPr lang="en-IN" dirty="0">
              <a:solidFill>
                <a:srgbClr val="000000"/>
              </a:solidFill>
            </a:endParaRPr>
          </a:p>
          <a:p>
            <a:r>
              <a:rPr lang="en-IN" dirty="0">
                <a:solidFill>
                  <a:srgbClr val="000000"/>
                </a:solidFill>
                <a:effectLst/>
              </a:rPr>
              <a:t>DELETE FROM CUSTOMERS WHERE AGE IN </a:t>
            </a:r>
            <a:r>
              <a:rPr lang="en-IN" dirty="0">
                <a:solidFill>
                  <a:srgbClr val="666600"/>
                </a:solidFill>
                <a:effectLst/>
              </a:rPr>
              <a:t>(</a:t>
            </a:r>
            <a:r>
              <a:rPr lang="en-IN" dirty="0">
                <a:solidFill>
                  <a:srgbClr val="000000"/>
                </a:solidFill>
                <a:effectLst/>
              </a:rPr>
              <a:t>SELECT AGE FROM CUSTOMERS_BKP WHERE AGE </a:t>
            </a:r>
            <a:r>
              <a:rPr lang="en-IN" dirty="0">
                <a:solidFill>
                  <a:srgbClr val="666600"/>
                </a:solidFill>
                <a:effectLst/>
              </a:rPr>
              <a:t>&gt;=</a:t>
            </a:r>
            <a:r>
              <a:rPr lang="en-IN" dirty="0">
                <a:solidFill>
                  <a:srgbClr val="000000"/>
                </a:solidFill>
                <a:effectLst/>
              </a:rPr>
              <a:t> </a:t>
            </a:r>
            <a:r>
              <a:rPr lang="en-IN" dirty="0">
                <a:solidFill>
                  <a:srgbClr val="006666"/>
                </a:solidFill>
                <a:effectLst/>
              </a:rPr>
              <a:t>27</a:t>
            </a:r>
            <a:r>
              <a:rPr lang="en-IN" dirty="0">
                <a:solidFill>
                  <a:srgbClr val="000000"/>
                </a:solidFill>
                <a:effectLst/>
              </a:rPr>
              <a:t> </a:t>
            </a:r>
            <a:r>
              <a:rPr lang="en-IN" dirty="0">
                <a:solidFill>
                  <a:srgbClr val="666600"/>
                </a:solidFill>
                <a:effectLst/>
              </a:rPr>
              <a:t>);</a:t>
            </a:r>
            <a:endParaRPr lang="en-US" dirty="0"/>
          </a:p>
        </p:txBody>
      </p:sp>
      <p:pic>
        <p:nvPicPr>
          <p:cNvPr id="6" name="Picture 5">
            <a:extLst>
              <a:ext uri="{FF2B5EF4-FFF2-40B4-BE49-F238E27FC236}">
                <a16:creationId xmlns:a16="http://schemas.microsoft.com/office/drawing/2014/main" id="{6046354A-2D02-DC0F-AA1B-9F2BD2D0D0C0}"/>
              </a:ext>
            </a:extLst>
          </p:cNvPr>
          <p:cNvPicPr>
            <a:picLocks noChangeAspect="1"/>
          </p:cNvPicPr>
          <p:nvPr/>
        </p:nvPicPr>
        <p:blipFill>
          <a:blip r:embed="rId2"/>
          <a:stretch>
            <a:fillRect/>
          </a:stretch>
        </p:blipFill>
        <p:spPr>
          <a:xfrm>
            <a:off x="2330450" y="3078599"/>
            <a:ext cx="8788400" cy="3594100"/>
          </a:xfrm>
          <a:prstGeom prst="rect">
            <a:avLst/>
          </a:prstGeom>
          <a:ln>
            <a:solidFill>
              <a:schemeClr val="tx1"/>
            </a:solidFill>
          </a:ln>
        </p:spPr>
      </p:pic>
    </p:spTree>
    <p:extLst>
      <p:ext uri="{BB962C8B-B14F-4D97-AF65-F5344CB8AC3E}">
        <p14:creationId xmlns:p14="http://schemas.microsoft.com/office/powerpoint/2010/main" val="218317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EA8A-944E-EA92-EB16-A053CB0BB30F}"/>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EXISTS Operator</a:t>
            </a:r>
            <a:br>
              <a:rPr lang="en-IN"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46C084F2-E9BE-2601-DFA8-7497B5361A6A}"/>
              </a:ext>
            </a:extLst>
          </p:cNvPr>
          <p:cNvSpPr>
            <a:spLocks noGrp="1"/>
          </p:cNvSpPr>
          <p:nvPr>
            <p:ph idx="1"/>
          </p:nvPr>
        </p:nvSpPr>
        <p:spPr>
          <a:xfrm>
            <a:off x="838200" y="1400175"/>
            <a:ext cx="10515600" cy="4285192"/>
          </a:xfrm>
          <a:solidFill>
            <a:schemeClr val="accent3">
              <a:lumMod val="20000"/>
              <a:lumOff val="80000"/>
            </a:schemeClr>
          </a:solidFill>
          <a:ln>
            <a:solidFill>
              <a:schemeClr val="tx1"/>
            </a:solidFill>
          </a:ln>
        </p:spPr>
        <p:txBody>
          <a:bodyPr>
            <a:normAutofit fontScale="92500"/>
          </a:bodyPr>
          <a:lstStyle/>
          <a:p>
            <a:pPr algn="l"/>
            <a:r>
              <a:rPr lang="en-IN" b="0" i="0" dirty="0">
                <a:solidFill>
                  <a:srgbClr val="000000"/>
                </a:solidFill>
                <a:effectLst/>
                <a:latin typeface="Segoe UI" panose="020B0502040204020203" pitchFamily="34" charset="0"/>
              </a:rPr>
              <a:t>The SQL </a:t>
            </a:r>
            <a:r>
              <a:rPr lang="en-IN" b="0" i="0" dirty="0">
                <a:solidFill>
                  <a:srgbClr val="000000"/>
                </a:solidFill>
                <a:effectLst/>
                <a:latin typeface="Verdana" panose="020B0604030504040204" pitchFamily="34" charset="0"/>
              </a:rPr>
              <a:t>The EXISTS operator is used to test for the existence of any record in a subquery.</a:t>
            </a:r>
          </a:p>
          <a:p>
            <a:pPr algn="l"/>
            <a:r>
              <a:rPr lang="en-IN" b="0" i="0" dirty="0">
                <a:solidFill>
                  <a:srgbClr val="000000"/>
                </a:solidFill>
                <a:effectLst/>
                <a:latin typeface="Verdana" panose="020B0604030504040204" pitchFamily="34" charset="0"/>
              </a:rPr>
              <a:t>The EXISTS operator returns TRUE if the subquery returns one or more records.</a:t>
            </a:r>
          </a:p>
          <a:p>
            <a:pPr marL="0" indent="0" algn="l">
              <a:buNone/>
            </a:pPr>
            <a:endParaRPr lang="en-IN" b="1" i="0" u="sng" dirty="0">
              <a:solidFill>
                <a:srgbClr val="000000"/>
              </a:solidFill>
              <a:effectLst/>
              <a:latin typeface="Segoe UI" panose="020B0502040204020203" pitchFamily="34" charset="0"/>
            </a:endParaRPr>
          </a:p>
          <a:p>
            <a:pPr marL="0" indent="0" algn="l">
              <a:buNone/>
            </a:pPr>
            <a:r>
              <a:rPr lang="en-IN" b="1" i="0" u="sng" dirty="0">
                <a:solidFill>
                  <a:srgbClr val="000000"/>
                </a:solidFill>
                <a:effectLst/>
                <a:latin typeface="Segoe UI" panose="020B0502040204020203" pitchFamily="34" charset="0"/>
              </a:rPr>
              <a:t>EXISTS Syntax</a:t>
            </a:r>
          </a:p>
          <a:p>
            <a:pPr algn="l"/>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column_name</a:t>
            </a:r>
            <a:r>
              <a:rPr lang="en-IN" b="0" i="1" dirty="0">
                <a:solidFill>
                  <a:srgbClr val="000000"/>
                </a:solidFill>
                <a:effectLst/>
                <a:latin typeface="Consolas" panose="020B0609020204030204" pitchFamily="49" charset="0"/>
              </a:rPr>
              <a:t>(s)</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table_name</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WHERE</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EXISTS</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column_name</a:t>
            </a:r>
            <a:r>
              <a:rPr lang="en-IN" b="0" i="1"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a:t>
            </a:r>
            <a:r>
              <a:rPr lang="en-IN" b="0" i="1" dirty="0" err="1">
                <a:solidFill>
                  <a:srgbClr val="000000"/>
                </a:solidFill>
                <a:effectLst/>
                <a:latin typeface="Consolas" panose="020B0609020204030204" pitchFamily="49" charset="0"/>
              </a:rPr>
              <a:t>table_name</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WHERE</a:t>
            </a:r>
            <a:r>
              <a:rPr lang="en-IN" b="0" i="0" dirty="0">
                <a:solidFill>
                  <a:srgbClr val="FF0000"/>
                </a:solidFill>
                <a:effectLst/>
                <a:latin typeface="Consolas" panose="020B0609020204030204" pitchFamily="49" charset="0"/>
              </a:rPr>
              <a:t> </a:t>
            </a:r>
            <a:r>
              <a:rPr lang="en-IN" b="0" i="1" dirty="0">
                <a:solidFill>
                  <a:srgbClr val="000000"/>
                </a:solidFill>
                <a:effectLst/>
                <a:latin typeface="Consolas" panose="020B0609020204030204" pitchFamily="49" charset="0"/>
              </a:rPr>
              <a:t>condition</a:t>
            </a:r>
            <a:r>
              <a:rPr lang="en-IN" b="0" i="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34981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530693-A3D9-E17D-96E9-2AAB9F7A9C24}"/>
              </a:ext>
            </a:extLst>
          </p:cNvPr>
          <p:cNvPicPr>
            <a:picLocks noChangeAspect="1"/>
          </p:cNvPicPr>
          <p:nvPr/>
        </p:nvPicPr>
        <p:blipFill>
          <a:blip r:embed="rId2"/>
          <a:stretch>
            <a:fillRect/>
          </a:stretch>
        </p:blipFill>
        <p:spPr>
          <a:xfrm>
            <a:off x="0" y="142876"/>
            <a:ext cx="12192000" cy="6715124"/>
          </a:xfrm>
          <a:prstGeom prst="rect">
            <a:avLst/>
          </a:prstGeom>
        </p:spPr>
      </p:pic>
    </p:spTree>
    <p:extLst>
      <p:ext uri="{BB962C8B-B14F-4D97-AF65-F5344CB8AC3E}">
        <p14:creationId xmlns:p14="http://schemas.microsoft.com/office/powerpoint/2010/main" val="95988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3545-1683-23A9-E473-79B4D3551774}"/>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SQL EXISTS Examples</a:t>
            </a:r>
            <a:br>
              <a:rPr lang="en-IN"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BFC28E7-51C7-6511-8455-BC51F06E36D0}"/>
              </a:ext>
            </a:extLst>
          </p:cNvPr>
          <p:cNvSpPr>
            <a:spLocks noGrp="1"/>
          </p:cNvSpPr>
          <p:nvPr>
            <p:ph idx="1"/>
          </p:nvPr>
        </p:nvSpPr>
        <p:spPr>
          <a:xfrm>
            <a:off x="252412" y="1690688"/>
            <a:ext cx="8048626" cy="1203325"/>
          </a:xfrm>
        </p:spPr>
        <p:txBody>
          <a:bodyPr>
            <a:normAutofit/>
          </a:bodyPr>
          <a:lstStyle/>
          <a:p>
            <a:pPr marL="0" indent="0" algn="l">
              <a:buNone/>
            </a:pPr>
            <a:r>
              <a:rPr lang="en-IN" sz="2400" b="0" i="0" dirty="0">
                <a:solidFill>
                  <a:srgbClr val="000000"/>
                </a:solidFill>
                <a:effectLst/>
                <a:latin typeface="Verdana" panose="020B0604030504040204" pitchFamily="34" charset="0"/>
              </a:rPr>
              <a:t>The following SQL statement returns TRUE and lists the suppliers with a product price less than 20:</a:t>
            </a:r>
          </a:p>
          <a:p>
            <a:endParaRPr lang="en-US" sz="2400" dirty="0"/>
          </a:p>
        </p:txBody>
      </p:sp>
      <p:sp>
        <p:nvSpPr>
          <p:cNvPr id="5" name="TextBox 4">
            <a:extLst>
              <a:ext uri="{FF2B5EF4-FFF2-40B4-BE49-F238E27FC236}">
                <a16:creationId xmlns:a16="http://schemas.microsoft.com/office/drawing/2014/main" id="{5799889B-208E-F91F-D2E5-E5127D949911}"/>
              </a:ext>
            </a:extLst>
          </p:cNvPr>
          <p:cNvSpPr txBox="1"/>
          <p:nvPr/>
        </p:nvSpPr>
        <p:spPr>
          <a:xfrm>
            <a:off x="161925" y="2894013"/>
            <a:ext cx="8139113" cy="2308324"/>
          </a:xfrm>
          <a:prstGeom prst="rect">
            <a:avLst/>
          </a:prstGeom>
          <a:solidFill>
            <a:schemeClr val="accent3">
              <a:lumMod val="20000"/>
              <a:lumOff val="80000"/>
            </a:schemeClr>
          </a:solidFill>
          <a:ln>
            <a:solidFill>
              <a:schemeClr val="tx1"/>
            </a:solidFill>
          </a:ln>
        </p:spPr>
        <p:txBody>
          <a:bodyPr wrap="square">
            <a:spAutoFit/>
          </a:bodyPr>
          <a:lstStyle/>
          <a:p>
            <a:pPr algn="l"/>
            <a:r>
              <a:rPr lang="en-IN" sz="2400" b="0" i="0" dirty="0">
                <a:solidFill>
                  <a:srgbClr val="000000"/>
                </a:solidFill>
                <a:effectLst/>
                <a:latin typeface="Segoe UI" panose="020B0502040204020203" pitchFamily="34" charset="0"/>
              </a:rPr>
              <a:t>Example</a:t>
            </a:r>
          </a:p>
          <a:p>
            <a:pPr algn="l"/>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SupplierName</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Suppliers</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WHERE</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EXISTS</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ProductName </a:t>
            </a: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Products </a:t>
            </a:r>
            <a:r>
              <a:rPr lang="en-IN" sz="2400" b="0" i="0" dirty="0">
                <a:solidFill>
                  <a:srgbClr val="0000CD"/>
                </a:solidFill>
                <a:effectLst/>
                <a:latin typeface="Consolas" panose="020B0609020204030204" pitchFamily="49" charset="0"/>
              </a:rPr>
              <a:t>WHERE</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Products.SupplierID</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Suppliers.supplierID</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AND</a:t>
            </a:r>
            <a:r>
              <a:rPr lang="en-IN" sz="2400" b="0" i="0" dirty="0">
                <a:solidFill>
                  <a:srgbClr val="000000"/>
                </a:solidFill>
                <a:effectLst/>
                <a:latin typeface="Consolas" panose="020B0609020204030204" pitchFamily="49" charset="0"/>
              </a:rPr>
              <a:t> Price &lt; </a:t>
            </a:r>
            <a:r>
              <a:rPr lang="en-IN" sz="2400" b="0" i="0" dirty="0">
                <a:solidFill>
                  <a:srgbClr val="FF0000"/>
                </a:solidFill>
                <a:effectLst/>
                <a:latin typeface="Consolas" panose="020B0609020204030204" pitchFamily="49" charset="0"/>
              </a:rPr>
              <a:t>20</a:t>
            </a:r>
            <a:r>
              <a:rPr lang="en-IN" sz="24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9F952E40-01CF-C6FE-0D53-F692AD14730B}"/>
              </a:ext>
            </a:extLst>
          </p:cNvPr>
          <p:cNvPicPr>
            <a:picLocks noChangeAspect="1"/>
          </p:cNvPicPr>
          <p:nvPr/>
        </p:nvPicPr>
        <p:blipFill>
          <a:blip r:embed="rId2"/>
          <a:stretch>
            <a:fillRect/>
          </a:stretch>
        </p:blipFill>
        <p:spPr>
          <a:xfrm>
            <a:off x="8301038" y="27851"/>
            <a:ext cx="3890962" cy="6858000"/>
          </a:xfrm>
          <a:prstGeom prst="rect">
            <a:avLst/>
          </a:prstGeom>
        </p:spPr>
      </p:pic>
    </p:spTree>
    <p:extLst>
      <p:ext uri="{BB962C8B-B14F-4D97-AF65-F5344CB8AC3E}">
        <p14:creationId xmlns:p14="http://schemas.microsoft.com/office/powerpoint/2010/main" val="160839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7F351-129D-D9ED-B4A3-87C9A5D28DCB}"/>
              </a:ext>
            </a:extLst>
          </p:cNvPr>
          <p:cNvSpPr txBox="1"/>
          <p:nvPr/>
        </p:nvSpPr>
        <p:spPr>
          <a:xfrm>
            <a:off x="654249" y="526186"/>
            <a:ext cx="9118402" cy="3785652"/>
          </a:xfrm>
          <a:prstGeom prst="rect">
            <a:avLst/>
          </a:prstGeom>
          <a:solidFill>
            <a:schemeClr val="accent3">
              <a:lumMod val="20000"/>
              <a:lumOff val="80000"/>
            </a:schemeClr>
          </a:solidFill>
          <a:ln>
            <a:solidFill>
              <a:schemeClr val="tx1"/>
            </a:solidFill>
          </a:ln>
        </p:spPr>
        <p:txBody>
          <a:bodyPr wrap="square">
            <a:spAutoFit/>
          </a:bodyPr>
          <a:lstStyle/>
          <a:p>
            <a:pPr algn="l"/>
            <a:r>
              <a:rPr lang="en-IN" sz="2400" b="0" i="0" dirty="0">
                <a:solidFill>
                  <a:srgbClr val="000000"/>
                </a:solidFill>
                <a:effectLst/>
                <a:latin typeface="Verdana" panose="020B0604030504040204" pitchFamily="34" charset="0"/>
              </a:rPr>
              <a:t>The following SQL statement returns TRUE and lists the suppliers with a product price equal to 22:</a:t>
            </a:r>
          </a:p>
          <a:p>
            <a:pPr algn="l"/>
            <a:endParaRPr lang="en-IN" sz="2400" b="0" i="0" dirty="0">
              <a:solidFill>
                <a:srgbClr val="000000"/>
              </a:solidFill>
              <a:effectLst/>
              <a:latin typeface="Verdana" panose="020B0604030504040204" pitchFamily="34" charset="0"/>
            </a:endParaRPr>
          </a:p>
          <a:p>
            <a:pPr algn="l"/>
            <a:r>
              <a:rPr lang="en-IN" sz="2400" b="1" i="0" u="sng" dirty="0">
                <a:solidFill>
                  <a:srgbClr val="000000"/>
                </a:solidFill>
                <a:effectLst/>
                <a:latin typeface="Segoe UI" panose="020B0502040204020203" pitchFamily="34" charset="0"/>
              </a:rPr>
              <a:t>Example</a:t>
            </a:r>
          </a:p>
          <a:p>
            <a:pPr algn="l"/>
            <a:endParaRPr lang="en-IN" sz="2400" b="1" i="0" u="sng" dirty="0">
              <a:solidFill>
                <a:srgbClr val="000000"/>
              </a:solidFill>
              <a:effectLst/>
              <a:latin typeface="Segoe UI" panose="020B0502040204020203" pitchFamily="34" charset="0"/>
            </a:endParaRPr>
          </a:p>
          <a:p>
            <a:pPr algn="l"/>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SupplierName</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Suppliers</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WHERE</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EXISTS</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ProductName </a:t>
            </a: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Products </a:t>
            </a:r>
            <a:r>
              <a:rPr lang="en-IN" sz="2400" b="0" i="0" dirty="0">
                <a:solidFill>
                  <a:srgbClr val="0000CD"/>
                </a:solidFill>
                <a:effectLst/>
                <a:latin typeface="Consolas" panose="020B0609020204030204" pitchFamily="49" charset="0"/>
              </a:rPr>
              <a:t>WHERE</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Products.SupplierID</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Suppliers.supplierID</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AND</a:t>
            </a:r>
            <a:r>
              <a:rPr lang="en-IN" sz="2400" b="0" i="0" dirty="0">
                <a:solidFill>
                  <a:srgbClr val="000000"/>
                </a:solidFill>
                <a:effectLst/>
                <a:latin typeface="Consolas" panose="020B0609020204030204" pitchFamily="49" charset="0"/>
              </a:rPr>
              <a:t> Price = </a:t>
            </a:r>
            <a:r>
              <a:rPr lang="en-IN" sz="2400" b="0" i="0" dirty="0">
                <a:solidFill>
                  <a:srgbClr val="FF0000"/>
                </a:solidFill>
                <a:effectLst/>
                <a:latin typeface="Consolas" panose="020B0609020204030204" pitchFamily="49" charset="0"/>
              </a:rPr>
              <a:t>22</a:t>
            </a:r>
            <a:r>
              <a:rPr lang="en-IN" sz="24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C6558A2C-4463-749C-9DA9-6E50E14D45E2}"/>
              </a:ext>
            </a:extLst>
          </p:cNvPr>
          <p:cNvPicPr>
            <a:picLocks noChangeAspect="1"/>
          </p:cNvPicPr>
          <p:nvPr/>
        </p:nvPicPr>
        <p:blipFill>
          <a:blip r:embed="rId2"/>
          <a:stretch>
            <a:fillRect/>
          </a:stretch>
        </p:blipFill>
        <p:spPr>
          <a:xfrm>
            <a:off x="7239000" y="4849089"/>
            <a:ext cx="4025900" cy="1536700"/>
          </a:xfrm>
          <a:prstGeom prst="rect">
            <a:avLst/>
          </a:prstGeom>
          <a:ln>
            <a:solidFill>
              <a:schemeClr val="tx1"/>
            </a:solidFill>
          </a:ln>
        </p:spPr>
      </p:pic>
    </p:spTree>
    <p:extLst>
      <p:ext uri="{BB962C8B-B14F-4D97-AF65-F5344CB8AC3E}">
        <p14:creationId xmlns:p14="http://schemas.microsoft.com/office/powerpoint/2010/main" val="27344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DFD4-ADD8-557D-2BC4-132BC02FBCE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GROUP BY</a:t>
            </a:r>
            <a:br>
              <a:rPr lang="en-IN"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912275B-2D89-9AD6-79A0-9C6374983205}"/>
              </a:ext>
            </a:extLst>
          </p:cNvPr>
          <p:cNvSpPr>
            <a:spLocks noGrp="1"/>
          </p:cNvSpPr>
          <p:nvPr>
            <p:ph idx="1"/>
          </p:nvPr>
        </p:nvSpPr>
        <p:spPr>
          <a:xfrm>
            <a:off x="838200" y="1314450"/>
            <a:ext cx="10515600" cy="4370917"/>
          </a:xfrm>
          <a:solidFill>
            <a:schemeClr val="accent3">
              <a:lumMod val="20000"/>
              <a:lumOff val="80000"/>
            </a:schemeClr>
          </a:solidFill>
          <a:ln>
            <a:solidFill>
              <a:schemeClr val="tx1"/>
            </a:solidFill>
          </a:ln>
        </p:spPr>
        <p:txBody>
          <a:bodyPr>
            <a:normAutofit fontScale="92500" lnSpcReduction="10000"/>
          </a:bodyPr>
          <a:lstStyle/>
          <a:p>
            <a:pPr algn="l"/>
            <a:r>
              <a:rPr lang="en-IN" b="0" i="0" dirty="0">
                <a:solidFill>
                  <a:srgbClr val="000000"/>
                </a:solidFill>
                <a:effectLst/>
              </a:rPr>
              <a:t>The SQL The GROUP BY statement groups rows that have the same values into summary rows, like "find the number of customers in each country".</a:t>
            </a:r>
          </a:p>
          <a:p>
            <a:pPr algn="l"/>
            <a:r>
              <a:rPr lang="en-IN" b="0" i="0" dirty="0">
                <a:solidFill>
                  <a:srgbClr val="000000"/>
                </a:solidFill>
                <a:effectLst/>
              </a:rPr>
              <a:t>The GROUP BY statement is often used with aggregate functions (COUNT(), MAX(), MIN(), SUM(), AVG()) to group the result-set by one or more columns.</a:t>
            </a:r>
          </a:p>
          <a:p>
            <a:pPr marL="0" indent="0" algn="l">
              <a:buNone/>
            </a:pPr>
            <a:r>
              <a:rPr lang="en-IN" b="1" i="0" u="sng" dirty="0">
                <a:solidFill>
                  <a:srgbClr val="000000"/>
                </a:solidFill>
                <a:effectLst/>
              </a:rPr>
              <a:t>Syntax</a:t>
            </a:r>
          </a:p>
          <a:p>
            <a:pPr marL="0" indent="0" algn="l">
              <a:buNone/>
            </a:pPr>
            <a:r>
              <a:rPr lang="en-IN" b="0" i="0" dirty="0">
                <a:solidFill>
                  <a:srgbClr val="0000CD"/>
                </a:solidFill>
                <a:effectLst/>
              </a:rPr>
              <a:t>SELECT</a:t>
            </a:r>
            <a:r>
              <a:rPr lang="en-IN" b="0" i="0" dirty="0">
                <a:solidFill>
                  <a:srgbClr val="000000"/>
                </a:solidFill>
                <a:effectLst/>
              </a:rPr>
              <a:t> </a:t>
            </a:r>
            <a:r>
              <a:rPr lang="en-IN" b="0" i="1" dirty="0" err="1">
                <a:solidFill>
                  <a:srgbClr val="000000"/>
                </a:solidFill>
                <a:effectLst/>
              </a:rPr>
              <a:t>column_name</a:t>
            </a:r>
            <a:r>
              <a:rPr lang="en-IN" b="0" i="1" dirty="0">
                <a:solidFill>
                  <a:srgbClr val="000000"/>
                </a:solidFill>
                <a:effectLst/>
              </a:rPr>
              <a:t>(s)</a:t>
            </a:r>
            <a:br>
              <a:rPr lang="en-IN" b="0" i="0" dirty="0">
                <a:solidFill>
                  <a:srgbClr val="000000"/>
                </a:solidFill>
                <a:effectLst/>
              </a:rPr>
            </a:br>
            <a:r>
              <a:rPr lang="en-IN" b="0" i="0" dirty="0">
                <a:solidFill>
                  <a:srgbClr val="0000CD"/>
                </a:solidFill>
                <a:effectLst/>
              </a:rPr>
              <a:t>FROM</a:t>
            </a:r>
            <a:r>
              <a:rPr lang="en-IN" b="0" i="0" dirty="0">
                <a:solidFill>
                  <a:srgbClr val="000000"/>
                </a:solidFill>
                <a:effectLst/>
              </a:rPr>
              <a:t> </a:t>
            </a:r>
            <a:r>
              <a:rPr lang="en-IN" b="0" i="1" dirty="0" err="1">
                <a:solidFill>
                  <a:srgbClr val="000000"/>
                </a:solidFill>
                <a:effectLst/>
              </a:rPr>
              <a:t>table_name</a:t>
            </a:r>
            <a:br>
              <a:rPr lang="en-IN" b="0" i="0" dirty="0">
                <a:solidFill>
                  <a:srgbClr val="000000"/>
                </a:solidFill>
                <a:effectLst/>
              </a:rPr>
            </a:br>
            <a:r>
              <a:rPr lang="en-IN" b="0" i="0" dirty="0">
                <a:solidFill>
                  <a:srgbClr val="0000CD"/>
                </a:solidFill>
                <a:effectLst/>
              </a:rPr>
              <a:t>WHERE</a:t>
            </a:r>
            <a:r>
              <a:rPr lang="en-IN" b="0" i="0" dirty="0">
                <a:solidFill>
                  <a:srgbClr val="000000"/>
                </a:solidFill>
                <a:effectLst/>
              </a:rPr>
              <a:t> </a:t>
            </a:r>
            <a:r>
              <a:rPr lang="en-IN" b="0" i="1" dirty="0">
                <a:solidFill>
                  <a:srgbClr val="000000"/>
                </a:solidFill>
                <a:effectLst/>
              </a:rPr>
              <a:t>condition</a:t>
            </a:r>
            <a:br>
              <a:rPr lang="en-IN" b="0" i="0" dirty="0">
                <a:solidFill>
                  <a:srgbClr val="000000"/>
                </a:solidFill>
                <a:effectLst/>
              </a:rPr>
            </a:br>
            <a:r>
              <a:rPr lang="en-IN" b="0" i="0" dirty="0">
                <a:solidFill>
                  <a:srgbClr val="0000CD"/>
                </a:solidFill>
                <a:effectLst/>
              </a:rPr>
              <a:t>GROUP</a:t>
            </a:r>
            <a:r>
              <a:rPr lang="en-IN" b="0" i="0" dirty="0">
                <a:solidFill>
                  <a:srgbClr val="000000"/>
                </a:solidFill>
                <a:effectLst/>
              </a:rPr>
              <a:t> </a:t>
            </a:r>
            <a:r>
              <a:rPr lang="en-IN" b="0" i="0" dirty="0">
                <a:solidFill>
                  <a:srgbClr val="0000CD"/>
                </a:solidFill>
                <a:effectLst/>
              </a:rPr>
              <a:t>BY</a:t>
            </a:r>
            <a:r>
              <a:rPr lang="en-IN" b="0" i="0" dirty="0">
                <a:solidFill>
                  <a:srgbClr val="000000"/>
                </a:solidFill>
                <a:effectLst/>
              </a:rPr>
              <a:t> </a:t>
            </a:r>
            <a:r>
              <a:rPr lang="en-IN" b="0" i="1" dirty="0" err="1">
                <a:solidFill>
                  <a:srgbClr val="000000"/>
                </a:solidFill>
                <a:effectLst/>
              </a:rPr>
              <a:t>column_name</a:t>
            </a:r>
            <a:r>
              <a:rPr lang="en-IN" b="0" i="1" dirty="0">
                <a:solidFill>
                  <a:srgbClr val="000000"/>
                </a:solidFill>
                <a:effectLst/>
              </a:rPr>
              <a:t>(s)</a:t>
            </a:r>
            <a:br>
              <a:rPr lang="en-IN" b="0" i="1" dirty="0">
                <a:solidFill>
                  <a:srgbClr val="000000"/>
                </a:solidFill>
                <a:effectLst/>
              </a:rPr>
            </a:br>
            <a:r>
              <a:rPr lang="en-IN" b="0" i="0" dirty="0">
                <a:solidFill>
                  <a:srgbClr val="0000CD"/>
                </a:solidFill>
                <a:effectLst/>
              </a:rPr>
              <a:t>ORDER</a:t>
            </a:r>
            <a:r>
              <a:rPr lang="en-IN" b="0" i="0" dirty="0">
                <a:solidFill>
                  <a:srgbClr val="000000"/>
                </a:solidFill>
                <a:effectLst/>
              </a:rPr>
              <a:t> </a:t>
            </a:r>
            <a:r>
              <a:rPr lang="en-IN" b="0" i="0" dirty="0">
                <a:solidFill>
                  <a:srgbClr val="0000CD"/>
                </a:solidFill>
                <a:effectLst/>
              </a:rPr>
              <a:t>BY</a:t>
            </a:r>
            <a:r>
              <a:rPr lang="en-IN" b="0" i="0" dirty="0">
                <a:solidFill>
                  <a:srgbClr val="000000"/>
                </a:solidFill>
                <a:effectLst/>
              </a:rPr>
              <a:t> </a:t>
            </a:r>
            <a:r>
              <a:rPr lang="en-IN" b="0" i="1" dirty="0" err="1">
                <a:solidFill>
                  <a:srgbClr val="000000"/>
                </a:solidFill>
                <a:effectLst/>
              </a:rPr>
              <a:t>column_name</a:t>
            </a:r>
            <a:r>
              <a:rPr lang="en-IN" b="0" i="1" dirty="0">
                <a:solidFill>
                  <a:srgbClr val="000000"/>
                </a:solidFill>
                <a:effectLst/>
              </a:rPr>
              <a:t>(s);</a:t>
            </a:r>
            <a:endParaRPr lang="en-IN" b="0" i="0" dirty="0">
              <a:solidFill>
                <a:srgbClr val="000000"/>
              </a:solidFill>
              <a:effectLst/>
            </a:endParaRPr>
          </a:p>
          <a:p>
            <a:endParaRPr lang="en-US" dirty="0"/>
          </a:p>
        </p:txBody>
      </p:sp>
    </p:spTree>
    <p:extLst>
      <p:ext uri="{BB962C8B-B14F-4D97-AF65-F5344CB8AC3E}">
        <p14:creationId xmlns:p14="http://schemas.microsoft.com/office/powerpoint/2010/main" val="415509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7877D-8A51-C425-A0CB-4D4A6C9173D8}"/>
              </a:ext>
            </a:extLst>
          </p:cNvPr>
          <p:cNvPicPr>
            <a:picLocks noChangeAspect="1"/>
          </p:cNvPicPr>
          <p:nvPr/>
        </p:nvPicPr>
        <p:blipFill>
          <a:blip r:embed="rId2"/>
          <a:stretch>
            <a:fillRect/>
          </a:stretch>
        </p:blipFill>
        <p:spPr>
          <a:xfrm>
            <a:off x="0" y="185738"/>
            <a:ext cx="11844338" cy="6672261"/>
          </a:xfrm>
          <a:prstGeom prst="rect">
            <a:avLst/>
          </a:prstGeom>
          <a:ln>
            <a:solidFill>
              <a:schemeClr val="tx1"/>
            </a:solidFill>
          </a:ln>
        </p:spPr>
      </p:pic>
    </p:spTree>
    <p:extLst>
      <p:ext uri="{BB962C8B-B14F-4D97-AF65-F5344CB8AC3E}">
        <p14:creationId xmlns:p14="http://schemas.microsoft.com/office/powerpoint/2010/main" val="488612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E82C98-760B-A7FD-B9A1-1E4146D59CFB}"/>
              </a:ext>
            </a:extLst>
          </p:cNvPr>
          <p:cNvSpPr txBox="1"/>
          <p:nvPr/>
        </p:nvSpPr>
        <p:spPr>
          <a:xfrm>
            <a:off x="110080" y="541676"/>
            <a:ext cx="6093618" cy="3170099"/>
          </a:xfrm>
          <a:prstGeom prst="rect">
            <a:avLst/>
          </a:prstGeom>
          <a:solidFill>
            <a:schemeClr val="accent3">
              <a:lumMod val="20000"/>
              <a:lumOff val="80000"/>
            </a:schemeClr>
          </a:solidFill>
          <a:ln>
            <a:solidFill>
              <a:schemeClr val="tx1"/>
            </a:solidFill>
          </a:ln>
        </p:spPr>
        <p:txBody>
          <a:bodyPr wrap="square">
            <a:spAutoFit/>
          </a:bodyPr>
          <a:lstStyle/>
          <a:p>
            <a:pPr algn="l"/>
            <a:r>
              <a:rPr lang="en-IN" sz="2000" b="1" i="0" u="sng" dirty="0">
                <a:solidFill>
                  <a:srgbClr val="000000"/>
                </a:solidFill>
                <a:effectLst/>
                <a:latin typeface="Segoe UI" panose="020B0502040204020203" pitchFamily="34" charset="0"/>
              </a:rPr>
              <a:t>SQL GROUP BY Examples</a:t>
            </a:r>
          </a:p>
          <a:p>
            <a:pPr algn="l"/>
            <a:endParaRPr lang="en-IN" sz="2000" b="1" i="0" u="sng" dirty="0">
              <a:solidFill>
                <a:srgbClr val="000000"/>
              </a:solidFill>
              <a:effectLst/>
              <a:latin typeface="Segoe UI" panose="020B0502040204020203" pitchFamily="34" charset="0"/>
            </a:endParaRPr>
          </a:p>
          <a:p>
            <a:pPr algn="l"/>
            <a:r>
              <a:rPr lang="en-IN" sz="2000" b="0" i="0" dirty="0">
                <a:solidFill>
                  <a:srgbClr val="000000"/>
                </a:solidFill>
                <a:effectLst/>
                <a:latin typeface="Verdana" panose="020B0604030504040204" pitchFamily="34" charset="0"/>
              </a:rPr>
              <a:t>The following SQL statement lists the number of customers in each country:</a:t>
            </a:r>
          </a:p>
          <a:p>
            <a:pPr algn="l"/>
            <a:endParaRPr lang="en-IN" sz="2000" dirty="0">
              <a:solidFill>
                <a:srgbClr val="000000"/>
              </a:solidFill>
              <a:latin typeface="Verdana" panose="020B0604030504040204" pitchFamily="34" charset="0"/>
            </a:endParaRPr>
          </a:p>
          <a:p>
            <a:pPr algn="l"/>
            <a:endParaRPr lang="en-IN" sz="2000" b="0" i="0" dirty="0">
              <a:solidFill>
                <a:srgbClr val="000000"/>
              </a:solidFill>
              <a:effectLst/>
              <a:latin typeface="Verdana" panose="020B0604030504040204" pitchFamily="34" charset="0"/>
            </a:endParaRPr>
          </a:p>
          <a:p>
            <a:pPr algn="l"/>
            <a:r>
              <a:rPr lang="en-IN" sz="2000" b="0" i="0" dirty="0">
                <a:solidFill>
                  <a:srgbClr val="000000"/>
                </a:solidFill>
                <a:effectLst/>
                <a:latin typeface="Segoe UI" panose="020B0502040204020203" pitchFamily="34" charset="0"/>
              </a:rPr>
              <a:t>Example</a:t>
            </a:r>
          </a:p>
          <a:p>
            <a:pPr algn="l"/>
            <a:r>
              <a:rPr lang="en-IN" sz="2000" b="0" i="0" dirty="0">
                <a:solidFill>
                  <a:srgbClr val="0000CD"/>
                </a:solidFill>
                <a:effectLst/>
                <a:latin typeface="Consolas" panose="020B0609020204030204" pitchFamily="49" charset="0"/>
              </a:rPr>
              <a:t>SELECT</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Country</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FROM</a:t>
            </a:r>
            <a:r>
              <a:rPr lang="en-IN" sz="2000" b="0" i="0" dirty="0">
                <a:solidFill>
                  <a:srgbClr val="000000"/>
                </a:solidFill>
                <a:effectLst/>
                <a:latin typeface="Consolas" panose="020B0609020204030204" pitchFamily="49" charset="0"/>
              </a:rPr>
              <a:t> Customers</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GROUP</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BY</a:t>
            </a:r>
            <a:r>
              <a:rPr lang="en-IN" sz="2000" b="0" i="0" dirty="0">
                <a:solidFill>
                  <a:srgbClr val="000000"/>
                </a:solidFill>
                <a:effectLst/>
                <a:latin typeface="Consolas" panose="020B0609020204030204" pitchFamily="49" charset="0"/>
              </a:rPr>
              <a:t> Country;</a:t>
            </a:r>
          </a:p>
        </p:txBody>
      </p:sp>
      <p:pic>
        <p:nvPicPr>
          <p:cNvPr id="6" name="Picture 5">
            <a:extLst>
              <a:ext uri="{FF2B5EF4-FFF2-40B4-BE49-F238E27FC236}">
                <a16:creationId xmlns:a16="http://schemas.microsoft.com/office/drawing/2014/main" id="{5D96F424-948F-BAEE-6165-6C42CA9FD6BE}"/>
              </a:ext>
            </a:extLst>
          </p:cNvPr>
          <p:cNvPicPr>
            <a:picLocks noChangeAspect="1"/>
          </p:cNvPicPr>
          <p:nvPr/>
        </p:nvPicPr>
        <p:blipFill>
          <a:blip r:embed="rId2"/>
          <a:stretch>
            <a:fillRect/>
          </a:stretch>
        </p:blipFill>
        <p:spPr>
          <a:xfrm>
            <a:off x="6096000" y="0"/>
            <a:ext cx="5985920" cy="6858000"/>
          </a:xfrm>
          <a:prstGeom prst="rect">
            <a:avLst/>
          </a:prstGeom>
        </p:spPr>
      </p:pic>
    </p:spTree>
    <p:extLst>
      <p:ext uri="{BB962C8B-B14F-4D97-AF65-F5344CB8AC3E}">
        <p14:creationId xmlns:p14="http://schemas.microsoft.com/office/powerpoint/2010/main" val="271018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8EA7-E9CB-A71E-F0EE-D8DF3DD3FF40}"/>
              </a:ext>
            </a:extLst>
          </p:cNvPr>
          <p:cNvSpPr>
            <a:spLocks noGrp="1"/>
          </p:cNvSpPr>
          <p:nvPr>
            <p:ph type="title"/>
          </p:nvPr>
        </p:nvSpPr>
        <p:spPr>
          <a:xfrm>
            <a:off x="838200" y="0"/>
            <a:ext cx="10515600" cy="1325563"/>
          </a:xfrm>
        </p:spPr>
        <p:txBody>
          <a:bodyPr/>
          <a:lstStyle/>
          <a:p>
            <a:r>
              <a:rPr lang="en-IN" b="1" i="0" dirty="0">
                <a:effectLst/>
                <a:latin typeface="sofia-pro"/>
              </a:rPr>
              <a:t>IN Operator With a </a:t>
            </a:r>
            <a:r>
              <a:rPr lang="en-IN" b="1" i="0" dirty="0" err="1">
                <a:effectLst/>
                <a:latin typeface="sofia-pro"/>
              </a:rPr>
              <a:t>SubQuery</a:t>
            </a:r>
            <a:endParaRPr lang="en-US" dirty="0"/>
          </a:p>
        </p:txBody>
      </p:sp>
      <p:sp>
        <p:nvSpPr>
          <p:cNvPr id="3" name="Content Placeholder 2">
            <a:extLst>
              <a:ext uri="{FF2B5EF4-FFF2-40B4-BE49-F238E27FC236}">
                <a16:creationId xmlns:a16="http://schemas.microsoft.com/office/drawing/2014/main" id="{62DBA048-71FA-3029-40A8-F1D65061DE6C}"/>
              </a:ext>
            </a:extLst>
          </p:cNvPr>
          <p:cNvSpPr>
            <a:spLocks noGrp="1"/>
          </p:cNvSpPr>
          <p:nvPr>
            <p:ph idx="1"/>
          </p:nvPr>
        </p:nvSpPr>
        <p:spPr>
          <a:xfrm>
            <a:off x="838200" y="1095375"/>
            <a:ext cx="10515600" cy="5272768"/>
          </a:xfrm>
          <a:solidFill>
            <a:schemeClr val="accent3">
              <a:lumMod val="20000"/>
              <a:lumOff val="80000"/>
            </a:schemeClr>
          </a:solidFill>
          <a:ln>
            <a:solidFill>
              <a:schemeClr val="tx1"/>
            </a:solidFill>
          </a:ln>
        </p:spPr>
        <p:txBody>
          <a:bodyPr>
            <a:noAutofit/>
          </a:bodyPr>
          <a:lstStyle/>
          <a:p>
            <a:pPr algn="just"/>
            <a:r>
              <a:rPr lang="en-IN" sz="2400" b="0" i="0" dirty="0">
                <a:effectLst/>
              </a:rPr>
              <a:t>The IN Operator in </a:t>
            </a:r>
            <a:r>
              <a:rPr lang="en-IN" sz="2400" b="0" i="0" u="sng" dirty="0">
                <a:effectLst/>
              </a:rPr>
              <a:t>SQL</a:t>
            </a:r>
            <a:r>
              <a:rPr lang="en-IN" sz="2400" b="0" i="0" u="sng" dirty="0">
                <a:effectLst/>
                <a:hlinkClick r:id="rId2">
                  <a:extLst>
                    <a:ext uri="{A12FA001-AC4F-418D-AE19-62706E023703}">
                      <ahyp:hlinkClr xmlns:ahyp="http://schemas.microsoft.com/office/drawing/2018/hyperlinkcolor" val="tx"/>
                    </a:ext>
                  </a:extLst>
                </a:hlinkClick>
              </a:rPr>
              <a:t> </a:t>
            </a:r>
            <a:r>
              <a:rPr lang="en-IN" sz="2400" b="0" i="0" dirty="0">
                <a:effectLst/>
              </a:rPr>
              <a:t>allows to specifies multiple values in </a:t>
            </a:r>
            <a:r>
              <a:rPr lang="en-IN" sz="2400" b="0" i="0" u="sng" dirty="0">
                <a:effectLst/>
              </a:rPr>
              <a:t>WHERE</a:t>
            </a:r>
            <a:r>
              <a:rPr lang="en-IN" sz="2400" b="0" i="0" dirty="0">
                <a:effectLst/>
              </a:rPr>
              <a:t> clause, it can help you to easily test if an expression matches any value in the list of values. </a:t>
            </a:r>
          </a:p>
          <a:p>
            <a:pPr algn="just"/>
            <a:r>
              <a:rPr lang="en-IN" sz="2400" b="0" i="0" dirty="0">
                <a:effectLst/>
              </a:rPr>
              <a:t>The use of IN Operator reduces the need for multiple OR conditions in statements like SELECT, INSERT, UPDATE, and DELETE.</a:t>
            </a:r>
            <a:r>
              <a:rPr lang="en-IN" sz="2400" b="1" i="0" dirty="0">
                <a:effectLst/>
              </a:rPr>
              <a:t> </a:t>
            </a:r>
          </a:p>
          <a:p>
            <a:pPr marL="0" indent="0" algn="just" fontAlgn="base">
              <a:buNone/>
            </a:pPr>
            <a:endParaRPr lang="en-IN" sz="2400" b="1" i="0" dirty="0">
              <a:effectLst/>
            </a:endParaRPr>
          </a:p>
          <a:p>
            <a:pPr marL="0" indent="0" algn="just" fontAlgn="base">
              <a:buNone/>
            </a:pPr>
            <a:r>
              <a:rPr lang="en-IN" sz="2400" b="1" i="0" dirty="0">
                <a:effectLst/>
              </a:rPr>
              <a:t>Sub Queries:</a:t>
            </a:r>
          </a:p>
          <a:p>
            <a:pPr algn="just" fontAlgn="base"/>
            <a:r>
              <a:rPr lang="en-IN" sz="2400" b="0" i="0" dirty="0">
                <a:effectLst/>
              </a:rPr>
              <a:t>The SQL queries where one or more </a:t>
            </a:r>
            <a:r>
              <a:rPr lang="en-IN" sz="2400" b="0" i="0" u="sng" dirty="0">
                <a:effectLst/>
              </a:rPr>
              <a:t>SELECT </a:t>
            </a:r>
            <a:r>
              <a:rPr lang="en-IN" sz="2400" b="0" i="0" dirty="0">
                <a:effectLst/>
              </a:rPr>
              <a:t>statements are nested with the WHERE clause of another SELECT statement are called </a:t>
            </a:r>
            <a:r>
              <a:rPr lang="en-IN" sz="2400" b="0" i="0" u="sng" dirty="0">
                <a:effectLst/>
              </a:rPr>
              <a:t>subquery</a:t>
            </a:r>
            <a:r>
              <a:rPr lang="en-IN" sz="2400" b="0" i="0" dirty="0">
                <a:effectLst/>
              </a:rPr>
              <a:t>.</a:t>
            </a:r>
          </a:p>
          <a:p>
            <a:pPr algn="just" fontAlgn="base"/>
            <a:r>
              <a:rPr lang="en-IN" sz="2400" b="0" i="0" dirty="0">
                <a:effectLst/>
              </a:rPr>
              <a:t>The first statement of such type of query is called </a:t>
            </a:r>
            <a:r>
              <a:rPr lang="en-IN" sz="2400" b="1" i="0" dirty="0">
                <a:effectLst/>
              </a:rPr>
              <a:t>outer query</a:t>
            </a:r>
            <a:r>
              <a:rPr lang="en-IN" sz="2400" b="0" i="0" dirty="0">
                <a:effectLst/>
              </a:rPr>
              <a:t> where as the inside one is called an </a:t>
            </a:r>
            <a:r>
              <a:rPr lang="en-IN" sz="2400" b="1" i="0" dirty="0">
                <a:effectLst/>
              </a:rPr>
              <a:t>inner query</a:t>
            </a:r>
            <a:r>
              <a:rPr lang="en-IN" sz="2400" b="0" i="0" dirty="0">
                <a:effectLst/>
              </a:rPr>
              <a:t>. </a:t>
            </a:r>
            <a:endParaRPr lang="en-IN" sz="2400" dirty="0"/>
          </a:p>
          <a:p>
            <a:pPr algn="just" fontAlgn="base"/>
            <a:r>
              <a:rPr lang="en-IN" sz="2400" b="0" i="0" dirty="0">
                <a:effectLst/>
              </a:rPr>
              <a:t>In the execution of such queries, the inner query will be evaluated first, and the outer query receives the value of the inner query.</a:t>
            </a:r>
          </a:p>
          <a:p>
            <a:pPr marL="0" indent="0" algn="just">
              <a:buNone/>
            </a:pPr>
            <a:br>
              <a:rPr lang="en-IN" sz="2400" dirty="0"/>
            </a:br>
            <a:endParaRPr lang="en-US" sz="2400" dirty="0"/>
          </a:p>
        </p:txBody>
      </p:sp>
    </p:spTree>
    <p:extLst>
      <p:ext uri="{BB962C8B-B14F-4D97-AF65-F5344CB8AC3E}">
        <p14:creationId xmlns:p14="http://schemas.microsoft.com/office/powerpoint/2010/main" val="85400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4699B6-2D15-0759-20E2-B4DF9081EE6C}"/>
              </a:ext>
            </a:extLst>
          </p:cNvPr>
          <p:cNvSpPr txBox="1"/>
          <p:nvPr/>
        </p:nvSpPr>
        <p:spPr>
          <a:xfrm>
            <a:off x="95250" y="198775"/>
            <a:ext cx="5805488" cy="4154984"/>
          </a:xfrm>
          <a:prstGeom prst="rect">
            <a:avLst/>
          </a:prstGeom>
          <a:solidFill>
            <a:schemeClr val="accent3">
              <a:lumMod val="20000"/>
              <a:lumOff val="80000"/>
            </a:schemeClr>
          </a:solidFill>
          <a:ln>
            <a:solidFill>
              <a:schemeClr val="tx1"/>
            </a:solidFill>
          </a:ln>
        </p:spPr>
        <p:txBody>
          <a:bodyPr wrap="square">
            <a:spAutoFit/>
          </a:bodyPr>
          <a:lstStyle/>
          <a:p>
            <a:pPr algn="l"/>
            <a:r>
              <a:rPr lang="en-IN" sz="2400" b="0" i="0" dirty="0">
                <a:solidFill>
                  <a:srgbClr val="000000"/>
                </a:solidFill>
                <a:effectLst/>
                <a:latin typeface="Verdana" panose="020B0604030504040204" pitchFamily="34" charset="0"/>
              </a:rPr>
              <a:t>The following SQL statement lists the number of customers in each country, sorted high to low</a:t>
            </a:r>
            <a:r>
              <a:rPr lang="en-IN" sz="2400" dirty="0">
                <a:solidFill>
                  <a:srgbClr val="000000"/>
                </a:solidFill>
                <a:latin typeface="Verdana" panose="020B0604030504040204" pitchFamily="34" charset="0"/>
              </a:rPr>
              <a:t>.</a:t>
            </a:r>
          </a:p>
          <a:p>
            <a:pPr algn="l"/>
            <a:endParaRPr lang="en-IN" sz="2400" b="0" i="0" dirty="0">
              <a:solidFill>
                <a:srgbClr val="000000"/>
              </a:solidFill>
              <a:effectLst/>
              <a:latin typeface="Verdana" panose="020B0604030504040204" pitchFamily="34" charset="0"/>
            </a:endParaRPr>
          </a:p>
          <a:p>
            <a:pPr algn="l"/>
            <a:endParaRPr lang="en-IN" sz="2400" b="0" i="0" dirty="0">
              <a:solidFill>
                <a:srgbClr val="000000"/>
              </a:solidFill>
              <a:effectLst/>
              <a:latin typeface="Verdana" panose="020B0604030504040204" pitchFamily="34" charset="0"/>
            </a:endParaRPr>
          </a:p>
          <a:p>
            <a:pPr algn="l"/>
            <a:r>
              <a:rPr lang="en-IN" sz="2400" b="1" i="0" u="sng" dirty="0">
                <a:solidFill>
                  <a:srgbClr val="000000"/>
                </a:solidFill>
                <a:effectLst/>
                <a:latin typeface="Segoe UI" panose="020B0502040204020203" pitchFamily="34" charset="0"/>
              </a:rPr>
              <a:t>Example</a:t>
            </a:r>
          </a:p>
          <a:p>
            <a:pPr algn="l"/>
            <a:endParaRPr lang="en-IN" sz="2400" b="1" i="0" u="sng" dirty="0">
              <a:solidFill>
                <a:srgbClr val="000000"/>
              </a:solidFill>
              <a:effectLst/>
              <a:latin typeface="Segoe UI" panose="020B0502040204020203" pitchFamily="34" charset="0"/>
            </a:endParaRPr>
          </a:p>
          <a:p>
            <a:pPr algn="l"/>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COUNT</a:t>
            </a:r>
            <a:r>
              <a:rPr lang="en-IN" sz="2400" b="0" i="0" dirty="0">
                <a:solidFill>
                  <a:srgbClr val="000000"/>
                </a:solidFill>
                <a:effectLst/>
                <a:latin typeface="Consolas" panose="020B0609020204030204" pitchFamily="49" charset="0"/>
              </a:rPr>
              <a:t>(</a:t>
            </a:r>
            <a:r>
              <a:rPr lang="en-IN" sz="2400" b="0" i="0" dirty="0" err="1">
                <a:solidFill>
                  <a:srgbClr val="000000"/>
                </a:solidFill>
                <a:effectLst/>
                <a:latin typeface="Consolas" panose="020B0609020204030204" pitchFamily="49" charset="0"/>
              </a:rPr>
              <a:t>CustomerID</a:t>
            </a:r>
            <a:r>
              <a:rPr lang="en-IN" sz="2400" b="0" i="0" dirty="0">
                <a:solidFill>
                  <a:srgbClr val="000000"/>
                </a:solidFill>
                <a:effectLst/>
                <a:latin typeface="Consolas" panose="020B0609020204030204" pitchFamily="49" charset="0"/>
              </a:rPr>
              <a:t>), Country</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Customers</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GROUP</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BY</a:t>
            </a:r>
            <a:r>
              <a:rPr lang="en-IN" sz="2400" b="0" i="0" dirty="0">
                <a:solidFill>
                  <a:srgbClr val="000000"/>
                </a:solidFill>
                <a:effectLst/>
                <a:latin typeface="Consolas" panose="020B0609020204030204" pitchFamily="49" charset="0"/>
              </a:rPr>
              <a:t> Country</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ORDER</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BY</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COUNT</a:t>
            </a:r>
            <a:r>
              <a:rPr lang="en-IN" sz="2400" b="0" i="0" dirty="0">
                <a:solidFill>
                  <a:srgbClr val="000000"/>
                </a:solidFill>
                <a:effectLst/>
                <a:latin typeface="Consolas" panose="020B0609020204030204" pitchFamily="49" charset="0"/>
              </a:rPr>
              <a:t>(</a:t>
            </a:r>
            <a:r>
              <a:rPr lang="en-IN" sz="2400" b="0" i="0" dirty="0" err="1">
                <a:solidFill>
                  <a:srgbClr val="000000"/>
                </a:solidFill>
                <a:effectLst/>
                <a:latin typeface="Consolas" panose="020B0609020204030204" pitchFamily="49" charset="0"/>
              </a:rPr>
              <a:t>CustomerID</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DESC</a:t>
            </a:r>
            <a:r>
              <a:rPr lang="en-IN" sz="24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47EB755D-B35A-398C-5532-5C558E0F51EA}"/>
              </a:ext>
            </a:extLst>
          </p:cNvPr>
          <p:cNvPicPr>
            <a:picLocks noChangeAspect="1"/>
          </p:cNvPicPr>
          <p:nvPr/>
        </p:nvPicPr>
        <p:blipFill>
          <a:blip r:embed="rId2"/>
          <a:stretch>
            <a:fillRect/>
          </a:stretch>
        </p:blipFill>
        <p:spPr>
          <a:xfrm>
            <a:off x="5900739" y="28575"/>
            <a:ext cx="6291262" cy="6858000"/>
          </a:xfrm>
          <a:prstGeom prst="rect">
            <a:avLst/>
          </a:prstGeom>
        </p:spPr>
      </p:pic>
    </p:spTree>
    <p:extLst>
      <p:ext uri="{BB962C8B-B14F-4D97-AF65-F5344CB8AC3E}">
        <p14:creationId xmlns:p14="http://schemas.microsoft.com/office/powerpoint/2010/main" val="2598439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9888-3DAC-7156-251B-11B33F9BA91C}"/>
              </a:ext>
            </a:extLst>
          </p:cNvPr>
          <p:cNvSpPr>
            <a:spLocks noGrp="1"/>
          </p:cNvSpPr>
          <p:nvPr>
            <p:ph type="title"/>
          </p:nvPr>
        </p:nvSpPr>
        <p:spPr/>
        <p:txBody>
          <a:bodyPr>
            <a:normAutofit fontScale="90000"/>
          </a:bodyPr>
          <a:lstStyle/>
          <a:p>
            <a:br>
              <a:rPr lang="en-IN" b="0" i="0" dirty="0">
                <a:solidFill>
                  <a:srgbClr val="000000"/>
                </a:solidFill>
                <a:effectLst/>
                <a:latin typeface="Verdana" panose="020B0604030504040204" pitchFamily="34" charset="0"/>
              </a:rPr>
            </a:br>
            <a:r>
              <a:rPr lang="en-IN" b="0" i="0" dirty="0">
                <a:solidFill>
                  <a:srgbClr val="000000"/>
                </a:solidFill>
                <a:effectLst/>
                <a:latin typeface="Segoe UI" panose="020B0502040204020203" pitchFamily="34" charset="0"/>
              </a:rPr>
              <a:t>SQL HAVING Clause</a:t>
            </a:r>
            <a:br>
              <a:rPr lang="en-IN"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A45D827-EBDE-403A-81E4-9F963BA95A2A}"/>
              </a:ext>
            </a:extLst>
          </p:cNvPr>
          <p:cNvSpPr>
            <a:spLocks noGrp="1"/>
          </p:cNvSpPr>
          <p:nvPr>
            <p:ph idx="1"/>
          </p:nvPr>
        </p:nvSpPr>
        <p:spPr>
          <a:solidFill>
            <a:schemeClr val="accent3">
              <a:lumMod val="20000"/>
              <a:lumOff val="80000"/>
            </a:schemeClr>
          </a:solidFill>
          <a:ln>
            <a:solidFill>
              <a:schemeClr val="tx1"/>
            </a:solidFill>
          </a:ln>
        </p:spPr>
        <p:txBody>
          <a:bodyPr>
            <a:normAutofit/>
          </a:bodyPr>
          <a:lstStyle/>
          <a:p>
            <a:pPr marL="0" indent="0" algn="l">
              <a:buNone/>
            </a:pPr>
            <a:r>
              <a:rPr lang="en-IN" sz="2400" b="0" i="0" dirty="0">
                <a:solidFill>
                  <a:srgbClr val="000000"/>
                </a:solidFill>
                <a:effectLst/>
                <a:latin typeface="Verdana" panose="020B0604030504040204" pitchFamily="34" charset="0"/>
              </a:rPr>
              <a:t>The HAVING clause was added to SQL because the WHERE keyword cannot be used with aggregate functions.</a:t>
            </a:r>
          </a:p>
          <a:p>
            <a:pPr marL="0" indent="0" algn="l">
              <a:buNone/>
            </a:pPr>
            <a:endParaRPr lang="en-IN" sz="2400" b="1" i="0" u="sng" dirty="0">
              <a:solidFill>
                <a:srgbClr val="000000"/>
              </a:solidFill>
              <a:effectLst/>
              <a:latin typeface="Segoe UI" panose="020B0502040204020203" pitchFamily="34" charset="0"/>
            </a:endParaRPr>
          </a:p>
          <a:p>
            <a:pPr marL="0" indent="0" algn="l">
              <a:buNone/>
            </a:pPr>
            <a:r>
              <a:rPr lang="en-IN" sz="2400" b="1" i="0" u="sng" dirty="0">
                <a:solidFill>
                  <a:srgbClr val="000000"/>
                </a:solidFill>
                <a:effectLst/>
                <a:latin typeface="Segoe UI" panose="020B0502040204020203" pitchFamily="34" charset="0"/>
              </a:rPr>
              <a:t>Syntax</a:t>
            </a:r>
          </a:p>
          <a:p>
            <a:pPr marL="0" indent="0" algn="l">
              <a:buNone/>
            </a:pPr>
            <a:r>
              <a:rPr lang="en-IN" sz="2400" b="0" i="0" dirty="0">
                <a:solidFill>
                  <a:srgbClr val="0000CD"/>
                </a:solidFill>
                <a:effectLst/>
                <a:latin typeface="Consolas" panose="020B0609020204030204" pitchFamily="49" charset="0"/>
              </a:rPr>
              <a:t>SELECT</a:t>
            </a:r>
            <a:r>
              <a:rPr lang="en-IN" sz="2400" b="0" i="0" dirty="0">
                <a:solidFill>
                  <a:srgbClr val="000000"/>
                </a:solidFill>
                <a:effectLst/>
                <a:latin typeface="Consolas" panose="020B0609020204030204" pitchFamily="49" charset="0"/>
              </a:rPr>
              <a:t> </a:t>
            </a:r>
            <a:r>
              <a:rPr lang="en-IN" sz="2400" b="0" i="1" dirty="0" err="1">
                <a:solidFill>
                  <a:srgbClr val="000000"/>
                </a:solidFill>
                <a:effectLst/>
                <a:latin typeface="Consolas" panose="020B0609020204030204" pitchFamily="49" charset="0"/>
              </a:rPr>
              <a:t>column_name</a:t>
            </a:r>
            <a:r>
              <a:rPr lang="en-IN" sz="2400" b="0" i="1" dirty="0">
                <a:solidFill>
                  <a:srgbClr val="000000"/>
                </a:solidFill>
                <a:effectLst/>
                <a:latin typeface="Consolas" panose="020B0609020204030204" pitchFamily="49" charset="0"/>
              </a:rPr>
              <a:t>(s)</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FROM</a:t>
            </a:r>
            <a:r>
              <a:rPr lang="en-IN" sz="2400" b="0" i="0" dirty="0">
                <a:solidFill>
                  <a:srgbClr val="000000"/>
                </a:solidFill>
                <a:effectLst/>
                <a:latin typeface="Consolas" panose="020B0609020204030204" pitchFamily="49" charset="0"/>
              </a:rPr>
              <a:t> </a:t>
            </a:r>
            <a:r>
              <a:rPr lang="en-IN" sz="2400" b="0" i="1" dirty="0" err="1">
                <a:solidFill>
                  <a:srgbClr val="000000"/>
                </a:solidFill>
                <a:effectLst/>
                <a:latin typeface="Consolas" panose="020B0609020204030204" pitchFamily="49" charset="0"/>
              </a:rPr>
              <a:t>table_name</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WHERE</a:t>
            </a:r>
            <a:r>
              <a:rPr lang="en-IN" sz="2400" b="0" i="0" dirty="0">
                <a:solidFill>
                  <a:srgbClr val="000000"/>
                </a:solidFill>
                <a:effectLst/>
                <a:latin typeface="Consolas" panose="020B0609020204030204" pitchFamily="49" charset="0"/>
              </a:rPr>
              <a:t> </a:t>
            </a:r>
            <a:r>
              <a:rPr lang="en-IN" sz="2400" b="0" i="1" dirty="0">
                <a:solidFill>
                  <a:srgbClr val="000000"/>
                </a:solidFill>
                <a:effectLst/>
                <a:latin typeface="Consolas" panose="020B0609020204030204" pitchFamily="49" charset="0"/>
              </a:rPr>
              <a:t>condition</a:t>
            </a:r>
            <a:br>
              <a:rPr lang="en-IN" sz="2400" b="0" i="0"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GROUP</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BY</a:t>
            </a:r>
            <a:r>
              <a:rPr lang="en-IN" sz="2400" b="0" i="0" dirty="0">
                <a:solidFill>
                  <a:srgbClr val="000000"/>
                </a:solidFill>
                <a:effectLst/>
                <a:latin typeface="Consolas" panose="020B0609020204030204" pitchFamily="49" charset="0"/>
              </a:rPr>
              <a:t> </a:t>
            </a:r>
            <a:r>
              <a:rPr lang="en-IN" sz="2400" b="0" i="1" dirty="0" err="1">
                <a:solidFill>
                  <a:srgbClr val="000000"/>
                </a:solidFill>
                <a:effectLst/>
                <a:latin typeface="Consolas" panose="020B0609020204030204" pitchFamily="49" charset="0"/>
              </a:rPr>
              <a:t>column_name</a:t>
            </a:r>
            <a:r>
              <a:rPr lang="en-IN" sz="2400" b="0" i="1" dirty="0">
                <a:solidFill>
                  <a:srgbClr val="000000"/>
                </a:solidFill>
                <a:effectLst/>
                <a:latin typeface="Consolas" panose="020B0609020204030204" pitchFamily="49" charset="0"/>
              </a:rPr>
              <a:t>(s)</a:t>
            </a:r>
            <a:br>
              <a:rPr lang="en-IN" sz="2400" b="0" i="1"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HAVING</a:t>
            </a:r>
            <a:r>
              <a:rPr lang="en-IN" sz="2400" b="0" i="0" dirty="0">
                <a:solidFill>
                  <a:srgbClr val="000000"/>
                </a:solidFill>
                <a:effectLst/>
                <a:latin typeface="Consolas" panose="020B0609020204030204" pitchFamily="49" charset="0"/>
              </a:rPr>
              <a:t> </a:t>
            </a:r>
            <a:r>
              <a:rPr lang="en-IN" sz="2400" b="0" i="1" dirty="0">
                <a:solidFill>
                  <a:srgbClr val="000000"/>
                </a:solidFill>
                <a:effectLst/>
                <a:latin typeface="Consolas" panose="020B0609020204030204" pitchFamily="49" charset="0"/>
              </a:rPr>
              <a:t>condition</a:t>
            </a:r>
            <a:br>
              <a:rPr lang="en-IN" sz="2400" b="0" i="1" dirty="0">
                <a:solidFill>
                  <a:srgbClr val="000000"/>
                </a:solidFill>
                <a:effectLst/>
                <a:latin typeface="Consolas" panose="020B0609020204030204" pitchFamily="49" charset="0"/>
              </a:rPr>
            </a:br>
            <a:r>
              <a:rPr lang="en-IN" sz="2400" b="0" i="0" dirty="0">
                <a:solidFill>
                  <a:srgbClr val="0000CD"/>
                </a:solidFill>
                <a:effectLst/>
                <a:latin typeface="Consolas" panose="020B0609020204030204" pitchFamily="49" charset="0"/>
              </a:rPr>
              <a:t>ORDER</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BY</a:t>
            </a:r>
            <a:r>
              <a:rPr lang="en-IN" sz="2400" b="0" i="0" dirty="0">
                <a:solidFill>
                  <a:srgbClr val="000000"/>
                </a:solidFill>
                <a:effectLst/>
                <a:latin typeface="Consolas" panose="020B0609020204030204" pitchFamily="49" charset="0"/>
              </a:rPr>
              <a:t> </a:t>
            </a:r>
            <a:r>
              <a:rPr lang="en-IN" sz="2400" b="0" i="1" dirty="0" err="1">
                <a:solidFill>
                  <a:srgbClr val="000000"/>
                </a:solidFill>
                <a:effectLst/>
                <a:latin typeface="Consolas" panose="020B0609020204030204" pitchFamily="49" charset="0"/>
              </a:rPr>
              <a:t>column_name</a:t>
            </a:r>
            <a:r>
              <a:rPr lang="en-IN" sz="2400" b="0" i="1" dirty="0">
                <a:solidFill>
                  <a:srgbClr val="000000"/>
                </a:solidFill>
                <a:effectLst/>
                <a:latin typeface="Consolas" panose="020B0609020204030204" pitchFamily="49" charset="0"/>
              </a:rPr>
              <a:t>(s);</a:t>
            </a:r>
            <a:endParaRPr lang="en-IN" sz="2400" b="0" i="0" dirty="0">
              <a:solidFill>
                <a:srgbClr val="000000"/>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118274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191E45-D55D-B4D8-8242-6301E44534E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1704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A224FF-96EC-D9A6-9350-A86209055A13}"/>
              </a:ext>
            </a:extLst>
          </p:cNvPr>
          <p:cNvSpPr txBox="1"/>
          <p:nvPr/>
        </p:nvSpPr>
        <p:spPr>
          <a:xfrm>
            <a:off x="246459" y="207527"/>
            <a:ext cx="11569303" cy="3170099"/>
          </a:xfrm>
          <a:prstGeom prst="rect">
            <a:avLst/>
          </a:prstGeom>
          <a:solidFill>
            <a:schemeClr val="accent3">
              <a:lumMod val="20000"/>
              <a:lumOff val="80000"/>
            </a:schemeClr>
          </a:solidFill>
          <a:ln>
            <a:solidFill>
              <a:schemeClr val="tx1"/>
            </a:solidFill>
          </a:ln>
        </p:spPr>
        <p:txBody>
          <a:bodyPr wrap="square">
            <a:spAutoFit/>
          </a:bodyPr>
          <a:lstStyle/>
          <a:p>
            <a:pPr algn="l"/>
            <a:r>
              <a:rPr lang="en-IN" sz="2000" b="1" i="0" dirty="0">
                <a:solidFill>
                  <a:srgbClr val="000000"/>
                </a:solidFill>
                <a:effectLst/>
                <a:latin typeface="Segoe UI" panose="020B0502040204020203" pitchFamily="34" charset="0"/>
              </a:rPr>
              <a:t>SQL HAVING Examples</a:t>
            </a:r>
          </a:p>
          <a:p>
            <a:pPr algn="l"/>
            <a:r>
              <a:rPr lang="en-IN" sz="2000" b="0" i="0" dirty="0">
                <a:solidFill>
                  <a:srgbClr val="000000"/>
                </a:solidFill>
                <a:effectLst/>
                <a:latin typeface="Verdana" panose="020B0604030504040204" pitchFamily="34" charset="0"/>
              </a:rPr>
              <a:t>The following SQL statement lists the number of customers in each country. Only include countries with more than 5 customers</a:t>
            </a:r>
            <a:r>
              <a:rPr lang="en-IN" sz="2000" dirty="0">
                <a:solidFill>
                  <a:srgbClr val="000000"/>
                </a:solidFill>
                <a:latin typeface="Verdana" panose="020B0604030504040204" pitchFamily="34" charset="0"/>
              </a:rPr>
              <a:t>.</a:t>
            </a:r>
            <a:endParaRPr lang="en-IN" sz="2000" b="0" i="0" dirty="0">
              <a:solidFill>
                <a:srgbClr val="000000"/>
              </a:solidFill>
              <a:effectLst/>
              <a:latin typeface="Verdana" panose="020B0604030504040204" pitchFamily="34" charset="0"/>
            </a:endParaRPr>
          </a:p>
          <a:p>
            <a:pPr algn="l"/>
            <a:endParaRPr lang="en-IN" sz="2000" b="0" i="0" dirty="0">
              <a:solidFill>
                <a:srgbClr val="000000"/>
              </a:solidFill>
              <a:effectLst/>
              <a:latin typeface="Verdana" panose="020B0604030504040204" pitchFamily="34" charset="0"/>
            </a:endParaRPr>
          </a:p>
          <a:p>
            <a:pPr algn="l"/>
            <a:r>
              <a:rPr lang="en-IN" sz="2000" b="1" i="0" u="sng" dirty="0">
                <a:solidFill>
                  <a:srgbClr val="000000"/>
                </a:solidFill>
                <a:effectLst/>
                <a:latin typeface="Segoe UI" panose="020B0502040204020203" pitchFamily="34" charset="0"/>
              </a:rPr>
              <a:t>Example</a:t>
            </a:r>
          </a:p>
          <a:p>
            <a:pPr algn="l"/>
            <a:endParaRPr lang="en-IN" sz="2000" b="1" i="0" u="sng" dirty="0">
              <a:solidFill>
                <a:srgbClr val="000000"/>
              </a:solidFill>
              <a:effectLst/>
              <a:latin typeface="Segoe UI" panose="020B0502040204020203" pitchFamily="34" charset="0"/>
            </a:endParaRPr>
          </a:p>
          <a:p>
            <a:pPr algn="l"/>
            <a:r>
              <a:rPr lang="en-IN" sz="2000" b="0" i="0" dirty="0">
                <a:solidFill>
                  <a:srgbClr val="0000CD"/>
                </a:solidFill>
                <a:effectLst/>
                <a:latin typeface="Consolas" panose="020B0609020204030204" pitchFamily="49" charset="0"/>
              </a:rPr>
              <a:t>SELECT</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Country</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FROM</a:t>
            </a:r>
            <a:r>
              <a:rPr lang="en-IN" sz="2000" b="0" i="0" dirty="0">
                <a:solidFill>
                  <a:srgbClr val="000000"/>
                </a:solidFill>
                <a:effectLst/>
                <a:latin typeface="Consolas" panose="020B0609020204030204" pitchFamily="49" charset="0"/>
              </a:rPr>
              <a:t> Customers</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GROUP</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BY</a:t>
            </a:r>
            <a:r>
              <a:rPr lang="en-IN" sz="2000" b="0" i="0" dirty="0">
                <a:solidFill>
                  <a:srgbClr val="000000"/>
                </a:solidFill>
                <a:effectLst/>
                <a:latin typeface="Consolas" panose="020B0609020204030204" pitchFamily="49" charset="0"/>
              </a:rPr>
              <a:t> Country</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HAVING</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&gt; </a:t>
            </a:r>
            <a:r>
              <a:rPr lang="en-IN" sz="2000" b="0" i="0" dirty="0">
                <a:solidFill>
                  <a:srgbClr val="FF0000"/>
                </a:solidFill>
                <a:effectLst/>
                <a:latin typeface="Consolas" panose="020B0609020204030204" pitchFamily="49" charset="0"/>
              </a:rPr>
              <a:t>5</a:t>
            </a:r>
            <a:r>
              <a:rPr lang="en-IN" sz="20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2F90EE88-9B23-9CDA-CD1F-54461D22AD5F}"/>
              </a:ext>
            </a:extLst>
          </p:cNvPr>
          <p:cNvPicPr>
            <a:picLocks noChangeAspect="1"/>
          </p:cNvPicPr>
          <p:nvPr/>
        </p:nvPicPr>
        <p:blipFill>
          <a:blip r:embed="rId2"/>
          <a:stretch>
            <a:fillRect/>
          </a:stretch>
        </p:blipFill>
        <p:spPr>
          <a:xfrm>
            <a:off x="1132284" y="3628254"/>
            <a:ext cx="10415588" cy="2744742"/>
          </a:xfrm>
          <a:prstGeom prst="rect">
            <a:avLst/>
          </a:prstGeom>
          <a:ln>
            <a:solidFill>
              <a:schemeClr val="tx1"/>
            </a:solidFill>
          </a:ln>
        </p:spPr>
      </p:pic>
    </p:spTree>
    <p:extLst>
      <p:ext uri="{BB962C8B-B14F-4D97-AF65-F5344CB8AC3E}">
        <p14:creationId xmlns:p14="http://schemas.microsoft.com/office/powerpoint/2010/main" val="124927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31014-8198-EDD9-9596-BD8AF20FE5B5}"/>
              </a:ext>
            </a:extLst>
          </p:cNvPr>
          <p:cNvSpPr txBox="1"/>
          <p:nvPr/>
        </p:nvSpPr>
        <p:spPr>
          <a:xfrm>
            <a:off x="260748" y="149780"/>
            <a:ext cx="11240690" cy="3170099"/>
          </a:xfrm>
          <a:prstGeom prst="rect">
            <a:avLst/>
          </a:prstGeom>
          <a:solidFill>
            <a:schemeClr val="accent3">
              <a:lumMod val="20000"/>
              <a:lumOff val="80000"/>
            </a:schemeClr>
          </a:solidFill>
          <a:ln>
            <a:solidFill>
              <a:schemeClr val="tx1"/>
            </a:solidFill>
          </a:ln>
        </p:spPr>
        <p:txBody>
          <a:bodyPr wrap="square">
            <a:spAutoFit/>
          </a:bodyPr>
          <a:lstStyle/>
          <a:p>
            <a:pPr algn="l"/>
            <a:r>
              <a:rPr lang="en-IN" sz="2000" b="0" i="0" dirty="0">
                <a:solidFill>
                  <a:srgbClr val="000000"/>
                </a:solidFill>
                <a:effectLst/>
                <a:latin typeface="Verdana" panose="020B0604030504040204" pitchFamily="34" charset="0"/>
              </a:rPr>
              <a:t>The following SQL statement lists the number of customers in each country, sorted high to low (Only include countries with more than 5 customers).</a:t>
            </a:r>
          </a:p>
          <a:p>
            <a:pPr algn="l"/>
            <a:endParaRPr lang="en-IN" sz="2000" dirty="0">
              <a:solidFill>
                <a:srgbClr val="000000"/>
              </a:solidFill>
              <a:latin typeface="Verdana" panose="020B0604030504040204" pitchFamily="34" charset="0"/>
            </a:endParaRPr>
          </a:p>
          <a:p>
            <a:pPr algn="l"/>
            <a:endParaRPr lang="en-IN" sz="2000" b="0" i="0" dirty="0">
              <a:solidFill>
                <a:srgbClr val="000000"/>
              </a:solidFill>
              <a:effectLst/>
              <a:latin typeface="Verdana" panose="020B0604030504040204" pitchFamily="34" charset="0"/>
            </a:endParaRPr>
          </a:p>
          <a:p>
            <a:pPr algn="l"/>
            <a:r>
              <a:rPr lang="en-IN" sz="2000" b="1" i="0" u="sng" dirty="0">
                <a:solidFill>
                  <a:srgbClr val="000000"/>
                </a:solidFill>
                <a:effectLst/>
                <a:latin typeface="Segoe UI" panose="020B0502040204020203" pitchFamily="34" charset="0"/>
              </a:rPr>
              <a:t>Example</a:t>
            </a:r>
          </a:p>
          <a:p>
            <a:pPr algn="l"/>
            <a:r>
              <a:rPr lang="en-IN" sz="2000" b="0" i="0" dirty="0">
                <a:solidFill>
                  <a:srgbClr val="0000CD"/>
                </a:solidFill>
                <a:effectLst/>
                <a:latin typeface="Consolas" panose="020B0609020204030204" pitchFamily="49" charset="0"/>
              </a:rPr>
              <a:t>SELECT</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Country</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FROM</a:t>
            </a:r>
            <a:r>
              <a:rPr lang="en-IN" sz="2000" b="0" i="0" dirty="0">
                <a:solidFill>
                  <a:srgbClr val="000000"/>
                </a:solidFill>
                <a:effectLst/>
                <a:latin typeface="Consolas" panose="020B0609020204030204" pitchFamily="49" charset="0"/>
              </a:rPr>
              <a:t> Customers</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GROUP</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BY</a:t>
            </a:r>
            <a:r>
              <a:rPr lang="en-IN" sz="2000" b="0" i="0" dirty="0">
                <a:solidFill>
                  <a:srgbClr val="000000"/>
                </a:solidFill>
                <a:effectLst/>
                <a:latin typeface="Consolas" panose="020B0609020204030204" pitchFamily="49" charset="0"/>
              </a:rPr>
              <a:t> Country</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HAVING</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&gt; </a:t>
            </a:r>
            <a:r>
              <a:rPr lang="en-IN" sz="2000" b="0" i="0" dirty="0">
                <a:solidFill>
                  <a:srgbClr val="FF0000"/>
                </a:solidFill>
                <a:effectLst/>
                <a:latin typeface="Consolas" panose="020B0609020204030204" pitchFamily="49" charset="0"/>
              </a:rPr>
              <a:t>5</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ORDER</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BY</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CustomerID</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DESC</a:t>
            </a:r>
            <a:r>
              <a:rPr lang="en-IN" sz="20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5B15D66B-85A8-BE58-99A4-1786225FB0EF}"/>
              </a:ext>
            </a:extLst>
          </p:cNvPr>
          <p:cNvPicPr>
            <a:picLocks noChangeAspect="1"/>
          </p:cNvPicPr>
          <p:nvPr/>
        </p:nvPicPr>
        <p:blipFill>
          <a:blip r:embed="rId2"/>
          <a:stretch>
            <a:fillRect/>
          </a:stretch>
        </p:blipFill>
        <p:spPr>
          <a:xfrm>
            <a:off x="260748" y="3752255"/>
            <a:ext cx="11412140" cy="2355890"/>
          </a:xfrm>
          <a:prstGeom prst="rect">
            <a:avLst/>
          </a:prstGeom>
          <a:ln>
            <a:solidFill>
              <a:schemeClr val="tx1"/>
            </a:solidFill>
          </a:ln>
        </p:spPr>
      </p:pic>
    </p:spTree>
    <p:extLst>
      <p:ext uri="{BB962C8B-B14F-4D97-AF65-F5344CB8AC3E}">
        <p14:creationId xmlns:p14="http://schemas.microsoft.com/office/powerpoint/2010/main" val="3964505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3CD73E-95DC-419F-1D0E-844FB0C27892}"/>
              </a:ext>
            </a:extLst>
          </p:cNvPr>
          <p:cNvPicPr>
            <a:picLocks noChangeAspect="1"/>
          </p:cNvPicPr>
          <p:nvPr/>
        </p:nvPicPr>
        <p:blipFill>
          <a:blip r:embed="rId2"/>
          <a:stretch>
            <a:fillRect/>
          </a:stretch>
        </p:blipFill>
        <p:spPr>
          <a:xfrm>
            <a:off x="0" y="589470"/>
            <a:ext cx="12192000" cy="4593209"/>
          </a:xfrm>
          <a:prstGeom prst="rect">
            <a:avLst/>
          </a:prstGeom>
        </p:spPr>
      </p:pic>
    </p:spTree>
    <p:extLst>
      <p:ext uri="{BB962C8B-B14F-4D97-AF65-F5344CB8AC3E}">
        <p14:creationId xmlns:p14="http://schemas.microsoft.com/office/powerpoint/2010/main" val="649538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655BB-D2ED-A800-148B-BF42AA5340DF}"/>
              </a:ext>
            </a:extLst>
          </p:cNvPr>
          <p:cNvSpPr txBox="1"/>
          <p:nvPr/>
        </p:nvSpPr>
        <p:spPr>
          <a:xfrm>
            <a:off x="289321" y="211901"/>
            <a:ext cx="11269265" cy="2862322"/>
          </a:xfrm>
          <a:prstGeom prst="rect">
            <a:avLst/>
          </a:prstGeom>
          <a:solidFill>
            <a:schemeClr val="accent3">
              <a:lumMod val="20000"/>
              <a:lumOff val="80000"/>
            </a:schemeClr>
          </a:solidFill>
          <a:ln>
            <a:solidFill>
              <a:schemeClr val="tx1"/>
            </a:solidFill>
          </a:ln>
        </p:spPr>
        <p:txBody>
          <a:bodyPr wrap="square">
            <a:spAutoFit/>
          </a:bodyPr>
          <a:lstStyle/>
          <a:p>
            <a:pPr algn="l"/>
            <a:r>
              <a:rPr lang="en-IN" sz="2000" b="0" i="0" dirty="0">
                <a:solidFill>
                  <a:srgbClr val="000000"/>
                </a:solidFill>
                <a:effectLst/>
                <a:latin typeface="Verdana" panose="020B0604030504040204" pitchFamily="34" charset="0"/>
              </a:rPr>
              <a:t>The following SQL statement lists the employees that have registered more than 10 orders</a:t>
            </a:r>
            <a:r>
              <a:rPr lang="en-IN" sz="2000" dirty="0">
                <a:solidFill>
                  <a:srgbClr val="000000"/>
                </a:solidFill>
                <a:latin typeface="Verdana" panose="020B0604030504040204" pitchFamily="34" charset="0"/>
              </a:rPr>
              <a:t>.</a:t>
            </a:r>
            <a:endParaRPr lang="en-IN" sz="2000" b="0" i="0" dirty="0">
              <a:solidFill>
                <a:srgbClr val="000000"/>
              </a:solidFill>
              <a:effectLst/>
              <a:latin typeface="Verdana" panose="020B0604030504040204" pitchFamily="34" charset="0"/>
            </a:endParaRPr>
          </a:p>
          <a:p>
            <a:pPr algn="l"/>
            <a:endParaRPr lang="en-IN" sz="2000" b="0" i="0" dirty="0">
              <a:solidFill>
                <a:srgbClr val="000000"/>
              </a:solidFill>
              <a:effectLst/>
              <a:latin typeface="Verdana" panose="020B0604030504040204" pitchFamily="34" charset="0"/>
            </a:endParaRPr>
          </a:p>
          <a:p>
            <a:pPr algn="l"/>
            <a:r>
              <a:rPr lang="en-IN" sz="2000" b="1" i="0" u="sng" dirty="0">
                <a:solidFill>
                  <a:srgbClr val="000000"/>
                </a:solidFill>
                <a:effectLst/>
                <a:latin typeface="Segoe UI" panose="020B0502040204020203" pitchFamily="34" charset="0"/>
              </a:rPr>
              <a:t>Example</a:t>
            </a:r>
          </a:p>
          <a:p>
            <a:pPr algn="l"/>
            <a:r>
              <a:rPr lang="en-IN" sz="2000" b="0" i="0" dirty="0">
                <a:solidFill>
                  <a:srgbClr val="0000CD"/>
                </a:solidFill>
                <a:effectLst/>
                <a:latin typeface="Consolas" panose="020B0609020204030204" pitchFamily="49" charset="0"/>
              </a:rPr>
              <a:t>SELECT</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Employees.LastName</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Orders.OrderID</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AS</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NumberOfOrders</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FROM</a:t>
            </a:r>
            <a:r>
              <a:rPr lang="en-IN" sz="2000" b="0" i="0" dirty="0">
                <a:solidFill>
                  <a:srgbClr val="000000"/>
                </a:solidFill>
                <a:effectLst/>
                <a:latin typeface="Consolas" panose="020B0609020204030204" pitchFamily="49" charset="0"/>
              </a:rPr>
              <a:t> (Orders</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INNER</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JOIN</a:t>
            </a:r>
            <a:r>
              <a:rPr lang="en-IN" sz="2000" b="0" i="0" dirty="0">
                <a:solidFill>
                  <a:srgbClr val="000000"/>
                </a:solidFill>
                <a:effectLst/>
                <a:latin typeface="Consolas" panose="020B0609020204030204" pitchFamily="49" charset="0"/>
              </a:rPr>
              <a:t> Employees </a:t>
            </a:r>
            <a:r>
              <a:rPr lang="en-IN" sz="2000" b="0" i="0" dirty="0">
                <a:solidFill>
                  <a:srgbClr val="0000CD"/>
                </a:solidFill>
                <a:effectLst/>
                <a:latin typeface="Consolas" panose="020B0609020204030204" pitchFamily="49" charset="0"/>
              </a:rPr>
              <a:t>ON</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Orders.EmployeeID</a:t>
            </a:r>
            <a:r>
              <a:rPr lang="en-IN" sz="2000" b="0" i="0" dirty="0">
                <a:solidFill>
                  <a:srgbClr val="000000"/>
                </a:solidFill>
                <a:effectLst/>
                <a:latin typeface="Consolas" panose="020B0609020204030204" pitchFamily="49" charset="0"/>
              </a:rPr>
              <a:t> = </a:t>
            </a:r>
            <a:r>
              <a:rPr lang="en-IN" sz="2000" b="0" i="0" dirty="0" err="1">
                <a:solidFill>
                  <a:srgbClr val="000000"/>
                </a:solidFill>
                <a:effectLst/>
                <a:latin typeface="Consolas" panose="020B0609020204030204" pitchFamily="49" charset="0"/>
              </a:rPr>
              <a:t>Employees.EmployeeID</a:t>
            </a:r>
            <a:r>
              <a:rPr lang="en-IN" sz="2000" b="0" i="0" dirty="0">
                <a:solidFill>
                  <a:srgbClr val="000000"/>
                </a:solidFill>
                <a:effectLst/>
                <a:latin typeface="Consolas" panose="020B0609020204030204" pitchFamily="49" charset="0"/>
              </a:rPr>
              <a:t>)</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GROUP</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BY</a:t>
            </a:r>
            <a:r>
              <a:rPr lang="en-IN" sz="2000" b="0" i="0" dirty="0">
                <a:solidFill>
                  <a:srgbClr val="000000"/>
                </a:solidFill>
                <a:effectLst/>
                <a:latin typeface="Consolas" panose="020B0609020204030204" pitchFamily="49" charset="0"/>
              </a:rPr>
              <a:t> </a:t>
            </a:r>
            <a:r>
              <a:rPr lang="en-IN" sz="2000" b="0" i="0" dirty="0" err="1">
                <a:solidFill>
                  <a:srgbClr val="000000"/>
                </a:solidFill>
                <a:effectLst/>
                <a:latin typeface="Consolas" panose="020B0609020204030204" pitchFamily="49" charset="0"/>
              </a:rPr>
              <a:t>LastName</a:t>
            </a:r>
            <a:br>
              <a:rPr lang="en-IN" sz="2000" b="0" i="0" dirty="0">
                <a:solidFill>
                  <a:srgbClr val="000000"/>
                </a:solidFill>
                <a:effectLst/>
                <a:latin typeface="Consolas" panose="020B0609020204030204" pitchFamily="49" charset="0"/>
              </a:rPr>
            </a:br>
            <a:r>
              <a:rPr lang="en-IN" sz="2000" b="0" i="0" dirty="0">
                <a:solidFill>
                  <a:srgbClr val="0000CD"/>
                </a:solidFill>
                <a:effectLst/>
                <a:latin typeface="Consolas" panose="020B0609020204030204" pitchFamily="49" charset="0"/>
              </a:rPr>
              <a:t>HAVING</a:t>
            </a:r>
            <a:r>
              <a:rPr lang="en-IN" sz="2000" b="0" i="0" dirty="0">
                <a:solidFill>
                  <a:srgbClr val="000000"/>
                </a:solidFill>
                <a:effectLst/>
                <a:latin typeface="Consolas" panose="020B0609020204030204" pitchFamily="49" charset="0"/>
              </a:rPr>
              <a:t> </a:t>
            </a:r>
            <a:r>
              <a:rPr lang="en-IN" sz="2000" b="0" i="0" dirty="0">
                <a:solidFill>
                  <a:srgbClr val="0000CD"/>
                </a:solidFill>
                <a:effectLst/>
                <a:latin typeface="Consolas" panose="020B0609020204030204" pitchFamily="49" charset="0"/>
              </a:rPr>
              <a:t>COUNT</a:t>
            </a:r>
            <a:r>
              <a:rPr lang="en-IN" sz="2000" b="0" i="0" dirty="0">
                <a:solidFill>
                  <a:srgbClr val="000000"/>
                </a:solidFill>
                <a:effectLst/>
                <a:latin typeface="Consolas" panose="020B0609020204030204" pitchFamily="49" charset="0"/>
              </a:rPr>
              <a:t>(</a:t>
            </a:r>
            <a:r>
              <a:rPr lang="en-IN" sz="2000" b="0" i="0" dirty="0" err="1">
                <a:solidFill>
                  <a:srgbClr val="000000"/>
                </a:solidFill>
                <a:effectLst/>
                <a:latin typeface="Consolas" panose="020B0609020204030204" pitchFamily="49" charset="0"/>
              </a:rPr>
              <a:t>Orders.OrderID</a:t>
            </a:r>
            <a:r>
              <a:rPr lang="en-IN" sz="2000" b="0" i="0" dirty="0">
                <a:solidFill>
                  <a:srgbClr val="000000"/>
                </a:solidFill>
                <a:effectLst/>
                <a:latin typeface="Consolas" panose="020B0609020204030204" pitchFamily="49" charset="0"/>
              </a:rPr>
              <a:t>) &gt; </a:t>
            </a:r>
            <a:r>
              <a:rPr lang="en-IN" sz="2000" b="0" i="0" dirty="0">
                <a:solidFill>
                  <a:srgbClr val="FF0000"/>
                </a:solidFill>
                <a:effectLst/>
                <a:latin typeface="Consolas" panose="020B0609020204030204" pitchFamily="49" charset="0"/>
              </a:rPr>
              <a:t>10</a:t>
            </a:r>
            <a:r>
              <a:rPr lang="en-IN" sz="2000"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81490788-C36D-7CBE-84D3-6504CE6072C3}"/>
              </a:ext>
            </a:extLst>
          </p:cNvPr>
          <p:cNvPicPr>
            <a:picLocks noChangeAspect="1"/>
          </p:cNvPicPr>
          <p:nvPr/>
        </p:nvPicPr>
        <p:blipFill>
          <a:blip r:embed="rId2"/>
          <a:stretch>
            <a:fillRect/>
          </a:stretch>
        </p:blipFill>
        <p:spPr>
          <a:xfrm>
            <a:off x="157163" y="3145660"/>
            <a:ext cx="11558588" cy="3277193"/>
          </a:xfrm>
          <a:prstGeom prst="rect">
            <a:avLst/>
          </a:prstGeom>
          <a:ln>
            <a:solidFill>
              <a:schemeClr val="tx1"/>
            </a:solidFill>
          </a:ln>
        </p:spPr>
      </p:pic>
    </p:spTree>
    <p:extLst>
      <p:ext uri="{BB962C8B-B14F-4D97-AF65-F5344CB8AC3E}">
        <p14:creationId xmlns:p14="http://schemas.microsoft.com/office/powerpoint/2010/main" val="2600500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AAF29-80BC-DB2D-C3A9-F511651A67DE}"/>
              </a:ext>
            </a:extLst>
          </p:cNvPr>
          <p:cNvSpPr txBox="1"/>
          <p:nvPr/>
        </p:nvSpPr>
        <p:spPr>
          <a:xfrm>
            <a:off x="232767" y="211014"/>
            <a:ext cx="11726466" cy="2585323"/>
          </a:xfrm>
          <a:prstGeom prst="rect">
            <a:avLst/>
          </a:prstGeom>
          <a:solidFill>
            <a:schemeClr val="accent3">
              <a:lumMod val="20000"/>
              <a:lumOff val="80000"/>
            </a:schemeClr>
          </a:solidFill>
          <a:ln>
            <a:solidFill>
              <a:schemeClr val="tx1"/>
            </a:solidFill>
          </a:ln>
        </p:spPr>
        <p:txBody>
          <a:bodyPr wrap="square">
            <a:spAutoFit/>
          </a:bodyPr>
          <a:lstStyle/>
          <a:p>
            <a:pPr algn="l"/>
            <a:r>
              <a:rPr lang="en-IN" b="0" i="0" dirty="0">
                <a:solidFill>
                  <a:srgbClr val="000000"/>
                </a:solidFill>
                <a:effectLst/>
                <a:latin typeface="Verdana" panose="020B0604030504040204" pitchFamily="34" charset="0"/>
              </a:rPr>
              <a:t>The following SQL statement lists if the employees "</a:t>
            </a:r>
            <a:r>
              <a:rPr lang="en-IN" b="0" i="0" dirty="0" err="1">
                <a:solidFill>
                  <a:srgbClr val="000000"/>
                </a:solidFill>
                <a:effectLst/>
                <a:latin typeface="Verdana" panose="020B0604030504040204" pitchFamily="34" charset="0"/>
              </a:rPr>
              <a:t>Davolio</a:t>
            </a:r>
            <a:r>
              <a:rPr lang="en-IN" b="0" i="0" dirty="0">
                <a:solidFill>
                  <a:srgbClr val="000000"/>
                </a:solidFill>
                <a:effectLst/>
                <a:latin typeface="Verdana" panose="020B0604030504040204" pitchFamily="34" charset="0"/>
              </a:rPr>
              <a:t>" or "Fuller" have registered more than 25 orders:</a:t>
            </a:r>
          </a:p>
          <a:p>
            <a:pPr algn="l"/>
            <a:r>
              <a:rPr lang="en-IN" b="0" i="0" dirty="0">
                <a:solidFill>
                  <a:srgbClr val="000000"/>
                </a:solidFill>
                <a:effectLst/>
                <a:latin typeface="Segoe UI" panose="020B0502040204020203" pitchFamily="34" charset="0"/>
              </a:rPr>
              <a:t>Example</a:t>
            </a:r>
          </a:p>
          <a:p>
            <a:pPr algn="l"/>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Employees.LastName</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COUNT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Orders.OrderID</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NumberOfOrders</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Orders</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INNER</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JOIN</a:t>
            </a:r>
            <a:r>
              <a:rPr lang="en-IN" b="0" i="0" dirty="0">
                <a:solidFill>
                  <a:srgbClr val="000000"/>
                </a:solidFill>
                <a:effectLst/>
                <a:latin typeface="Consolas" panose="020B0609020204030204" pitchFamily="49" charset="0"/>
              </a:rPr>
              <a:t> Employees </a:t>
            </a:r>
            <a:r>
              <a:rPr lang="en-IN" b="0" i="0" dirty="0">
                <a:solidFill>
                  <a:srgbClr val="0000CD"/>
                </a:solidFill>
                <a:effectLst/>
                <a:latin typeface="Consolas" panose="020B0609020204030204" pitchFamily="49" charset="0"/>
              </a:rPr>
              <a:t>ON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Orders.EmployeeID</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Employees.EmployeeID</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WHERE</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Davolio</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OR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LastName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'Fuller'</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GROUP</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BY</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LastName</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HAVING</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COUNT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Orders.OrderID</a:t>
            </a:r>
            <a:r>
              <a:rPr lang="en-IN" b="0" i="0" dirty="0">
                <a:solidFill>
                  <a:srgbClr val="000000"/>
                </a:solidFill>
                <a:effectLst/>
                <a:latin typeface="Consolas" panose="020B0609020204030204" pitchFamily="49" charset="0"/>
              </a:rPr>
              <a:t>) &gt; </a:t>
            </a:r>
            <a:r>
              <a:rPr lang="en-IN" b="0" i="0" dirty="0">
                <a:solidFill>
                  <a:srgbClr val="FF0000"/>
                </a:solidFill>
                <a:effectLst/>
                <a:latin typeface="Consolas" panose="020B0609020204030204" pitchFamily="49" charset="0"/>
              </a:rPr>
              <a:t>25</a:t>
            </a:r>
            <a:r>
              <a:rPr lang="en-IN" b="0" i="0" dirty="0">
                <a:solidFill>
                  <a:srgbClr val="000000"/>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22793A74-5689-FA0E-186E-74AADEAEB045}"/>
              </a:ext>
            </a:extLst>
          </p:cNvPr>
          <p:cNvPicPr>
            <a:picLocks noChangeAspect="1"/>
          </p:cNvPicPr>
          <p:nvPr/>
        </p:nvPicPr>
        <p:blipFill>
          <a:blip r:embed="rId2"/>
          <a:stretch>
            <a:fillRect/>
          </a:stretch>
        </p:blipFill>
        <p:spPr>
          <a:xfrm>
            <a:off x="628650" y="3000375"/>
            <a:ext cx="11330583" cy="2375023"/>
          </a:xfrm>
          <a:prstGeom prst="rect">
            <a:avLst/>
          </a:prstGeom>
        </p:spPr>
      </p:pic>
    </p:spTree>
    <p:extLst>
      <p:ext uri="{BB962C8B-B14F-4D97-AF65-F5344CB8AC3E}">
        <p14:creationId xmlns:p14="http://schemas.microsoft.com/office/powerpoint/2010/main" val="3310770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722137-DDE6-EF44-31E5-FBB0B8AF340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rgbClr val="FFFFFF"/>
                </a:solidFill>
                <a:latin typeface="+mj-lt"/>
                <a:ea typeface="+mj-ea"/>
                <a:cs typeface="+mj-cs"/>
              </a:rPr>
              <a:t>SQL STRING FUNCTIONS</a:t>
            </a:r>
          </a:p>
        </p:txBody>
      </p:sp>
      <p:sp>
        <p:nvSpPr>
          <p:cNvPr id="17" name="Arc 1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500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5BA1-58A8-9FDC-D8D9-134064296DB6}"/>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REVERSE() Function</a:t>
            </a:r>
            <a:br>
              <a:rPr lang="en-IN"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22A8B4A7-1FF4-3A1C-3BA1-BB19986809A9}"/>
              </a:ext>
            </a:extLst>
          </p:cNvPr>
          <p:cNvSpPr>
            <a:spLocks noGrp="1"/>
          </p:cNvSpPr>
          <p:nvPr>
            <p:ph idx="1"/>
          </p:nvPr>
        </p:nvSpPr>
        <p:spPr>
          <a:xfrm>
            <a:off x="838200" y="1322123"/>
            <a:ext cx="10515600" cy="4213754"/>
          </a:xfrm>
          <a:solidFill>
            <a:schemeClr val="accent3">
              <a:lumMod val="20000"/>
              <a:lumOff val="80000"/>
            </a:schemeClr>
          </a:solidFill>
          <a:ln>
            <a:solidFill>
              <a:schemeClr val="tx1"/>
            </a:solidFill>
          </a:ln>
        </p:spPr>
        <p:txBody>
          <a:bodyPr>
            <a:normAutofit fontScale="92500" lnSpcReduction="20000"/>
          </a:bodyPr>
          <a:lstStyle/>
          <a:p>
            <a:r>
              <a:rPr lang="en-IN" b="0" i="0" dirty="0">
                <a:solidFill>
                  <a:srgbClr val="000000"/>
                </a:solidFill>
                <a:effectLst/>
                <a:latin typeface="Verdana" panose="020B0604030504040204" pitchFamily="34" charset="0"/>
              </a:rPr>
              <a:t>The REVERSE() function reverses a string and returns the result.</a:t>
            </a:r>
          </a:p>
          <a:p>
            <a:pPr marL="0" indent="0" algn="l">
              <a:buNone/>
            </a:pPr>
            <a:endParaRPr lang="en-IN" b="1" i="0" u="sng" dirty="0">
              <a:solidFill>
                <a:srgbClr val="000000"/>
              </a:solidFill>
              <a:effectLst/>
              <a:latin typeface="Segoe UI" panose="020B0502040204020203" pitchFamily="34" charset="0"/>
            </a:endParaRPr>
          </a:p>
          <a:p>
            <a:pPr marL="0" indent="0" algn="l">
              <a:buNone/>
            </a:pPr>
            <a:r>
              <a:rPr lang="en-IN" b="1" i="0" u="sng" dirty="0">
                <a:solidFill>
                  <a:srgbClr val="000000"/>
                </a:solidFill>
                <a:effectLst/>
                <a:latin typeface="Segoe UI" panose="020B0502040204020203" pitchFamily="34" charset="0"/>
              </a:rPr>
              <a:t>Syntax</a:t>
            </a:r>
          </a:p>
          <a:p>
            <a:pPr algn="l"/>
            <a:r>
              <a:rPr lang="en-IN" b="0" i="0" dirty="0">
                <a:solidFill>
                  <a:srgbClr val="000000"/>
                </a:solidFill>
                <a:effectLst/>
                <a:latin typeface="Consolas" panose="020B0609020204030204" pitchFamily="49" charset="0"/>
              </a:rPr>
              <a:t>REVERSE(</a:t>
            </a:r>
            <a:r>
              <a:rPr lang="en-IN" b="0" i="1" dirty="0">
                <a:solidFill>
                  <a:srgbClr val="000000"/>
                </a:solidFill>
                <a:effectLst/>
                <a:latin typeface="Consolas" panose="020B0609020204030204" pitchFamily="49" charset="0"/>
              </a:rPr>
              <a:t>string</a:t>
            </a:r>
            <a:r>
              <a:rPr lang="en-IN" b="0" i="0" dirty="0">
                <a:solidFill>
                  <a:srgbClr val="000000"/>
                </a:solidFill>
                <a:effectLst/>
                <a:latin typeface="Consolas" panose="020B0609020204030204" pitchFamily="49" charset="0"/>
              </a:rPr>
              <a:t>)</a:t>
            </a:r>
          </a:p>
          <a:p>
            <a:pPr marL="0" indent="0" algn="l">
              <a:buNone/>
            </a:pPr>
            <a:endParaRPr lang="en-IN" b="1" i="0" u="sng" dirty="0">
              <a:solidFill>
                <a:srgbClr val="000000"/>
              </a:solidFill>
              <a:effectLst/>
              <a:latin typeface="Segoe UI" panose="020B0502040204020203" pitchFamily="34" charset="0"/>
            </a:endParaRPr>
          </a:p>
          <a:p>
            <a:pPr marL="0" indent="0" algn="l">
              <a:buNone/>
            </a:pPr>
            <a:r>
              <a:rPr lang="en-IN" b="1" i="0" u="sng" dirty="0">
                <a:solidFill>
                  <a:srgbClr val="000000"/>
                </a:solidFill>
                <a:effectLst/>
                <a:latin typeface="Segoe UI" panose="020B0502040204020203" pitchFamily="34" charset="0"/>
              </a:rPr>
              <a:t>Example</a:t>
            </a:r>
          </a:p>
          <a:p>
            <a:pPr algn="l"/>
            <a:r>
              <a:rPr lang="en-IN" b="0" i="0" dirty="0">
                <a:solidFill>
                  <a:srgbClr val="000000"/>
                </a:solidFill>
                <a:effectLst/>
                <a:latin typeface="Verdana" panose="020B0604030504040204" pitchFamily="34" charset="0"/>
              </a:rPr>
              <a:t>Reverse the text in </a:t>
            </a:r>
            <a:r>
              <a:rPr lang="en-IN" b="0" i="0" dirty="0" err="1">
                <a:solidFill>
                  <a:srgbClr val="000000"/>
                </a:solidFill>
                <a:effectLst/>
                <a:latin typeface="Verdana" panose="020B0604030504040204" pitchFamily="34" charset="0"/>
              </a:rPr>
              <a:t>CustomerName</a:t>
            </a:r>
            <a:r>
              <a:rPr lang="en-IN" b="0" i="0" dirty="0">
                <a:solidFill>
                  <a:srgbClr val="000000"/>
                </a:solidFill>
                <a:effectLst/>
                <a:latin typeface="Verdana" panose="020B0604030504040204" pitchFamily="34" charset="0"/>
              </a:rPr>
              <a:t>:</a:t>
            </a:r>
          </a:p>
          <a:p>
            <a:pPr marL="0" indent="0" algn="l">
              <a:buNone/>
            </a:pPr>
            <a:endParaRPr lang="en-IN" b="0" i="0" dirty="0">
              <a:solidFill>
                <a:srgbClr val="0000CD"/>
              </a:solidFill>
              <a:effectLst/>
              <a:latin typeface="Consolas" panose="020B0609020204030204" pitchFamily="49" charset="0"/>
            </a:endParaRPr>
          </a:p>
          <a:p>
            <a:pPr marL="0" indent="0" algn="l">
              <a:buNone/>
            </a:pPr>
            <a:r>
              <a:rPr lang="en-IN" b="0" i="0" dirty="0">
                <a:solidFill>
                  <a:srgbClr val="0000CD"/>
                </a:solidFill>
                <a:effectLst/>
                <a:latin typeface="Consolas" panose="020B0609020204030204" pitchFamily="49" charset="0"/>
              </a:rPr>
              <a:t>SELECT</a:t>
            </a:r>
            <a:r>
              <a:rPr lang="en-IN" b="0" i="0" dirty="0">
                <a:solidFill>
                  <a:srgbClr val="000000"/>
                </a:solidFill>
                <a:effectLst/>
                <a:latin typeface="Consolas" panose="020B0609020204030204" pitchFamily="49" charset="0"/>
              </a:rPr>
              <a:t> REVERSE(</a:t>
            </a:r>
            <a:r>
              <a:rPr lang="en-IN" b="0" i="0" dirty="0" err="1">
                <a:solidFill>
                  <a:srgbClr val="000000"/>
                </a:solidFill>
                <a:effectLst/>
                <a:latin typeface="Consolas" panose="020B0609020204030204" pitchFamily="49" charset="0"/>
              </a:rPr>
              <a:t>CustomerName</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FROM</a:t>
            </a:r>
            <a:r>
              <a:rPr lang="en-IN" b="0" i="0" dirty="0">
                <a:solidFill>
                  <a:srgbClr val="000000"/>
                </a:solidFill>
                <a:effectLst/>
                <a:latin typeface="Consolas" panose="020B0609020204030204" pitchFamily="49" charset="0"/>
              </a:rPr>
              <a:t> Customers;</a:t>
            </a:r>
          </a:p>
          <a:p>
            <a:endParaRPr lang="en-US" dirty="0"/>
          </a:p>
        </p:txBody>
      </p:sp>
    </p:spTree>
    <p:extLst>
      <p:ext uri="{BB962C8B-B14F-4D97-AF65-F5344CB8AC3E}">
        <p14:creationId xmlns:p14="http://schemas.microsoft.com/office/powerpoint/2010/main" val="351182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1921-871C-E783-02C4-39E7EFD7CF6D}"/>
              </a:ext>
            </a:extLst>
          </p:cNvPr>
          <p:cNvSpPr>
            <a:spLocks noGrp="1"/>
          </p:cNvSpPr>
          <p:nvPr>
            <p:ph type="title"/>
          </p:nvPr>
        </p:nvSpPr>
        <p:spPr/>
        <p:txBody>
          <a:bodyPr/>
          <a:lstStyle/>
          <a:p>
            <a:r>
              <a:rPr lang="en-IN" b="1" i="0" dirty="0">
                <a:effectLst/>
                <a:latin typeface="sofia-pro"/>
              </a:rPr>
              <a:t>IN Operator With a </a:t>
            </a:r>
            <a:r>
              <a:rPr lang="en-IN" b="1" i="0" dirty="0" err="1">
                <a:effectLst/>
                <a:latin typeface="sofia-pro"/>
              </a:rPr>
              <a:t>SubQuery</a:t>
            </a:r>
            <a:endParaRPr lang="en-US" dirty="0"/>
          </a:p>
        </p:txBody>
      </p:sp>
      <p:sp>
        <p:nvSpPr>
          <p:cNvPr id="3" name="Content Placeholder 2">
            <a:extLst>
              <a:ext uri="{FF2B5EF4-FFF2-40B4-BE49-F238E27FC236}">
                <a16:creationId xmlns:a16="http://schemas.microsoft.com/office/drawing/2014/main" id="{2B971179-CB3D-5AD6-089C-C17284F6E5F3}"/>
              </a:ext>
            </a:extLst>
          </p:cNvPr>
          <p:cNvSpPr>
            <a:spLocks noGrp="1"/>
          </p:cNvSpPr>
          <p:nvPr>
            <p:ph idx="1"/>
          </p:nvPr>
        </p:nvSpPr>
        <p:spPr>
          <a:solidFill>
            <a:schemeClr val="accent3">
              <a:lumMod val="20000"/>
              <a:lumOff val="80000"/>
            </a:schemeClr>
          </a:solidFill>
          <a:ln>
            <a:solidFill>
              <a:schemeClr val="tx1"/>
            </a:solidFill>
          </a:ln>
        </p:spPr>
        <p:txBody>
          <a:bodyPr/>
          <a:lstStyle/>
          <a:p>
            <a:pPr algn="just"/>
            <a:r>
              <a:rPr lang="en-IN" b="0" i="0" dirty="0">
                <a:solidFill>
                  <a:srgbClr val="000000"/>
                </a:solidFill>
                <a:effectLst/>
                <a:latin typeface="Nunito" pitchFamily="2" charset="77"/>
              </a:rPr>
              <a:t>A Subquery or Inner query or a Nested query is a query within another SQL query and embedded within the WHERE clause.</a:t>
            </a:r>
          </a:p>
          <a:p>
            <a:pPr algn="just"/>
            <a:r>
              <a:rPr lang="en-IN" b="0" i="0" dirty="0">
                <a:solidFill>
                  <a:srgbClr val="000000"/>
                </a:solidFill>
                <a:effectLst/>
                <a:latin typeface="Nunito" pitchFamily="2" charset="77"/>
              </a:rPr>
              <a:t>A subquery is used to return data that will be used in the main query as a condition to further restrict the data to be retrieved.</a:t>
            </a:r>
          </a:p>
          <a:p>
            <a:pPr algn="just"/>
            <a:r>
              <a:rPr lang="en-IN" b="0" i="0" dirty="0">
                <a:solidFill>
                  <a:srgbClr val="000000"/>
                </a:solidFill>
                <a:effectLst/>
                <a:latin typeface="Nunito" pitchFamily="2" charset="77"/>
              </a:rPr>
              <a:t>Subqueries can be used with the SELECT, INSERT, UPDATE, and DELETE statements along with the operators like =, &lt;, &gt;, &gt;=, &lt;=, IN, BETWEEN, etc.</a:t>
            </a:r>
          </a:p>
          <a:p>
            <a:endParaRPr lang="en-US" dirty="0"/>
          </a:p>
        </p:txBody>
      </p:sp>
    </p:spTree>
    <p:extLst>
      <p:ext uri="{BB962C8B-B14F-4D97-AF65-F5344CB8AC3E}">
        <p14:creationId xmlns:p14="http://schemas.microsoft.com/office/powerpoint/2010/main" val="87411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1F3D-BA7B-F5C4-A071-4014AAC98DCD}"/>
              </a:ext>
            </a:extLst>
          </p:cNvPr>
          <p:cNvSpPr>
            <a:spLocks noGrp="1"/>
          </p:cNvSpPr>
          <p:nvPr>
            <p:ph type="title"/>
          </p:nvPr>
        </p:nvSpPr>
        <p:spPr/>
        <p:txBody>
          <a:bodyPr/>
          <a:lstStyle/>
          <a:p>
            <a:r>
              <a:rPr lang="en-IN" b="1" i="0" dirty="0">
                <a:effectLst/>
                <a:latin typeface="sofia-pro"/>
              </a:rPr>
              <a:t>SQL | Views</a:t>
            </a:r>
            <a:br>
              <a:rPr lang="en-IN" b="1" i="0" dirty="0">
                <a:effectLst/>
                <a:latin typeface="sofia-pro"/>
              </a:rPr>
            </a:br>
            <a:endParaRPr lang="en-US" dirty="0"/>
          </a:p>
        </p:txBody>
      </p:sp>
      <p:sp>
        <p:nvSpPr>
          <p:cNvPr id="3" name="Content Placeholder 2">
            <a:extLst>
              <a:ext uri="{FF2B5EF4-FFF2-40B4-BE49-F238E27FC236}">
                <a16:creationId xmlns:a16="http://schemas.microsoft.com/office/drawing/2014/main" id="{90D2CC2E-DB9F-2FAD-957D-08C0F11FBFE3}"/>
              </a:ext>
            </a:extLst>
          </p:cNvPr>
          <p:cNvSpPr>
            <a:spLocks noGrp="1"/>
          </p:cNvSpPr>
          <p:nvPr>
            <p:ph idx="1"/>
          </p:nvPr>
        </p:nvSpPr>
        <p:spPr>
          <a:xfrm>
            <a:off x="471488" y="1457325"/>
            <a:ext cx="11487150" cy="5035550"/>
          </a:xfrm>
          <a:solidFill>
            <a:schemeClr val="accent3">
              <a:lumMod val="20000"/>
              <a:lumOff val="80000"/>
            </a:schemeClr>
          </a:solidFill>
          <a:ln>
            <a:solidFill>
              <a:schemeClr val="tx1"/>
            </a:solidFill>
          </a:ln>
        </p:spPr>
        <p:txBody>
          <a:bodyPr>
            <a:normAutofit/>
          </a:bodyPr>
          <a:lstStyle/>
          <a:p>
            <a:pPr algn="just" fontAlgn="base"/>
            <a:r>
              <a:rPr lang="en-IN" sz="2400" b="0" i="0" dirty="0">
                <a:effectLst/>
                <a:latin typeface="urw-din"/>
              </a:rPr>
              <a:t>Views in SQL are kind of virtual tables. </a:t>
            </a:r>
          </a:p>
          <a:p>
            <a:pPr algn="just" fontAlgn="base"/>
            <a:r>
              <a:rPr lang="en-IN" sz="2400" b="0" i="0" dirty="0">
                <a:effectLst/>
                <a:latin typeface="urw-din"/>
              </a:rPr>
              <a:t>A view also has rows and columns as they are in a real table in the database. </a:t>
            </a:r>
          </a:p>
          <a:p>
            <a:pPr algn="just" fontAlgn="base"/>
            <a:r>
              <a:rPr lang="en-IN" sz="2400" b="0" i="0" dirty="0">
                <a:effectLst/>
                <a:latin typeface="urw-din"/>
              </a:rPr>
              <a:t>We can create a view by selecting fields from one or more tables present in the database. </a:t>
            </a:r>
          </a:p>
          <a:p>
            <a:pPr algn="just" fontAlgn="base"/>
            <a:r>
              <a:rPr lang="en-IN" sz="2400" b="0" i="0" dirty="0">
                <a:effectLst/>
                <a:latin typeface="urw-din"/>
              </a:rPr>
              <a:t>A View can either have all the rows of a table or specific rows based on certain condition.</a:t>
            </a:r>
          </a:p>
          <a:p>
            <a:pPr algn="just" fontAlgn="base"/>
            <a:endParaRPr lang="en-IN" sz="2400" b="0" i="0" dirty="0">
              <a:effectLst/>
              <a:latin typeface="urw-din"/>
            </a:endParaRPr>
          </a:p>
          <a:p>
            <a:pPr marL="0" indent="0" algn="just" fontAlgn="base">
              <a:buNone/>
            </a:pPr>
            <a:r>
              <a:rPr lang="en-IN" sz="2400" b="1" u="sng" dirty="0"/>
              <a:t>Syntax</a:t>
            </a:r>
          </a:p>
          <a:p>
            <a:pPr marL="0" indent="0" algn="just" fontAlgn="base">
              <a:buNone/>
            </a:pPr>
            <a:r>
              <a:rPr lang="en-IN" sz="2400" dirty="0"/>
              <a:t>CREATE VIEW </a:t>
            </a:r>
            <a:r>
              <a:rPr lang="en-IN" sz="2400" dirty="0" err="1"/>
              <a:t>view_name</a:t>
            </a:r>
            <a:r>
              <a:rPr lang="en-IN" sz="2400" dirty="0"/>
              <a:t> AS SELECT column1, column2..... FROM </a:t>
            </a:r>
            <a:r>
              <a:rPr lang="en-IN" sz="2400" dirty="0" err="1"/>
              <a:t>table_name</a:t>
            </a:r>
            <a:r>
              <a:rPr lang="en-IN" sz="2400" dirty="0"/>
              <a:t> WHERE condition; </a:t>
            </a:r>
            <a:r>
              <a:rPr lang="en-IN" sz="2400" b="1" dirty="0" err="1">
                <a:effectLst/>
              </a:rPr>
              <a:t>view_name</a:t>
            </a:r>
            <a:r>
              <a:rPr lang="en-IN" sz="2400" dirty="0"/>
              <a:t>: Name for the View </a:t>
            </a:r>
            <a:r>
              <a:rPr lang="en-IN" sz="2400" b="1" dirty="0" err="1">
                <a:effectLst/>
              </a:rPr>
              <a:t>table_name</a:t>
            </a:r>
            <a:r>
              <a:rPr lang="en-IN" sz="2400" dirty="0"/>
              <a:t>: Name of the table </a:t>
            </a:r>
            <a:r>
              <a:rPr lang="en-IN" sz="2400" b="1" dirty="0">
                <a:effectLst/>
              </a:rPr>
              <a:t>condition</a:t>
            </a:r>
            <a:r>
              <a:rPr lang="en-IN" sz="2400" dirty="0"/>
              <a:t>: Condition to select rows</a:t>
            </a:r>
            <a:endParaRPr lang="en-US" sz="2400" dirty="0"/>
          </a:p>
        </p:txBody>
      </p:sp>
    </p:spTree>
    <p:extLst>
      <p:ext uri="{BB962C8B-B14F-4D97-AF65-F5344CB8AC3E}">
        <p14:creationId xmlns:p14="http://schemas.microsoft.com/office/powerpoint/2010/main" val="3694698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eenshot (57)">
            <a:extLst>
              <a:ext uri="{FF2B5EF4-FFF2-40B4-BE49-F238E27FC236}">
                <a16:creationId xmlns:a16="http://schemas.microsoft.com/office/drawing/2014/main" id="{EB7F3EEC-5F86-224D-7606-8D2C182ECA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300" y="552241"/>
            <a:ext cx="4966060" cy="20526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58)">
            <a:extLst>
              <a:ext uri="{FF2B5EF4-FFF2-40B4-BE49-F238E27FC236}">
                <a16:creationId xmlns:a16="http://schemas.microsoft.com/office/drawing/2014/main" id="{06E4D0D6-5317-445D-48A8-CD8EAD421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550" y="576709"/>
            <a:ext cx="3810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2CB637-47F5-6797-E9AE-E95933FBDAC7}"/>
              </a:ext>
            </a:extLst>
          </p:cNvPr>
          <p:cNvSpPr txBox="1"/>
          <p:nvPr/>
        </p:nvSpPr>
        <p:spPr>
          <a:xfrm>
            <a:off x="579874" y="182909"/>
            <a:ext cx="6093618" cy="369332"/>
          </a:xfrm>
          <a:prstGeom prst="rect">
            <a:avLst/>
          </a:prstGeom>
          <a:noFill/>
        </p:spPr>
        <p:txBody>
          <a:bodyPr wrap="square">
            <a:spAutoFit/>
          </a:bodyPr>
          <a:lstStyle/>
          <a:p>
            <a:r>
              <a:rPr lang="en-IN" b="0" i="0" dirty="0" err="1">
                <a:effectLst/>
                <a:latin typeface="urw-din"/>
              </a:rPr>
              <a:t>StudentDetails</a:t>
            </a:r>
            <a:endParaRPr lang="en-US" dirty="0"/>
          </a:p>
        </p:txBody>
      </p:sp>
      <p:sp>
        <p:nvSpPr>
          <p:cNvPr id="11" name="TextBox 10">
            <a:extLst>
              <a:ext uri="{FF2B5EF4-FFF2-40B4-BE49-F238E27FC236}">
                <a16:creationId xmlns:a16="http://schemas.microsoft.com/office/drawing/2014/main" id="{9F58C9C2-D02D-35A5-D221-97C93EEFF1C3}"/>
              </a:ext>
            </a:extLst>
          </p:cNvPr>
          <p:cNvSpPr txBox="1"/>
          <p:nvPr/>
        </p:nvSpPr>
        <p:spPr>
          <a:xfrm>
            <a:off x="6204349" y="239404"/>
            <a:ext cx="1753790" cy="369332"/>
          </a:xfrm>
          <a:prstGeom prst="rect">
            <a:avLst/>
          </a:prstGeom>
          <a:noFill/>
        </p:spPr>
        <p:txBody>
          <a:bodyPr wrap="square">
            <a:spAutoFit/>
          </a:bodyPr>
          <a:lstStyle/>
          <a:p>
            <a:r>
              <a:rPr lang="en-IN" b="0" i="0" dirty="0" err="1">
                <a:effectLst/>
                <a:latin typeface="urw-din"/>
              </a:rPr>
              <a:t>StudentMarks</a:t>
            </a:r>
            <a:endParaRPr lang="en-US" dirty="0"/>
          </a:p>
        </p:txBody>
      </p:sp>
      <p:sp>
        <p:nvSpPr>
          <p:cNvPr id="13" name="TextBox 12">
            <a:extLst>
              <a:ext uri="{FF2B5EF4-FFF2-40B4-BE49-F238E27FC236}">
                <a16:creationId xmlns:a16="http://schemas.microsoft.com/office/drawing/2014/main" id="{50C20F8A-D60D-CE54-E39C-2783E6CEC2DE}"/>
              </a:ext>
            </a:extLst>
          </p:cNvPr>
          <p:cNvSpPr txBox="1"/>
          <p:nvPr/>
        </p:nvSpPr>
        <p:spPr>
          <a:xfrm>
            <a:off x="313727" y="2767369"/>
            <a:ext cx="7644412" cy="3785652"/>
          </a:xfrm>
          <a:prstGeom prst="rect">
            <a:avLst/>
          </a:prstGeom>
          <a:solidFill>
            <a:schemeClr val="accent3">
              <a:lumMod val="20000"/>
              <a:lumOff val="80000"/>
            </a:schemeClr>
          </a:solidFill>
          <a:ln>
            <a:solidFill>
              <a:schemeClr val="tx1"/>
            </a:solidFill>
          </a:ln>
        </p:spPr>
        <p:txBody>
          <a:bodyPr wrap="square">
            <a:spAutoFit/>
          </a:bodyPr>
          <a:lstStyle/>
          <a:p>
            <a:r>
              <a:rPr lang="en-IN" sz="2400" b="0" i="0" dirty="0">
                <a:effectLst/>
                <a:latin typeface="urw-din"/>
              </a:rPr>
              <a:t>In this example we will create a View named </a:t>
            </a:r>
            <a:r>
              <a:rPr lang="en-IN" sz="2400" b="0" i="0" dirty="0" err="1">
                <a:effectLst/>
                <a:latin typeface="urw-din"/>
              </a:rPr>
              <a:t>DetailsView</a:t>
            </a:r>
            <a:r>
              <a:rPr lang="en-IN" sz="2400" b="0" i="0" dirty="0">
                <a:effectLst/>
                <a:latin typeface="urw-din"/>
              </a:rPr>
              <a:t> from the table </a:t>
            </a:r>
            <a:r>
              <a:rPr lang="en-IN" sz="2400" b="0" i="0" dirty="0" err="1">
                <a:effectLst/>
                <a:latin typeface="urw-din"/>
              </a:rPr>
              <a:t>StudentDetails</a:t>
            </a:r>
            <a:r>
              <a:rPr lang="en-IN" sz="2400" b="0" i="0" dirty="0">
                <a:effectLst/>
                <a:latin typeface="urw-din"/>
              </a:rPr>
              <a:t>.</a:t>
            </a:r>
          </a:p>
          <a:p>
            <a:br>
              <a:rPr lang="en-IN" sz="2400" dirty="0"/>
            </a:br>
            <a:r>
              <a:rPr lang="en-IN" sz="2400" b="1" i="0" u="sng" dirty="0">
                <a:effectLst/>
                <a:latin typeface="urw-din"/>
              </a:rPr>
              <a:t>Query:</a:t>
            </a:r>
          </a:p>
          <a:p>
            <a:r>
              <a:rPr lang="en-IN" sz="2400" dirty="0"/>
              <a:t>CREATE VIEW </a:t>
            </a:r>
            <a:r>
              <a:rPr lang="en-IN" sz="2400" dirty="0" err="1"/>
              <a:t>DetailsView</a:t>
            </a:r>
            <a:r>
              <a:rPr lang="en-IN" sz="2400" dirty="0"/>
              <a:t> AS SELECT NAME, ADDRESS FROM </a:t>
            </a:r>
            <a:r>
              <a:rPr lang="en-IN" sz="2400" dirty="0" err="1"/>
              <a:t>StudentDetails</a:t>
            </a:r>
            <a:r>
              <a:rPr lang="en-IN" sz="2400" dirty="0"/>
              <a:t> WHERE S_ID &lt; 5;</a:t>
            </a:r>
          </a:p>
          <a:p>
            <a:endParaRPr lang="en-IN" sz="2400" dirty="0"/>
          </a:p>
          <a:p>
            <a:pPr algn="l" fontAlgn="base"/>
            <a:r>
              <a:rPr lang="en-IN" sz="2400" b="0" i="0" dirty="0">
                <a:effectLst/>
                <a:latin typeface="urw-din"/>
              </a:rPr>
              <a:t>To see the data in the View, we can query the view in the same manner as we query a table.</a:t>
            </a:r>
          </a:p>
          <a:p>
            <a:r>
              <a:rPr lang="en-IN" sz="2400" dirty="0"/>
              <a:t>SELECT * FROM </a:t>
            </a:r>
            <a:r>
              <a:rPr lang="en-IN" sz="2400" dirty="0" err="1"/>
              <a:t>DetailsView</a:t>
            </a:r>
            <a:r>
              <a:rPr lang="en-IN" sz="2400" dirty="0"/>
              <a:t>;</a:t>
            </a:r>
            <a:endParaRPr lang="en-US" sz="2400" dirty="0"/>
          </a:p>
        </p:txBody>
      </p:sp>
      <p:pic>
        <p:nvPicPr>
          <p:cNvPr id="2054" name="Picture 6" descr="Screenshot (57)">
            <a:extLst>
              <a:ext uri="{FF2B5EF4-FFF2-40B4-BE49-F238E27FC236}">
                <a16:creationId xmlns:a16="http://schemas.microsoft.com/office/drawing/2014/main" id="{075D9972-8435-5ACA-8E3A-4967D7755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273" y="4571821"/>
            <a:ext cx="3810000" cy="19812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80352B2-3E53-97C2-CD0B-5B2E0C2E6CE5}"/>
              </a:ext>
            </a:extLst>
          </p:cNvPr>
          <p:cNvSpPr txBox="1"/>
          <p:nvPr/>
        </p:nvSpPr>
        <p:spPr>
          <a:xfrm>
            <a:off x="8057560" y="4273986"/>
            <a:ext cx="2512810"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3598941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04135-B9B3-CAE3-34CC-3240D60DE48A}"/>
              </a:ext>
            </a:extLst>
          </p:cNvPr>
          <p:cNvSpPr>
            <a:spLocks noGrp="1"/>
          </p:cNvSpPr>
          <p:nvPr>
            <p:ph idx="1"/>
          </p:nvPr>
        </p:nvSpPr>
        <p:spPr>
          <a:xfrm>
            <a:off x="538162" y="457200"/>
            <a:ext cx="11063287" cy="4828117"/>
          </a:xfrm>
          <a:solidFill>
            <a:schemeClr val="accent3">
              <a:lumMod val="20000"/>
              <a:lumOff val="80000"/>
            </a:schemeClr>
          </a:solidFill>
          <a:ln>
            <a:solidFill>
              <a:schemeClr val="tx1"/>
            </a:solidFill>
          </a:ln>
        </p:spPr>
        <p:txBody>
          <a:bodyPr/>
          <a:lstStyle/>
          <a:p>
            <a:r>
              <a:rPr lang="en-IN" b="0" i="0" dirty="0">
                <a:effectLst/>
                <a:latin typeface="urw-din"/>
              </a:rPr>
              <a:t>In this example, we will create a view named </a:t>
            </a:r>
            <a:r>
              <a:rPr lang="en-IN" b="0" i="0" dirty="0" err="1">
                <a:effectLst/>
                <a:latin typeface="urw-din"/>
              </a:rPr>
              <a:t>StudentNames</a:t>
            </a:r>
            <a:r>
              <a:rPr lang="en-IN" b="0" i="0" dirty="0">
                <a:effectLst/>
                <a:latin typeface="urw-din"/>
              </a:rPr>
              <a:t> from the table </a:t>
            </a:r>
            <a:r>
              <a:rPr lang="en-IN" b="0" i="0" dirty="0" err="1">
                <a:effectLst/>
                <a:latin typeface="urw-din"/>
              </a:rPr>
              <a:t>StudentDetails</a:t>
            </a:r>
            <a:r>
              <a:rPr lang="en-IN" b="0" i="0" dirty="0">
                <a:effectLst/>
                <a:latin typeface="urw-din"/>
              </a:rPr>
              <a:t>.</a:t>
            </a:r>
          </a:p>
          <a:p>
            <a:pPr marL="0" indent="0" algn="l" fontAlgn="base">
              <a:buNone/>
            </a:pPr>
            <a:endParaRPr lang="en-IN" dirty="0"/>
          </a:p>
          <a:p>
            <a:pPr marL="0" indent="0" algn="l" fontAlgn="base">
              <a:buNone/>
            </a:pPr>
            <a:r>
              <a:rPr lang="en-IN" dirty="0"/>
              <a:t>CREATE VIEW </a:t>
            </a:r>
            <a:r>
              <a:rPr lang="en-IN" dirty="0" err="1"/>
              <a:t>StudentNames</a:t>
            </a:r>
            <a:r>
              <a:rPr lang="en-IN" dirty="0"/>
              <a:t> AS SELECT S_ID, NAME FROM </a:t>
            </a:r>
            <a:r>
              <a:rPr lang="en-IN" dirty="0" err="1"/>
              <a:t>StudentDetails</a:t>
            </a:r>
            <a:r>
              <a:rPr lang="en-IN" dirty="0"/>
              <a:t> ORDER BY NAME; </a:t>
            </a:r>
          </a:p>
          <a:p>
            <a:pPr marL="0" indent="0" algn="l" fontAlgn="base">
              <a:buNone/>
            </a:pPr>
            <a:endParaRPr lang="en-IN" b="0" i="0" dirty="0">
              <a:effectLst/>
              <a:latin typeface="urw-din"/>
            </a:endParaRPr>
          </a:p>
          <a:p>
            <a:pPr marL="0" indent="0" algn="l" fontAlgn="base">
              <a:buNone/>
            </a:pPr>
            <a:r>
              <a:rPr lang="en-IN" b="0" i="0" dirty="0">
                <a:effectLst/>
                <a:latin typeface="urw-din"/>
              </a:rPr>
              <a:t>If we now query the view as,</a:t>
            </a:r>
          </a:p>
          <a:p>
            <a:endParaRPr lang="en-IN" dirty="0"/>
          </a:p>
          <a:p>
            <a:pPr marL="0" indent="0">
              <a:buNone/>
            </a:pPr>
            <a:r>
              <a:rPr lang="en-IN" dirty="0"/>
              <a:t>SELECT * FROM </a:t>
            </a:r>
            <a:r>
              <a:rPr lang="en-IN" dirty="0" err="1"/>
              <a:t>StudentNames</a:t>
            </a:r>
            <a:r>
              <a:rPr lang="en-IN" dirty="0"/>
              <a:t>;</a:t>
            </a:r>
            <a:r>
              <a:rPr lang="en-IN" b="0" i="0" dirty="0">
                <a:solidFill>
                  <a:srgbClr val="FFFFFF"/>
                </a:solidFill>
                <a:effectLst/>
                <a:latin typeface="urw-din"/>
              </a:rPr>
              <a:t> </a:t>
            </a:r>
            <a:endParaRPr lang="en-US" dirty="0"/>
          </a:p>
        </p:txBody>
      </p:sp>
      <p:pic>
        <p:nvPicPr>
          <p:cNvPr id="3074" name="Picture 2" descr="Screenshot (64)">
            <a:extLst>
              <a:ext uri="{FF2B5EF4-FFF2-40B4-BE49-F238E27FC236}">
                <a16:creationId xmlns:a16="http://schemas.microsoft.com/office/drawing/2014/main" id="{B75A1251-3EAB-6949-73BB-E19F06A42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094" y="4586287"/>
            <a:ext cx="4796519" cy="20145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CC2E73-419D-A565-2C3D-D376138C9123}"/>
              </a:ext>
            </a:extLst>
          </p:cNvPr>
          <p:cNvSpPr txBox="1"/>
          <p:nvPr/>
        </p:nvSpPr>
        <p:spPr>
          <a:xfrm>
            <a:off x="7948613" y="4216955"/>
            <a:ext cx="2096690"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531805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882C4-B587-6713-3647-B43B9884A152}"/>
              </a:ext>
            </a:extLst>
          </p:cNvPr>
          <p:cNvSpPr>
            <a:spLocks noGrp="1"/>
          </p:cNvSpPr>
          <p:nvPr>
            <p:ph type="title"/>
          </p:nvPr>
        </p:nvSpPr>
        <p:spPr>
          <a:xfrm>
            <a:off x="838200" y="0"/>
            <a:ext cx="10515600" cy="1325563"/>
          </a:xfrm>
        </p:spPr>
        <p:txBody>
          <a:bodyPr/>
          <a:lstStyle/>
          <a:p>
            <a:r>
              <a:rPr lang="en-IN" b="1" i="0" dirty="0">
                <a:effectLst/>
                <a:latin typeface="urw-din"/>
              </a:rPr>
              <a:t>Creating View from multiple tables</a:t>
            </a:r>
            <a:endParaRPr lang="en-US" dirty="0"/>
          </a:p>
        </p:txBody>
      </p:sp>
      <p:sp>
        <p:nvSpPr>
          <p:cNvPr id="3" name="Content Placeholder 2">
            <a:extLst>
              <a:ext uri="{FF2B5EF4-FFF2-40B4-BE49-F238E27FC236}">
                <a16:creationId xmlns:a16="http://schemas.microsoft.com/office/drawing/2014/main" id="{EE62170F-CBDA-96B6-0584-1EE2B06E8E5D}"/>
              </a:ext>
            </a:extLst>
          </p:cNvPr>
          <p:cNvSpPr>
            <a:spLocks noGrp="1"/>
          </p:cNvSpPr>
          <p:nvPr>
            <p:ph idx="1"/>
          </p:nvPr>
        </p:nvSpPr>
        <p:spPr>
          <a:xfrm>
            <a:off x="595312" y="1054101"/>
            <a:ext cx="10515600" cy="4359804"/>
          </a:xfrm>
          <a:solidFill>
            <a:schemeClr val="accent3">
              <a:lumMod val="20000"/>
              <a:lumOff val="80000"/>
            </a:schemeClr>
          </a:solidFill>
          <a:ln>
            <a:solidFill>
              <a:schemeClr val="tx1"/>
            </a:solidFill>
          </a:ln>
        </p:spPr>
        <p:txBody>
          <a:bodyPr>
            <a:normAutofit/>
          </a:bodyPr>
          <a:lstStyle/>
          <a:p>
            <a:pPr algn="just"/>
            <a:r>
              <a:rPr lang="en-IN" sz="2000" b="0" i="0" dirty="0">
                <a:effectLst/>
                <a:latin typeface="urw-din"/>
              </a:rPr>
              <a:t>In this example we will create a View named </a:t>
            </a:r>
            <a:r>
              <a:rPr lang="en-IN" sz="2000" b="0" i="0" dirty="0" err="1">
                <a:effectLst/>
                <a:latin typeface="urw-din"/>
              </a:rPr>
              <a:t>MarksView</a:t>
            </a:r>
            <a:r>
              <a:rPr lang="en-IN" sz="2000" b="0" i="0" dirty="0">
                <a:effectLst/>
                <a:latin typeface="urw-din"/>
              </a:rPr>
              <a:t> from two tables </a:t>
            </a:r>
            <a:r>
              <a:rPr lang="en-IN" sz="2000" b="0" i="0" dirty="0" err="1">
                <a:effectLst/>
                <a:latin typeface="urw-din"/>
              </a:rPr>
              <a:t>StudentDetails</a:t>
            </a:r>
            <a:r>
              <a:rPr lang="en-IN" sz="2000" b="0" i="0" dirty="0">
                <a:effectLst/>
                <a:latin typeface="urw-din"/>
              </a:rPr>
              <a:t> and </a:t>
            </a:r>
            <a:r>
              <a:rPr lang="en-IN" sz="2000" b="0" i="0" dirty="0" err="1">
                <a:effectLst/>
                <a:latin typeface="urw-din"/>
              </a:rPr>
              <a:t>StudentMarks</a:t>
            </a:r>
            <a:r>
              <a:rPr lang="en-IN" sz="2000" b="0" i="0" dirty="0">
                <a:effectLst/>
                <a:latin typeface="urw-din"/>
              </a:rPr>
              <a:t>. </a:t>
            </a:r>
          </a:p>
          <a:p>
            <a:pPr algn="just"/>
            <a:r>
              <a:rPr lang="en-IN" sz="2000" b="0" i="0" dirty="0">
                <a:effectLst/>
                <a:latin typeface="urw-din"/>
              </a:rPr>
              <a:t>To create a View from multiple tables we can simply include multiple tables in the SELECT statement. </a:t>
            </a:r>
          </a:p>
          <a:p>
            <a:pPr marL="0" indent="0" algn="just">
              <a:buNone/>
            </a:pPr>
            <a:r>
              <a:rPr lang="en-IN" sz="2000" b="1" i="0" u="sng" dirty="0">
                <a:effectLst/>
                <a:latin typeface="urw-din"/>
              </a:rPr>
              <a:t>Query:</a:t>
            </a:r>
          </a:p>
          <a:p>
            <a:pPr marL="0" indent="0" algn="just">
              <a:buNone/>
            </a:pPr>
            <a:r>
              <a:rPr lang="en-IN" sz="2000" dirty="0"/>
              <a:t>CREATE VIEW </a:t>
            </a:r>
            <a:r>
              <a:rPr lang="en-IN" sz="2000" dirty="0" err="1"/>
              <a:t>MarksView</a:t>
            </a:r>
            <a:r>
              <a:rPr lang="en-IN" sz="2000" dirty="0"/>
              <a:t> AS SELECT </a:t>
            </a:r>
            <a:r>
              <a:rPr lang="en-IN" sz="2000" dirty="0" err="1"/>
              <a:t>StudentDetails.NAME</a:t>
            </a:r>
            <a:r>
              <a:rPr lang="en-IN" sz="2000" dirty="0"/>
              <a:t>, </a:t>
            </a:r>
            <a:r>
              <a:rPr lang="en-IN" sz="2000" dirty="0" err="1"/>
              <a:t>StudentDetails.ADDRESS</a:t>
            </a:r>
            <a:r>
              <a:rPr lang="en-IN" sz="2000" dirty="0"/>
              <a:t>, </a:t>
            </a:r>
            <a:r>
              <a:rPr lang="en-IN" sz="2000" dirty="0" err="1"/>
              <a:t>StudentMarks.MARKS</a:t>
            </a:r>
            <a:r>
              <a:rPr lang="en-IN" sz="2000" dirty="0"/>
              <a:t> FROM </a:t>
            </a:r>
            <a:r>
              <a:rPr lang="en-IN" sz="2000" dirty="0" err="1"/>
              <a:t>StudentDetails</a:t>
            </a:r>
            <a:r>
              <a:rPr lang="en-IN" sz="2000" dirty="0"/>
              <a:t>, </a:t>
            </a:r>
            <a:r>
              <a:rPr lang="en-IN" sz="2000" dirty="0" err="1"/>
              <a:t>StudentMarks</a:t>
            </a:r>
            <a:r>
              <a:rPr lang="en-IN" sz="2000" dirty="0"/>
              <a:t> WHERE </a:t>
            </a:r>
            <a:r>
              <a:rPr lang="en-IN" sz="2000" dirty="0" err="1"/>
              <a:t>StudentDetails.NAME</a:t>
            </a:r>
            <a:r>
              <a:rPr lang="en-IN" sz="2000" dirty="0"/>
              <a:t> = </a:t>
            </a:r>
            <a:r>
              <a:rPr lang="en-IN" sz="2000" dirty="0" err="1"/>
              <a:t>StudentMarks.NAME</a:t>
            </a:r>
            <a:r>
              <a:rPr lang="en-IN" sz="2000" dirty="0"/>
              <a:t>;</a:t>
            </a:r>
            <a:endParaRPr lang="en-IN" sz="2000" dirty="0">
              <a:latin typeface="urw-din"/>
            </a:endParaRPr>
          </a:p>
          <a:p>
            <a:pPr marL="0" indent="0" algn="just" fontAlgn="base">
              <a:buNone/>
            </a:pPr>
            <a:endParaRPr lang="en-IN" sz="2000" b="0" i="0" dirty="0">
              <a:effectLst/>
              <a:latin typeface="urw-din"/>
            </a:endParaRPr>
          </a:p>
          <a:p>
            <a:pPr marL="0" indent="0" algn="just" fontAlgn="base">
              <a:buNone/>
            </a:pPr>
            <a:r>
              <a:rPr lang="en-IN" sz="2000" b="0" i="0" dirty="0">
                <a:effectLst/>
                <a:latin typeface="urw-din"/>
              </a:rPr>
              <a:t>To display data of View </a:t>
            </a:r>
            <a:r>
              <a:rPr lang="en-IN" sz="2000" b="0" i="0" dirty="0" err="1">
                <a:effectLst/>
                <a:latin typeface="urw-din"/>
              </a:rPr>
              <a:t>MarksView</a:t>
            </a:r>
            <a:r>
              <a:rPr lang="en-IN" sz="2000" b="0" i="0" dirty="0">
                <a:effectLst/>
                <a:latin typeface="urw-din"/>
              </a:rPr>
              <a:t>:</a:t>
            </a:r>
          </a:p>
          <a:p>
            <a:pPr marL="0" indent="0" algn="just">
              <a:buNone/>
            </a:pPr>
            <a:r>
              <a:rPr lang="en-IN" sz="2000" dirty="0"/>
              <a:t>SELECT * FROM </a:t>
            </a:r>
            <a:r>
              <a:rPr lang="en-IN" sz="2000" dirty="0" err="1"/>
              <a:t>MarksView</a:t>
            </a:r>
            <a:r>
              <a:rPr lang="en-IN" sz="2000" dirty="0"/>
              <a:t>;</a:t>
            </a:r>
            <a:endParaRPr lang="en-US" sz="2000" dirty="0"/>
          </a:p>
        </p:txBody>
      </p:sp>
      <p:pic>
        <p:nvPicPr>
          <p:cNvPr id="4098" name="Picture 2" descr="Screenshot (59)">
            <a:extLst>
              <a:ext uri="{FF2B5EF4-FFF2-40B4-BE49-F238E27FC236}">
                <a16:creationId xmlns:a16="http://schemas.microsoft.com/office/drawing/2014/main" id="{B6571CE1-AA7A-E17A-5213-6C1D12227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049" y="4865686"/>
            <a:ext cx="5365751" cy="18780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FC9A57-0958-B0DD-9C16-3658A132E187}"/>
              </a:ext>
            </a:extLst>
          </p:cNvPr>
          <p:cNvSpPr txBox="1"/>
          <p:nvPr/>
        </p:nvSpPr>
        <p:spPr>
          <a:xfrm>
            <a:off x="5988049" y="4496354"/>
            <a:ext cx="1210865"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1282139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1172-C6F8-30A0-E9A8-7FC4ACBF1320}"/>
              </a:ext>
            </a:extLst>
          </p:cNvPr>
          <p:cNvSpPr>
            <a:spLocks noGrp="1"/>
          </p:cNvSpPr>
          <p:nvPr>
            <p:ph type="title"/>
          </p:nvPr>
        </p:nvSpPr>
        <p:spPr/>
        <p:txBody>
          <a:bodyPr/>
          <a:lstStyle/>
          <a:p>
            <a:r>
              <a:rPr lang="en-IN" b="1" i="0" dirty="0">
                <a:effectLst/>
                <a:latin typeface="urw-din"/>
              </a:rPr>
              <a:t>DELETING VIEWS</a:t>
            </a:r>
            <a:br>
              <a:rPr lang="en-IN" b="0" i="0" dirty="0">
                <a:effectLst/>
                <a:latin typeface="urw-din"/>
              </a:rPr>
            </a:br>
            <a:endParaRPr lang="en-US" dirty="0"/>
          </a:p>
        </p:txBody>
      </p:sp>
      <p:sp>
        <p:nvSpPr>
          <p:cNvPr id="3" name="Content Placeholder 2">
            <a:extLst>
              <a:ext uri="{FF2B5EF4-FFF2-40B4-BE49-F238E27FC236}">
                <a16:creationId xmlns:a16="http://schemas.microsoft.com/office/drawing/2014/main" id="{8A9071D2-0A94-D7ED-4A36-FDFAE9AF1054}"/>
              </a:ext>
            </a:extLst>
          </p:cNvPr>
          <p:cNvSpPr>
            <a:spLocks noGrp="1"/>
          </p:cNvSpPr>
          <p:nvPr>
            <p:ph idx="1"/>
          </p:nvPr>
        </p:nvSpPr>
        <p:spPr>
          <a:solidFill>
            <a:schemeClr val="accent3">
              <a:lumMod val="20000"/>
              <a:lumOff val="80000"/>
            </a:schemeClr>
          </a:solidFill>
          <a:ln>
            <a:solidFill>
              <a:schemeClr val="tx1"/>
            </a:solidFill>
          </a:ln>
        </p:spPr>
        <p:txBody>
          <a:bodyPr>
            <a:normAutofit fontScale="92500" lnSpcReduction="20000"/>
          </a:bodyPr>
          <a:lstStyle/>
          <a:p>
            <a:pPr algn="l" fontAlgn="base"/>
            <a:r>
              <a:rPr lang="en-IN" b="0" i="0" dirty="0">
                <a:effectLst/>
                <a:latin typeface="urw-din"/>
              </a:rPr>
              <a:t>SQL allows us to delete an existing View. </a:t>
            </a:r>
          </a:p>
          <a:p>
            <a:pPr algn="l" fontAlgn="base"/>
            <a:r>
              <a:rPr lang="en-IN" b="0" i="0" dirty="0">
                <a:effectLst/>
                <a:latin typeface="urw-din"/>
              </a:rPr>
              <a:t>We can delete or drop a View using the DROP statement.</a:t>
            </a:r>
          </a:p>
          <a:p>
            <a:pPr marL="0" indent="0" algn="l" fontAlgn="base">
              <a:buNone/>
            </a:pPr>
            <a:r>
              <a:rPr lang="en-IN" b="1" i="0" u="sng" dirty="0">
                <a:effectLst/>
                <a:latin typeface="urw-din"/>
              </a:rPr>
              <a:t>Syntax</a:t>
            </a:r>
            <a:r>
              <a:rPr lang="en-IN" b="0" i="0" u="sng" dirty="0">
                <a:effectLst/>
                <a:latin typeface="urw-din"/>
              </a:rPr>
              <a:t>:</a:t>
            </a:r>
          </a:p>
          <a:p>
            <a:pPr marL="0" indent="0" algn="l" fontAlgn="base">
              <a:buNone/>
            </a:pPr>
            <a:r>
              <a:rPr lang="en-IN" dirty="0"/>
              <a:t>DROP VIEW </a:t>
            </a:r>
            <a:r>
              <a:rPr lang="en-IN" dirty="0" err="1"/>
              <a:t>view_name</a:t>
            </a:r>
            <a:r>
              <a:rPr lang="en-IN" dirty="0"/>
              <a:t>; </a:t>
            </a:r>
          </a:p>
          <a:p>
            <a:pPr marL="0" indent="0" algn="l" fontAlgn="base">
              <a:buNone/>
            </a:pPr>
            <a:endParaRPr lang="en-IN" dirty="0"/>
          </a:p>
          <a:p>
            <a:pPr marL="0" indent="0" algn="l" fontAlgn="base">
              <a:buNone/>
            </a:pPr>
            <a:r>
              <a:rPr lang="en-IN" b="1" dirty="0" err="1">
                <a:effectLst/>
              </a:rPr>
              <a:t>view_name</a:t>
            </a:r>
            <a:r>
              <a:rPr lang="en-IN" dirty="0"/>
              <a:t>: Name of the View which we want to delete. </a:t>
            </a:r>
          </a:p>
          <a:p>
            <a:pPr marL="0" indent="0" algn="l" fontAlgn="base">
              <a:buNone/>
            </a:pPr>
            <a:endParaRPr lang="en-IN" dirty="0"/>
          </a:p>
          <a:p>
            <a:pPr marL="0" indent="0" algn="l" fontAlgn="base">
              <a:buNone/>
            </a:pPr>
            <a:r>
              <a:rPr lang="en-IN" b="0" i="0" dirty="0">
                <a:effectLst/>
                <a:latin typeface="urw-din"/>
              </a:rPr>
              <a:t>For example, if we want to delete the View </a:t>
            </a:r>
            <a:r>
              <a:rPr lang="en-IN" b="1" i="0" dirty="0" err="1">
                <a:effectLst/>
                <a:latin typeface="urw-din"/>
              </a:rPr>
              <a:t>MarksView</a:t>
            </a:r>
            <a:r>
              <a:rPr lang="en-IN" b="0" i="0" dirty="0">
                <a:effectLst/>
                <a:latin typeface="urw-din"/>
              </a:rPr>
              <a:t>, we can do this as:</a:t>
            </a:r>
            <a:endParaRPr lang="en-IN" dirty="0"/>
          </a:p>
          <a:p>
            <a:pPr marL="0" indent="0">
              <a:buNone/>
            </a:pPr>
            <a:r>
              <a:rPr lang="en-IN" dirty="0"/>
              <a:t>DROP VIEW </a:t>
            </a:r>
            <a:r>
              <a:rPr lang="en-IN" dirty="0" err="1"/>
              <a:t>MarksView</a:t>
            </a:r>
            <a:r>
              <a:rPr lang="en-IN" dirty="0"/>
              <a:t>;</a:t>
            </a:r>
            <a:endParaRPr lang="en-IN" b="0" i="0" dirty="0">
              <a:effectLst/>
              <a:latin typeface="urw-din"/>
            </a:endParaRPr>
          </a:p>
          <a:p>
            <a:endParaRPr lang="en-US" dirty="0"/>
          </a:p>
        </p:txBody>
      </p:sp>
    </p:spTree>
    <p:extLst>
      <p:ext uri="{BB962C8B-B14F-4D97-AF65-F5344CB8AC3E}">
        <p14:creationId xmlns:p14="http://schemas.microsoft.com/office/powerpoint/2010/main" val="207432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7F76-6A50-2947-A40D-E62BFCE038F3}"/>
              </a:ext>
            </a:extLst>
          </p:cNvPr>
          <p:cNvSpPr>
            <a:spLocks noGrp="1"/>
          </p:cNvSpPr>
          <p:nvPr>
            <p:ph type="title"/>
          </p:nvPr>
        </p:nvSpPr>
        <p:spPr/>
        <p:txBody>
          <a:bodyPr/>
          <a:lstStyle/>
          <a:p>
            <a:r>
              <a:rPr lang="en-IN" b="1" i="0" dirty="0">
                <a:effectLst/>
                <a:latin typeface="urw-din"/>
              </a:rPr>
              <a:t>UPDATING VIEWS</a:t>
            </a:r>
            <a:br>
              <a:rPr lang="en-IN" b="0" i="0" dirty="0">
                <a:effectLst/>
                <a:latin typeface="urw-din"/>
              </a:rPr>
            </a:br>
            <a:endParaRPr lang="en-US" dirty="0"/>
          </a:p>
        </p:txBody>
      </p:sp>
      <p:sp>
        <p:nvSpPr>
          <p:cNvPr id="3" name="Content Placeholder 2">
            <a:extLst>
              <a:ext uri="{FF2B5EF4-FFF2-40B4-BE49-F238E27FC236}">
                <a16:creationId xmlns:a16="http://schemas.microsoft.com/office/drawing/2014/main" id="{C7351AAE-502B-01C0-61EC-E9DA0EC27B38}"/>
              </a:ext>
            </a:extLst>
          </p:cNvPr>
          <p:cNvSpPr>
            <a:spLocks noGrp="1"/>
          </p:cNvSpPr>
          <p:nvPr>
            <p:ph idx="1"/>
          </p:nvPr>
        </p:nvSpPr>
        <p:spPr>
          <a:xfrm>
            <a:off x="838200" y="1200150"/>
            <a:ext cx="10515600" cy="4485217"/>
          </a:xfrm>
          <a:solidFill>
            <a:schemeClr val="accent3">
              <a:lumMod val="20000"/>
              <a:lumOff val="80000"/>
            </a:schemeClr>
          </a:solidFill>
          <a:ln>
            <a:solidFill>
              <a:schemeClr val="tx1"/>
            </a:solidFill>
          </a:ln>
        </p:spPr>
        <p:txBody>
          <a:bodyPr>
            <a:normAutofit fontScale="85000" lnSpcReduction="20000"/>
          </a:bodyPr>
          <a:lstStyle/>
          <a:p>
            <a:pPr marL="0" indent="0" algn="l" fontAlgn="base">
              <a:buNone/>
            </a:pPr>
            <a:r>
              <a:rPr lang="en-IN" b="0" i="0" dirty="0">
                <a:effectLst/>
                <a:latin typeface="urw-din"/>
              </a:rPr>
              <a:t>There are certain conditions needed to be satisfied to update a view. </a:t>
            </a:r>
          </a:p>
          <a:p>
            <a:pPr marL="0" indent="0" algn="l" fontAlgn="base">
              <a:buNone/>
            </a:pPr>
            <a:r>
              <a:rPr lang="en-IN" b="0" i="0" dirty="0">
                <a:effectLst/>
                <a:latin typeface="urw-din"/>
              </a:rPr>
              <a:t>If any one of these conditions is </a:t>
            </a:r>
            <a:r>
              <a:rPr lang="en-IN" b="1" i="0" dirty="0">
                <a:effectLst/>
                <a:latin typeface="urw-din"/>
              </a:rPr>
              <a:t>not</a:t>
            </a:r>
            <a:r>
              <a:rPr lang="en-IN" b="0" i="0" dirty="0">
                <a:effectLst/>
                <a:latin typeface="urw-din"/>
              </a:rPr>
              <a:t> met, then we will not be allowed to update the view.</a:t>
            </a:r>
          </a:p>
          <a:p>
            <a:pPr marL="0" indent="0" algn="l" fontAlgn="base">
              <a:buNone/>
            </a:pPr>
            <a:endParaRPr lang="en-IN" b="0" i="0" dirty="0">
              <a:effectLst/>
              <a:latin typeface="urw-din"/>
            </a:endParaRPr>
          </a:p>
          <a:p>
            <a:pPr algn="l" fontAlgn="base">
              <a:buFont typeface="+mj-lt"/>
              <a:buAutoNum type="arabicPeriod"/>
            </a:pPr>
            <a:r>
              <a:rPr lang="en-IN" b="0" i="0" dirty="0">
                <a:effectLst/>
                <a:latin typeface="urw-din"/>
              </a:rPr>
              <a:t>The SELECT statement which is used to create the view should not include GROUP BY clause or ORDER BY clause.</a:t>
            </a:r>
          </a:p>
          <a:p>
            <a:pPr algn="l" fontAlgn="base">
              <a:buFont typeface="+mj-lt"/>
              <a:buAutoNum type="arabicPeriod"/>
            </a:pPr>
            <a:r>
              <a:rPr lang="en-IN" b="0" i="0" dirty="0">
                <a:effectLst/>
                <a:latin typeface="urw-din"/>
              </a:rPr>
              <a:t>The SELECT statement should not have the DISTINCT keyword.</a:t>
            </a:r>
          </a:p>
          <a:p>
            <a:pPr algn="l" fontAlgn="base">
              <a:buFont typeface="+mj-lt"/>
              <a:buAutoNum type="arabicPeriod"/>
            </a:pPr>
            <a:r>
              <a:rPr lang="en-IN" b="0" i="0" dirty="0">
                <a:effectLst/>
                <a:latin typeface="urw-din"/>
              </a:rPr>
              <a:t>The View should have all NOT NULL values.</a:t>
            </a:r>
          </a:p>
          <a:p>
            <a:pPr algn="l" fontAlgn="base">
              <a:buFont typeface="+mj-lt"/>
              <a:buAutoNum type="arabicPeriod"/>
            </a:pPr>
            <a:r>
              <a:rPr lang="en-IN" b="0" i="0" dirty="0">
                <a:effectLst/>
                <a:latin typeface="urw-din"/>
              </a:rPr>
              <a:t>The view should not be created using nested queries or complex queries.</a:t>
            </a:r>
          </a:p>
          <a:p>
            <a:pPr algn="l" fontAlgn="base">
              <a:buFont typeface="+mj-lt"/>
              <a:buAutoNum type="arabicPeriod"/>
            </a:pPr>
            <a:r>
              <a:rPr lang="en-IN" b="0" i="0" dirty="0">
                <a:effectLst/>
                <a:latin typeface="urw-din"/>
              </a:rPr>
              <a:t>The view should be created from a single table. If the view is created using multiple tables then we will not be allowed to update the view.</a:t>
            </a:r>
          </a:p>
          <a:p>
            <a:pPr algn="l" fontAlgn="base"/>
            <a:br>
              <a:rPr lang="en-IN" b="0" i="0" dirty="0">
                <a:effectLst/>
                <a:latin typeface="urw-din"/>
              </a:rPr>
            </a:br>
            <a:endParaRPr lang="en-IN" b="0" i="0" dirty="0">
              <a:effectLst/>
              <a:latin typeface="urw-din"/>
            </a:endParaRPr>
          </a:p>
          <a:p>
            <a:endParaRPr lang="en-US" dirty="0"/>
          </a:p>
        </p:txBody>
      </p:sp>
    </p:spTree>
    <p:extLst>
      <p:ext uri="{BB962C8B-B14F-4D97-AF65-F5344CB8AC3E}">
        <p14:creationId xmlns:p14="http://schemas.microsoft.com/office/powerpoint/2010/main" val="850819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A3D4-5154-B748-EA2D-284F2616A10A}"/>
              </a:ext>
            </a:extLst>
          </p:cNvPr>
          <p:cNvSpPr>
            <a:spLocks noGrp="1"/>
          </p:cNvSpPr>
          <p:nvPr>
            <p:ph type="title"/>
          </p:nvPr>
        </p:nvSpPr>
        <p:spPr/>
        <p:txBody>
          <a:bodyPr/>
          <a:lstStyle/>
          <a:p>
            <a:r>
              <a:rPr lang="en-IN" b="1" i="0" dirty="0">
                <a:effectLst/>
                <a:latin typeface="urw-din"/>
              </a:rPr>
              <a:t>UPDATING VIEWS</a:t>
            </a:r>
            <a:endParaRPr lang="en-US" dirty="0"/>
          </a:p>
        </p:txBody>
      </p:sp>
      <p:sp>
        <p:nvSpPr>
          <p:cNvPr id="3" name="Content Placeholder 2">
            <a:extLst>
              <a:ext uri="{FF2B5EF4-FFF2-40B4-BE49-F238E27FC236}">
                <a16:creationId xmlns:a16="http://schemas.microsoft.com/office/drawing/2014/main" id="{135C75D8-5D27-FB23-935F-7E2503076615}"/>
              </a:ext>
            </a:extLst>
          </p:cNvPr>
          <p:cNvSpPr>
            <a:spLocks noGrp="1"/>
          </p:cNvSpPr>
          <p:nvPr>
            <p:ph idx="1"/>
          </p:nvPr>
        </p:nvSpPr>
        <p:spPr>
          <a:solidFill>
            <a:schemeClr val="accent3">
              <a:lumMod val="20000"/>
              <a:lumOff val="80000"/>
            </a:schemeClr>
          </a:solidFill>
          <a:ln>
            <a:solidFill>
              <a:schemeClr val="tx1"/>
            </a:solidFill>
          </a:ln>
        </p:spPr>
        <p:txBody>
          <a:bodyPr/>
          <a:lstStyle/>
          <a:p>
            <a:pPr marL="0" indent="0">
              <a:buNone/>
            </a:pPr>
            <a:r>
              <a:rPr lang="en-IN" b="0" i="0" dirty="0">
                <a:effectLst/>
                <a:latin typeface="urw-din"/>
              </a:rPr>
              <a:t>We can use the </a:t>
            </a:r>
            <a:r>
              <a:rPr lang="en-IN" b="1" i="0" dirty="0">
                <a:effectLst/>
                <a:latin typeface="urw-din"/>
              </a:rPr>
              <a:t>CREATE OR REPLACE VIEW</a:t>
            </a:r>
            <a:r>
              <a:rPr lang="en-IN" b="0" i="0" dirty="0">
                <a:effectLst/>
                <a:latin typeface="urw-din"/>
              </a:rPr>
              <a:t> statement to add or remove fields from a view.</a:t>
            </a:r>
          </a:p>
          <a:p>
            <a:pPr marL="0" indent="0">
              <a:buNone/>
            </a:pPr>
            <a:br>
              <a:rPr lang="en-IN" dirty="0"/>
            </a:br>
            <a:r>
              <a:rPr lang="en-IN" b="1" i="0" dirty="0">
                <a:effectLst/>
                <a:latin typeface="urw-din"/>
              </a:rPr>
              <a:t>Syntax</a:t>
            </a:r>
            <a:r>
              <a:rPr lang="en-IN" b="0" i="0" dirty="0">
                <a:effectLst/>
                <a:latin typeface="urw-din"/>
              </a:rPr>
              <a:t>:</a:t>
            </a:r>
          </a:p>
          <a:p>
            <a:pPr marL="0" indent="0">
              <a:buNone/>
            </a:pPr>
            <a:r>
              <a:rPr lang="en-IN" dirty="0"/>
              <a:t>CREATE OR REPLACE VIEW </a:t>
            </a:r>
            <a:r>
              <a:rPr lang="en-IN" dirty="0" err="1"/>
              <a:t>view_name</a:t>
            </a:r>
            <a:r>
              <a:rPr lang="en-IN" dirty="0"/>
              <a:t> AS SELECT column1,coulmn2,.. FROM </a:t>
            </a:r>
            <a:r>
              <a:rPr lang="en-IN" dirty="0" err="1"/>
              <a:t>table_name</a:t>
            </a:r>
            <a:r>
              <a:rPr lang="en-IN" dirty="0"/>
              <a:t> WHERE condition;</a:t>
            </a:r>
            <a:endParaRPr lang="en-US" dirty="0"/>
          </a:p>
        </p:txBody>
      </p:sp>
    </p:spTree>
    <p:extLst>
      <p:ext uri="{BB962C8B-B14F-4D97-AF65-F5344CB8AC3E}">
        <p14:creationId xmlns:p14="http://schemas.microsoft.com/office/powerpoint/2010/main" val="1537761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08D0-3579-BA6C-F529-5C13B1114388}"/>
              </a:ext>
            </a:extLst>
          </p:cNvPr>
          <p:cNvSpPr>
            <a:spLocks noGrp="1"/>
          </p:cNvSpPr>
          <p:nvPr>
            <p:ph type="title"/>
          </p:nvPr>
        </p:nvSpPr>
        <p:spPr/>
        <p:txBody>
          <a:bodyPr/>
          <a:lstStyle/>
          <a:p>
            <a:r>
              <a:rPr lang="en-IN" dirty="0">
                <a:latin typeface="urw-din"/>
              </a:rPr>
              <a:t>E</a:t>
            </a:r>
            <a:r>
              <a:rPr lang="en-IN" b="0" i="0" dirty="0">
                <a:effectLst/>
                <a:latin typeface="urw-din"/>
              </a:rPr>
              <a:t>xample</a:t>
            </a:r>
            <a:endParaRPr lang="en-US" dirty="0"/>
          </a:p>
        </p:txBody>
      </p:sp>
      <p:sp>
        <p:nvSpPr>
          <p:cNvPr id="3" name="Content Placeholder 2">
            <a:extLst>
              <a:ext uri="{FF2B5EF4-FFF2-40B4-BE49-F238E27FC236}">
                <a16:creationId xmlns:a16="http://schemas.microsoft.com/office/drawing/2014/main" id="{A4E2091D-F9BB-AFC0-4EBD-12B04F5009A3}"/>
              </a:ext>
            </a:extLst>
          </p:cNvPr>
          <p:cNvSpPr>
            <a:spLocks noGrp="1"/>
          </p:cNvSpPr>
          <p:nvPr>
            <p:ph idx="1"/>
          </p:nvPr>
        </p:nvSpPr>
        <p:spPr>
          <a:xfrm>
            <a:off x="838200" y="1485901"/>
            <a:ext cx="10515600" cy="2860966"/>
          </a:xfrm>
          <a:solidFill>
            <a:schemeClr val="accent3">
              <a:lumMod val="20000"/>
              <a:lumOff val="80000"/>
            </a:schemeClr>
          </a:solidFill>
          <a:ln>
            <a:solidFill>
              <a:schemeClr val="tx1"/>
            </a:solidFill>
          </a:ln>
        </p:spPr>
        <p:txBody>
          <a:bodyPr>
            <a:normAutofit/>
          </a:bodyPr>
          <a:lstStyle/>
          <a:p>
            <a:pPr algn="l" fontAlgn="base"/>
            <a:r>
              <a:rPr lang="en-IN" sz="2000" dirty="0">
                <a:latin typeface="urw-din"/>
              </a:rPr>
              <a:t>I</a:t>
            </a:r>
            <a:r>
              <a:rPr lang="en-IN" sz="2000" b="0" i="0" dirty="0">
                <a:effectLst/>
                <a:latin typeface="urw-din"/>
              </a:rPr>
              <a:t>f we want to update the view </a:t>
            </a:r>
            <a:r>
              <a:rPr lang="en-IN" sz="2000" b="1" i="0" dirty="0" err="1">
                <a:effectLst/>
                <a:latin typeface="urw-din"/>
              </a:rPr>
              <a:t>MarksView</a:t>
            </a:r>
            <a:r>
              <a:rPr lang="en-IN" sz="2000" b="0" i="0" dirty="0">
                <a:effectLst/>
                <a:latin typeface="urw-din"/>
              </a:rPr>
              <a:t> and add the field AGE to this View from </a:t>
            </a:r>
            <a:r>
              <a:rPr lang="en-IN" sz="2000" b="1" i="0" dirty="0" err="1">
                <a:effectLst/>
                <a:latin typeface="urw-din"/>
              </a:rPr>
              <a:t>StudentMarks</a:t>
            </a:r>
            <a:r>
              <a:rPr lang="en-IN" sz="2000" b="1" i="0" dirty="0">
                <a:effectLst/>
                <a:latin typeface="urw-din"/>
              </a:rPr>
              <a:t> </a:t>
            </a:r>
            <a:r>
              <a:rPr lang="en-IN" sz="2000" b="0" i="0" dirty="0">
                <a:effectLst/>
                <a:latin typeface="urw-din"/>
              </a:rPr>
              <a:t>Table, we can do this as:</a:t>
            </a:r>
          </a:p>
          <a:p>
            <a:pPr marL="0" indent="0" algn="l" fontAlgn="base">
              <a:buNone/>
            </a:pPr>
            <a:r>
              <a:rPr lang="en-IN" sz="2000" dirty="0"/>
              <a:t>CREATE OR REPLACE VIEW </a:t>
            </a:r>
            <a:r>
              <a:rPr lang="en-IN" sz="2000" dirty="0" err="1"/>
              <a:t>MarksView</a:t>
            </a:r>
            <a:r>
              <a:rPr lang="en-IN" sz="2000" dirty="0"/>
              <a:t> AS SELECT </a:t>
            </a:r>
            <a:r>
              <a:rPr lang="en-IN" sz="2000" dirty="0" err="1"/>
              <a:t>StudentDetails.NAME</a:t>
            </a:r>
            <a:r>
              <a:rPr lang="en-IN" sz="2000" dirty="0"/>
              <a:t>, </a:t>
            </a:r>
            <a:r>
              <a:rPr lang="en-IN" sz="2000" dirty="0" err="1"/>
              <a:t>StudentDetails.ADDRESS</a:t>
            </a:r>
            <a:r>
              <a:rPr lang="en-IN" sz="2000" dirty="0"/>
              <a:t>, </a:t>
            </a:r>
            <a:r>
              <a:rPr lang="en-IN" sz="2000" dirty="0" err="1"/>
              <a:t>StudentMarks.MARKS</a:t>
            </a:r>
            <a:r>
              <a:rPr lang="en-IN" sz="2000" dirty="0"/>
              <a:t>, </a:t>
            </a:r>
            <a:r>
              <a:rPr lang="en-IN" sz="2000" dirty="0" err="1"/>
              <a:t>StudentMarks.AGE</a:t>
            </a:r>
            <a:r>
              <a:rPr lang="en-IN" sz="2000" dirty="0"/>
              <a:t> FROM </a:t>
            </a:r>
            <a:r>
              <a:rPr lang="en-IN" sz="2000" dirty="0" err="1"/>
              <a:t>StudentDetails</a:t>
            </a:r>
            <a:r>
              <a:rPr lang="en-IN" sz="2000" dirty="0"/>
              <a:t>, </a:t>
            </a:r>
            <a:r>
              <a:rPr lang="en-IN" sz="2000" dirty="0" err="1"/>
              <a:t>StudentMarks</a:t>
            </a:r>
            <a:r>
              <a:rPr lang="en-IN" sz="2000" dirty="0"/>
              <a:t> WHERE </a:t>
            </a:r>
            <a:r>
              <a:rPr lang="en-IN" sz="2000" dirty="0" err="1"/>
              <a:t>StudentDetails.NAME</a:t>
            </a:r>
            <a:r>
              <a:rPr lang="en-IN" sz="2000" dirty="0"/>
              <a:t> = </a:t>
            </a:r>
            <a:r>
              <a:rPr lang="en-IN" sz="2000" dirty="0" err="1"/>
              <a:t>StudentMarks.NAME</a:t>
            </a:r>
            <a:r>
              <a:rPr lang="en-IN" sz="2000" dirty="0"/>
              <a:t>; </a:t>
            </a:r>
          </a:p>
          <a:p>
            <a:pPr marL="0" indent="0" algn="l" fontAlgn="base">
              <a:buNone/>
            </a:pPr>
            <a:endParaRPr lang="en-IN" sz="2000" b="0" i="0" dirty="0">
              <a:effectLst/>
              <a:latin typeface="urw-din"/>
            </a:endParaRPr>
          </a:p>
          <a:p>
            <a:pPr marL="0" indent="0" algn="l" fontAlgn="base">
              <a:buNone/>
            </a:pPr>
            <a:r>
              <a:rPr lang="en-IN" sz="2000" b="0" i="0" dirty="0">
                <a:effectLst/>
                <a:latin typeface="urw-din"/>
              </a:rPr>
              <a:t>If we fetch all the data from </a:t>
            </a:r>
            <a:r>
              <a:rPr lang="en-IN" sz="2000" b="0" i="0" dirty="0" err="1">
                <a:effectLst/>
                <a:latin typeface="urw-din"/>
              </a:rPr>
              <a:t>MarksView</a:t>
            </a:r>
            <a:r>
              <a:rPr lang="en-IN" sz="2000" b="0" i="0" dirty="0">
                <a:effectLst/>
                <a:latin typeface="urw-din"/>
              </a:rPr>
              <a:t> now as:</a:t>
            </a:r>
          </a:p>
          <a:p>
            <a:r>
              <a:rPr lang="en-IN" sz="2000" dirty="0"/>
              <a:t>SELECT * FROM </a:t>
            </a:r>
            <a:r>
              <a:rPr lang="en-IN" sz="2000" dirty="0" err="1"/>
              <a:t>MarksView</a:t>
            </a:r>
            <a:r>
              <a:rPr lang="en-IN" sz="2000" dirty="0"/>
              <a:t>;</a:t>
            </a:r>
            <a:endParaRPr lang="en-US" sz="2000" dirty="0"/>
          </a:p>
        </p:txBody>
      </p:sp>
      <p:pic>
        <p:nvPicPr>
          <p:cNvPr id="5122" name="Picture 2" descr="Screenshot (60)">
            <a:extLst>
              <a:ext uri="{FF2B5EF4-FFF2-40B4-BE49-F238E27FC236}">
                <a16:creationId xmlns:a16="http://schemas.microsoft.com/office/drawing/2014/main" id="{3B902284-AC7B-A8C5-91E0-6E899C51F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2223" y="4716198"/>
            <a:ext cx="5369777" cy="1938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B9094C-01B1-579D-1E87-521DF2A0BE9C}"/>
              </a:ext>
            </a:extLst>
          </p:cNvPr>
          <p:cNvSpPr txBox="1"/>
          <p:nvPr/>
        </p:nvSpPr>
        <p:spPr>
          <a:xfrm>
            <a:off x="6822223" y="4346866"/>
            <a:ext cx="4175580"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1525348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712C-52AD-D4CF-FC40-0812B6148340}"/>
              </a:ext>
            </a:extLst>
          </p:cNvPr>
          <p:cNvSpPr>
            <a:spLocks noGrp="1"/>
          </p:cNvSpPr>
          <p:nvPr>
            <p:ph type="title"/>
          </p:nvPr>
        </p:nvSpPr>
        <p:spPr/>
        <p:txBody>
          <a:bodyPr/>
          <a:lstStyle/>
          <a:p>
            <a:r>
              <a:rPr lang="en-IN" b="1" i="0" dirty="0">
                <a:effectLst/>
                <a:latin typeface="urw-din"/>
              </a:rPr>
              <a:t>Inserting a row in a view</a:t>
            </a:r>
            <a:r>
              <a:rPr lang="en-IN" b="0" i="0" dirty="0">
                <a:effectLst/>
                <a:latin typeface="urw-din"/>
              </a:rPr>
              <a:t>:</a:t>
            </a:r>
            <a:endParaRPr lang="en-US" dirty="0"/>
          </a:p>
        </p:txBody>
      </p:sp>
      <p:sp>
        <p:nvSpPr>
          <p:cNvPr id="3" name="Content Placeholder 2">
            <a:extLst>
              <a:ext uri="{FF2B5EF4-FFF2-40B4-BE49-F238E27FC236}">
                <a16:creationId xmlns:a16="http://schemas.microsoft.com/office/drawing/2014/main" id="{0BFE729F-C0E9-7B68-82BC-D044D2DB6E7A}"/>
              </a:ext>
            </a:extLst>
          </p:cNvPr>
          <p:cNvSpPr>
            <a:spLocks noGrp="1"/>
          </p:cNvSpPr>
          <p:nvPr>
            <p:ph idx="1"/>
          </p:nvPr>
        </p:nvSpPr>
        <p:spPr>
          <a:solidFill>
            <a:schemeClr val="accent3">
              <a:lumMod val="20000"/>
              <a:lumOff val="80000"/>
            </a:schemeClr>
          </a:solidFill>
          <a:ln>
            <a:solidFill>
              <a:schemeClr val="tx1"/>
            </a:solidFill>
          </a:ln>
        </p:spPr>
        <p:txBody>
          <a:bodyPr/>
          <a:lstStyle/>
          <a:p>
            <a:r>
              <a:rPr lang="en-IN" b="0" i="0" dirty="0">
                <a:effectLst/>
                <a:latin typeface="urw-din"/>
              </a:rPr>
              <a:t>We can insert a row in a View in a same way as we do in a table. </a:t>
            </a:r>
          </a:p>
          <a:p>
            <a:r>
              <a:rPr lang="en-IN" b="0" i="0" dirty="0">
                <a:effectLst/>
                <a:latin typeface="urw-din"/>
              </a:rPr>
              <a:t>We can use the INSERT INTO statement of SQL to insert a row in a View.</a:t>
            </a:r>
          </a:p>
          <a:p>
            <a:pPr marL="0" indent="0">
              <a:buNone/>
            </a:pPr>
            <a:r>
              <a:rPr lang="en-IN" b="1" i="0" u="sng" dirty="0">
                <a:effectLst/>
                <a:latin typeface="urw-din"/>
              </a:rPr>
              <a:t>Syntax</a:t>
            </a:r>
            <a:endParaRPr lang="en-IN" b="0" i="0" u="sng" dirty="0">
              <a:effectLst/>
              <a:latin typeface="urw-din"/>
            </a:endParaRPr>
          </a:p>
          <a:p>
            <a:pPr marL="0" indent="0">
              <a:buNone/>
            </a:pPr>
            <a:r>
              <a:rPr lang="en-IN" dirty="0"/>
              <a:t>INSERT INTO </a:t>
            </a:r>
            <a:r>
              <a:rPr lang="en-IN" dirty="0" err="1"/>
              <a:t>view_name</a:t>
            </a:r>
            <a:r>
              <a:rPr lang="en-IN" dirty="0"/>
              <a:t>(column1, column2 , column3,..) VALUES(value1, value2, value3..); </a:t>
            </a:r>
            <a:r>
              <a:rPr lang="en-IN" b="1" dirty="0" err="1">
                <a:effectLst/>
              </a:rPr>
              <a:t>view_name</a:t>
            </a:r>
            <a:r>
              <a:rPr lang="en-IN" dirty="0"/>
              <a:t>: Name of the View</a:t>
            </a:r>
            <a:endParaRPr lang="en-US" dirty="0"/>
          </a:p>
        </p:txBody>
      </p:sp>
    </p:spTree>
    <p:extLst>
      <p:ext uri="{BB962C8B-B14F-4D97-AF65-F5344CB8AC3E}">
        <p14:creationId xmlns:p14="http://schemas.microsoft.com/office/powerpoint/2010/main" val="2731439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F84B-0209-C77F-0B86-1B2FE2246FB7}"/>
              </a:ext>
            </a:extLst>
          </p:cNvPr>
          <p:cNvSpPr>
            <a:spLocks noGrp="1"/>
          </p:cNvSpPr>
          <p:nvPr>
            <p:ph type="title"/>
          </p:nvPr>
        </p:nvSpPr>
        <p:spPr/>
        <p:txBody>
          <a:bodyPr/>
          <a:lstStyle/>
          <a:p>
            <a:r>
              <a:rPr lang="en-IN" b="1" i="0" dirty="0">
                <a:effectLst/>
                <a:latin typeface="urw-din"/>
              </a:rPr>
              <a:t>Example</a:t>
            </a:r>
            <a:r>
              <a:rPr lang="en-IN" b="0" i="0" dirty="0">
                <a:effectLst/>
                <a:latin typeface="urw-din"/>
              </a:rPr>
              <a:t>:</a:t>
            </a:r>
            <a:endParaRPr lang="en-US" dirty="0"/>
          </a:p>
        </p:txBody>
      </p:sp>
      <p:sp>
        <p:nvSpPr>
          <p:cNvPr id="3" name="Content Placeholder 2">
            <a:extLst>
              <a:ext uri="{FF2B5EF4-FFF2-40B4-BE49-F238E27FC236}">
                <a16:creationId xmlns:a16="http://schemas.microsoft.com/office/drawing/2014/main" id="{F85876BB-9C35-9608-F56E-80446F879A4E}"/>
              </a:ext>
            </a:extLst>
          </p:cNvPr>
          <p:cNvSpPr>
            <a:spLocks noGrp="1"/>
          </p:cNvSpPr>
          <p:nvPr>
            <p:ph idx="1"/>
          </p:nvPr>
        </p:nvSpPr>
        <p:spPr>
          <a:xfrm>
            <a:off x="452438" y="1296988"/>
            <a:ext cx="11491912" cy="2918367"/>
          </a:xfrm>
          <a:solidFill>
            <a:schemeClr val="accent3">
              <a:lumMod val="20000"/>
              <a:lumOff val="80000"/>
            </a:schemeClr>
          </a:solidFill>
          <a:ln>
            <a:solidFill>
              <a:schemeClr val="tx1"/>
            </a:solidFill>
          </a:ln>
        </p:spPr>
        <p:txBody>
          <a:bodyPr>
            <a:normAutofit/>
          </a:bodyPr>
          <a:lstStyle/>
          <a:p>
            <a:pPr algn="l" fontAlgn="base"/>
            <a:r>
              <a:rPr lang="en-IN" sz="2400" b="0" i="0" dirty="0">
                <a:effectLst/>
                <a:latin typeface="urw-din"/>
              </a:rPr>
              <a:t>In the below example we will insert a new row in the View </a:t>
            </a:r>
            <a:r>
              <a:rPr lang="en-IN" sz="2400" b="0" i="0" dirty="0" err="1">
                <a:effectLst/>
                <a:latin typeface="urw-din"/>
              </a:rPr>
              <a:t>DetailsView</a:t>
            </a:r>
            <a:r>
              <a:rPr lang="en-IN" sz="2400" b="0" i="0" dirty="0">
                <a:effectLst/>
                <a:latin typeface="urw-din"/>
              </a:rPr>
              <a:t> which we have created above in the example of “creating views from a single table”.</a:t>
            </a:r>
          </a:p>
          <a:p>
            <a:pPr marL="0" indent="0" algn="l" fontAlgn="base">
              <a:buNone/>
            </a:pPr>
            <a:r>
              <a:rPr lang="en-IN" sz="2400" dirty="0"/>
              <a:t>INSERT INTO </a:t>
            </a:r>
            <a:r>
              <a:rPr lang="en-IN" sz="2400" dirty="0" err="1"/>
              <a:t>DetailsView</a:t>
            </a:r>
            <a:r>
              <a:rPr lang="en-IN" sz="2400" dirty="0"/>
              <a:t>(NAME, ADDRESS) VALUES("</a:t>
            </a:r>
            <a:r>
              <a:rPr lang="en-IN" sz="2400" dirty="0" err="1"/>
              <a:t>Suresh","Gurgaon</a:t>
            </a:r>
            <a:r>
              <a:rPr lang="en-IN" sz="2400" dirty="0"/>
              <a:t>");</a:t>
            </a:r>
          </a:p>
          <a:p>
            <a:pPr marL="0" indent="0" algn="l" fontAlgn="base">
              <a:buNone/>
            </a:pPr>
            <a:endParaRPr lang="en-IN" sz="2400" dirty="0"/>
          </a:p>
          <a:p>
            <a:pPr marL="0" indent="0" algn="l" fontAlgn="base">
              <a:buNone/>
            </a:pPr>
            <a:r>
              <a:rPr lang="en-IN" sz="2400" dirty="0"/>
              <a:t> </a:t>
            </a:r>
            <a:r>
              <a:rPr lang="en-IN" sz="2400" b="0" i="0" dirty="0">
                <a:effectLst/>
                <a:latin typeface="urw-din"/>
              </a:rPr>
              <a:t>If we fetch all the data from </a:t>
            </a:r>
            <a:r>
              <a:rPr lang="en-IN" sz="2400" b="0" i="0" dirty="0" err="1">
                <a:effectLst/>
                <a:latin typeface="urw-din"/>
              </a:rPr>
              <a:t>DetailsView</a:t>
            </a:r>
            <a:r>
              <a:rPr lang="en-IN" sz="2400" b="0" i="0" dirty="0">
                <a:effectLst/>
                <a:latin typeface="urw-din"/>
              </a:rPr>
              <a:t> now as,</a:t>
            </a:r>
          </a:p>
          <a:p>
            <a:pPr marL="0" indent="0">
              <a:buNone/>
            </a:pPr>
            <a:r>
              <a:rPr lang="en-IN" sz="2400" dirty="0"/>
              <a:t>SELECT * FROM </a:t>
            </a:r>
            <a:r>
              <a:rPr lang="en-IN" sz="2400" dirty="0" err="1"/>
              <a:t>DetailsView</a:t>
            </a:r>
            <a:r>
              <a:rPr lang="en-IN" sz="2400" dirty="0"/>
              <a:t>;</a:t>
            </a:r>
            <a:endParaRPr lang="en-US" sz="2400" dirty="0"/>
          </a:p>
        </p:txBody>
      </p:sp>
      <p:pic>
        <p:nvPicPr>
          <p:cNvPr id="6146" name="Picture 2" descr="Screenshot (62)">
            <a:extLst>
              <a:ext uri="{FF2B5EF4-FFF2-40B4-BE49-F238E27FC236}">
                <a16:creationId xmlns:a16="http://schemas.microsoft.com/office/drawing/2014/main" id="{5F352BC3-779F-87D8-1BAF-DE117A18E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4400021"/>
            <a:ext cx="3810000" cy="2463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5C41F9-BF9A-ED7A-CF31-50CBA0519B4C}"/>
              </a:ext>
            </a:extLst>
          </p:cNvPr>
          <p:cNvSpPr txBox="1"/>
          <p:nvPr/>
        </p:nvSpPr>
        <p:spPr>
          <a:xfrm>
            <a:off x="8134350" y="4215355"/>
            <a:ext cx="1510903"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133745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203F-E830-C101-1842-647342B8D8CC}"/>
              </a:ext>
            </a:extLst>
          </p:cNvPr>
          <p:cNvSpPr>
            <a:spLocks noGrp="1"/>
          </p:cNvSpPr>
          <p:nvPr>
            <p:ph type="title"/>
          </p:nvPr>
        </p:nvSpPr>
        <p:spPr/>
        <p:txBody>
          <a:bodyPr/>
          <a:lstStyle/>
          <a:p>
            <a:r>
              <a:rPr lang="en-IN" b="1" i="0" dirty="0">
                <a:effectLst/>
                <a:latin typeface="sofia-pro"/>
              </a:rPr>
              <a:t>IN Operator With a </a:t>
            </a:r>
            <a:r>
              <a:rPr lang="en-IN" b="1" i="0" dirty="0" err="1">
                <a:effectLst/>
                <a:latin typeface="sofia-pro"/>
              </a:rPr>
              <a:t>SubQuery</a:t>
            </a:r>
            <a:endParaRPr lang="en-US" dirty="0"/>
          </a:p>
        </p:txBody>
      </p:sp>
      <p:sp>
        <p:nvSpPr>
          <p:cNvPr id="3" name="Content Placeholder 2">
            <a:extLst>
              <a:ext uri="{FF2B5EF4-FFF2-40B4-BE49-F238E27FC236}">
                <a16:creationId xmlns:a16="http://schemas.microsoft.com/office/drawing/2014/main" id="{E0EB29C9-DA9F-2408-A951-2B751591B7F8}"/>
              </a:ext>
            </a:extLst>
          </p:cNvPr>
          <p:cNvSpPr>
            <a:spLocks noGrp="1"/>
          </p:cNvSpPr>
          <p:nvPr>
            <p:ph idx="1"/>
          </p:nvPr>
        </p:nvSpPr>
        <p:spPr>
          <a:xfrm>
            <a:off x="838200" y="1499129"/>
            <a:ext cx="10515600" cy="4993746"/>
          </a:xfrm>
          <a:solidFill>
            <a:schemeClr val="accent3">
              <a:lumMod val="20000"/>
              <a:lumOff val="80000"/>
            </a:schemeClr>
          </a:solidFill>
          <a:ln>
            <a:solidFill>
              <a:schemeClr val="tx1"/>
            </a:solidFill>
          </a:ln>
        </p:spPr>
        <p:txBody>
          <a:bodyPr>
            <a:noAutofit/>
          </a:bodyPr>
          <a:lstStyle/>
          <a:p>
            <a:pPr algn="just"/>
            <a:r>
              <a:rPr lang="en-IN" sz="2000" b="0" i="0" dirty="0">
                <a:solidFill>
                  <a:srgbClr val="000000"/>
                </a:solidFill>
                <a:effectLst/>
                <a:latin typeface="Nunito" pitchFamily="2" charset="77"/>
              </a:rPr>
              <a:t>There are a few rules that subqueries must follow −</a:t>
            </a:r>
          </a:p>
          <a:p>
            <a:pPr algn="just">
              <a:buFont typeface="Arial" panose="020B0604020202020204" pitchFamily="34" charset="0"/>
              <a:buChar char="•"/>
            </a:pPr>
            <a:r>
              <a:rPr lang="en-IN" sz="2000" b="0" i="0" dirty="0">
                <a:solidFill>
                  <a:srgbClr val="000000"/>
                </a:solidFill>
                <a:effectLst/>
                <a:latin typeface="Nunito" pitchFamily="2" charset="77"/>
              </a:rPr>
              <a:t>Subqueries must be enclosed within parentheses.</a:t>
            </a:r>
          </a:p>
          <a:p>
            <a:pPr algn="just">
              <a:buFont typeface="Arial" panose="020B0604020202020204" pitchFamily="34" charset="0"/>
              <a:buChar char="•"/>
            </a:pPr>
            <a:r>
              <a:rPr lang="en-IN" sz="2000" b="0" i="0" dirty="0">
                <a:solidFill>
                  <a:srgbClr val="000000"/>
                </a:solidFill>
                <a:effectLst/>
                <a:latin typeface="Nunito" pitchFamily="2" charset="77"/>
              </a:rPr>
              <a:t>A subquery can have only one column in the SELECT clause, unless multiple columns are in the main query for the subquery to compare its selected columns.</a:t>
            </a:r>
          </a:p>
          <a:p>
            <a:pPr algn="just">
              <a:buFont typeface="Arial" panose="020B0604020202020204" pitchFamily="34" charset="0"/>
              <a:buChar char="•"/>
            </a:pPr>
            <a:r>
              <a:rPr lang="en-IN" sz="2000" b="0" i="0" dirty="0">
                <a:solidFill>
                  <a:srgbClr val="000000"/>
                </a:solidFill>
                <a:effectLst/>
                <a:latin typeface="Nunito" pitchFamily="2" charset="77"/>
              </a:rPr>
              <a:t>An ORDER BY command cannot be used in a subquery, although the main query can use an ORDER BY. The GROUP BY command can be used to perform the same function as the ORDER BY in a subquery.</a:t>
            </a:r>
          </a:p>
          <a:p>
            <a:pPr algn="just">
              <a:buFont typeface="Arial" panose="020B0604020202020204" pitchFamily="34" charset="0"/>
              <a:buChar char="•"/>
            </a:pPr>
            <a:r>
              <a:rPr lang="en-IN" sz="2000" b="0" i="0" dirty="0">
                <a:solidFill>
                  <a:srgbClr val="000000"/>
                </a:solidFill>
                <a:effectLst/>
                <a:latin typeface="Nunito" pitchFamily="2" charset="77"/>
              </a:rPr>
              <a:t>Subqueries that return more than one row can only be used with multiple value operators such as the IN operator.</a:t>
            </a:r>
          </a:p>
          <a:p>
            <a:pPr algn="just">
              <a:buFont typeface="Arial" panose="020B0604020202020204" pitchFamily="34" charset="0"/>
              <a:buChar char="•"/>
            </a:pPr>
            <a:r>
              <a:rPr lang="en-IN" sz="2000" b="0" i="0" dirty="0">
                <a:solidFill>
                  <a:srgbClr val="000000"/>
                </a:solidFill>
                <a:effectLst/>
                <a:latin typeface="Nunito" pitchFamily="2" charset="77"/>
              </a:rPr>
              <a:t>The SELECT list cannot include any references to values that evaluate to a BLOB, ARRAY, CLOB, or NCLOB.</a:t>
            </a:r>
          </a:p>
          <a:p>
            <a:pPr algn="just">
              <a:buFont typeface="Arial" panose="020B0604020202020204" pitchFamily="34" charset="0"/>
              <a:buChar char="•"/>
            </a:pPr>
            <a:r>
              <a:rPr lang="en-IN" sz="2000" b="0" i="0" dirty="0">
                <a:solidFill>
                  <a:srgbClr val="000000"/>
                </a:solidFill>
                <a:effectLst/>
                <a:latin typeface="Nunito" pitchFamily="2" charset="77"/>
              </a:rPr>
              <a:t>A subquery cannot be immediately enclosed in a set function.</a:t>
            </a:r>
          </a:p>
          <a:p>
            <a:pPr algn="just">
              <a:buFont typeface="Arial" panose="020B0604020202020204" pitchFamily="34" charset="0"/>
              <a:buChar char="•"/>
            </a:pPr>
            <a:r>
              <a:rPr lang="en-IN" sz="2000" b="0" i="0" dirty="0">
                <a:solidFill>
                  <a:srgbClr val="000000"/>
                </a:solidFill>
                <a:effectLst/>
                <a:latin typeface="Nunito" pitchFamily="2" charset="77"/>
              </a:rPr>
              <a:t>The BETWEEN operator cannot be used with a subquery. However, the BETWEEN operator can be used within the subquery.</a:t>
            </a:r>
          </a:p>
          <a:p>
            <a:endParaRPr lang="en-US" sz="2000" dirty="0"/>
          </a:p>
        </p:txBody>
      </p:sp>
    </p:spTree>
    <p:extLst>
      <p:ext uri="{BB962C8B-B14F-4D97-AF65-F5344CB8AC3E}">
        <p14:creationId xmlns:p14="http://schemas.microsoft.com/office/powerpoint/2010/main" val="1500806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8FCC-37CD-37EA-3CE9-6788FF26C8A2}"/>
              </a:ext>
            </a:extLst>
          </p:cNvPr>
          <p:cNvSpPr>
            <a:spLocks noGrp="1"/>
          </p:cNvSpPr>
          <p:nvPr>
            <p:ph type="title"/>
          </p:nvPr>
        </p:nvSpPr>
        <p:spPr/>
        <p:txBody>
          <a:bodyPr/>
          <a:lstStyle/>
          <a:p>
            <a:r>
              <a:rPr lang="en-IN" b="1" i="0" dirty="0">
                <a:effectLst/>
                <a:latin typeface="urw-din"/>
              </a:rPr>
              <a:t>Deleting a row from a View</a:t>
            </a:r>
            <a:endParaRPr lang="en-US" dirty="0"/>
          </a:p>
        </p:txBody>
      </p:sp>
      <p:sp>
        <p:nvSpPr>
          <p:cNvPr id="3" name="Content Placeholder 2">
            <a:extLst>
              <a:ext uri="{FF2B5EF4-FFF2-40B4-BE49-F238E27FC236}">
                <a16:creationId xmlns:a16="http://schemas.microsoft.com/office/drawing/2014/main" id="{61B96E9A-5B46-295C-4F2A-F37DD821FDB7}"/>
              </a:ext>
            </a:extLst>
          </p:cNvPr>
          <p:cNvSpPr>
            <a:spLocks noGrp="1"/>
          </p:cNvSpPr>
          <p:nvPr>
            <p:ph idx="1"/>
          </p:nvPr>
        </p:nvSpPr>
        <p:spPr>
          <a:xfrm>
            <a:off x="485775" y="1690688"/>
            <a:ext cx="11220450" cy="3859742"/>
          </a:xfrm>
          <a:solidFill>
            <a:schemeClr val="accent3">
              <a:lumMod val="20000"/>
              <a:lumOff val="80000"/>
            </a:schemeClr>
          </a:solidFill>
          <a:ln>
            <a:solidFill>
              <a:schemeClr val="tx1"/>
            </a:solidFill>
          </a:ln>
        </p:spPr>
        <p:txBody>
          <a:bodyPr>
            <a:normAutofit fontScale="85000" lnSpcReduction="20000"/>
          </a:bodyPr>
          <a:lstStyle/>
          <a:p>
            <a:r>
              <a:rPr lang="en-IN" b="0" i="0" dirty="0">
                <a:effectLst/>
                <a:latin typeface="urw-din"/>
              </a:rPr>
              <a:t>Deleting rows from a view is also as simple as deleting rows from a table. </a:t>
            </a:r>
          </a:p>
          <a:p>
            <a:r>
              <a:rPr lang="en-IN" b="0" i="0" dirty="0">
                <a:effectLst/>
                <a:latin typeface="urw-din"/>
              </a:rPr>
              <a:t>We can use the DELETE statement of SQL to delete rows from a view.</a:t>
            </a:r>
          </a:p>
          <a:p>
            <a:r>
              <a:rPr lang="en-IN" b="0" i="0" dirty="0">
                <a:effectLst/>
                <a:latin typeface="urw-din"/>
              </a:rPr>
              <a:t>Also deleting a row from a view first delete the row from the actual table and the change is then reflected in the view.</a:t>
            </a:r>
          </a:p>
          <a:p>
            <a:endParaRPr lang="en-IN" b="0" i="0" dirty="0">
              <a:effectLst/>
              <a:latin typeface="urw-din"/>
            </a:endParaRPr>
          </a:p>
          <a:p>
            <a:pPr marL="0" indent="0">
              <a:buNone/>
            </a:pPr>
            <a:r>
              <a:rPr lang="en-IN" b="1" i="0" u="sng" dirty="0">
                <a:effectLst/>
                <a:latin typeface="urw-din"/>
              </a:rPr>
              <a:t>Syntax</a:t>
            </a:r>
            <a:r>
              <a:rPr lang="en-IN" b="0" i="0" u="sng" dirty="0">
                <a:effectLst/>
                <a:latin typeface="urw-din"/>
              </a:rPr>
              <a:t>:</a:t>
            </a:r>
          </a:p>
          <a:p>
            <a:pPr marL="0" indent="0">
              <a:buNone/>
            </a:pPr>
            <a:r>
              <a:rPr lang="en-IN" dirty="0"/>
              <a:t>DELETE FROM </a:t>
            </a:r>
            <a:r>
              <a:rPr lang="en-IN" dirty="0" err="1"/>
              <a:t>view_name</a:t>
            </a:r>
            <a:r>
              <a:rPr lang="en-IN" dirty="0"/>
              <a:t> WHERE condition; </a:t>
            </a:r>
          </a:p>
          <a:p>
            <a:endParaRPr lang="en-IN" b="1" dirty="0">
              <a:effectLst/>
            </a:endParaRPr>
          </a:p>
          <a:p>
            <a:pPr marL="0" indent="0">
              <a:buNone/>
            </a:pPr>
            <a:r>
              <a:rPr lang="en-IN" b="1" dirty="0" err="1">
                <a:effectLst/>
              </a:rPr>
              <a:t>view_name</a:t>
            </a:r>
            <a:r>
              <a:rPr lang="en-IN" dirty="0" err="1"/>
              <a:t>:Name</a:t>
            </a:r>
            <a:r>
              <a:rPr lang="en-IN" dirty="0"/>
              <a:t> of view from where we want to delete rows </a:t>
            </a:r>
          </a:p>
          <a:p>
            <a:pPr marL="0" indent="0">
              <a:buNone/>
            </a:pPr>
            <a:r>
              <a:rPr lang="en-IN" b="1" dirty="0">
                <a:effectLst/>
              </a:rPr>
              <a:t>condition</a:t>
            </a:r>
            <a:r>
              <a:rPr lang="en-IN" dirty="0"/>
              <a:t>: Condition to select rows</a:t>
            </a:r>
            <a:endParaRPr lang="en-US" dirty="0"/>
          </a:p>
        </p:txBody>
      </p:sp>
    </p:spTree>
    <p:extLst>
      <p:ext uri="{BB962C8B-B14F-4D97-AF65-F5344CB8AC3E}">
        <p14:creationId xmlns:p14="http://schemas.microsoft.com/office/powerpoint/2010/main" val="450443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A0A1-009F-AA75-2681-BD6152F58D68}"/>
              </a:ext>
            </a:extLst>
          </p:cNvPr>
          <p:cNvSpPr>
            <a:spLocks noGrp="1"/>
          </p:cNvSpPr>
          <p:nvPr>
            <p:ph type="title"/>
          </p:nvPr>
        </p:nvSpPr>
        <p:spPr>
          <a:xfrm>
            <a:off x="838200" y="0"/>
            <a:ext cx="10515600" cy="1325563"/>
          </a:xfrm>
        </p:spPr>
        <p:txBody>
          <a:bodyPr/>
          <a:lstStyle/>
          <a:p>
            <a:r>
              <a:rPr lang="en-IN" b="1" i="0" dirty="0">
                <a:effectLst/>
                <a:latin typeface="urw-din"/>
              </a:rPr>
              <a:t>Example</a:t>
            </a:r>
            <a:r>
              <a:rPr lang="en-IN" b="0" i="0" dirty="0">
                <a:effectLst/>
                <a:latin typeface="urw-din"/>
              </a:rPr>
              <a:t>:</a:t>
            </a:r>
            <a:endParaRPr lang="en-US" dirty="0"/>
          </a:p>
        </p:txBody>
      </p:sp>
      <p:sp>
        <p:nvSpPr>
          <p:cNvPr id="3" name="Content Placeholder 2">
            <a:extLst>
              <a:ext uri="{FF2B5EF4-FFF2-40B4-BE49-F238E27FC236}">
                <a16:creationId xmlns:a16="http://schemas.microsoft.com/office/drawing/2014/main" id="{27C4B403-F3F3-AB0A-481A-9925A8B8C0B7}"/>
              </a:ext>
            </a:extLst>
          </p:cNvPr>
          <p:cNvSpPr>
            <a:spLocks noGrp="1"/>
          </p:cNvSpPr>
          <p:nvPr>
            <p:ph idx="1"/>
          </p:nvPr>
        </p:nvSpPr>
        <p:spPr>
          <a:xfrm>
            <a:off x="623887" y="971286"/>
            <a:ext cx="11077575" cy="3859742"/>
          </a:xfrm>
          <a:solidFill>
            <a:schemeClr val="accent3">
              <a:lumMod val="20000"/>
              <a:lumOff val="80000"/>
            </a:schemeClr>
          </a:solidFill>
          <a:ln>
            <a:solidFill>
              <a:schemeClr val="tx1"/>
            </a:solidFill>
          </a:ln>
        </p:spPr>
        <p:txBody>
          <a:bodyPr/>
          <a:lstStyle/>
          <a:p>
            <a:pPr algn="l" fontAlgn="base"/>
            <a:r>
              <a:rPr lang="en-IN" b="0" i="0" dirty="0">
                <a:effectLst/>
                <a:latin typeface="urw-din"/>
              </a:rPr>
              <a:t>In this example we will delete the last row from the view </a:t>
            </a:r>
            <a:r>
              <a:rPr lang="en-IN" b="0" i="0" dirty="0" err="1">
                <a:effectLst/>
                <a:latin typeface="urw-din"/>
              </a:rPr>
              <a:t>DetailsView</a:t>
            </a:r>
            <a:r>
              <a:rPr lang="en-IN" b="0" i="0" dirty="0">
                <a:effectLst/>
                <a:latin typeface="urw-din"/>
              </a:rPr>
              <a:t> which we just added in the above example of inserting rows.</a:t>
            </a:r>
          </a:p>
          <a:p>
            <a:pPr marL="0" indent="0" algn="l" fontAlgn="base">
              <a:buNone/>
            </a:pPr>
            <a:endParaRPr lang="en-IN" dirty="0"/>
          </a:p>
          <a:p>
            <a:pPr marL="0" indent="0" algn="l" fontAlgn="base">
              <a:buNone/>
            </a:pPr>
            <a:r>
              <a:rPr lang="en-IN" dirty="0"/>
              <a:t>DELETE FROM </a:t>
            </a:r>
            <a:r>
              <a:rPr lang="en-IN" dirty="0" err="1"/>
              <a:t>DetailsView</a:t>
            </a:r>
            <a:r>
              <a:rPr lang="en-IN" dirty="0"/>
              <a:t> WHERE NAME="Suresh"; </a:t>
            </a:r>
          </a:p>
          <a:p>
            <a:pPr marL="0" indent="0" algn="l" fontAlgn="base">
              <a:buNone/>
            </a:pPr>
            <a:endParaRPr lang="en-IN" b="0" i="0" dirty="0">
              <a:effectLst/>
              <a:latin typeface="urw-din"/>
            </a:endParaRPr>
          </a:p>
          <a:p>
            <a:pPr marL="0" indent="0" algn="l" fontAlgn="base">
              <a:buNone/>
            </a:pPr>
            <a:r>
              <a:rPr lang="en-IN" b="0" i="0" dirty="0">
                <a:effectLst/>
                <a:latin typeface="urw-din"/>
              </a:rPr>
              <a:t>If we fetch all the data from </a:t>
            </a:r>
            <a:r>
              <a:rPr lang="en-IN" b="0" i="0" dirty="0" err="1">
                <a:effectLst/>
                <a:latin typeface="urw-din"/>
              </a:rPr>
              <a:t>DetailsView</a:t>
            </a:r>
            <a:r>
              <a:rPr lang="en-IN" b="0" i="0" dirty="0">
                <a:effectLst/>
                <a:latin typeface="urw-din"/>
              </a:rPr>
              <a:t> now as,</a:t>
            </a:r>
          </a:p>
          <a:p>
            <a:pPr marL="0" indent="0">
              <a:buNone/>
            </a:pPr>
            <a:r>
              <a:rPr lang="en-IN" dirty="0"/>
              <a:t>SELECT * FROM </a:t>
            </a:r>
            <a:r>
              <a:rPr lang="en-IN" dirty="0" err="1"/>
              <a:t>DetailsView</a:t>
            </a:r>
            <a:r>
              <a:rPr lang="en-IN" dirty="0"/>
              <a:t>;</a:t>
            </a:r>
            <a:endParaRPr lang="en-US" dirty="0"/>
          </a:p>
        </p:txBody>
      </p:sp>
      <p:pic>
        <p:nvPicPr>
          <p:cNvPr id="7170" name="Picture 2" descr="Screenshot (57)">
            <a:extLst>
              <a:ext uri="{FF2B5EF4-FFF2-40B4-BE49-F238E27FC236}">
                <a16:creationId xmlns:a16="http://schemas.microsoft.com/office/drawing/2014/main" id="{5FE9177B-78FE-621D-B9B7-F2D02E90D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049" y="4511674"/>
            <a:ext cx="4512163" cy="2346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F68169-B801-6DA0-355C-A0489DBD2C9A}"/>
              </a:ext>
            </a:extLst>
          </p:cNvPr>
          <p:cNvSpPr txBox="1"/>
          <p:nvPr/>
        </p:nvSpPr>
        <p:spPr>
          <a:xfrm>
            <a:off x="9445821" y="4142343"/>
            <a:ext cx="1789511" cy="369332"/>
          </a:xfrm>
          <a:prstGeom prst="rect">
            <a:avLst/>
          </a:prstGeom>
          <a:noFill/>
        </p:spPr>
        <p:txBody>
          <a:bodyPr wrap="square">
            <a:spAutoFit/>
          </a:bodyPr>
          <a:lstStyle/>
          <a:p>
            <a:r>
              <a:rPr lang="en-IN" b="0" i="0" dirty="0">
                <a:effectLst/>
                <a:latin typeface="urw-din"/>
              </a:rPr>
              <a:t>Output:</a:t>
            </a:r>
            <a:endParaRPr lang="en-US" dirty="0"/>
          </a:p>
        </p:txBody>
      </p:sp>
    </p:spTree>
    <p:extLst>
      <p:ext uri="{BB962C8B-B14F-4D97-AF65-F5344CB8AC3E}">
        <p14:creationId xmlns:p14="http://schemas.microsoft.com/office/powerpoint/2010/main" val="696316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84B6-ABEA-93C3-5FC4-409897369A0B}"/>
              </a:ext>
            </a:extLst>
          </p:cNvPr>
          <p:cNvSpPr>
            <a:spLocks noGrp="1"/>
          </p:cNvSpPr>
          <p:nvPr>
            <p:ph type="title"/>
          </p:nvPr>
        </p:nvSpPr>
        <p:spPr/>
        <p:txBody>
          <a:bodyPr/>
          <a:lstStyle/>
          <a:p>
            <a:r>
              <a:rPr lang="en-IN" b="1" i="0" dirty="0">
                <a:effectLst/>
                <a:latin typeface="urw-din"/>
              </a:rPr>
              <a:t>VIEWS WITH CHECKPOINT</a:t>
            </a:r>
            <a:endParaRPr lang="en-US" dirty="0"/>
          </a:p>
        </p:txBody>
      </p:sp>
      <p:sp>
        <p:nvSpPr>
          <p:cNvPr id="3" name="Content Placeholder 2">
            <a:extLst>
              <a:ext uri="{FF2B5EF4-FFF2-40B4-BE49-F238E27FC236}">
                <a16:creationId xmlns:a16="http://schemas.microsoft.com/office/drawing/2014/main" id="{FDF35E0D-0CFE-533A-03B3-5499F6B4FFF4}"/>
              </a:ext>
            </a:extLst>
          </p:cNvPr>
          <p:cNvSpPr>
            <a:spLocks noGrp="1"/>
          </p:cNvSpPr>
          <p:nvPr>
            <p:ph idx="1"/>
          </p:nvPr>
        </p:nvSpPr>
        <p:spPr>
          <a:xfrm>
            <a:off x="838199" y="1557338"/>
            <a:ext cx="10920413" cy="4128029"/>
          </a:xfrm>
          <a:solidFill>
            <a:schemeClr val="accent3">
              <a:lumMod val="20000"/>
              <a:lumOff val="80000"/>
            </a:schemeClr>
          </a:solidFill>
          <a:ln>
            <a:solidFill>
              <a:schemeClr val="tx1"/>
            </a:solidFill>
          </a:ln>
        </p:spPr>
        <p:txBody>
          <a:bodyPr>
            <a:normAutofit/>
          </a:bodyPr>
          <a:lstStyle/>
          <a:p>
            <a:pPr algn="just" fontAlgn="base"/>
            <a:r>
              <a:rPr lang="en-IN" sz="2400" b="0" i="0" dirty="0">
                <a:effectLst/>
                <a:latin typeface="urw-din"/>
              </a:rPr>
              <a:t>The WITH CHECK OPTION clause in SQL is a very useful clause for views.</a:t>
            </a:r>
          </a:p>
          <a:p>
            <a:pPr algn="just" fontAlgn="base"/>
            <a:r>
              <a:rPr lang="en-IN" sz="2400" b="0" i="0" dirty="0">
                <a:effectLst/>
                <a:latin typeface="urw-din"/>
              </a:rPr>
              <a:t> It is applicable to a updatable view. </a:t>
            </a:r>
          </a:p>
          <a:p>
            <a:pPr algn="just" fontAlgn="base"/>
            <a:r>
              <a:rPr lang="en-IN" sz="2400" b="0" i="0" dirty="0">
                <a:effectLst/>
                <a:latin typeface="urw-din"/>
              </a:rPr>
              <a:t>If the view is not updatable, then there is no meaning of including this clause in the CREATE VIEW statement.</a:t>
            </a:r>
          </a:p>
          <a:p>
            <a:pPr algn="just" fontAlgn="base">
              <a:buFont typeface="Arial" panose="020B0604020202020204" pitchFamily="34" charset="0"/>
              <a:buChar char="•"/>
            </a:pPr>
            <a:r>
              <a:rPr lang="en-IN" sz="2400" b="0" i="0" dirty="0">
                <a:effectLst/>
                <a:latin typeface="urw-din"/>
              </a:rPr>
              <a:t>The WITH CHECK OPTION clause is used to prevent the insertion of rows in the view where the condition in the WHERE clause in CREATE VIEW statement is not satisfied.</a:t>
            </a:r>
          </a:p>
          <a:p>
            <a:pPr algn="just" fontAlgn="base">
              <a:buFont typeface="Arial" panose="020B0604020202020204" pitchFamily="34" charset="0"/>
              <a:buChar char="•"/>
            </a:pPr>
            <a:r>
              <a:rPr lang="en-IN" sz="2400" b="0" i="0" dirty="0">
                <a:effectLst/>
                <a:latin typeface="urw-din"/>
              </a:rPr>
              <a:t>If we have used the WITH CHECK OPTION clause in the CREATE VIEW statement, and if the UPDATE or INSERT clause does not satisfy the conditions then they will return an error.</a:t>
            </a:r>
          </a:p>
          <a:p>
            <a:pPr algn="just"/>
            <a:endParaRPr lang="en-US" sz="2400" dirty="0"/>
          </a:p>
        </p:txBody>
      </p:sp>
    </p:spTree>
    <p:extLst>
      <p:ext uri="{BB962C8B-B14F-4D97-AF65-F5344CB8AC3E}">
        <p14:creationId xmlns:p14="http://schemas.microsoft.com/office/powerpoint/2010/main" val="3296366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051C6-B6D1-A7EC-68BF-2BA00D6EA9A5}"/>
              </a:ext>
            </a:extLst>
          </p:cNvPr>
          <p:cNvSpPr>
            <a:spLocks noGrp="1"/>
          </p:cNvSpPr>
          <p:nvPr>
            <p:ph type="title"/>
          </p:nvPr>
        </p:nvSpPr>
        <p:spPr>
          <a:xfrm>
            <a:off x="838200" y="-11113"/>
            <a:ext cx="10515600" cy="1325563"/>
          </a:xfrm>
        </p:spPr>
        <p:txBody>
          <a:bodyPr/>
          <a:lstStyle/>
          <a:p>
            <a:r>
              <a:rPr lang="en-IN" b="1" i="0" dirty="0">
                <a:effectLst/>
                <a:latin typeface="urw-din"/>
              </a:rPr>
              <a:t>Example</a:t>
            </a:r>
            <a:r>
              <a:rPr lang="en-IN" b="0" i="0" dirty="0">
                <a:effectLst/>
                <a:latin typeface="urw-din"/>
              </a:rPr>
              <a:t>:</a:t>
            </a:r>
            <a:endParaRPr lang="en-US" dirty="0"/>
          </a:p>
        </p:txBody>
      </p:sp>
      <p:sp>
        <p:nvSpPr>
          <p:cNvPr id="3" name="Content Placeholder 2">
            <a:extLst>
              <a:ext uri="{FF2B5EF4-FFF2-40B4-BE49-F238E27FC236}">
                <a16:creationId xmlns:a16="http://schemas.microsoft.com/office/drawing/2014/main" id="{A15A0256-0730-4F70-8153-11657042D57B}"/>
              </a:ext>
            </a:extLst>
          </p:cNvPr>
          <p:cNvSpPr>
            <a:spLocks noGrp="1"/>
          </p:cNvSpPr>
          <p:nvPr>
            <p:ph idx="1"/>
          </p:nvPr>
        </p:nvSpPr>
        <p:spPr>
          <a:xfrm>
            <a:off x="838200" y="1314450"/>
            <a:ext cx="10948988" cy="4370917"/>
          </a:xfrm>
          <a:solidFill>
            <a:schemeClr val="accent3">
              <a:lumMod val="20000"/>
              <a:lumOff val="80000"/>
            </a:schemeClr>
          </a:solidFill>
          <a:ln>
            <a:solidFill>
              <a:schemeClr val="tx1"/>
            </a:solidFill>
          </a:ln>
        </p:spPr>
        <p:txBody>
          <a:bodyPr>
            <a:normAutofit/>
          </a:bodyPr>
          <a:lstStyle/>
          <a:p>
            <a:pPr marL="0" indent="0" algn="just" fontAlgn="base">
              <a:buNone/>
            </a:pPr>
            <a:r>
              <a:rPr lang="en-IN" sz="2400" b="0" i="0" dirty="0">
                <a:effectLst/>
                <a:latin typeface="urw-din"/>
              </a:rPr>
              <a:t>In the below example we are creating a View </a:t>
            </a:r>
            <a:r>
              <a:rPr lang="en-IN" sz="2400" b="0" i="0" dirty="0" err="1">
                <a:effectLst/>
                <a:latin typeface="urw-din"/>
              </a:rPr>
              <a:t>SampleView</a:t>
            </a:r>
            <a:r>
              <a:rPr lang="en-IN" sz="2400" b="0" i="0" dirty="0">
                <a:effectLst/>
                <a:latin typeface="urw-din"/>
              </a:rPr>
              <a:t> from </a:t>
            </a:r>
            <a:r>
              <a:rPr lang="en-IN" sz="2400" b="0" i="0" dirty="0" err="1">
                <a:effectLst/>
                <a:latin typeface="urw-din"/>
              </a:rPr>
              <a:t>StudentDetails</a:t>
            </a:r>
            <a:r>
              <a:rPr lang="en-IN" sz="2400" b="0" i="0" dirty="0">
                <a:effectLst/>
                <a:latin typeface="urw-din"/>
              </a:rPr>
              <a:t> Table with WITH CHECK OPTION clause.</a:t>
            </a:r>
          </a:p>
          <a:p>
            <a:pPr marL="0" indent="0" algn="just">
              <a:buNone/>
            </a:pPr>
            <a:r>
              <a:rPr lang="en-IN" sz="2400" dirty="0"/>
              <a:t>CREATE VIEW </a:t>
            </a:r>
            <a:r>
              <a:rPr lang="en-IN" sz="2400" dirty="0" err="1"/>
              <a:t>SampleView</a:t>
            </a:r>
            <a:r>
              <a:rPr lang="en-IN" sz="2400" dirty="0"/>
              <a:t> AS SELECT S_ID, NAME FROM </a:t>
            </a:r>
            <a:r>
              <a:rPr lang="en-IN" sz="2400" dirty="0" err="1"/>
              <a:t>StudentDetails</a:t>
            </a:r>
            <a:r>
              <a:rPr lang="en-IN" sz="2400" dirty="0"/>
              <a:t> WHERE NAME IS NOT NULL WITH CHECK OPTION;</a:t>
            </a:r>
          </a:p>
          <a:p>
            <a:pPr algn="just" fontAlgn="base"/>
            <a:r>
              <a:rPr lang="en-IN" sz="2400" b="0" i="0" dirty="0">
                <a:effectLst/>
                <a:latin typeface="urw-din"/>
              </a:rPr>
              <a:t>In this View if we now try to insert a new row with null value in the NAME column then it will give an error because the view is created with the condition for NAME column as NOT NULL.</a:t>
            </a:r>
          </a:p>
          <a:p>
            <a:pPr algn="just" fontAlgn="base"/>
            <a:r>
              <a:rPr lang="en-IN" sz="2400" b="0" i="0" dirty="0">
                <a:effectLst/>
                <a:latin typeface="urw-din"/>
              </a:rPr>
              <a:t>For </a:t>
            </a:r>
            <a:r>
              <a:rPr lang="en-IN" sz="2400" b="0" i="0" dirty="0" err="1">
                <a:effectLst/>
                <a:latin typeface="urw-din"/>
              </a:rPr>
              <a:t>example,though</a:t>
            </a:r>
            <a:r>
              <a:rPr lang="en-IN" sz="2400" b="0" i="0" dirty="0">
                <a:effectLst/>
                <a:latin typeface="urw-din"/>
              </a:rPr>
              <a:t> the View is updatable but then also the below query for this View is not valid:</a:t>
            </a:r>
          </a:p>
          <a:p>
            <a:pPr marL="0" indent="0" algn="just">
              <a:buNone/>
            </a:pPr>
            <a:r>
              <a:rPr lang="en-IN" sz="2400" dirty="0"/>
              <a:t>INSERT INTO </a:t>
            </a:r>
            <a:r>
              <a:rPr lang="en-IN" sz="2400" dirty="0" err="1"/>
              <a:t>SampleView</a:t>
            </a:r>
            <a:r>
              <a:rPr lang="en-IN" sz="2400" dirty="0"/>
              <a:t>(S_ID) VALUES(6);</a:t>
            </a:r>
            <a:endParaRPr lang="en-US" sz="2400" dirty="0"/>
          </a:p>
        </p:txBody>
      </p:sp>
      <p:sp>
        <p:nvSpPr>
          <p:cNvPr id="6" name="TextBox 5">
            <a:extLst>
              <a:ext uri="{FF2B5EF4-FFF2-40B4-BE49-F238E27FC236}">
                <a16:creationId xmlns:a16="http://schemas.microsoft.com/office/drawing/2014/main" id="{16EA8436-D260-1D35-5865-C696D2335A44}"/>
              </a:ext>
            </a:extLst>
          </p:cNvPr>
          <p:cNvSpPr txBox="1"/>
          <p:nvPr/>
        </p:nvSpPr>
        <p:spPr>
          <a:xfrm>
            <a:off x="4318398" y="5872705"/>
            <a:ext cx="6093618" cy="369332"/>
          </a:xfrm>
          <a:prstGeom prst="rect">
            <a:avLst/>
          </a:prstGeom>
          <a:noFill/>
        </p:spPr>
        <p:txBody>
          <a:bodyPr wrap="square">
            <a:spAutoFit/>
          </a:bodyPr>
          <a:lstStyle/>
          <a:p>
            <a:r>
              <a:rPr lang="en-IN" b="1" i="0" dirty="0">
                <a:effectLst/>
                <a:latin typeface="urw-din"/>
              </a:rPr>
              <a:t>NOTE</a:t>
            </a:r>
            <a:r>
              <a:rPr lang="en-IN" b="0" i="0" dirty="0">
                <a:effectLst/>
                <a:latin typeface="urw-din"/>
              </a:rPr>
              <a:t>: The default value of NAME column is </a:t>
            </a:r>
            <a:r>
              <a:rPr lang="en-IN" b="0" i="1" dirty="0">
                <a:effectLst/>
                <a:latin typeface="urw-din"/>
              </a:rPr>
              <a:t>null</a:t>
            </a:r>
            <a:r>
              <a:rPr lang="en-IN" b="0" i="0" dirty="0">
                <a:effectLst/>
                <a:latin typeface="urw-din"/>
              </a:rPr>
              <a:t>.</a:t>
            </a:r>
            <a:endParaRPr lang="en-US" dirty="0"/>
          </a:p>
        </p:txBody>
      </p:sp>
    </p:spTree>
    <p:extLst>
      <p:ext uri="{BB962C8B-B14F-4D97-AF65-F5344CB8AC3E}">
        <p14:creationId xmlns:p14="http://schemas.microsoft.com/office/powerpoint/2010/main" val="282186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C53E-CBDA-0534-91CC-4C214AA8F815}"/>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Subqueries with the SELECT Statement</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876F2E99-D3D0-EE98-955F-A2FD20608AAA}"/>
              </a:ext>
            </a:extLst>
          </p:cNvPr>
          <p:cNvSpPr>
            <a:spLocks noGrp="1"/>
          </p:cNvSpPr>
          <p:nvPr>
            <p:ph idx="1"/>
          </p:nvPr>
        </p:nvSpPr>
        <p:spPr>
          <a:solidFill>
            <a:schemeClr val="accent3">
              <a:lumMod val="20000"/>
              <a:lumOff val="80000"/>
            </a:schemeClr>
          </a:solidFill>
          <a:ln>
            <a:solidFill>
              <a:schemeClr val="tx1"/>
            </a:solidFill>
          </a:ln>
        </p:spPr>
        <p:txBody>
          <a:bodyPr/>
          <a:lstStyle/>
          <a:p>
            <a:pPr algn="just"/>
            <a:r>
              <a:rPr lang="en-IN" b="0" i="0" dirty="0">
                <a:solidFill>
                  <a:srgbClr val="000000"/>
                </a:solidFill>
                <a:effectLst/>
                <a:latin typeface="Nunito" pitchFamily="2" charset="77"/>
              </a:rPr>
              <a:t>Subqueries are most frequently used with the SELECT statement. </a:t>
            </a:r>
          </a:p>
          <a:p>
            <a:pPr marL="0" indent="0" algn="just">
              <a:buNone/>
            </a:pPr>
            <a:r>
              <a:rPr lang="en-IN" dirty="0">
                <a:solidFill>
                  <a:srgbClr val="000000"/>
                </a:solidFill>
                <a:latin typeface="Nunito" pitchFamily="2" charset="77"/>
              </a:rPr>
              <a:t>S</a:t>
            </a:r>
            <a:r>
              <a:rPr lang="en-IN" b="0" i="0" dirty="0">
                <a:solidFill>
                  <a:srgbClr val="000000"/>
                </a:solidFill>
                <a:effectLst/>
                <a:latin typeface="Nunito" pitchFamily="2" charset="77"/>
              </a:rPr>
              <a:t>yntax</a:t>
            </a:r>
            <a:endParaRPr lang="en-IN" dirty="0"/>
          </a:p>
          <a:p>
            <a:pPr marL="0" indent="0">
              <a:buNone/>
            </a:pPr>
            <a:endParaRPr lang="en-IN" dirty="0"/>
          </a:p>
          <a:p>
            <a:pPr marL="0" indent="0">
              <a:buNone/>
            </a:pPr>
            <a:r>
              <a:rPr lang="en-IN" dirty="0"/>
              <a:t>SELECT </a:t>
            </a:r>
            <a:r>
              <a:rPr lang="en-IN" dirty="0" err="1"/>
              <a:t>column_name</a:t>
            </a:r>
            <a:r>
              <a:rPr lang="en-IN" dirty="0"/>
              <a:t> [, </a:t>
            </a:r>
            <a:r>
              <a:rPr lang="en-IN" dirty="0" err="1"/>
              <a:t>column_name</a:t>
            </a:r>
            <a:r>
              <a:rPr lang="en-IN" dirty="0"/>
              <a:t> ] FROM table1 [, table2 ] WHERE </a:t>
            </a:r>
            <a:r>
              <a:rPr lang="en-IN" dirty="0" err="1"/>
              <a:t>column_name</a:t>
            </a:r>
            <a:r>
              <a:rPr lang="en-IN" dirty="0"/>
              <a:t> OPERATOR (SELECT </a:t>
            </a:r>
            <a:r>
              <a:rPr lang="en-IN" dirty="0" err="1"/>
              <a:t>column_name</a:t>
            </a:r>
            <a:r>
              <a:rPr lang="en-IN" dirty="0"/>
              <a:t> [, </a:t>
            </a:r>
            <a:r>
              <a:rPr lang="en-IN" dirty="0" err="1"/>
              <a:t>column_name</a:t>
            </a:r>
            <a:r>
              <a:rPr lang="en-IN" dirty="0"/>
              <a:t> ] FROM table1 [, table2 ] [WHERE])</a:t>
            </a:r>
            <a:endParaRPr lang="en-US" dirty="0"/>
          </a:p>
        </p:txBody>
      </p:sp>
    </p:spTree>
    <p:extLst>
      <p:ext uri="{BB962C8B-B14F-4D97-AF65-F5344CB8AC3E}">
        <p14:creationId xmlns:p14="http://schemas.microsoft.com/office/powerpoint/2010/main" val="322462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523E-E37C-2049-0921-4FD63E7FA153}"/>
              </a:ext>
            </a:extLst>
          </p:cNvPr>
          <p:cNvSpPr>
            <a:spLocks noGrp="1"/>
          </p:cNvSpPr>
          <p:nvPr>
            <p:ph type="title"/>
          </p:nvPr>
        </p:nvSpPr>
        <p:spPr/>
        <p:txBody>
          <a:bodyPr>
            <a:normAutofit fontScale="90000"/>
          </a:bodyPr>
          <a:lstStyle/>
          <a:p>
            <a:r>
              <a:rPr lang="en-IN" b="0" i="0" dirty="0">
                <a:effectLst/>
                <a:cs typeface="Heebo" pitchFamily="2" charset="-79"/>
              </a:rPr>
              <a:t>Example</a:t>
            </a:r>
            <a:br>
              <a:rPr lang="en-IN" b="0" i="0" dirty="0">
                <a:effectLst/>
                <a:cs typeface="Heebo" pitchFamily="2" charset="-79"/>
              </a:rPr>
            </a:br>
            <a:br>
              <a:rPr lang="en-IN" b="0" i="0" dirty="0">
                <a:solidFill>
                  <a:srgbClr val="000000"/>
                </a:solidFill>
                <a:effectLst/>
              </a:rPr>
            </a:br>
            <a:endParaRPr lang="en-US" dirty="0"/>
          </a:p>
        </p:txBody>
      </p:sp>
      <p:sp>
        <p:nvSpPr>
          <p:cNvPr id="3" name="Content Placeholder 2">
            <a:extLst>
              <a:ext uri="{FF2B5EF4-FFF2-40B4-BE49-F238E27FC236}">
                <a16:creationId xmlns:a16="http://schemas.microsoft.com/office/drawing/2014/main" id="{FD2CDE10-0640-A62D-8B8A-A4B45B5F4C8D}"/>
              </a:ext>
            </a:extLst>
          </p:cNvPr>
          <p:cNvSpPr>
            <a:spLocks noGrp="1"/>
          </p:cNvSpPr>
          <p:nvPr>
            <p:ph idx="1"/>
          </p:nvPr>
        </p:nvSpPr>
        <p:spPr>
          <a:xfrm>
            <a:off x="838200" y="947057"/>
            <a:ext cx="6531429" cy="743631"/>
          </a:xfrm>
        </p:spPr>
        <p:txBody>
          <a:bodyPr>
            <a:normAutofit/>
          </a:bodyPr>
          <a:lstStyle/>
          <a:p>
            <a:pPr marL="0" indent="0">
              <a:buNone/>
            </a:pPr>
            <a:r>
              <a:rPr lang="en-IN" sz="2000" b="0" i="0" dirty="0">
                <a:solidFill>
                  <a:srgbClr val="000000"/>
                </a:solidFill>
                <a:effectLst/>
              </a:rPr>
              <a:t>Consider the CUSTOMERS table having the following records.</a:t>
            </a:r>
            <a:endParaRPr lang="en-US" sz="2000" dirty="0"/>
          </a:p>
        </p:txBody>
      </p:sp>
      <p:pic>
        <p:nvPicPr>
          <p:cNvPr id="6" name="Picture 5">
            <a:extLst>
              <a:ext uri="{FF2B5EF4-FFF2-40B4-BE49-F238E27FC236}">
                <a16:creationId xmlns:a16="http://schemas.microsoft.com/office/drawing/2014/main" id="{05051753-B1A0-EEAE-BAE7-083A17773569}"/>
              </a:ext>
            </a:extLst>
          </p:cNvPr>
          <p:cNvPicPr>
            <a:picLocks noChangeAspect="1"/>
          </p:cNvPicPr>
          <p:nvPr/>
        </p:nvPicPr>
        <p:blipFill>
          <a:blip r:embed="rId2"/>
          <a:stretch>
            <a:fillRect/>
          </a:stretch>
        </p:blipFill>
        <p:spPr>
          <a:xfrm>
            <a:off x="838200" y="1690688"/>
            <a:ext cx="5600700" cy="3238500"/>
          </a:xfrm>
          <a:prstGeom prst="rect">
            <a:avLst/>
          </a:prstGeom>
        </p:spPr>
      </p:pic>
      <p:sp>
        <p:nvSpPr>
          <p:cNvPr id="8" name="TextBox 7">
            <a:extLst>
              <a:ext uri="{FF2B5EF4-FFF2-40B4-BE49-F238E27FC236}">
                <a16:creationId xmlns:a16="http://schemas.microsoft.com/office/drawing/2014/main" id="{D244DD34-501B-7CBF-E3BE-95BA68C215E8}"/>
              </a:ext>
            </a:extLst>
          </p:cNvPr>
          <p:cNvSpPr txBox="1"/>
          <p:nvPr/>
        </p:nvSpPr>
        <p:spPr>
          <a:xfrm>
            <a:off x="7369629" y="1674674"/>
            <a:ext cx="4550229" cy="2031325"/>
          </a:xfrm>
          <a:prstGeom prst="rect">
            <a:avLst/>
          </a:prstGeom>
          <a:solidFill>
            <a:schemeClr val="accent3">
              <a:lumMod val="20000"/>
              <a:lumOff val="80000"/>
            </a:schemeClr>
          </a:solidFill>
          <a:ln>
            <a:solidFill>
              <a:schemeClr val="tx1"/>
            </a:solidFill>
          </a:ln>
        </p:spPr>
        <p:txBody>
          <a:bodyPr wrap="square">
            <a:spAutoFit/>
          </a:bodyPr>
          <a:lstStyle/>
          <a:p>
            <a:pPr algn="just"/>
            <a:r>
              <a:rPr lang="en-IN" b="0" i="0" dirty="0">
                <a:solidFill>
                  <a:srgbClr val="000000"/>
                </a:solidFill>
                <a:effectLst/>
                <a:latin typeface="Nunito" pitchFamily="2" charset="77"/>
              </a:rPr>
              <a:t>Now, let us check the following subquery with a SELECT statement.</a:t>
            </a:r>
          </a:p>
          <a:p>
            <a:pPr algn="just"/>
            <a:endParaRPr lang="en-IN" dirty="0">
              <a:solidFill>
                <a:srgbClr val="000000"/>
              </a:solidFill>
            </a:endParaRPr>
          </a:p>
          <a:p>
            <a:pPr algn="just"/>
            <a:r>
              <a:rPr lang="en-IN" dirty="0">
                <a:solidFill>
                  <a:srgbClr val="000000"/>
                </a:solidFill>
                <a:effectLst/>
              </a:rPr>
              <a:t>SELECT </a:t>
            </a:r>
            <a:r>
              <a:rPr lang="en-IN" dirty="0">
                <a:solidFill>
                  <a:srgbClr val="666600"/>
                </a:solidFill>
                <a:effectLst/>
              </a:rPr>
              <a:t>*</a:t>
            </a:r>
            <a:r>
              <a:rPr lang="en-IN" dirty="0">
                <a:solidFill>
                  <a:srgbClr val="000000"/>
                </a:solidFill>
                <a:effectLst/>
              </a:rPr>
              <a:t> FROM CUSTOMERS WHERE ID IN </a:t>
            </a:r>
            <a:r>
              <a:rPr lang="en-IN" dirty="0">
                <a:solidFill>
                  <a:srgbClr val="666600"/>
                </a:solidFill>
                <a:effectLst/>
              </a:rPr>
              <a:t>(</a:t>
            </a:r>
            <a:r>
              <a:rPr lang="en-IN" dirty="0">
                <a:solidFill>
                  <a:srgbClr val="000000"/>
                </a:solidFill>
                <a:effectLst/>
              </a:rPr>
              <a:t>SELECT ID FROM CUSTOMERS WHERE SALARY </a:t>
            </a:r>
            <a:r>
              <a:rPr lang="en-IN" dirty="0">
                <a:solidFill>
                  <a:srgbClr val="666600"/>
                </a:solidFill>
                <a:effectLst/>
              </a:rPr>
              <a:t>&gt;</a:t>
            </a:r>
            <a:r>
              <a:rPr lang="en-IN" dirty="0">
                <a:solidFill>
                  <a:srgbClr val="000000"/>
                </a:solidFill>
                <a:effectLst/>
              </a:rPr>
              <a:t> </a:t>
            </a:r>
            <a:r>
              <a:rPr lang="en-IN" dirty="0">
                <a:solidFill>
                  <a:srgbClr val="006666"/>
                </a:solidFill>
                <a:effectLst/>
              </a:rPr>
              <a:t>4500</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b="0" i="0" dirty="0">
                <a:solidFill>
                  <a:srgbClr val="000000"/>
                </a:solidFill>
                <a:effectLst/>
                <a:latin typeface="Nunito" pitchFamily="2" charset="77"/>
              </a:rPr>
              <a:t>This would produce the following result.</a:t>
            </a:r>
          </a:p>
        </p:txBody>
      </p:sp>
      <p:pic>
        <p:nvPicPr>
          <p:cNvPr id="9" name="Picture 8">
            <a:extLst>
              <a:ext uri="{FF2B5EF4-FFF2-40B4-BE49-F238E27FC236}">
                <a16:creationId xmlns:a16="http://schemas.microsoft.com/office/drawing/2014/main" id="{60BCB531-1AE0-8218-4B2F-683F13885840}"/>
              </a:ext>
            </a:extLst>
          </p:cNvPr>
          <p:cNvPicPr>
            <a:picLocks noChangeAspect="1"/>
          </p:cNvPicPr>
          <p:nvPr/>
        </p:nvPicPr>
        <p:blipFill>
          <a:blip r:embed="rId3"/>
          <a:stretch>
            <a:fillRect/>
          </a:stretch>
        </p:blipFill>
        <p:spPr>
          <a:xfrm>
            <a:off x="6571343" y="4165600"/>
            <a:ext cx="5537200" cy="2692400"/>
          </a:xfrm>
          <a:prstGeom prst="rect">
            <a:avLst/>
          </a:prstGeom>
        </p:spPr>
      </p:pic>
    </p:spTree>
    <p:extLst>
      <p:ext uri="{BB962C8B-B14F-4D97-AF65-F5344CB8AC3E}">
        <p14:creationId xmlns:p14="http://schemas.microsoft.com/office/powerpoint/2010/main" val="37977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8430-CB95-8DFB-73A5-44BAE143722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Subqueries with the INSERT Statement</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EAF070CC-CA2A-E48A-EE34-4F77AC5DDE7B}"/>
              </a:ext>
            </a:extLst>
          </p:cNvPr>
          <p:cNvSpPr>
            <a:spLocks noGrp="1"/>
          </p:cNvSpPr>
          <p:nvPr>
            <p:ph idx="1"/>
          </p:nvPr>
        </p:nvSpPr>
        <p:spPr>
          <a:xfrm>
            <a:off x="838200" y="1262743"/>
            <a:ext cx="10515600" cy="4498824"/>
          </a:xfrm>
          <a:solidFill>
            <a:schemeClr val="accent3">
              <a:lumMod val="20000"/>
              <a:lumOff val="80000"/>
            </a:schemeClr>
          </a:solidFill>
          <a:ln>
            <a:solidFill>
              <a:schemeClr val="tx1"/>
            </a:solidFill>
          </a:ln>
        </p:spPr>
        <p:txBody>
          <a:bodyPr>
            <a:normAutofit/>
          </a:bodyPr>
          <a:lstStyle/>
          <a:p>
            <a:pPr algn="just"/>
            <a:r>
              <a:rPr lang="en-IN" sz="2400" b="0" i="0" dirty="0">
                <a:solidFill>
                  <a:srgbClr val="000000"/>
                </a:solidFill>
                <a:effectLst/>
                <a:latin typeface="Nunito" pitchFamily="2" charset="77"/>
              </a:rPr>
              <a:t>Subqueries also can be used with INSERT statements.</a:t>
            </a:r>
          </a:p>
          <a:p>
            <a:pPr algn="just"/>
            <a:r>
              <a:rPr lang="en-IN" sz="2400" b="0" i="0" dirty="0">
                <a:solidFill>
                  <a:srgbClr val="000000"/>
                </a:solidFill>
                <a:effectLst/>
                <a:latin typeface="Nunito" pitchFamily="2" charset="77"/>
              </a:rPr>
              <a:t> The INSERT statement uses the data returned from the subquery to insert into another table. </a:t>
            </a:r>
          </a:p>
          <a:p>
            <a:pPr algn="just"/>
            <a:r>
              <a:rPr lang="en-IN" sz="2400" b="0" i="0" dirty="0">
                <a:solidFill>
                  <a:srgbClr val="000000"/>
                </a:solidFill>
                <a:effectLst/>
                <a:latin typeface="Nunito" pitchFamily="2" charset="77"/>
              </a:rPr>
              <a:t>The selected data in the subquery can be modified with any of the character, date or number functions.</a:t>
            </a:r>
          </a:p>
          <a:p>
            <a:pPr marL="0" indent="0" algn="just">
              <a:buNone/>
            </a:pPr>
            <a:r>
              <a:rPr lang="en-IN" sz="2400" b="1" u="sng" dirty="0">
                <a:solidFill>
                  <a:srgbClr val="000000"/>
                </a:solidFill>
                <a:latin typeface="Nunito" pitchFamily="2" charset="77"/>
              </a:rPr>
              <a:t>S</a:t>
            </a:r>
            <a:r>
              <a:rPr lang="en-IN" sz="2400" b="1" i="0" u="sng" dirty="0">
                <a:solidFill>
                  <a:srgbClr val="000000"/>
                </a:solidFill>
                <a:effectLst/>
                <a:latin typeface="Nunito" pitchFamily="2" charset="77"/>
              </a:rPr>
              <a:t>yntax</a:t>
            </a:r>
          </a:p>
          <a:p>
            <a:pPr marL="0" indent="0">
              <a:buNone/>
            </a:pPr>
            <a:r>
              <a:rPr lang="en-IN" sz="2400" dirty="0"/>
              <a:t>INSERT INTO </a:t>
            </a:r>
            <a:r>
              <a:rPr lang="en-IN" sz="2400" dirty="0" err="1"/>
              <a:t>table_name</a:t>
            </a:r>
            <a:r>
              <a:rPr lang="en-IN" sz="2400" dirty="0"/>
              <a:t> [ (column1 [, column2 ]) ] SELECT [ *|column1 [, column2 ] FROM table1 [, table2 ] [ WHERE VALUE OPERATOR ]</a:t>
            </a:r>
            <a:endParaRPr lang="en-US" sz="2400" dirty="0"/>
          </a:p>
        </p:txBody>
      </p:sp>
    </p:spTree>
    <p:extLst>
      <p:ext uri="{BB962C8B-B14F-4D97-AF65-F5344CB8AC3E}">
        <p14:creationId xmlns:p14="http://schemas.microsoft.com/office/powerpoint/2010/main" val="41404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FB64C3-2E92-C5A9-8D6A-284B64CB7F4D}"/>
              </a:ext>
            </a:extLst>
          </p:cNvPr>
          <p:cNvSpPr txBox="1"/>
          <p:nvPr/>
        </p:nvSpPr>
        <p:spPr>
          <a:xfrm>
            <a:off x="195943" y="598438"/>
            <a:ext cx="11898085" cy="1754326"/>
          </a:xfrm>
          <a:prstGeom prst="rect">
            <a:avLst/>
          </a:prstGeom>
          <a:solidFill>
            <a:schemeClr val="accent3">
              <a:lumMod val="20000"/>
              <a:lumOff val="80000"/>
            </a:schemeClr>
          </a:solidFill>
          <a:ln>
            <a:solidFill>
              <a:schemeClr val="tx1"/>
            </a:solidFill>
          </a:ln>
        </p:spPr>
        <p:txBody>
          <a:bodyPr wrap="square">
            <a:spAutoFit/>
          </a:bodyPr>
          <a:lstStyle/>
          <a:p>
            <a:pPr algn="l"/>
            <a:r>
              <a:rPr lang="en-IN" b="0" i="0" dirty="0">
                <a:effectLst/>
                <a:latin typeface="Heebo" pitchFamily="2" charset="-79"/>
                <a:cs typeface="Heebo" pitchFamily="2" charset="-79"/>
              </a:rPr>
              <a:t>Example</a:t>
            </a:r>
          </a:p>
          <a:p>
            <a:pPr algn="just"/>
            <a:r>
              <a:rPr lang="en-IN" b="0" i="0" dirty="0">
                <a:solidFill>
                  <a:srgbClr val="000000"/>
                </a:solidFill>
                <a:effectLst/>
                <a:latin typeface="Nunito" pitchFamily="2" charset="77"/>
              </a:rPr>
              <a:t>Consider a table CUSTOMERS_BKP with similar structure as CUSTOMERS table. Now to copy the complete CUSTOMERS table into the CUSTOMERS_BKP table, you can use the following syntax.</a:t>
            </a:r>
          </a:p>
          <a:p>
            <a:endParaRPr lang="en-IN" dirty="0"/>
          </a:p>
          <a:p>
            <a:endParaRPr lang="en-IN" dirty="0"/>
          </a:p>
          <a:p>
            <a:r>
              <a:rPr lang="en-IN" dirty="0"/>
              <a:t> INSERT INTO CUSTOMERS_BKP SELECT * FROM CUSTOMERS WHERE ID IN (SELECT ID FROM CUSTOMERS) ;</a:t>
            </a:r>
            <a:endParaRPr lang="en-US" dirty="0"/>
          </a:p>
        </p:txBody>
      </p:sp>
      <p:pic>
        <p:nvPicPr>
          <p:cNvPr id="6" name="Picture 5">
            <a:extLst>
              <a:ext uri="{FF2B5EF4-FFF2-40B4-BE49-F238E27FC236}">
                <a16:creationId xmlns:a16="http://schemas.microsoft.com/office/drawing/2014/main" id="{60F877C9-5913-B86B-820C-A575D06EF370}"/>
              </a:ext>
            </a:extLst>
          </p:cNvPr>
          <p:cNvPicPr>
            <a:picLocks noChangeAspect="1"/>
          </p:cNvPicPr>
          <p:nvPr/>
        </p:nvPicPr>
        <p:blipFill>
          <a:blip r:embed="rId2"/>
          <a:stretch>
            <a:fillRect/>
          </a:stretch>
        </p:blipFill>
        <p:spPr>
          <a:xfrm>
            <a:off x="3687536" y="2885987"/>
            <a:ext cx="5600700" cy="3238500"/>
          </a:xfrm>
          <a:prstGeom prst="rect">
            <a:avLst/>
          </a:prstGeom>
        </p:spPr>
      </p:pic>
    </p:spTree>
    <p:extLst>
      <p:ext uri="{BB962C8B-B14F-4D97-AF65-F5344CB8AC3E}">
        <p14:creationId xmlns:p14="http://schemas.microsoft.com/office/powerpoint/2010/main" val="17048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E3F0-371B-BF1C-E6A9-94FEE546BC58}"/>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Subqueries with the UPDATE Statement</a:t>
            </a:r>
            <a:br>
              <a:rPr lang="en-IN"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82C161BC-F551-2421-FEC8-9E48D934E5E4}"/>
              </a:ext>
            </a:extLst>
          </p:cNvPr>
          <p:cNvSpPr>
            <a:spLocks noGrp="1"/>
          </p:cNvSpPr>
          <p:nvPr>
            <p:ph idx="1"/>
          </p:nvPr>
        </p:nvSpPr>
        <p:spPr/>
        <p:txBody>
          <a:bodyPr>
            <a:normAutofit/>
          </a:bodyPr>
          <a:lstStyle/>
          <a:p>
            <a:pPr algn="just"/>
            <a:r>
              <a:rPr lang="en-IN" sz="2400" b="0" i="0" dirty="0">
                <a:solidFill>
                  <a:srgbClr val="000000"/>
                </a:solidFill>
                <a:effectLst/>
                <a:latin typeface="Nunito" pitchFamily="2" charset="77"/>
              </a:rPr>
              <a:t>The subquery can be used in conjunction with the UPDATE statement. </a:t>
            </a:r>
          </a:p>
          <a:p>
            <a:pPr algn="just"/>
            <a:r>
              <a:rPr lang="en-IN" sz="2400" b="0" i="0" dirty="0">
                <a:solidFill>
                  <a:srgbClr val="000000"/>
                </a:solidFill>
                <a:effectLst/>
                <a:latin typeface="Nunito" pitchFamily="2" charset="77"/>
              </a:rPr>
              <a:t>Either single or multiple columns in a table can be updated when using a subquery with the UPDATE statement.</a:t>
            </a:r>
          </a:p>
          <a:p>
            <a:pPr marL="0" indent="0" algn="just">
              <a:buNone/>
            </a:pPr>
            <a:endParaRPr lang="en-IN" sz="2400" b="1" i="0" u="sng" dirty="0">
              <a:solidFill>
                <a:srgbClr val="000000"/>
              </a:solidFill>
              <a:effectLst/>
              <a:latin typeface="Nunito" pitchFamily="2" charset="77"/>
            </a:endParaRPr>
          </a:p>
        </p:txBody>
      </p:sp>
      <p:sp>
        <p:nvSpPr>
          <p:cNvPr id="5" name="TextBox 4">
            <a:extLst>
              <a:ext uri="{FF2B5EF4-FFF2-40B4-BE49-F238E27FC236}">
                <a16:creationId xmlns:a16="http://schemas.microsoft.com/office/drawing/2014/main" id="{431388AC-EC7E-064E-811A-4380B4E1910A}"/>
              </a:ext>
            </a:extLst>
          </p:cNvPr>
          <p:cNvSpPr txBox="1"/>
          <p:nvPr/>
        </p:nvSpPr>
        <p:spPr>
          <a:xfrm>
            <a:off x="1089422" y="3755496"/>
            <a:ext cx="10515600" cy="923330"/>
          </a:xfrm>
          <a:prstGeom prst="rect">
            <a:avLst/>
          </a:prstGeom>
          <a:solidFill>
            <a:schemeClr val="accent3">
              <a:lumMod val="20000"/>
              <a:lumOff val="80000"/>
            </a:schemeClr>
          </a:solidFill>
          <a:ln>
            <a:solidFill>
              <a:schemeClr val="tx1"/>
            </a:solidFill>
          </a:ln>
        </p:spPr>
        <p:txBody>
          <a:bodyPr wrap="square">
            <a:spAutoFit/>
          </a:bodyPr>
          <a:lstStyle/>
          <a:p>
            <a:pPr marL="0" indent="0" algn="just">
              <a:buNone/>
            </a:pPr>
            <a:r>
              <a:rPr lang="en-IN" sz="1800" b="1" i="0" u="sng" dirty="0">
                <a:solidFill>
                  <a:srgbClr val="000000"/>
                </a:solidFill>
                <a:effectLst/>
                <a:latin typeface="Nunito" pitchFamily="2" charset="77"/>
              </a:rPr>
              <a:t>SYNTAX</a:t>
            </a:r>
          </a:p>
          <a:p>
            <a:pPr marL="0" indent="0" algn="just">
              <a:buNone/>
            </a:pPr>
            <a:r>
              <a:rPr lang="en-IN" sz="1800" b="0" i="0" dirty="0">
                <a:solidFill>
                  <a:srgbClr val="000000"/>
                </a:solidFill>
                <a:effectLst/>
                <a:latin typeface="Nunito" pitchFamily="2" charset="77"/>
              </a:rPr>
              <a:t> </a:t>
            </a:r>
            <a:r>
              <a:rPr lang="en-IN" sz="1800" dirty="0"/>
              <a:t>UPDATE table SET </a:t>
            </a:r>
            <a:r>
              <a:rPr lang="en-IN" sz="1800" dirty="0" err="1"/>
              <a:t>column_name</a:t>
            </a:r>
            <a:r>
              <a:rPr lang="en-IN" sz="1800" dirty="0"/>
              <a:t> = </a:t>
            </a:r>
            <a:r>
              <a:rPr lang="en-IN" sz="1800" dirty="0" err="1"/>
              <a:t>new_value</a:t>
            </a:r>
            <a:r>
              <a:rPr lang="en-IN" sz="1800" dirty="0"/>
              <a:t> [ WHERE OPERATOR [ VALUE ] (SELECT COLUMN_NAME FROM TABLE_NAME) [ WHERE) ]</a:t>
            </a:r>
            <a:endParaRPr lang="en-US" sz="1800" dirty="0"/>
          </a:p>
        </p:txBody>
      </p:sp>
    </p:spTree>
    <p:extLst>
      <p:ext uri="{BB962C8B-B14F-4D97-AF65-F5344CB8AC3E}">
        <p14:creationId xmlns:p14="http://schemas.microsoft.com/office/powerpoint/2010/main" val="309384910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264</TotalTime>
  <Words>2715</Words>
  <Application>Microsoft Macintosh PowerPoint</Application>
  <PresentationFormat>Widescreen</PresentationFormat>
  <Paragraphs>242</Paragraphs>
  <Slides>43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Avenir Next LT Pro</vt:lpstr>
      <vt:lpstr>Calibri</vt:lpstr>
      <vt:lpstr>Consolas</vt:lpstr>
      <vt:lpstr>Heebo</vt:lpstr>
      <vt:lpstr>Nunito</vt:lpstr>
      <vt:lpstr>Segoe UI</vt:lpstr>
      <vt:lpstr>sofia-pro</vt:lpstr>
      <vt:lpstr>Tw Cen MT</vt:lpstr>
      <vt:lpstr>urw-din</vt:lpstr>
      <vt:lpstr>Verdana</vt:lpstr>
      <vt:lpstr>ShapesVTI</vt:lpstr>
      <vt:lpstr>DATABASE MANAGEMENT SYSTEMS LAB</vt:lpstr>
      <vt:lpstr>IN Operator With a SubQuery</vt:lpstr>
      <vt:lpstr>IN Operator With a SubQuery</vt:lpstr>
      <vt:lpstr>IN Operator With a SubQuery</vt:lpstr>
      <vt:lpstr>Subqueries with the SELECT Statement </vt:lpstr>
      <vt:lpstr>Example  </vt:lpstr>
      <vt:lpstr>Subqueries with the INSERT Statement </vt:lpstr>
      <vt:lpstr>PowerPoint Presentation</vt:lpstr>
      <vt:lpstr>Subqueries with the UPDATE Statement </vt:lpstr>
      <vt:lpstr>PowerPoint Presentation</vt:lpstr>
      <vt:lpstr>Subqueries with the DELETE Statement </vt:lpstr>
      <vt:lpstr>PowerPoint Presentation</vt:lpstr>
      <vt:lpstr>EXISTS Operator </vt:lpstr>
      <vt:lpstr>PowerPoint Presentation</vt:lpstr>
      <vt:lpstr>SQL EXISTS Examples </vt:lpstr>
      <vt:lpstr>PowerPoint Presentation</vt:lpstr>
      <vt:lpstr>GROUP BY </vt:lpstr>
      <vt:lpstr>PowerPoint Presentation</vt:lpstr>
      <vt:lpstr>PowerPoint Presentation</vt:lpstr>
      <vt:lpstr>PowerPoint Presentation</vt:lpstr>
      <vt:lpstr> SQL HAVING Clause </vt:lpstr>
      <vt:lpstr>PowerPoint Presentation</vt:lpstr>
      <vt:lpstr>PowerPoint Presentation</vt:lpstr>
      <vt:lpstr>PowerPoint Presentation</vt:lpstr>
      <vt:lpstr>PowerPoint Presentation</vt:lpstr>
      <vt:lpstr>PowerPoint Presentation</vt:lpstr>
      <vt:lpstr>PowerPoint Presentation</vt:lpstr>
      <vt:lpstr>SQL STRING FUNCTIONS</vt:lpstr>
      <vt:lpstr>REVERSE() Function </vt:lpstr>
      <vt:lpstr>SQL | Views </vt:lpstr>
      <vt:lpstr>PowerPoint Presentation</vt:lpstr>
      <vt:lpstr>PowerPoint Presentation</vt:lpstr>
      <vt:lpstr>Creating View from multiple tables</vt:lpstr>
      <vt:lpstr>DELETING VIEWS </vt:lpstr>
      <vt:lpstr>UPDATING VIEWS </vt:lpstr>
      <vt:lpstr>UPDATING VIEWS</vt:lpstr>
      <vt:lpstr>Example</vt:lpstr>
      <vt:lpstr>Inserting a row in a view:</vt:lpstr>
      <vt:lpstr>Example:</vt:lpstr>
      <vt:lpstr>Deleting a row from a View</vt:lpstr>
      <vt:lpstr>Example:</vt:lpstr>
      <vt:lpstr>VIEWS WITH CHECKPOINT</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Pratikshya Sharma</dc:creator>
  <cp:lastModifiedBy>Pratikshya Sharma</cp:lastModifiedBy>
  <cp:revision>158</cp:revision>
  <dcterms:created xsi:type="dcterms:W3CDTF">2022-10-18T11:50:34Z</dcterms:created>
  <dcterms:modified xsi:type="dcterms:W3CDTF">2022-10-18T16:15:02Z</dcterms:modified>
</cp:coreProperties>
</file>