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4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DBF4-0A6C-7AE1-96E9-561ADA329E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7837D5-88D2-C7EB-FF93-2AE476C5F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3AFC57-0EDA-289A-603D-70F22308BD2A}"/>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758123D4-790B-0FF0-3D19-A0AF1455A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C28D2-8B69-E8AB-F93D-4F8E64C42245}"/>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95917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2B20-7E6B-2AA7-7124-3AF0FF5604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36CD5E-CF8A-ED7D-DBC2-954D52F4C2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5773B8-5CFD-4CF9-F74D-027CC6B7CAB6}"/>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16A26F1B-CD59-B149-C89C-B3385D696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9C091-E33F-5326-089A-2B5C017C345D}"/>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59828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11027-F348-6C3C-2DAD-68DD5D9D2C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8C554F-47D8-F851-927F-2D78E1508E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F809A1-A6E7-539E-DE39-2A6F782302E6}"/>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4A2647EA-05EF-ED3F-61D5-B9E7F4EBA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41A0E-53C8-D811-2C52-50AA67BC113E}"/>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4986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56B9-3ACE-06C0-F453-E4B456778F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40BBB4-9A90-D8A3-54BA-45002CE61B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8B55CA-DCBA-0CDA-4D97-CE7BE741468B}"/>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B675B911-1829-05DB-C63E-61FDF4200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D8826-6466-F70B-FD7E-45F2B3D6DD1D}"/>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186056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CA46-7C16-C2FF-E15C-0C27804AC9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81C5CB-CDC1-9BF6-5AE9-094494115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2D5C19-7E6A-9A89-5987-E2BF1768BCE5}"/>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4B1EEDC1-6001-EE77-0F96-C9ADE7C64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C668D-0492-D4EC-83BB-D12FBE23F86C}"/>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2068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2452-5D46-B726-B4B8-B1AA2A31AD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F5D7E6-A369-1F37-B12B-7C2791629F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3157D2-FA1B-E6F5-CC21-440C9865B1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A2A5A23-BDB8-2F68-2EE4-E8F5040B1116}"/>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6" name="Footer Placeholder 5">
            <a:extLst>
              <a:ext uri="{FF2B5EF4-FFF2-40B4-BE49-F238E27FC236}">
                <a16:creationId xmlns:a16="http://schemas.microsoft.com/office/drawing/2014/main" id="{6432DFB3-8183-E3AA-0BA2-77873BB8A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DDD23-6E42-9860-DE61-041C1936AE45}"/>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6252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905-A76D-E2DA-D0F6-46CAAD9B03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5468A9-DEB3-1C80-9B14-0051E8A9A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C7D889-4FA3-827F-BB2B-C0EF412A4D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BF4CA2-0D48-B377-4108-1ABEAC190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94EAE-9BF8-7127-5282-2FB96369EC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856C9A3-8C55-F606-364D-E59EA49CE11A}"/>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8" name="Footer Placeholder 7">
            <a:extLst>
              <a:ext uri="{FF2B5EF4-FFF2-40B4-BE49-F238E27FC236}">
                <a16:creationId xmlns:a16="http://schemas.microsoft.com/office/drawing/2014/main" id="{DEFB0AA0-9C62-A944-5B93-A654420C8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049E0-CA8F-5175-02F7-F938EA616379}"/>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666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8AF9-8E66-BA98-6B1E-7AD8D91AEB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3B6DD7-FA53-AAED-F6A2-DB0EE42CDF88}"/>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4" name="Footer Placeholder 3">
            <a:extLst>
              <a:ext uri="{FF2B5EF4-FFF2-40B4-BE49-F238E27FC236}">
                <a16:creationId xmlns:a16="http://schemas.microsoft.com/office/drawing/2014/main" id="{40F62C59-EC02-FCEE-832A-4E2AF2ECB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FBFFB-E267-B5D1-337B-D9634784E56A}"/>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73096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E3362-6359-FA86-69B6-A776ECC3354F}"/>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3" name="Footer Placeholder 2">
            <a:extLst>
              <a:ext uri="{FF2B5EF4-FFF2-40B4-BE49-F238E27FC236}">
                <a16:creationId xmlns:a16="http://schemas.microsoft.com/office/drawing/2014/main" id="{5ED34E9B-4E33-EC4D-0192-B5D53C525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24F5AB-6A77-BBEB-81F4-64BA3DF2ABA1}"/>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191093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8DD8-CDCF-63F4-8316-8AC64BA5F2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10C1C7-0BD8-F4CA-8AAE-D5A6436F5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040F0DA-D31E-214A-B3A2-D71456E36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96A45A-6378-38A9-CF40-861203D5AF16}"/>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6" name="Footer Placeholder 5">
            <a:extLst>
              <a:ext uri="{FF2B5EF4-FFF2-40B4-BE49-F238E27FC236}">
                <a16:creationId xmlns:a16="http://schemas.microsoft.com/office/drawing/2014/main" id="{70B07865-5D6A-B573-D96B-519724364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F3774-9A5B-4552-0F7A-B18195B3C137}"/>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13892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157F-67FB-EDE5-1D4B-A6AD25F1AF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4B4C76-0039-F7D3-D541-3CF58041D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EF9BA-64EB-69F6-A17B-BE6D619B1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5B064C-2887-43B3-C956-B2F47EF72F26}"/>
              </a:ext>
            </a:extLst>
          </p:cNvPr>
          <p:cNvSpPr>
            <a:spLocks noGrp="1"/>
          </p:cNvSpPr>
          <p:nvPr>
            <p:ph type="dt" sz="half" idx="10"/>
          </p:nvPr>
        </p:nvSpPr>
        <p:spPr/>
        <p:txBody>
          <a:bodyPr/>
          <a:lstStyle/>
          <a:p>
            <a:fld id="{E6D29BE5-D2BB-9040-AC1F-C7274C7E2499}" type="datetimeFigureOut">
              <a:rPr lang="en-US" smtClean="0"/>
              <a:t>11/4/22</a:t>
            </a:fld>
            <a:endParaRPr lang="en-US"/>
          </a:p>
        </p:txBody>
      </p:sp>
      <p:sp>
        <p:nvSpPr>
          <p:cNvPr id="6" name="Footer Placeholder 5">
            <a:extLst>
              <a:ext uri="{FF2B5EF4-FFF2-40B4-BE49-F238E27FC236}">
                <a16:creationId xmlns:a16="http://schemas.microsoft.com/office/drawing/2014/main" id="{1F2F4E5E-D47F-FEE5-214D-7EEA5F51D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468A5-822C-A4C9-8317-D57121FA3FA1}"/>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417605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4B431-0509-2C5A-576C-02F5D5BC1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0C52AC-4EFA-C2BF-7A1F-BC259812A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B504B7-8D3F-0200-7DF0-2C706E3BB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29BE5-D2BB-9040-AC1F-C7274C7E2499}" type="datetimeFigureOut">
              <a:rPr lang="en-US" smtClean="0"/>
              <a:t>11/4/22</a:t>
            </a:fld>
            <a:endParaRPr lang="en-US"/>
          </a:p>
        </p:txBody>
      </p:sp>
      <p:sp>
        <p:nvSpPr>
          <p:cNvPr id="5" name="Footer Placeholder 4">
            <a:extLst>
              <a:ext uri="{FF2B5EF4-FFF2-40B4-BE49-F238E27FC236}">
                <a16:creationId xmlns:a16="http://schemas.microsoft.com/office/drawing/2014/main" id="{4B1308B1-DDB3-12D6-9C5B-AFB8C7708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E1A35-BB2C-125E-073F-584853DD1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5BF6A-38D8-F54D-B928-3C3E9AF0C5A3}" type="slidenum">
              <a:rPr lang="en-US" smtClean="0"/>
              <a:t>‹#›</a:t>
            </a:fld>
            <a:endParaRPr lang="en-US"/>
          </a:p>
        </p:txBody>
      </p:sp>
    </p:spTree>
    <p:extLst>
      <p:ext uri="{BB962C8B-B14F-4D97-AF65-F5344CB8AC3E}">
        <p14:creationId xmlns:p14="http://schemas.microsoft.com/office/powerpoint/2010/main" val="232648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A2CCFE4D-EC3F-9DFF-C6CE-B8F408E97207}"/>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13E3635-177B-D074-1551-403D20AA0DEF}"/>
              </a:ext>
            </a:extLst>
          </p:cNvPr>
          <p:cNvSpPr>
            <a:spLocks noGrp="1"/>
          </p:cNvSpPr>
          <p:nvPr>
            <p:ph type="ctrTitle"/>
          </p:nvPr>
        </p:nvSpPr>
        <p:spPr>
          <a:xfrm>
            <a:off x="8022021" y="2600330"/>
            <a:ext cx="3852041" cy="2465657"/>
          </a:xfrm>
        </p:spPr>
        <p:txBody>
          <a:bodyPr>
            <a:noAutofit/>
          </a:bodyPr>
          <a:lstStyle/>
          <a:p>
            <a:r>
              <a:rPr lang="en-US" sz="4400" b="1" dirty="0"/>
              <a:t>DATABASE MANAGEMENT SYSTEMS – PL/SQL</a:t>
            </a:r>
          </a:p>
        </p:txBody>
      </p:sp>
      <p:sp>
        <p:nvSpPr>
          <p:cNvPr id="3" name="Subtitle 2">
            <a:extLst>
              <a:ext uri="{FF2B5EF4-FFF2-40B4-BE49-F238E27FC236}">
                <a16:creationId xmlns:a16="http://schemas.microsoft.com/office/drawing/2014/main" id="{455130C6-2E30-C2E2-33CD-A6209232AFE7}"/>
              </a:ext>
            </a:extLst>
          </p:cNvPr>
          <p:cNvSpPr>
            <a:spLocks noGrp="1"/>
          </p:cNvSpPr>
          <p:nvPr>
            <p:ph type="subTitle" idx="1"/>
          </p:nvPr>
        </p:nvSpPr>
        <p:spPr>
          <a:xfrm>
            <a:off x="7861738" y="5626998"/>
            <a:ext cx="4330262" cy="683284"/>
          </a:xfrm>
        </p:spPr>
        <p:txBody>
          <a:bodyPr>
            <a:noAutofit/>
          </a:bodyPr>
          <a:lstStyle/>
          <a:p>
            <a:r>
              <a:rPr lang="en-US" sz="2800" dirty="0"/>
              <a:t>MCA 3</a:t>
            </a:r>
            <a:r>
              <a:rPr lang="en-US" sz="2800" baseline="30000" dirty="0"/>
              <a:t>RD</a:t>
            </a:r>
            <a:r>
              <a:rPr lang="en-US" sz="2800" dirty="0"/>
              <a:t> SEMESTER, </a:t>
            </a:r>
          </a:p>
          <a:p>
            <a:r>
              <a:rPr lang="en-US" sz="2800" dirty="0"/>
              <a:t>SIKKIM UNIVERSITY</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922B-A5A0-72CE-373C-64B65387ED0F}"/>
              </a:ext>
            </a:extLst>
          </p:cNvPr>
          <p:cNvSpPr>
            <a:spLocks noGrp="1"/>
          </p:cNvSpPr>
          <p:nvPr>
            <p:ph type="title"/>
          </p:nvPr>
        </p:nvSpPr>
        <p:spPr>
          <a:xfrm>
            <a:off x="468086" y="2103437"/>
            <a:ext cx="2764971" cy="1325563"/>
          </a:xfrm>
          <a:solidFill>
            <a:schemeClr val="accent2">
              <a:lumMod val="20000"/>
              <a:lumOff val="80000"/>
            </a:schemeClr>
          </a:solidFill>
          <a:ln>
            <a:solidFill>
              <a:schemeClr val="tx1"/>
            </a:solidFill>
          </a:ln>
        </p:spPr>
        <p:txBody>
          <a:bodyPr>
            <a:normAutofit/>
          </a:bodyPr>
          <a:lstStyle/>
          <a:p>
            <a:r>
              <a:rPr lang="en-IN" sz="2000" b="1" i="0" dirty="0">
                <a:solidFill>
                  <a:srgbClr val="000000"/>
                </a:solidFill>
                <a:effectLst/>
                <a:latin typeface="Heebo" pitchFamily="2" charset="-79"/>
                <a:cs typeface="Heebo" pitchFamily="2" charset="-79"/>
              </a:rPr>
              <a:t>ASSIGNING SQL QUERY RESULTS TO PL/SQL VARIABLES</a:t>
            </a:r>
            <a:br>
              <a:rPr lang="en-IN" sz="2000" b="1" i="0" dirty="0">
                <a:solidFill>
                  <a:srgbClr val="000000"/>
                </a:solidFill>
                <a:effectLst/>
                <a:latin typeface="Heebo" pitchFamily="2" charset="-79"/>
                <a:cs typeface="Heebo" pitchFamily="2" charset="-79"/>
              </a:rPr>
            </a:br>
            <a:endParaRPr lang="en-US" sz="2000" dirty="0"/>
          </a:p>
        </p:txBody>
      </p:sp>
      <p:pic>
        <p:nvPicPr>
          <p:cNvPr id="4" name="Picture 3">
            <a:extLst>
              <a:ext uri="{FF2B5EF4-FFF2-40B4-BE49-F238E27FC236}">
                <a16:creationId xmlns:a16="http://schemas.microsoft.com/office/drawing/2014/main" id="{B5C0B2C3-C5C6-106B-5E0D-C7D2F6592E67}"/>
              </a:ext>
            </a:extLst>
          </p:cNvPr>
          <p:cNvPicPr>
            <a:picLocks noChangeAspect="1"/>
          </p:cNvPicPr>
          <p:nvPr/>
        </p:nvPicPr>
        <p:blipFill>
          <a:blip r:embed="rId2"/>
          <a:stretch>
            <a:fillRect/>
          </a:stretch>
        </p:blipFill>
        <p:spPr>
          <a:xfrm>
            <a:off x="3334804" y="0"/>
            <a:ext cx="8857196" cy="6858000"/>
          </a:xfrm>
          <a:prstGeom prst="rect">
            <a:avLst/>
          </a:prstGeom>
          <a:ln>
            <a:solidFill>
              <a:schemeClr val="tx1"/>
            </a:solidFill>
          </a:ln>
        </p:spPr>
      </p:pic>
    </p:spTree>
    <p:extLst>
      <p:ext uri="{BB962C8B-B14F-4D97-AF65-F5344CB8AC3E}">
        <p14:creationId xmlns:p14="http://schemas.microsoft.com/office/powerpoint/2010/main" val="92079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42F3-DC62-0EF2-D3C2-E8CDA035FB5B}"/>
              </a:ext>
            </a:extLst>
          </p:cNvPr>
          <p:cNvSpPr>
            <a:spLocks noGrp="1"/>
          </p:cNvSpPr>
          <p:nvPr>
            <p:ph type="title"/>
          </p:nvPr>
        </p:nvSpPr>
        <p:spPr>
          <a:xfrm>
            <a:off x="533400" y="1763486"/>
            <a:ext cx="3113314" cy="1853973"/>
          </a:xfrm>
          <a:solidFill>
            <a:schemeClr val="accent2">
              <a:lumMod val="20000"/>
              <a:lumOff val="80000"/>
            </a:schemeClr>
          </a:solidFill>
          <a:ln>
            <a:solidFill>
              <a:schemeClr val="tx1"/>
            </a:solidFill>
          </a:ln>
        </p:spPr>
        <p:txBody>
          <a:bodyPr>
            <a:normAutofit/>
          </a:bodyPr>
          <a:lstStyle/>
          <a:p>
            <a:r>
              <a:rPr lang="en-IN" b="0" i="0" dirty="0">
                <a:solidFill>
                  <a:srgbClr val="303030"/>
                </a:solidFill>
                <a:effectLst/>
                <a:latin typeface="Heebo" pitchFamily="2" charset="-79"/>
                <a:cs typeface="Heebo" pitchFamily="2" charset="-79"/>
              </a:rPr>
              <a:t>PL/SQL - Conditions</a:t>
            </a:r>
            <a:endParaRPr lang="en-US" dirty="0"/>
          </a:p>
        </p:txBody>
      </p:sp>
      <p:pic>
        <p:nvPicPr>
          <p:cNvPr id="4" name="Picture 3">
            <a:extLst>
              <a:ext uri="{FF2B5EF4-FFF2-40B4-BE49-F238E27FC236}">
                <a16:creationId xmlns:a16="http://schemas.microsoft.com/office/drawing/2014/main" id="{5317B101-49E8-F1B1-338A-DAC8F6C22E55}"/>
              </a:ext>
            </a:extLst>
          </p:cNvPr>
          <p:cNvPicPr>
            <a:picLocks noChangeAspect="1"/>
          </p:cNvPicPr>
          <p:nvPr/>
        </p:nvPicPr>
        <p:blipFill>
          <a:blip r:embed="rId2"/>
          <a:stretch>
            <a:fillRect/>
          </a:stretch>
        </p:blipFill>
        <p:spPr>
          <a:xfrm>
            <a:off x="4270402" y="97970"/>
            <a:ext cx="7790970" cy="6760029"/>
          </a:xfrm>
          <a:prstGeom prst="rect">
            <a:avLst/>
          </a:prstGeom>
          <a:ln>
            <a:solidFill>
              <a:schemeClr val="tx1"/>
            </a:solidFill>
          </a:ln>
        </p:spPr>
      </p:pic>
    </p:spTree>
    <p:extLst>
      <p:ext uri="{BB962C8B-B14F-4D97-AF65-F5344CB8AC3E}">
        <p14:creationId xmlns:p14="http://schemas.microsoft.com/office/powerpoint/2010/main" val="158287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4905E1-41A8-9FDF-74C5-5DB14EFEB398}"/>
              </a:ext>
            </a:extLst>
          </p:cNvPr>
          <p:cNvPicPr>
            <a:picLocks noChangeAspect="1"/>
          </p:cNvPicPr>
          <p:nvPr/>
        </p:nvPicPr>
        <p:blipFill>
          <a:blip r:embed="rId2"/>
          <a:stretch>
            <a:fillRect/>
          </a:stretch>
        </p:blipFill>
        <p:spPr>
          <a:xfrm>
            <a:off x="1685925" y="914400"/>
            <a:ext cx="9086850" cy="4968819"/>
          </a:xfrm>
          <a:prstGeom prst="rect">
            <a:avLst/>
          </a:prstGeom>
        </p:spPr>
      </p:pic>
    </p:spTree>
    <p:extLst>
      <p:ext uri="{BB962C8B-B14F-4D97-AF65-F5344CB8AC3E}">
        <p14:creationId xmlns:p14="http://schemas.microsoft.com/office/powerpoint/2010/main" val="344308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0E46CF-55E3-F940-D0C7-3214A17E6FCE}"/>
              </a:ext>
            </a:extLst>
          </p:cNvPr>
          <p:cNvPicPr>
            <a:picLocks noChangeAspect="1"/>
          </p:cNvPicPr>
          <p:nvPr/>
        </p:nvPicPr>
        <p:blipFill>
          <a:blip r:embed="rId2"/>
          <a:stretch>
            <a:fillRect/>
          </a:stretch>
        </p:blipFill>
        <p:spPr>
          <a:xfrm>
            <a:off x="1385888" y="842963"/>
            <a:ext cx="9272587" cy="5100638"/>
          </a:xfrm>
          <a:prstGeom prst="rect">
            <a:avLst/>
          </a:prstGeom>
        </p:spPr>
      </p:pic>
    </p:spTree>
    <p:extLst>
      <p:ext uri="{BB962C8B-B14F-4D97-AF65-F5344CB8AC3E}">
        <p14:creationId xmlns:p14="http://schemas.microsoft.com/office/powerpoint/2010/main" val="286174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C96A-C3FC-5E0C-3D8E-2F94FFBC9FEA}"/>
              </a:ext>
            </a:extLst>
          </p:cNvPr>
          <p:cNvSpPr>
            <a:spLocks noGrp="1"/>
          </p:cNvSpPr>
          <p:nvPr>
            <p:ph type="title"/>
          </p:nvPr>
        </p:nvSpPr>
        <p:spPr>
          <a:xfrm>
            <a:off x="8864552" y="129381"/>
            <a:ext cx="3162300" cy="1325563"/>
          </a:xfrm>
          <a:solidFill>
            <a:schemeClr val="accent2">
              <a:lumMod val="20000"/>
              <a:lumOff val="80000"/>
            </a:schemeClr>
          </a:solidFill>
          <a:ln>
            <a:solidFill>
              <a:schemeClr val="tx1"/>
            </a:solidFill>
          </a:ln>
        </p:spPr>
        <p:txBody>
          <a:bodyPr/>
          <a:lstStyle/>
          <a:p>
            <a:r>
              <a:rPr lang="en-US" dirty="0"/>
              <a:t>PL/SQL BASIC LOOP</a:t>
            </a:r>
          </a:p>
        </p:txBody>
      </p:sp>
      <p:pic>
        <p:nvPicPr>
          <p:cNvPr id="4" name="Picture 3">
            <a:extLst>
              <a:ext uri="{FF2B5EF4-FFF2-40B4-BE49-F238E27FC236}">
                <a16:creationId xmlns:a16="http://schemas.microsoft.com/office/drawing/2014/main" id="{273CE2DE-6F21-E67C-B08E-3582200A7AF6}"/>
              </a:ext>
            </a:extLst>
          </p:cNvPr>
          <p:cNvPicPr>
            <a:picLocks noChangeAspect="1"/>
          </p:cNvPicPr>
          <p:nvPr/>
        </p:nvPicPr>
        <p:blipFill>
          <a:blip r:embed="rId2"/>
          <a:stretch>
            <a:fillRect/>
          </a:stretch>
        </p:blipFill>
        <p:spPr>
          <a:xfrm>
            <a:off x="11140" y="0"/>
            <a:ext cx="7534141" cy="6683829"/>
          </a:xfrm>
          <a:prstGeom prst="rect">
            <a:avLst/>
          </a:prstGeom>
          <a:ln>
            <a:solidFill>
              <a:schemeClr val="tx1"/>
            </a:solidFill>
          </a:ln>
        </p:spPr>
      </p:pic>
      <p:pic>
        <p:nvPicPr>
          <p:cNvPr id="5" name="Picture 4">
            <a:extLst>
              <a:ext uri="{FF2B5EF4-FFF2-40B4-BE49-F238E27FC236}">
                <a16:creationId xmlns:a16="http://schemas.microsoft.com/office/drawing/2014/main" id="{7AC93F17-F6B3-3DDF-C26A-300ED637E86B}"/>
              </a:ext>
            </a:extLst>
          </p:cNvPr>
          <p:cNvPicPr>
            <a:picLocks noChangeAspect="1"/>
          </p:cNvPicPr>
          <p:nvPr/>
        </p:nvPicPr>
        <p:blipFill rotWithShape="1">
          <a:blip r:embed="rId3"/>
          <a:srcRect r="9371" b="59167"/>
          <a:stretch/>
        </p:blipFill>
        <p:spPr>
          <a:xfrm>
            <a:off x="6394190" y="3058435"/>
            <a:ext cx="5786670" cy="2284638"/>
          </a:xfrm>
          <a:prstGeom prst="rect">
            <a:avLst/>
          </a:prstGeom>
          <a:ln>
            <a:solidFill>
              <a:schemeClr val="tx1"/>
            </a:solidFill>
          </a:ln>
        </p:spPr>
      </p:pic>
    </p:spTree>
    <p:extLst>
      <p:ext uri="{BB962C8B-B14F-4D97-AF65-F5344CB8AC3E}">
        <p14:creationId xmlns:p14="http://schemas.microsoft.com/office/powerpoint/2010/main" val="149705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C1CAC-BCEF-90E3-8263-01BD83363C89}"/>
              </a:ext>
            </a:extLst>
          </p:cNvPr>
          <p:cNvPicPr>
            <a:picLocks noChangeAspect="1"/>
          </p:cNvPicPr>
          <p:nvPr/>
        </p:nvPicPr>
        <p:blipFill rotWithShape="1">
          <a:blip r:embed="rId2"/>
          <a:srcRect t="41111"/>
          <a:stretch/>
        </p:blipFill>
        <p:spPr>
          <a:xfrm>
            <a:off x="140007" y="155348"/>
            <a:ext cx="7826322" cy="4038600"/>
          </a:xfrm>
          <a:prstGeom prst="rect">
            <a:avLst/>
          </a:prstGeom>
          <a:ln>
            <a:solidFill>
              <a:schemeClr val="tx1"/>
            </a:solidFill>
          </a:ln>
        </p:spPr>
      </p:pic>
      <p:pic>
        <p:nvPicPr>
          <p:cNvPr id="6" name="Picture 5">
            <a:extLst>
              <a:ext uri="{FF2B5EF4-FFF2-40B4-BE49-F238E27FC236}">
                <a16:creationId xmlns:a16="http://schemas.microsoft.com/office/drawing/2014/main" id="{B168C481-07A2-9FC2-7460-6842D333C820}"/>
              </a:ext>
            </a:extLst>
          </p:cNvPr>
          <p:cNvPicPr>
            <a:picLocks noChangeAspect="1"/>
          </p:cNvPicPr>
          <p:nvPr/>
        </p:nvPicPr>
        <p:blipFill>
          <a:blip r:embed="rId3"/>
          <a:stretch>
            <a:fillRect/>
          </a:stretch>
        </p:blipFill>
        <p:spPr>
          <a:xfrm>
            <a:off x="3200093" y="3670300"/>
            <a:ext cx="8851900" cy="3032352"/>
          </a:xfrm>
          <a:prstGeom prst="rect">
            <a:avLst/>
          </a:prstGeom>
          <a:ln>
            <a:solidFill>
              <a:schemeClr val="tx1"/>
            </a:solidFill>
          </a:ln>
        </p:spPr>
      </p:pic>
      <p:sp>
        <p:nvSpPr>
          <p:cNvPr id="7" name="Title 1">
            <a:extLst>
              <a:ext uri="{FF2B5EF4-FFF2-40B4-BE49-F238E27FC236}">
                <a16:creationId xmlns:a16="http://schemas.microsoft.com/office/drawing/2014/main" id="{570D8167-88F5-7411-6925-FF9402A1FF9B}"/>
              </a:ext>
            </a:extLst>
          </p:cNvPr>
          <p:cNvSpPr>
            <a:spLocks noGrp="1"/>
          </p:cNvSpPr>
          <p:nvPr>
            <p:ph type="title"/>
          </p:nvPr>
        </p:nvSpPr>
        <p:spPr>
          <a:xfrm>
            <a:off x="8889693" y="1511867"/>
            <a:ext cx="3162300" cy="1325563"/>
          </a:xfrm>
          <a:solidFill>
            <a:schemeClr val="accent2">
              <a:lumMod val="20000"/>
              <a:lumOff val="80000"/>
            </a:schemeClr>
          </a:solidFill>
          <a:ln>
            <a:solidFill>
              <a:schemeClr val="tx1"/>
            </a:solidFill>
          </a:ln>
        </p:spPr>
        <p:txBody>
          <a:bodyPr/>
          <a:lstStyle/>
          <a:p>
            <a:r>
              <a:rPr lang="en-US" dirty="0"/>
              <a:t>PL/SQL BASIC LOOP</a:t>
            </a:r>
          </a:p>
        </p:txBody>
      </p:sp>
    </p:spTree>
    <p:extLst>
      <p:ext uri="{BB962C8B-B14F-4D97-AF65-F5344CB8AC3E}">
        <p14:creationId xmlns:p14="http://schemas.microsoft.com/office/powerpoint/2010/main" val="160539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8B285D-F628-F2BB-9E25-EC46353359AC}"/>
              </a:ext>
            </a:extLst>
          </p:cNvPr>
          <p:cNvPicPr>
            <a:picLocks noChangeAspect="1"/>
          </p:cNvPicPr>
          <p:nvPr/>
        </p:nvPicPr>
        <p:blipFill>
          <a:blip r:embed="rId2"/>
          <a:stretch>
            <a:fillRect/>
          </a:stretch>
        </p:blipFill>
        <p:spPr>
          <a:xfrm>
            <a:off x="2954565" y="171450"/>
            <a:ext cx="9004300" cy="6210300"/>
          </a:xfrm>
          <a:prstGeom prst="rect">
            <a:avLst/>
          </a:prstGeom>
          <a:ln>
            <a:solidFill>
              <a:schemeClr val="tx1"/>
            </a:solidFill>
          </a:ln>
        </p:spPr>
      </p:pic>
      <p:sp>
        <p:nvSpPr>
          <p:cNvPr id="7" name="Title 1">
            <a:extLst>
              <a:ext uri="{FF2B5EF4-FFF2-40B4-BE49-F238E27FC236}">
                <a16:creationId xmlns:a16="http://schemas.microsoft.com/office/drawing/2014/main" id="{11311CB3-996A-531F-77BC-753B900AEB4D}"/>
              </a:ext>
            </a:extLst>
          </p:cNvPr>
          <p:cNvSpPr txBox="1">
            <a:spLocks/>
          </p:cNvSpPr>
          <p:nvPr/>
        </p:nvSpPr>
        <p:spPr>
          <a:xfrm>
            <a:off x="108857" y="2103437"/>
            <a:ext cx="2845708"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WHILE LOOP</a:t>
            </a:r>
          </a:p>
        </p:txBody>
      </p:sp>
      <p:pic>
        <p:nvPicPr>
          <p:cNvPr id="8" name="Picture 7">
            <a:extLst>
              <a:ext uri="{FF2B5EF4-FFF2-40B4-BE49-F238E27FC236}">
                <a16:creationId xmlns:a16="http://schemas.microsoft.com/office/drawing/2014/main" id="{7E662950-45A5-692B-BCEB-E9701CE9980B}"/>
              </a:ext>
            </a:extLst>
          </p:cNvPr>
          <p:cNvPicPr>
            <a:picLocks noChangeAspect="1"/>
          </p:cNvPicPr>
          <p:nvPr/>
        </p:nvPicPr>
        <p:blipFill>
          <a:blip r:embed="rId3"/>
          <a:stretch>
            <a:fillRect/>
          </a:stretch>
        </p:blipFill>
        <p:spPr>
          <a:xfrm>
            <a:off x="4306888" y="2609850"/>
            <a:ext cx="8064500" cy="4076700"/>
          </a:xfrm>
          <a:prstGeom prst="rect">
            <a:avLst/>
          </a:prstGeom>
        </p:spPr>
      </p:pic>
    </p:spTree>
    <p:extLst>
      <p:ext uri="{BB962C8B-B14F-4D97-AF65-F5344CB8AC3E}">
        <p14:creationId xmlns:p14="http://schemas.microsoft.com/office/powerpoint/2010/main" val="221842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311CB3-996A-531F-77BC-753B900AEB4D}"/>
              </a:ext>
            </a:extLst>
          </p:cNvPr>
          <p:cNvSpPr txBox="1">
            <a:spLocks/>
          </p:cNvSpPr>
          <p:nvPr/>
        </p:nvSpPr>
        <p:spPr>
          <a:xfrm>
            <a:off x="108857" y="2103437"/>
            <a:ext cx="2845708"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WHILE LOOP</a:t>
            </a:r>
          </a:p>
        </p:txBody>
      </p:sp>
      <p:pic>
        <p:nvPicPr>
          <p:cNvPr id="8" name="Picture 7">
            <a:extLst>
              <a:ext uri="{FF2B5EF4-FFF2-40B4-BE49-F238E27FC236}">
                <a16:creationId xmlns:a16="http://schemas.microsoft.com/office/drawing/2014/main" id="{7E662950-45A5-692B-BCEB-E9701CE9980B}"/>
              </a:ext>
            </a:extLst>
          </p:cNvPr>
          <p:cNvPicPr>
            <a:picLocks noChangeAspect="1"/>
          </p:cNvPicPr>
          <p:nvPr/>
        </p:nvPicPr>
        <p:blipFill>
          <a:blip r:embed="rId2"/>
          <a:stretch>
            <a:fillRect/>
          </a:stretch>
        </p:blipFill>
        <p:spPr>
          <a:xfrm>
            <a:off x="3649663" y="1066800"/>
            <a:ext cx="8064500" cy="4076700"/>
          </a:xfrm>
          <a:prstGeom prst="rect">
            <a:avLst/>
          </a:prstGeom>
        </p:spPr>
      </p:pic>
    </p:spTree>
    <p:extLst>
      <p:ext uri="{BB962C8B-B14F-4D97-AF65-F5344CB8AC3E}">
        <p14:creationId xmlns:p14="http://schemas.microsoft.com/office/powerpoint/2010/main" val="38716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1311CB3-996A-531F-77BC-753B900AEB4D}"/>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kern="1200">
                <a:solidFill>
                  <a:schemeClr val="tx1"/>
                </a:solidFill>
                <a:latin typeface="+mj-lt"/>
                <a:ea typeface="+mj-ea"/>
                <a:cs typeface="+mj-cs"/>
              </a:rPr>
              <a:t>PL/SQL FOR LOOP</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text, application, email&#10;&#10;Description automatically generated">
            <a:extLst>
              <a:ext uri="{FF2B5EF4-FFF2-40B4-BE49-F238E27FC236}">
                <a16:creationId xmlns:a16="http://schemas.microsoft.com/office/drawing/2014/main" id="{6B5B95E9-DA75-CBB9-CFCE-3BA5BBBAD584}"/>
              </a:ext>
            </a:extLst>
          </p:cNvPr>
          <p:cNvPicPr>
            <a:picLocks noChangeAspect="1"/>
          </p:cNvPicPr>
          <p:nvPr/>
        </p:nvPicPr>
        <p:blipFill>
          <a:blip r:embed="rId2"/>
          <a:stretch>
            <a:fillRect/>
          </a:stretch>
        </p:blipFill>
        <p:spPr>
          <a:xfrm>
            <a:off x="356313" y="2633472"/>
            <a:ext cx="11476326" cy="3586353"/>
          </a:xfrm>
          <a:prstGeom prst="rect">
            <a:avLst/>
          </a:prstGeom>
          <a:ln>
            <a:solidFill>
              <a:schemeClr val="tx1"/>
            </a:solidFill>
          </a:ln>
        </p:spPr>
      </p:pic>
    </p:spTree>
    <p:extLst>
      <p:ext uri="{BB962C8B-B14F-4D97-AF65-F5344CB8AC3E}">
        <p14:creationId xmlns:p14="http://schemas.microsoft.com/office/powerpoint/2010/main" val="85667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311CB3-996A-531F-77BC-753B900AEB4D}"/>
              </a:ext>
            </a:extLst>
          </p:cNvPr>
          <p:cNvSpPr txBox="1">
            <a:spLocks/>
          </p:cNvSpPr>
          <p:nvPr/>
        </p:nvSpPr>
        <p:spPr>
          <a:xfrm>
            <a:off x="7953375" y="503237"/>
            <a:ext cx="3911827"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FOR LOOP</a:t>
            </a:r>
          </a:p>
        </p:txBody>
      </p:sp>
      <p:pic>
        <p:nvPicPr>
          <p:cNvPr id="3" name="Picture 2">
            <a:extLst>
              <a:ext uri="{FF2B5EF4-FFF2-40B4-BE49-F238E27FC236}">
                <a16:creationId xmlns:a16="http://schemas.microsoft.com/office/drawing/2014/main" id="{B5DBA3C5-7496-38B8-D581-D4CEB3D81103}"/>
              </a:ext>
            </a:extLst>
          </p:cNvPr>
          <p:cNvPicPr>
            <a:picLocks noChangeAspect="1"/>
          </p:cNvPicPr>
          <p:nvPr/>
        </p:nvPicPr>
        <p:blipFill rotWithShape="1">
          <a:blip r:embed="rId2"/>
          <a:srcRect b="59074"/>
          <a:stretch/>
        </p:blipFill>
        <p:spPr>
          <a:xfrm>
            <a:off x="0" y="246062"/>
            <a:ext cx="7137235" cy="2806700"/>
          </a:xfrm>
          <a:prstGeom prst="rect">
            <a:avLst/>
          </a:prstGeom>
          <a:ln>
            <a:solidFill>
              <a:schemeClr val="tx1"/>
            </a:solidFill>
          </a:ln>
        </p:spPr>
      </p:pic>
      <p:pic>
        <p:nvPicPr>
          <p:cNvPr id="4" name="Picture 3">
            <a:extLst>
              <a:ext uri="{FF2B5EF4-FFF2-40B4-BE49-F238E27FC236}">
                <a16:creationId xmlns:a16="http://schemas.microsoft.com/office/drawing/2014/main" id="{E9189963-784E-42F0-B86C-2C8D1D487835}"/>
              </a:ext>
            </a:extLst>
          </p:cNvPr>
          <p:cNvPicPr>
            <a:picLocks noChangeAspect="1"/>
          </p:cNvPicPr>
          <p:nvPr/>
        </p:nvPicPr>
        <p:blipFill rotWithShape="1">
          <a:blip r:embed="rId2"/>
          <a:srcRect t="40926"/>
          <a:stretch/>
        </p:blipFill>
        <p:spPr>
          <a:xfrm>
            <a:off x="4384758" y="2806700"/>
            <a:ext cx="7137235" cy="4051300"/>
          </a:xfrm>
          <a:prstGeom prst="rect">
            <a:avLst/>
          </a:prstGeom>
          <a:ln>
            <a:solidFill>
              <a:schemeClr val="tx1"/>
            </a:solidFill>
          </a:ln>
        </p:spPr>
      </p:pic>
    </p:spTree>
    <p:extLst>
      <p:ext uri="{BB962C8B-B14F-4D97-AF65-F5344CB8AC3E}">
        <p14:creationId xmlns:p14="http://schemas.microsoft.com/office/powerpoint/2010/main" val="92502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43D7E-BFF3-5F42-0953-C9123EF808C6}"/>
              </a:ext>
            </a:extLst>
          </p:cNvPr>
          <p:cNvSpPr>
            <a:spLocks noGrp="1"/>
          </p:cNvSpPr>
          <p:nvPr>
            <p:ph type="title"/>
          </p:nvPr>
        </p:nvSpPr>
        <p:spPr>
          <a:xfrm>
            <a:off x="630936" y="639520"/>
            <a:ext cx="3429000" cy="1719072"/>
          </a:xfrm>
        </p:spPr>
        <p:txBody>
          <a:bodyPr anchor="b">
            <a:normAutofit/>
          </a:bodyPr>
          <a:lstStyle/>
          <a:p>
            <a:r>
              <a:rPr lang="en-US" sz="5400" dirty="0"/>
              <a:t>PL/SQL</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B12B96-4123-5782-06FB-5129E838C22A}"/>
              </a:ext>
            </a:extLst>
          </p:cNvPr>
          <p:cNvSpPr>
            <a:spLocks noGrp="1"/>
          </p:cNvSpPr>
          <p:nvPr>
            <p:ph idx="1"/>
          </p:nvPr>
        </p:nvSpPr>
        <p:spPr>
          <a:xfrm>
            <a:off x="556325" y="2860330"/>
            <a:ext cx="3429000" cy="3005763"/>
          </a:xfrm>
          <a:solidFill>
            <a:schemeClr val="accent2">
              <a:lumMod val="20000"/>
              <a:lumOff val="80000"/>
            </a:schemeClr>
          </a:solidFill>
          <a:ln>
            <a:solidFill>
              <a:schemeClr val="tx1"/>
            </a:solidFill>
          </a:ln>
        </p:spPr>
        <p:txBody>
          <a:bodyPr anchor="t">
            <a:normAutofit/>
          </a:bodyPr>
          <a:lstStyle/>
          <a:p>
            <a:r>
              <a:rPr lang="en-IN" sz="2200" b="0" i="0" dirty="0">
                <a:effectLst/>
                <a:latin typeface="Times New Roman" panose="02020603050405020304" pitchFamily="18" charset="0"/>
                <a:cs typeface="Times New Roman" panose="02020603050405020304" pitchFamily="18" charset="0"/>
              </a:rPr>
              <a:t>Every PL/SQL statement ends with a semicolon (;). PL/SQL blocks can be nested within other PL/SQL blocks using </a:t>
            </a:r>
            <a:r>
              <a:rPr lang="en-IN" sz="2200" b="1" i="0" dirty="0">
                <a:effectLst/>
                <a:latin typeface="Times New Roman" panose="02020603050405020304" pitchFamily="18" charset="0"/>
                <a:cs typeface="Times New Roman" panose="02020603050405020304" pitchFamily="18" charset="0"/>
              </a:rPr>
              <a:t>BEGIN</a:t>
            </a:r>
            <a:r>
              <a:rPr lang="en-IN" sz="2200" b="0" i="0" dirty="0">
                <a:effectLst/>
                <a:latin typeface="Times New Roman" panose="02020603050405020304" pitchFamily="18" charset="0"/>
                <a:cs typeface="Times New Roman" panose="02020603050405020304" pitchFamily="18" charset="0"/>
              </a:rPr>
              <a:t> and </a:t>
            </a:r>
            <a:r>
              <a:rPr lang="en-IN" sz="2200" b="1" i="0" dirty="0">
                <a:effectLst/>
                <a:latin typeface="Times New Roman" panose="02020603050405020304" pitchFamily="18" charset="0"/>
                <a:cs typeface="Times New Roman" panose="02020603050405020304" pitchFamily="18" charset="0"/>
              </a:rPr>
              <a:t>END</a:t>
            </a:r>
            <a:r>
              <a:rPr lang="en-IN" sz="2200" b="0" i="0" dirty="0">
                <a:effectLst/>
                <a:latin typeface="Times New Roman" panose="02020603050405020304" pitchFamily="18" charset="0"/>
                <a:cs typeface="Times New Roman" panose="02020603050405020304" pitchFamily="18" charset="0"/>
              </a:rPr>
              <a:t>. </a:t>
            </a:r>
          </a:p>
          <a:p>
            <a:r>
              <a:rPr lang="en-IN" sz="2200" b="0" i="0" dirty="0">
                <a:effectLst/>
                <a:latin typeface="Times New Roman" panose="02020603050405020304" pitchFamily="18" charset="0"/>
                <a:cs typeface="Times New Roman" panose="02020603050405020304" pitchFamily="18" charset="0"/>
              </a:rPr>
              <a:t>Following is the basic structure of a PL/SQL block −</a:t>
            </a:r>
          </a:p>
        </p:txBody>
      </p:sp>
      <p:pic>
        <p:nvPicPr>
          <p:cNvPr id="4" name="Picture 3">
            <a:extLst>
              <a:ext uri="{FF2B5EF4-FFF2-40B4-BE49-F238E27FC236}">
                <a16:creationId xmlns:a16="http://schemas.microsoft.com/office/drawing/2014/main" id="{634876DB-1456-E569-5791-455CD0D6201B}"/>
              </a:ext>
            </a:extLst>
          </p:cNvPr>
          <p:cNvPicPr>
            <a:picLocks noChangeAspect="1"/>
          </p:cNvPicPr>
          <p:nvPr/>
        </p:nvPicPr>
        <p:blipFill>
          <a:blip r:embed="rId2"/>
          <a:stretch>
            <a:fillRect/>
          </a:stretch>
        </p:blipFill>
        <p:spPr>
          <a:xfrm>
            <a:off x="4200526" y="161762"/>
            <a:ext cx="7800974" cy="6615684"/>
          </a:xfrm>
          <a:prstGeom prst="rect">
            <a:avLst/>
          </a:prstGeom>
          <a:ln>
            <a:solidFill>
              <a:schemeClr val="tx1"/>
            </a:solidFill>
          </a:ln>
        </p:spPr>
      </p:pic>
    </p:spTree>
    <p:extLst>
      <p:ext uri="{BB962C8B-B14F-4D97-AF65-F5344CB8AC3E}">
        <p14:creationId xmlns:p14="http://schemas.microsoft.com/office/powerpoint/2010/main" val="17622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BC8C6-F7D0-BBAD-FD42-78346658E74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i="0" kern="1200" dirty="0">
                <a:solidFill>
                  <a:schemeClr val="tx1"/>
                </a:solidFill>
                <a:effectLst/>
                <a:latin typeface="+mj-lt"/>
                <a:ea typeface="+mj-ea"/>
                <a:cs typeface="+mj-cs"/>
              </a:rPr>
              <a:t>REVERSE FOR LOOP STATEMENT</a:t>
            </a:r>
            <a:endParaRPr lang="en-US" sz="5100" b="1"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C4EEF9-0DAB-2884-864C-0812E10DFCEE}"/>
              </a:ext>
            </a:extLst>
          </p:cNvPr>
          <p:cNvPicPr>
            <a:picLocks noChangeAspect="1"/>
          </p:cNvPicPr>
          <p:nvPr/>
        </p:nvPicPr>
        <p:blipFill>
          <a:blip r:embed="rId2"/>
          <a:stretch>
            <a:fillRect/>
          </a:stretch>
        </p:blipFill>
        <p:spPr>
          <a:xfrm>
            <a:off x="4014789" y="73152"/>
            <a:ext cx="7972424" cy="6117336"/>
          </a:xfrm>
          <a:prstGeom prst="rect">
            <a:avLst/>
          </a:prstGeom>
          <a:ln>
            <a:solidFill>
              <a:schemeClr val="tx1"/>
            </a:solidFill>
          </a:ln>
        </p:spPr>
      </p:pic>
    </p:spTree>
    <p:extLst>
      <p:ext uri="{BB962C8B-B14F-4D97-AF65-F5344CB8AC3E}">
        <p14:creationId xmlns:p14="http://schemas.microsoft.com/office/powerpoint/2010/main" val="319370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NESTED LOOP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AD07477-C69A-14A6-6C9F-17F22C744BED}"/>
              </a:ext>
            </a:extLst>
          </p:cNvPr>
          <p:cNvPicPr>
            <a:picLocks noGrp="1" noChangeAspect="1"/>
          </p:cNvPicPr>
          <p:nvPr>
            <p:ph idx="1"/>
          </p:nvPr>
        </p:nvPicPr>
        <p:blipFill>
          <a:blip r:embed="rId2"/>
          <a:stretch>
            <a:fillRect/>
          </a:stretch>
        </p:blipFill>
        <p:spPr>
          <a:xfrm>
            <a:off x="4210692" y="0"/>
            <a:ext cx="7676508" cy="6688836"/>
          </a:xfrm>
          <a:prstGeom prst="rect">
            <a:avLst/>
          </a:prstGeom>
          <a:ln>
            <a:solidFill>
              <a:schemeClr val="tx1"/>
            </a:solidFill>
          </a:ln>
        </p:spPr>
      </p:pic>
    </p:spTree>
    <p:extLst>
      <p:ext uri="{BB962C8B-B14F-4D97-AF65-F5344CB8AC3E}">
        <p14:creationId xmlns:p14="http://schemas.microsoft.com/office/powerpoint/2010/main" val="294506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NESTED LOOP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2A2C8F-314A-EA41-C621-AAADA12BF6A0}"/>
              </a:ext>
            </a:extLst>
          </p:cNvPr>
          <p:cNvPicPr>
            <a:picLocks noChangeAspect="1"/>
          </p:cNvPicPr>
          <p:nvPr/>
        </p:nvPicPr>
        <p:blipFill>
          <a:blip r:embed="rId2"/>
          <a:stretch>
            <a:fillRect/>
          </a:stretch>
        </p:blipFill>
        <p:spPr>
          <a:xfrm>
            <a:off x="3834760" y="97407"/>
            <a:ext cx="8293100" cy="6121400"/>
          </a:xfrm>
          <a:prstGeom prst="rect">
            <a:avLst/>
          </a:prstGeom>
          <a:ln>
            <a:solidFill>
              <a:schemeClr val="tx1"/>
            </a:solidFill>
          </a:ln>
        </p:spPr>
      </p:pic>
    </p:spTree>
    <p:extLst>
      <p:ext uri="{BB962C8B-B14F-4D97-AF65-F5344CB8AC3E}">
        <p14:creationId xmlns:p14="http://schemas.microsoft.com/office/powerpoint/2010/main" val="366956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NESTED LOOP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70923D-70FC-BE48-BA38-98AAC23ACCF9}"/>
              </a:ext>
            </a:extLst>
          </p:cNvPr>
          <p:cNvPicPr>
            <a:picLocks noChangeAspect="1"/>
          </p:cNvPicPr>
          <p:nvPr/>
        </p:nvPicPr>
        <p:blipFill>
          <a:blip r:embed="rId2"/>
          <a:stretch>
            <a:fillRect/>
          </a:stretch>
        </p:blipFill>
        <p:spPr>
          <a:xfrm>
            <a:off x="4057386" y="296862"/>
            <a:ext cx="7975600" cy="5664200"/>
          </a:xfrm>
          <a:prstGeom prst="rect">
            <a:avLst/>
          </a:prstGeom>
          <a:ln>
            <a:solidFill>
              <a:schemeClr val="tx1"/>
            </a:solidFill>
          </a:ln>
        </p:spPr>
      </p:pic>
    </p:spTree>
    <p:extLst>
      <p:ext uri="{BB962C8B-B14F-4D97-AF65-F5344CB8AC3E}">
        <p14:creationId xmlns:p14="http://schemas.microsoft.com/office/powerpoint/2010/main" val="35647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02B5E-1484-4520-C86A-89F6E6F1CC09}"/>
              </a:ext>
            </a:extLst>
          </p:cNvPr>
          <p:cNvSpPr>
            <a:spLocks noGrp="1"/>
          </p:cNvSpPr>
          <p:nvPr>
            <p:ph type="title"/>
          </p:nvPr>
        </p:nvSpPr>
        <p:spPr>
          <a:xfrm>
            <a:off x="331634" y="2632165"/>
            <a:ext cx="3571810" cy="1507944"/>
          </a:xfrm>
        </p:spPr>
        <p:txBody>
          <a:bodyPr vert="horz" lIns="91440" tIns="45720" rIns="91440" bIns="45720" rtlCol="0" anchor="b">
            <a:normAutofit/>
          </a:bodyPr>
          <a:lstStyle/>
          <a:p>
            <a:r>
              <a:rPr lang="en-US" sz="4000" i="0" kern="1200" dirty="0">
                <a:solidFill>
                  <a:schemeClr val="tx1"/>
                </a:solidFill>
                <a:effectLst/>
                <a:latin typeface="Heebo" pitchFamily="2" charset="-79"/>
                <a:cs typeface="Heebo" pitchFamily="2" charset="-79"/>
              </a:rPr>
              <a:t>TAKING INPUT FROM USER</a:t>
            </a:r>
            <a:endParaRPr lang="en-US" sz="4000" kern="1200" dirty="0">
              <a:solidFill>
                <a:schemeClr val="tx1"/>
              </a:solidFill>
              <a:latin typeface="Heebo" pitchFamily="2" charset="-79"/>
              <a:cs typeface="Heebo" pitchFamily="2" charset="-79"/>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C256D5-3EB1-E7F7-D68C-4FEE5389F9D2}"/>
              </a:ext>
            </a:extLst>
          </p:cNvPr>
          <p:cNvPicPr>
            <a:picLocks noChangeAspect="1"/>
          </p:cNvPicPr>
          <p:nvPr/>
        </p:nvPicPr>
        <p:blipFill>
          <a:blip r:embed="rId2"/>
          <a:stretch>
            <a:fillRect/>
          </a:stretch>
        </p:blipFill>
        <p:spPr>
          <a:xfrm>
            <a:off x="4102254" y="204025"/>
            <a:ext cx="7758112" cy="6364224"/>
          </a:xfrm>
          <a:prstGeom prst="rect">
            <a:avLst/>
          </a:prstGeom>
        </p:spPr>
      </p:pic>
    </p:spTree>
    <p:extLst>
      <p:ext uri="{BB962C8B-B14F-4D97-AF65-F5344CB8AC3E}">
        <p14:creationId xmlns:p14="http://schemas.microsoft.com/office/powerpoint/2010/main" val="368760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1. Write a PL/SQL code to add two numbers.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D71A61-A769-15D0-581C-AAE5980B5785}"/>
              </a:ext>
            </a:extLst>
          </p:cNvPr>
          <p:cNvPicPr>
            <a:picLocks noChangeAspect="1"/>
          </p:cNvPicPr>
          <p:nvPr/>
        </p:nvPicPr>
        <p:blipFill>
          <a:blip r:embed="rId2"/>
          <a:stretch>
            <a:fillRect/>
          </a:stretch>
        </p:blipFill>
        <p:spPr>
          <a:xfrm>
            <a:off x="4210692" y="283464"/>
            <a:ext cx="7676508" cy="5907024"/>
          </a:xfrm>
          <a:prstGeom prst="rect">
            <a:avLst/>
          </a:prstGeom>
        </p:spPr>
      </p:pic>
    </p:spTree>
    <p:extLst>
      <p:ext uri="{BB962C8B-B14F-4D97-AF65-F5344CB8AC3E}">
        <p14:creationId xmlns:p14="http://schemas.microsoft.com/office/powerpoint/2010/main" val="13786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dirty="0"/>
              <a:t>2</a:t>
            </a:r>
            <a:r>
              <a:rPr lang="en-US" sz="2400" kern="1200" dirty="0">
                <a:solidFill>
                  <a:schemeClr val="tx1"/>
                </a:solidFill>
                <a:latin typeface="+mn-lt"/>
                <a:ea typeface="+mn-ea"/>
                <a:cs typeface="+mn-cs"/>
              </a:rPr>
              <a:t>. Write a PL/SQL code to reverse a number.</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B4ED4E-44FD-955D-37A4-2A9CD9074DA0}"/>
              </a:ext>
            </a:extLst>
          </p:cNvPr>
          <p:cNvPicPr>
            <a:picLocks noChangeAspect="1"/>
          </p:cNvPicPr>
          <p:nvPr/>
        </p:nvPicPr>
        <p:blipFill>
          <a:blip r:embed="rId2"/>
          <a:stretch>
            <a:fillRect/>
          </a:stretch>
        </p:blipFill>
        <p:spPr>
          <a:xfrm>
            <a:off x="4464045" y="0"/>
            <a:ext cx="7659168" cy="6858000"/>
          </a:xfrm>
          <a:prstGeom prst="rect">
            <a:avLst/>
          </a:prstGeom>
        </p:spPr>
      </p:pic>
    </p:spTree>
    <p:extLst>
      <p:ext uri="{BB962C8B-B14F-4D97-AF65-F5344CB8AC3E}">
        <p14:creationId xmlns:p14="http://schemas.microsoft.com/office/powerpoint/2010/main" val="313276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3. Write a PL/SQL code to find factorial of a number.</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76932E-9B38-3BA3-0610-E1581E8DDFBD}"/>
              </a:ext>
            </a:extLst>
          </p:cNvPr>
          <p:cNvPicPr>
            <a:picLocks noChangeAspect="1"/>
          </p:cNvPicPr>
          <p:nvPr/>
        </p:nvPicPr>
        <p:blipFill>
          <a:blip r:embed="rId2"/>
          <a:stretch>
            <a:fillRect/>
          </a:stretch>
        </p:blipFill>
        <p:spPr>
          <a:xfrm>
            <a:off x="5409009" y="0"/>
            <a:ext cx="6782991" cy="6858000"/>
          </a:xfrm>
          <a:prstGeom prst="rect">
            <a:avLst/>
          </a:prstGeom>
        </p:spPr>
      </p:pic>
    </p:spTree>
    <p:extLst>
      <p:ext uri="{BB962C8B-B14F-4D97-AF65-F5344CB8AC3E}">
        <p14:creationId xmlns:p14="http://schemas.microsoft.com/office/powerpoint/2010/main" val="398783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484920" y="457946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387787" y="428507"/>
            <a:ext cx="5064198" cy="788415"/>
          </a:xfrm>
        </p:spPr>
        <p:txBody>
          <a:bodyPr vert="horz" lIns="91440" tIns="45720" rIns="91440" bIns="45720" rtlCol="0">
            <a:normAutofit/>
          </a:bodyPr>
          <a:lstStyle/>
          <a:p>
            <a:pPr marL="0" indent="0">
              <a:buNone/>
            </a:pPr>
            <a:r>
              <a:rPr lang="en-US" sz="2400" dirty="0"/>
              <a:t>4</a:t>
            </a:r>
            <a:r>
              <a:rPr lang="en-US" sz="2400" kern="1200" dirty="0">
                <a:solidFill>
                  <a:schemeClr val="tx1"/>
                </a:solidFill>
                <a:latin typeface="+mn-lt"/>
                <a:ea typeface="+mn-ea"/>
                <a:cs typeface="+mn-cs"/>
              </a:rPr>
              <a:t>. Write a PL/SQL code to print the following pattern.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16CB3D-348E-FC06-A3B2-A8DF999D3082}"/>
              </a:ext>
            </a:extLst>
          </p:cNvPr>
          <p:cNvPicPr>
            <a:picLocks noChangeAspect="1"/>
          </p:cNvPicPr>
          <p:nvPr/>
        </p:nvPicPr>
        <p:blipFill>
          <a:blip r:embed="rId2"/>
          <a:stretch>
            <a:fillRect/>
          </a:stretch>
        </p:blipFill>
        <p:spPr>
          <a:xfrm>
            <a:off x="5839772" y="624"/>
            <a:ext cx="6261100" cy="5410200"/>
          </a:xfrm>
          <a:prstGeom prst="rect">
            <a:avLst/>
          </a:prstGeom>
        </p:spPr>
      </p:pic>
      <p:pic>
        <p:nvPicPr>
          <p:cNvPr id="6" name="Picture 5">
            <a:extLst>
              <a:ext uri="{FF2B5EF4-FFF2-40B4-BE49-F238E27FC236}">
                <a16:creationId xmlns:a16="http://schemas.microsoft.com/office/drawing/2014/main" id="{E324CD2A-08D3-1C23-8368-E8235F41B67C}"/>
              </a:ext>
            </a:extLst>
          </p:cNvPr>
          <p:cNvPicPr>
            <a:picLocks noChangeAspect="1"/>
          </p:cNvPicPr>
          <p:nvPr/>
        </p:nvPicPr>
        <p:blipFill>
          <a:blip r:embed="rId3"/>
          <a:stretch>
            <a:fillRect/>
          </a:stretch>
        </p:blipFill>
        <p:spPr>
          <a:xfrm>
            <a:off x="1159415" y="1331542"/>
            <a:ext cx="1930400" cy="2692400"/>
          </a:xfrm>
          <a:prstGeom prst="rect">
            <a:avLst/>
          </a:prstGeom>
        </p:spPr>
      </p:pic>
    </p:spTree>
    <p:extLst>
      <p:ext uri="{BB962C8B-B14F-4D97-AF65-F5344CB8AC3E}">
        <p14:creationId xmlns:p14="http://schemas.microsoft.com/office/powerpoint/2010/main" val="43657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215200" y="4899385"/>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0" y="89502"/>
            <a:ext cx="4660662" cy="4246612"/>
          </a:xfrm>
          <a:ln>
            <a:solidFill>
              <a:schemeClr val="tx1"/>
            </a:solidFill>
          </a:ln>
        </p:spPr>
        <p:txBody>
          <a:bodyPr vert="horz" lIns="91440" tIns="45720" rIns="91440" bIns="45720" rtlCol="0">
            <a:noAutofit/>
          </a:bodyPr>
          <a:lstStyle/>
          <a:p>
            <a:pPr marL="0" indent="0" algn="l" fontAlgn="base">
              <a:buNone/>
            </a:pPr>
            <a:r>
              <a:rPr lang="en-US" sz="2000" dirty="0"/>
              <a:t>5.</a:t>
            </a:r>
            <a:r>
              <a:rPr lang="en-US" sz="2000" kern="1200" dirty="0">
                <a:latin typeface="+mn-lt"/>
                <a:ea typeface="+mn-ea"/>
                <a:cs typeface="+mn-cs"/>
              </a:rPr>
              <a:t> </a:t>
            </a:r>
            <a:r>
              <a:rPr lang="en-IN" sz="2000" b="0" i="0" dirty="0">
                <a:effectLst/>
                <a:latin typeface="urw-din"/>
              </a:rPr>
              <a:t>Given distance in kilometres write PL/SQL code to convert it into meters and </a:t>
            </a:r>
            <a:r>
              <a:rPr lang="en-IN" sz="2000" b="0" i="0" dirty="0" err="1">
                <a:effectLst/>
                <a:latin typeface="urw-din"/>
              </a:rPr>
              <a:t>centimeters</a:t>
            </a:r>
            <a:r>
              <a:rPr lang="en-IN" sz="2000" b="0" i="0" dirty="0">
                <a:effectLst/>
                <a:latin typeface="urw-din"/>
              </a:rPr>
              <a:t>. </a:t>
            </a:r>
            <a:br>
              <a:rPr lang="en-IN" sz="2000" b="0" i="0" dirty="0">
                <a:effectLst/>
                <a:latin typeface="urw-din"/>
              </a:rPr>
            </a:br>
            <a:r>
              <a:rPr lang="en-IN" sz="2000" i="0" u="sng" dirty="0">
                <a:effectLst/>
                <a:latin typeface="urw-din"/>
              </a:rPr>
              <a:t>Examples: </a:t>
            </a:r>
            <a:br>
              <a:rPr lang="en-IN" sz="2000" b="0" i="0" dirty="0">
                <a:effectLst/>
                <a:latin typeface="urw-din"/>
              </a:rPr>
            </a:br>
            <a:r>
              <a:rPr lang="en-IN" sz="2000" b="0" i="0" dirty="0">
                <a:effectLst/>
                <a:latin typeface="urw-din"/>
              </a:rPr>
              <a:t> </a:t>
            </a:r>
            <a:r>
              <a:rPr lang="en-IN" sz="2000" dirty="0"/>
              <a:t>Input: KM = 10 </a:t>
            </a:r>
          </a:p>
          <a:p>
            <a:pPr marL="0" indent="0" algn="l" fontAlgn="base">
              <a:buNone/>
            </a:pPr>
            <a:r>
              <a:rPr lang="en-IN" sz="2000" dirty="0"/>
              <a:t>Output: </a:t>
            </a:r>
          </a:p>
          <a:p>
            <a:pPr marL="0" indent="0" algn="l" fontAlgn="base">
              <a:buNone/>
            </a:pPr>
            <a:r>
              <a:rPr lang="en-IN" sz="2000" dirty="0"/>
              <a:t>10 KM is equivalent to 10000 meters </a:t>
            </a:r>
          </a:p>
          <a:p>
            <a:pPr marL="0" indent="0" algn="l" fontAlgn="base">
              <a:buNone/>
            </a:pPr>
            <a:r>
              <a:rPr lang="en-IN" sz="2000" dirty="0"/>
              <a:t>10 KM is equivalent to 1000000 </a:t>
            </a:r>
            <a:r>
              <a:rPr lang="en-IN" sz="2000" dirty="0" err="1"/>
              <a:t>centimeters</a:t>
            </a:r>
            <a:r>
              <a:rPr lang="en-IN" sz="2000" dirty="0"/>
              <a:t> </a:t>
            </a:r>
          </a:p>
          <a:p>
            <a:pPr marL="0" indent="0" algn="l" fontAlgn="base">
              <a:buNone/>
            </a:pPr>
            <a:r>
              <a:rPr lang="en-IN" sz="2000" dirty="0"/>
              <a:t>Input: KM = 2.5 </a:t>
            </a:r>
          </a:p>
          <a:p>
            <a:pPr marL="0" indent="0" algn="l" fontAlgn="base">
              <a:buNone/>
            </a:pPr>
            <a:r>
              <a:rPr lang="en-IN" sz="2000" dirty="0"/>
              <a:t>Output: 2.5 KM is equivalent to 2500 meters 2.5 KM is equivalent to 250000 </a:t>
            </a:r>
            <a:r>
              <a:rPr lang="en-IN" sz="2000" dirty="0" err="1"/>
              <a:t>centimeters</a:t>
            </a:r>
            <a:endParaRPr lang="en-US" sz="2000" kern="1200" dirty="0">
              <a:latin typeface="+mn-lt"/>
              <a:ea typeface="+mn-ea"/>
              <a:cs typeface="+mn-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58FA52B-7FA1-8DE2-884C-2042939FC3FA}"/>
              </a:ext>
            </a:extLst>
          </p:cNvPr>
          <p:cNvPicPr>
            <a:picLocks noChangeAspect="1"/>
          </p:cNvPicPr>
          <p:nvPr/>
        </p:nvPicPr>
        <p:blipFill>
          <a:blip r:embed="rId2"/>
          <a:stretch>
            <a:fillRect/>
          </a:stretch>
        </p:blipFill>
        <p:spPr>
          <a:xfrm>
            <a:off x="4772025" y="0"/>
            <a:ext cx="7308611" cy="5689600"/>
          </a:xfrm>
          <a:prstGeom prst="rect">
            <a:avLst/>
          </a:prstGeom>
        </p:spPr>
      </p:pic>
      <p:pic>
        <p:nvPicPr>
          <p:cNvPr id="7" name="Picture 6">
            <a:extLst>
              <a:ext uri="{FF2B5EF4-FFF2-40B4-BE49-F238E27FC236}">
                <a16:creationId xmlns:a16="http://schemas.microsoft.com/office/drawing/2014/main" id="{0A77099F-8D0B-846B-3DD2-2167CC87705A}"/>
              </a:ext>
            </a:extLst>
          </p:cNvPr>
          <p:cNvPicPr>
            <a:picLocks noChangeAspect="1"/>
          </p:cNvPicPr>
          <p:nvPr/>
        </p:nvPicPr>
        <p:blipFill>
          <a:blip r:embed="rId3"/>
          <a:stretch>
            <a:fillRect/>
          </a:stretch>
        </p:blipFill>
        <p:spPr>
          <a:xfrm>
            <a:off x="6295787" y="5815012"/>
            <a:ext cx="5664200" cy="1016000"/>
          </a:xfrm>
          <a:prstGeom prst="rect">
            <a:avLst/>
          </a:prstGeom>
        </p:spPr>
      </p:pic>
      <p:sp>
        <p:nvSpPr>
          <p:cNvPr id="8" name="TextBox 7">
            <a:extLst>
              <a:ext uri="{FF2B5EF4-FFF2-40B4-BE49-F238E27FC236}">
                <a16:creationId xmlns:a16="http://schemas.microsoft.com/office/drawing/2014/main" id="{9F0423B0-9B6C-32FB-28DB-0C8BBAA56351}"/>
              </a:ext>
            </a:extLst>
          </p:cNvPr>
          <p:cNvSpPr txBox="1"/>
          <p:nvPr/>
        </p:nvSpPr>
        <p:spPr>
          <a:xfrm>
            <a:off x="5373424" y="6089134"/>
            <a:ext cx="1445152"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4078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2CA6-640B-7CCF-77DF-A86D3BCD6A55}"/>
              </a:ext>
            </a:extLst>
          </p:cNvPr>
          <p:cNvSpPr>
            <a:spLocks noGrp="1"/>
          </p:cNvSpPr>
          <p:nvPr>
            <p:ph type="title"/>
          </p:nvPr>
        </p:nvSpPr>
        <p:spPr/>
        <p:txBody>
          <a:bodyPr/>
          <a:lstStyle/>
          <a:p>
            <a:r>
              <a:rPr lang="en-IN" b="1" i="0" dirty="0">
                <a:solidFill>
                  <a:srgbClr val="000000"/>
                </a:solidFill>
                <a:effectLst/>
                <a:latin typeface="Heebo" pitchFamily="2" charset="-79"/>
                <a:cs typeface="Heebo" pitchFamily="2" charset="-79"/>
              </a:rPr>
              <a:t>THE PL/SQL IDENTIFIERS</a:t>
            </a:r>
            <a:br>
              <a:rPr lang="en-IN" b="1" i="0" dirty="0">
                <a:solidFill>
                  <a:srgbClr val="000000"/>
                </a:solidFill>
                <a:effectLst/>
                <a:latin typeface="Heebo" pitchFamily="2" charset="-79"/>
                <a:cs typeface="Heebo" pitchFamily="2" charset="-79"/>
              </a:rPr>
            </a:br>
            <a:endParaRPr lang="en-US" b="1" dirty="0"/>
          </a:p>
        </p:txBody>
      </p:sp>
      <p:sp>
        <p:nvSpPr>
          <p:cNvPr id="3" name="Content Placeholder 2">
            <a:extLst>
              <a:ext uri="{FF2B5EF4-FFF2-40B4-BE49-F238E27FC236}">
                <a16:creationId xmlns:a16="http://schemas.microsoft.com/office/drawing/2014/main" id="{1563F24C-9F92-68BC-E986-B23D53266551}"/>
              </a:ext>
            </a:extLst>
          </p:cNvPr>
          <p:cNvSpPr>
            <a:spLocks noGrp="1"/>
          </p:cNvSpPr>
          <p:nvPr>
            <p:ph idx="1"/>
          </p:nvPr>
        </p:nvSpPr>
        <p:spPr>
          <a:solidFill>
            <a:schemeClr val="accent2">
              <a:lumMod val="20000"/>
              <a:lumOff val="80000"/>
            </a:schemeClr>
          </a:solidFill>
          <a:ln>
            <a:solidFill>
              <a:schemeClr val="tx1"/>
            </a:solidFill>
          </a:ln>
        </p:spPr>
        <p:txBody>
          <a:bodyPr>
            <a:normAutofit/>
          </a:bodyPr>
          <a:lstStyle/>
          <a:p>
            <a:pPr algn="just"/>
            <a:r>
              <a:rPr lang="en-IN" sz="2200" b="0" i="0" dirty="0">
                <a:solidFill>
                  <a:srgbClr val="000000"/>
                </a:solidFill>
                <a:effectLst/>
                <a:latin typeface="Nunito" pitchFamily="2" charset="77"/>
              </a:rPr>
              <a:t>PL/SQL identifiers are constants, variables, exceptions, procedures, cursors, and reserved words. </a:t>
            </a:r>
          </a:p>
          <a:p>
            <a:pPr algn="just"/>
            <a:r>
              <a:rPr lang="en-IN" sz="2200" b="0" i="0" dirty="0">
                <a:solidFill>
                  <a:srgbClr val="000000"/>
                </a:solidFill>
                <a:effectLst/>
                <a:latin typeface="Nunito" pitchFamily="2" charset="77"/>
              </a:rPr>
              <a:t>The identifiers consist of a letter optionally followed by more letters, numerals, dollar signs, underscores, and number signs and should not exceed 30 characters.</a:t>
            </a:r>
          </a:p>
          <a:p>
            <a:pPr algn="just"/>
            <a:r>
              <a:rPr lang="en-IN" sz="2200" b="0" i="0" dirty="0">
                <a:solidFill>
                  <a:srgbClr val="000000"/>
                </a:solidFill>
                <a:effectLst/>
                <a:latin typeface="Nunito" pitchFamily="2" charset="77"/>
              </a:rPr>
              <a:t>By default, </a:t>
            </a:r>
            <a:r>
              <a:rPr lang="en-IN" sz="2200" b="1" i="0" dirty="0">
                <a:solidFill>
                  <a:srgbClr val="000000"/>
                </a:solidFill>
                <a:effectLst/>
                <a:latin typeface="Nunito" pitchFamily="2" charset="77"/>
              </a:rPr>
              <a:t>identifiers are not case-sensitive</a:t>
            </a:r>
            <a:r>
              <a:rPr lang="en-IN" sz="2200" b="0" i="0" dirty="0">
                <a:solidFill>
                  <a:srgbClr val="000000"/>
                </a:solidFill>
                <a:effectLst/>
                <a:latin typeface="Nunito" pitchFamily="2" charset="77"/>
              </a:rPr>
              <a:t>. </a:t>
            </a:r>
          </a:p>
          <a:p>
            <a:pPr algn="just"/>
            <a:r>
              <a:rPr lang="en-IN" sz="2200" b="0" i="0" dirty="0">
                <a:solidFill>
                  <a:srgbClr val="000000"/>
                </a:solidFill>
                <a:effectLst/>
                <a:latin typeface="Nunito" pitchFamily="2" charset="77"/>
              </a:rPr>
              <a:t>So you can use </a:t>
            </a:r>
            <a:r>
              <a:rPr lang="en-IN" sz="2200" b="1" i="0" dirty="0">
                <a:solidFill>
                  <a:srgbClr val="000000"/>
                </a:solidFill>
                <a:effectLst/>
                <a:latin typeface="Nunito" pitchFamily="2" charset="77"/>
              </a:rPr>
              <a:t>integer</a:t>
            </a:r>
            <a:r>
              <a:rPr lang="en-IN" sz="2200" b="0" i="0" dirty="0">
                <a:solidFill>
                  <a:srgbClr val="000000"/>
                </a:solidFill>
                <a:effectLst/>
                <a:latin typeface="Nunito" pitchFamily="2" charset="77"/>
              </a:rPr>
              <a:t> or </a:t>
            </a:r>
            <a:r>
              <a:rPr lang="en-IN" sz="2200" b="1" i="0" dirty="0">
                <a:solidFill>
                  <a:srgbClr val="000000"/>
                </a:solidFill>
                <a:effectLst/>
                <a:latin typeface="Nunito" pitchFamily="2" charset="77"/>
              </a:rPr>
              <a:t>INTEGER</a:t>
            </a:r>
            <a:r>
              <a:rPr lang="en-IN" sz="2200" b="0" i="0" dirty="0">
                <a:solidFill>
                  <a:srgbClr val="000000"/>
                </a:solidFill>
                <a:effectLst/>
                <a:latin typeface="Nunito" pitchFamily="2" charset="77"/>
              </a:rPr>
              <a:t> to represent a numeric value.</a:t>
            </a:r>
          </a:p>
          <a:p>
            <a:pPr algn="just"/>
            <a:r>
              <a:rPr lang="en-IN" sz="2200" b="0" i="0" dirty="0">
                <a:solidFill>
                  <a:srgbClr val="000000"/>
                </a:solidFill>
                <a:effectLst/>
                <a:latin typeface="Nunito" pitchFamily="2" charset="77"/>
              </a:rPr>
              <a:t> You cannot use a reserved keyword as an identifier.</a:t>
            </a:r>
          </a:p>
          <a:p>
            <a:endParaRPr lang="en-US" sz="2200" dirty="0"/>
          </a:p>
        </p:txBody>
      </p:sp>
    </p:spTree>
    <p:extLst>
      <p:ext uri="{BB962C8B-B14F-4D97-AF65-F5344CB8AC3E}">
        <p14:creationId xmlns:p14="http://schemas.microsoft.com/office/powerpoint/2010/main" val="1794040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1015300" y="54804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5637B54-F374-C6BD-81CC-226626A3EEDE}"/>
              </a:ext>
            </a:extLst>
          </p:cNvPr>
          <p:cNvSpPr>
            <a:spLocks noGrp="1"/>
          </p:cNvSpPr>
          <p:nvPr>
            <p:ph idx="1"/>
          </p:nvPr>
        </p:nvSpPr>
        <p:spPr>
          <a:xfrm>
            <a:off x="369709" y="2608077"/>
            <a:ext cx="5148263" cy="1516585"/>
          </a:xfrm>
        </p:spPr>
        <p:txBody>
          <a:bodyPr/>
          <a:lstStyle/>
          <a:p>
            <a:pPr marL="0" indent="0">
              <a:buNone/>
            </a:pPr>
            <a:r>
              <a:rPr lang="en-IN" i="0" dirty="0">
                <a:effectLst/>
                <a:latin typeface="sofia-pro"/>
              </a:rPr>
              <a:t>6. Write a PL/ SQL code to find sum of digits of a number.</a:t>
            </a:r>
          </a:p>
          <a:p>
            <a:endParaRPr lang="en-US" dirty="0"/>
          </a:p>
        </p:txBody>
      </p:sp>
      <p:pic>
        <p:nvPicPr>
          <p:cNvPr id="10" name="Picture 9">
            <a:extLst>
              <a:ext uri="{FF2B5EF4-FFF2-40B4-BE49-F238E27FC236}">
                <a16:creationId xmlns:a16="http://schemas.microsoft.com/office/drawing/2014/main" id="{4E936D0C-E82B-EE68-7A37-649F54562A32}"/>
              </a:ext>
            </a:extLst>
          </p:cNvPr>
          <p:cNvPicPr>
            <a:picLocks noChangeAspect="1"/>
          </p:cNvPicPr>
          <p:nvPr/>
        </p:nvPicPr>
        <p:blipFill rotWithShape="1">
          <a:blip r:embed="rId2"/>
          <a:srcRect r="62252"/>
          <a:stretch/>
        </p:blipFill>
        <p:spPr>
          <a:xfrm>
            <a:off x="5517972" y="2083985"/>
            <a:ext cx="5551314" cy="2717800"/>
          </a:xfrm>
          <a:prstGeom prst="rect">
            <a:avLst/>
          </a:prstGeom>
        </p:spPr>
      </p:pic>
    </p:spTree>
    <p:extLst>
      <p:ext uri="{BB962C8B-B14F-4D97-AF65-F5344CB8AC3E}">
        <p14:creationId xmlns:p14="http://schemas.microsoft.com/office/powerpoint/2010/main" val="140037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5">
            <a:extLst>
              <a:ext uri="{FF2B5EF4-FFF2-40B4-BE49-F238E27FC236}">
                <a16:creationId xmlns:a16="http://schemas.microsoft.com/office/drawing/2014/main" id="{7785143C-A7DA-5898-84C0-9CF72BF37EA4}"/>
              </a:ext>
            </a:extLst>
          </p:cNvPr>
          <p:cNvSpPr txBox="1">
            <a:spLocks/>
          </p:cNvSpPr>
          <p:nvPr/>
        </p:nvSpPr>
        <p:spPr>
          <a:xfrm>
            <a:off x="556325" y="1921383"/>
            <a:ext cx="3429000" cy="5120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200"/>
              <a:t>SOLUTION</a:t>
            </a:r>
          </a:p>
          <a:p>
            <a:endParaRPr lang="en-US" sz="2200"/>
          </a:p>
        </p:txBody>
      </p:sp>
      <p:pic>
        <p:nvPicPr>
          <p:cNvPr id="4" name="Picture 3">
            <a:extLst>
              <a:ext uri="{FF2B5EF4-FFF2-40B4-BE49-F238E27FC236}">
                <a16:creationId xmlns:a16="http://schemas.microsoft.com/office/drawing/2014/main" id="{9EFC345B-0AE2-F7FB-4FFD-8CB2056F3D37}"/>
              </a:ext>
            </a:extLst>
          </p:cNvPr>
          <p:cNvPicPr>
            <a:picLocks noChangeAspect="1"/>
          </p:cNvPicPr>
          <p:nvPr/>
        </p:nvPicPr>
        <p:blipFill>
          <a:blip r:embed="rId2"/>
          <a:stretch>
            <a:fillRect/>
          </a:stretch>
        </p:blipFill>
        <p:spPr>
          <a:xfrm>
            <a:off x="4357688" y="197739"/>
            <a:ext cx="7558087" cy="6456236"/>
          </a:xfrm>
          <a:prstGeom prst="rect">
            <a:avLst/>
          </a:prstGeom>
        </p:spPr>
      </p:pic>
    </p:spTree>
    <p:extLst>
      <p:ext uri="{BB962C8B-B14F-4D97-AF65-F5344CB8AC3E}">
        <p14:creationId xmlns:p14="http://schemas.microsoft.com/office/powerpoint/2010/main" val="844423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1015300" y="54804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5637B54-F374-C6BD-81CC-226626A3EEDE}"/>
              </a:ext>
            </a:extLst>
          </p:cNvPr>
          <p:cNvSpPr>
            <a:spLocks noGrp="1"/>
          </p:cNvSpPr>
          <p:nvPr>
            <p:ph idx="1"/>
          </p:nvPr>
        </p:nvSpPr>
        <p:spPr>
          <a:xfrm>
            <a:off x="369709" y="2608077"/>
            <a:ext cx="5148263" cy="1516585"/>
          </a:xfrm>
        </p:spPr>
        <p:txBody>
          <a:bodyPr/>
          <a:lstStyle/>
          <a:p>
            <a:pPr marL="0" indent="0" algn="l" fontAlgn="base">
              <a:buNone/>
            </a:pPr>
            <a:r>
              <a:rPr lang="en-IN" dirty="0">
                <a:latin typeface="sofia-pro"/>
              </a:rPr>
              <a:t>7</a:t>
            </a:r>
            <a:r>
              <a:rPr lang="en-IN" i="0" dirty="0">
                <a:effectLst/>
                <a:latin typeface="sofia-pro"/>
              </a:rPr>
              <a:t>. Check whether a string is palindrome or not in PL/SQL</a:t>
            </a:r>
          </a:p>
          <a:p>
            <a:endParaRPr lang="en-US" dirty="0"/>
          </a:p>
        </p:txBody>
      </p:sp>
      <p:pic>
        <p:nvPicPr>
          <p:cNvPr id="3" name="Picture 2">
            <a:extLst>
              <a:ext uri="{FF2B5EF4-FFF2-40B4-BE49-F238E27FC236}">
                <a16:creationId xmlns:a16="http://schemas.microsoft.com/office/drawing/2014/main" id="{24EE977A-A39B-EE06-97EB-1D7608F78181}"/>
              </a:ext>
            </a:extLst>
          </p:cNvPr>
          <p:cNvPicPr>
            <a:picLocks noChangeAspect="1"/>
          </p:cNvPicPr>
          <p:nvPr/>
        </p:nvPicPr>
        <p:blipFill>
          <a:blip r:embed="rId2"/>
          <a:stretch>
            <a:fillRect/>
          </a:stretch>
        </p:blipFill>
        <p:spPr>
          <a:xfrm>
            <a:off x="6674030" y="2550350"/>
            <a:ext cx="4445000" cy="1968500"/>
          </a:xfrm>
          <a:prstGeom prst="rect">
            <a:avLst/>
          </a:prstGeom>
        </p:spPr>
      </p:pic>
    </p:spTree>
    <p:extLst>
      <p:ext uri="{BB962C8B-B14F-4D97-AF65-F5344CB8AC3E}">
        <p14:creationId xmlns:p14="http://schemas.microsoft.com/office/powerpoint/2010/main" val="187706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43278" y="3429000"/>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SOLUTION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C9C024-FDE6-9077-298A-9A3864ACC283}"/>
              </a:ext>
            </a:extLst>
          </p:cNvPr>
          <p:cNvPicPr>
            <a:picLocks noChangeAspect="1"/>
          </p:cNvPicPr>
          <p:nvPr/>
        </p:nvPicPr>
        <p:blipFill>
          <a:blip r:embed="rId2"/>
          <a:stretch>
            <a:fillRect/>
          </a:stretch>
        </p:blipFill>
        <p:spPr>
          <a:xfrm>
            <a:off x="5769429" y="0"/>
            <a:ext cx="6422571" cy="6858000"/>
          </a:xfrm>
          <a:prstGeom prst="rect">
            <a:avLst/>
          </a:prstGeom>
        </p:spPr>
      </p:pic>
      <p:pic>
        <p:nvPicPr>
          <p:cNvPr id="8" name="Picture 7">
            <a:extLst>
              <a:ext uri="{FF2B5EF4-FFF2-40B4-BE49-F238E27FC236}">
                <a16:creationId xmlns:a16="http://schemas.microsoft.com/office/drawing/2014/main" id="{F71138B0-B430-9D18-F0BC-ADF4FFC5B585}"/>
              </a:ext>
            </a:extLst>
          </p:cNvPr>
          <p:cNvPicPr>
            <a:picLocks noChangeAspect="1"/>
          </p:cNvPicPr>
          <p:nvPr/>
        </p:nvPicPr>
        <p:blipFill>
          <a:blip r:embed="rId3"/>
          <a:stretch>
            <a:fillRect/>
          </a:stretch>
        </p:blipFill>
        <p:spPr>
          <a:xfrm>
            <a:off x="1641475" y="5435600"/>
            <a:ext cx="3937000" cy="1422400"/>
          </a:xfrm>
          <a:prstGeom prst="rect">
            <a:avLst/>
          </a:prstGeom>
        </p:spPr>
      </p:pic>
    </p:spTree>
    <p:extLst>
      <p:ext uri="{BB962C8B-B14F-4D97-AF65-F5344CB8AC3E}">
        <p14:creationId xmlns:p14="http://schemas.microsoft.com/office/powerpoint/2010/main" val="3106509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3B44-CEEB-87CC-00E6-0634D83E083A}"/>
              </a:ext>
            </a:extLst>
          </p:cNvPr>
          <p:cNvSpPr>
            <a:spLocks noGrp="1"/>
          </p:cNvSpPr>
          <p:nvPr>
            <p:ph type="title"/>
          </p:nvPr>
        </p:nvSpPr>
        <p:spPr>
          <a:xfrm>
            <a:off x="838200" y="0"/>
            <a:ext cx="10515600" cy="1325563"/>
          </a:xfrm>
        </p:spPr>
        <p:txBody>
          <a:bodyPr/>
          <a:lstStyle/>
          <a:p>
            <a:r>
              <a:rPr lang="en-US" dirty="0"/>
              <a:t>PL/SQL AND SQL TABLES</a:t>
            </a:r>
          </a:p>
        </p:txBody>
      </p:sp>
      <p:sp>
        <p:nvSpPr>
          <p:cNvPr id="3" name="Content Placeholder 2">
            <a:extLst>
              <a:ext uri="{FF2B5EF4-FFF2-40B4-BE49-F238E27FC236}">
                <a16:creationId xmlns:a16="http://schemas.microsoft.com/office/drawing/2014/main" id="{1C332DF1-0639-1464-B39E-F737FF32C788}"/>
              </a:ext>
            </a:extLst>
          </p:cNvPr>
          <p:cNvSpPr>
            <a:spLocks noGrp="1"/>
          </p:cNvSpPr>
          <p:nvPr>
            <p:ph idx="1"/>
          </p:nvPr>
        </p:nvSpPr>
        <p:spPr>
          <a:xfrm>
            <a:off x="838200" y="1214438"/>
            <a:ext cx="10515600" cy="5514975"/>
          </a:xfrm>
          <a:solidFill>
            <a:schemeClr val="accent2">
              <a:lumMod val="20000"/>
              <a:lumOff val="80000"/>
            </a:schemeClr>
          </a:solidFill>
          <a:ln>
            <a:solidFill>
              <a:schemeClr val="tx1"/>
            </a:solidFill>
          </a:ln>
        </p:spPr>
        <p:txBody>
          <a:bodyPr/>
          <a:lstStyle/>
          <a:p>
            <a:pPr marL="0" indent="0">
              <a:buNone/>
            </a:pPr>
            <a:r>
              <a:rPr lang="en-IN" b="1" i="0" dirty="0">
                <a:solidFill>
                  <a:srgbClr val="222222"/>
                </a:solidFill>
                <a:effectLst/>
                <a:latin typeface="Source Sans Pro" panose="020B0503030403020204" pitchFamily="34" charset="0"/>
              </a:rPr>
              <a:t>Example 1</a:t>
            </a:r>
            <a:r>
              <a:rPr lang="en-IN" b="0" i="0" dirty="0">
                <a:solidFill>
                  <a:srgbClr val="222222"/>
                </a:solidFill>
                <a:effectLst/>
                <a:latin typeface="Source Sans Pro" panose="020B0503030403020204" pitchFamily="34" charset="0"/>
              </a:rPr>
              <a:t>: </a:t>
            </a:r>
          </a:p>
          <a:p>
            <a:r>
              <a:rPr lang="en-IN" b="0" i="0" dirty="0">
                <a:solidFill>
                  <a:srgbClr val="222222"/>
                </a:solidFill>
                <a:effectLst/>
                <a:latin typeface="Source Sans Pro" panose="020B0503030403020204" pitchFamily="34" charset="0"/>
              </a:rPr>
              <a:t>In this example, we are going to see how to perform DML operations in PL/SQL. We are going to insert the below four records into emp table. Then we are going to update the salary of ‘XXX’ to 15000, and we are going to delete the employee record ‘ZZZ’. Finally, we are going to project the details of the employee ‘XXX’.</a:t>
            </a:r>
            <a:endParaRPr lang="en-US" dirty="0"/>
          </a:p>
        </p:txBody>
      </p:sp>
      <p:graphicFrame>
        <p:nvGraphicFramePr>
          <p:cNvPr id="4" name="Table 3">
            <a:extLst>
              <a:ext uri="{FF2B5EF4-FFF2-40B4-BE49-F238E27FC236}">
                <a16:creationId xmlns:a16="http://schemas.microsoft.com/office/drawing/2014/main" id="{AFE78A59-9DE0-1DC3-4F14-CCE386CBF4CB}"/>
              </a:ext>
            </a:extLst>
          </p:cNvPr>
          <p:cNvGraphicFramePr>
            <a:graphicFrameLocks noGrp="1"/>
          </p:cNvGraphicFramePr>
          <p:nvPr>
            <p:extLst>
              <p:ext uri="{D42A27DB-BD31-4B8C-83A1-F6EECF244321}">
                <p14:modId xmlns:p14="http://schemas.microsoft.com/office/powerpoint/2010/main" val="1279832207"/>
              </p:ext>
            </p:extLst>
          </p:nvPr>
        </p:nvGraphicFramePr>
        <p:xfrm>
          <a:off x="2442491" y="4511675"/>
          <a:ext cx="8021392" cy="1981200"/>
        </p:xfrm>
        <a:graphic>
          <a:graphicData uri="http://schemas.openxmlformats.org/drawingml/2006/table">
            <a:tbl>
              <a:tblPr>
                <a:tableStyleId>{08FB837D-C827-4EFA-A057-4D05807E0F7C}</a:tableStyleId>
              </a:tblPr>
              <a:tblGrid>
                <a:gridCol w="2005348">
                  <a:extLst>
                    <a:ext uri="{9D8B030D-6E8A-4147-A177-3AD203B41FA5}">
                      <a16:colId xmlns:a16="http://schemas.microsoft.com/office/drawing/2014/main" val="2559604170"/>
                    </a:ext>
                  </a:extLst>
                </a:gridCol>
                <a:gridCol w="2005348">
                  <a:extLst>
                    <a:ext uri="{9D8B030D-6E8A-4147-A177-3AD203B41FA5}">
                      <a16:colId xmlns:a16="http://schemas.microsoft.com/office/drawing/2014/main" val="3050071889"/>
                    </a:ext>
                  </a:extLst>
                </a:gridCol>
                <a:gridCol w="2005348">
                  <a:extLst>
                    <a:ext uri="{9D8B030D-6E8A-4147-A177-3AD203B41FA5}">
                      <a16:colId xmlns:a16="http://schemas.microsoft.com/office/drawing/2014/main" val="167162607"/>
                    </a:ext>
                  </a:extLst>
                </a:gridCol>
                <a:gridCol w="2005348">
                  <a:extLst>
                    <a:ext uri="{9D8B030D-6E8A-4147-A177-3AD203B41FA5}">
                      <a16:colId xmlns:a16="http://schemas.microsoft.com/office/drawing/2014/main" val="2012244366"/>
                    </a:ext>
                  </a:extLst>
                </a:gridCol>
              </a:tblGrid>
              <a:tr h="0">
                <a:tc>
                  <a:txBody>
                    <a:bodyPr/>
                    <a:lstStyle/>
                    <a:p>
                      <a:pPr algn="l"/>
                      <a:r>
                        <a:rPr lang="en-IN" sz="2000" b="1">
                          <a:effectLst/>
                        </a:rPr>
                        <a:t>EMP_NAME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dirty="0">
                          <a:effectLst/>
                        </a:rPr>
                        <a:t>EMP_NO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a:effectLst/>
                        </a:rPr>
                        <a:t>SALARY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dirty="0">
                          <a:effectLst/>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972876"/>
                  </a:ext>
                </a:extLst>
              </a:tr>
              <a:tr h="0">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25000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482459"/>
                  </a:ext>
                </a:extLst>
              </a:tr>
              <a:tr h="0">
                <a:tc>
                  <a:txBody>
                    <a:bodyPr/>
                    <a:lstStyle/>
                    <a:p>
                      <a:r>
                        <a:rPr lang="en-IN" sz="2000">
                          <a:effectLst/>
                        </a:rPr>
                        <a:t>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219647"/>
                  </a:ext>
                </a:extLst>
              </a:tr>
              <a:tr h="0">
                <a:tc>
                  <a:txBody>
                    <a:bodyPr/>
                    <a:lstStyle/>
                    <a:p>
                      <a:r>
                        <a:rPr lang="en-IN" sz="2000">
                          <a:effectLst/>
                        </a:rPr>
                        <a:t>YYY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985654"/>
                  </a:ext>
                </a:extLst>
              </a:tr>
              <a:tr h="0">
                <a:tc>
                  <a:txBody>
                    <a:bodyPr/>
                    <a:lstStyle/>
                    <a:p>
                      <a:r>
                        <a:rPr lang="en-IN" sz="2000">
                          <a:effectLst/>
                        </a:rPr>
                        <a:t>ZZZ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7500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773647"/>
                  </a:ext>
                </a:extLst>
              </a:tr>
            </a:tbl>
          </a:graphicData>
        </a:graphic>
      </p:graphicFrame>
    </p:spTree>
    <p:extLst>
      <p:ext uri="{BB962C8B-B14F-4D97-AF65-F5344CB8AC3E}">
        <p14:creationId xmlns:p14="http://schemas.microsoft.com/office/powerpoint/2010/main" val="1680050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43278" y="4499456"/>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SOLUTION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QL in PL/SQL">
            <a:extLst>
              <a:ext uri="{FF2B5EF4-FFF2-40B4-BE49-F238E27FC236}">
                <a16:creationId xmlns:a16="http://schemas.microsoft.com/office/drawing/2014/main" id="{8C790874-6017-B6B3-0D5B-DD8408CEF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14288"/>
            <a:ext cx="7119937" cy="685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7B76530-98D4-E855-35ED-B9E853772244}"/>
              </a:ext>
            </a:extLst>
          </p:cNvPr>
          <p:cNvPicPr>
            <a:picLocks noChangeAspect="1"/>
          </p:cNvPicPr>
          <p:nvPr/>
        </p:nvPicPr>
        <p:blipFill>
          <a:blip r:embed="rId3"/>
          <a:stretch>
            <a:fillRect/>
          </a:stretch>
        </p:blipFill>
        <p:spPr>
          <a:xfrm>
            <a:off x="595588" y="14288"/>
            <a:ext cx="3619500" cy="3479800"/>
          </a:xfrm>
          <a:prstGeom prst="rect">
            <a:avLst/>
          </a:prstGeom>
          <a:ln>
            <a:solidFill>
              <a:schemeClr val="tx1"/>
            </a:solidFill>
          </a:ln>
        </p:spPr>
      </p:pic>
    </p:spTree>
    <p:extLst>
      <p:ext uri="{BB962C8B-B14F-4D97-AF65-F5344CB8AC3E}">
        <p14:creationId xmlns:p14="http://schemas.microsoft.com/office/powerpoint/2010/main" val="351324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7A61-FDC1-92B3-C4C6-27B871F796CC}"/>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CODE EXPLANATION</a:t>
            </a:r>
            <a:br>
              <a:rPr lang="en-IN" b="0"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D89F578D-8B1D-AFC0-32EC-9AE90D3B1CA6}"/>
              </a:ext>
            </a:extLst>
          </p:cNvPr>
          <p:cNvSpPr>
            <a:spLocks noGrp="1"/>
          </p:cNvSpPr>
          <p:nvPr>
            <p:ph idx="1"/>
          </p:nvPr>
        </p:nvSpPr>
        <p:spPr>
          <a:solidFill>
            <a:schemeClr val="accent2">
              <a:lumMod val="20000"/>
              <a:lumOff val="80000"/>
            </a:schemeClr>
          </a:solidFill>
          <a:ln>
            <a:solidFill>
              <a:schemeClr val="tx1"/>
            </a:solidFill>
          </a:ln>
        </p:spPr>
        <p:txBody>
          <a:bodyPr>
            <a:normAutofit/>
          </a:bodyPr>
          <a:lstStyle/>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2-5: Declaring the variable.</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7-14: Inserting the records into emp table.</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15: Committing the insert transactions.</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17-19: Updating the salary of the employee ‘XXX’ to 15000</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20: Committing the update transaction.</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22: Deleting the record of ‘ZZZ’</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23: Committing the delete transaction.</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25-27: Selecting the record of ‘XXX’ and populating into the variable </a:t>
            </a:r>
            <a:r>
              <a:rPr lang="en-IN" sz="2000" i="0" dirty="0" err="1">
                <a:solidFill>
                  <a:srgbClr val="222222"/>
                </a:solidFill>
                <a:effectLst/>
                <a:latin typeface="Heebo" pitchFamily="2" charset="-79"/>
                <a:cs typeface="Heebo" pitchFamily="2" charset="-79"/>
              </a:rPr>
              <a:t>l_emp_name</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l_emp_no</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l_salary</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l_manager</a:t>
            </a:r>
            <a:r>
              <a:rPr lang="en-IN" sz="2000" i="0" dirty="0">
                <a:solidFill>
                  <a:srgbClr val="222222"/>
                </a:solidFill>
                <a:effectLst/>
                <a:latin typeface="Heebo" pitchFamily="2" charset="-79"/>
                <a:cs typeface="Heebo" pitchFamily="2" charset="-79"/>
              </a:rPr>
              <a:t>.</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28-32: Displaying the fetched records value.</a:t>
            </a:r>
          </a:p>
          <a:p>
            <a:endParaRPr lang="en-US" sz="2000" dirty="0">
              <a:latin typeface="Heebo" pitchFamily="2" charset="-79"/>
              <a:cs typeface="Heebo" pitchFamily="2" charset="-79"/>
            </a:endParaRPr>
          </a:p>
        </p:txBody>
      </p:sp>
    </p:spTree>
    <p:extLst>
      <p:ext uri="{BB962C8B-B14F-4D97-AF65-F5344CB8AC3E}">
        <p14:creationId xmlns:p14="http://schemas.microsoft.com/office/powerpoint/2010/main" val="121630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12CA6-640B-7CCF-77DF-A86D3BCD6A55}"/>
              </a:ext>
            </a:extLst>
          </p:cNvPr>
          <p:cNvSpPr>
            <a:spLocks noGrp="1"/>
          </p:cNvSpPr>
          <p:nvPr>
            <p:ph type="title"/>
          </p:nvPr>
        </p:nvSpPr>
        <p:spPr>
          <a:xfrm>
            <a:off x="643278" y="676283"/>
            <a:ext cx="5787717" cy="1719072"/>
          </a:xfrm>
        </p:spPr>
        <p:txBody>
          <a:bodyPr anchor="b">
            <a:normAutofit/>
          </a:bodyPr>
          <a:lstStyle/>
          <a:p>
            <a:r>
              <a:rPr lang="en-IN" sz="3800" b="1" i="0" dirty="0">
                <a:effectLst/>
                <a:latin typeface="Heebo" pitchFamily="2" charset="-79"/>
                <a:cs typeface="Heebo" pitchFamily="2" charset="-79"/>
              </a:rPr>
              <a:t>THE PL/SQL COMMENTS</a:t>
            </a:r>
            <a:br>
              <a:rPr lang="en-IN" sz="3800" b="1" i="0" dirty="0">
                <a:effectLst/>
                <a:latin typeface="Heebo" pitchFamily="2" charset="-79"/>
                <a:cs typeface="Heebo" pitchFamily="2" charset="-79"/>
              </a:rPr>
            </a:br>
            <a:endParaRPr lang="en-US" sz="3800" b="1" dirty="0">
              <a:latin typeface="Heebo" pitchFamily="2" charset="-79"/>
              <a:cs typeface="Heebo" pitchFamily="2" charset="-79"/>
            </a:endParaRP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63F24C-9F92-68BC-E986-B23D53266551}"/>
              </a:ext>
            </a:extLst>
          </p:cNvPr>
          <p:cNvSpPr>
            <a:spLocks noGrp="1"/>
          </p:cNvSpPr>
          <p:nvPr>
            <p:ph idx="1"/>
          </p:nvPr>
        </p:nvSpPr>
        <p:spPr>
          <a:xfrm>
            <a:off x="7524365" y="1444317"/>
            <a:ext cx="4523667" cy="5014395"/>
          </a:xfrm>
          <a:solidFill>
            <a:schemeClr val="accent2">
              <a:lumMod val="20000"/>
              <a:lumOff val="80000"/>
            </a:schemeClr>
          </a:solidFill>
          <a:ln>
            <a:solidFill>
              <a:schemeClr val="tx1"/>
            </a:solidFill>
          </a:ln>
        </p:spPr>
        <p:txBody>
          <a:bodyPr anchor="t">
            <a:noAutofit/>
          </a:bodyPr>
          <a:lstStyle/>
          <a:p>
            <a:r>
              <a:rPr lang="en-IN" sz="2000" b="0" i="0" dirty="0">
                <a:effectLst/>
                <a:latin typeface="Heebo" pitchFamily="2" charset="-79"/>
                <a:cs typeface="Heebo" pitchFamily="2" charset="-79"/>
              </a:rPr>
              <a:t>Program comments are explanatory statements that can be included in the PL/SQL code that you write and helps anyone reading its source code. </a:t>
            </a:r>
          </a:p>
          <a:p>
            <a:r>
              <a:rPr lang="en-IN" sz="2000" b="0" i="0" dirty="0">
                <a:effectLst/>
                <a:latin typeface="Heebo" pitchFamily="2" charset="-79"/>
                <a:cs typeface="Heebo" pitchFamily="2" charset="-79"/>
              </a:rPr>
              <a:t>All programming languages allow some form of comments.</a:t>
            </a:r>
          </a:p>
          <a:p>
            <a:r>
              <a:rPr lang="en-IN" sz="2000" b="0" i="0" dirty="0">
                <a:effectLst/>
                <a:latin typeface="Heebo" pitchFamily="2" charset="-79"/>
                <a:cs typeface="Heebo" pitchFamily="2" charset="-79"/>
              </a:rPr>
              <a:t>The PL/SQL supports sin </a:t>
            </a:r>
            <a:r>
              <a:rPr lang="en-IN" sz="2000" b="0" i="0" dirty="0" err="1">
                <a:effectLst/>
                <a:latin typeface="Heebo" pitchFamily="2" charset="-79"/>
                <a:cs typeface="Heebo" pitchFamily="2" charset="-79"/>
              </a:rPr>
              <a:t>Agle</a:t>
            </a:r>
            <a:r>
              <a:rPr lang="en-IN" sz="2000" b="0" i="0" dirty="0">
                <a:effectLst/>
                <a:latin typeface="Heebo" pitchFamily="2" charset="-79"/>
                <a:cs typeface="Heebo" pitchFamily="2" charset="-79"/>
              </a:rPr>
              <a:t>-line and multi-line comments. </a:t>
            </a:r>
          </a:p>
          <a:p>
            <a:r>
              <a:rPr lang="en-IN" sz="2000" b="0" i="0" dirty="0">
                <a:effectLst/>
                <a:latin typeface="Heebo" pitchFamily="2" charset="-79"/>
                <a:cs typeface="Heebo" pitchFamily="2" charset="-79"/>
              </a:rPr>
              <a:t>All characters available inside any comment are ignored by the PL/SQL compiler. </a:t>
            </a:r>
          </a:p>
          <a:p>
            <a:r>
              <a:rPr lang="en-IN" sz="2000" b="0" i="0" dirty="0">
                <a:effectLst/>
                <a:latin typeface="Heebo" pitchFamily="2" charset="-79"/>
                <a:cs typeface="Heebo" pitchFamily="2" charset="-79"/>
              </a:rPr>
              <a:t>The PL/SQL single-line comments start with the delimiter -- (double hyphen) and multi-line comments are enclosed by /* and */.</a:t>
            </a:r>
          </a:p>
          <a:p>
            <a:endParaRPr lang="en-US" sz="2000" dirty="0">
              <a:latin typeface="Heebo" pitchFamily="2" charset="-79"/>
              <a:cs typeface="Heebo" pitchFamily="2" charset="-79"/>
            </a:endParaRPr>
          </a:p>
        </p:txBody>
      </p:sp>
      <p:pic>
        <p:nvPicPr>
          <p:cNvPr id="4" name="Picture 3">
            <a:extLst>
              <a:ext uri="{FF2B5EF4-FFF2-40B4-BE49-F238E27FC236}">
                <a16:creationId xmlns:a16="http://schemas.microsoft.com/office/drawing/2014/main" id="{5CE872A4-4312-84EF-148B-978657CC6C47}"/>
              </a:ext>
            </a:extLst>
          </p:cNvPr>
          <p:cNvPicPr>
            <a:picLocks noChangeAspect="1"/>
          </p:cNvPicPr>
          <p:nvPr/>
        </p:nvPicPr>
        <p:blipFill>
          <a:blip r:embed="rId2"/>
          <a:stretch>
            <a:fillRect/>
          </a:stretch>
        </p:blipFill>
        <p:spPr>
          <a:xfrm>
            <a:off x="143968" y="2688425"/>
            <a:ext cx="6903720" cy="4073194"/>
          </a:xfrm>
          <a:prstGeom prst="rect">
            <a:avLst/>
          </a:prstGeom>
          <a:ln>
            <a:solidFill>
              <a:schemeClr val="tx1"/>
            </a:solidFill>
          </a:ln>
        </p:spPr>
      </p:pic>
    </p:spTree>
    <p:extLst>
      <p:ext uri="{BB962C8B-B14F-4D97-AF65-F5344CB8AC3E}">
        <p14:creationId xmlns:p14="http://schemas.microsoft.com/office/powerpoint/2010/main" val="182303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30CB-A297-29FC-42BD-BC406FA90A77}"/>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Variable Declaration in PL/SQL</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EED0D16F-AEBE-0471-DAB1-096A3116412F}"/>
              </a:ext>
            </a:extLst>
          </p:cNvPr>
          <p:cNvSpPr>
            <a:spLocks noGrp="1"/>
          </p:cNvSpPr>
          <p:nvPr>
            <p:ph idx="1"/>
          </p:nvPr>
        </p:nvSpPr>
        <p:spPr>
          <a:xfrm>
            <a:off x="293914" y="1825625"/>
            <a:ext cx="11517086" cy="4351338"/>
          </a:xfrm>
        </p:spPr>
        <p:txBody>
          <a:bodyPr/>
          <a:lstStyle/>
          <a:p>
            <a:pPr algn="just"/>
            <a:r>
              <a:rPr lang="en-IN" b="0" i="0" dirty="0">
                <a:solidFill>
                  <a:srgbClr val="000000"/>
                </a:solidFill>
                <a:effectLst/>
                <a:latin typeface="Nunito" pitchFamily="2" charset="77"/>
              </a:rPr>
              <a:t>The syntax for declaring a variable is −</a:t>
            </a:r>
          </a:p>
          <a:p>
            <a:pPr marL="0" indent="0">
              <a:buNone/>
            </a:pPr>
            <a:r>
              <a:rPr lang="en-IN" dirty="0" err="1"/>
              <a:t>variable_name</a:t>
            </a:r>
            <a:r>
              <a:rPr lang="en-IN" dirty="0"/>
              <a:t> [CONSTANT] datatype [NOT NULL] [:= | DEFAULT </a:t>
            </a:r>
            <a:r>
              <a:rPr lang="en-IN" dirty="0" err="1"/>
              <a:t>initial_value</a:t>
            </a:r>
            <a:r>
              <a:rPr lang="en-IN" dirty="0"/>
              <a:t>] </a:t>
            </a:r>
          </a:p>
          <a:p>
            <a:pPr marL="0" indent="0">
              <a:buNone/>
            </a:pPr>
            <a:endParaRPr lang="en-IN" dirty="0"/>
          </a:p>
          <a:p>
            <a:pPr marL="0" indent="0">
              <a:buNone/>
            </a:pPr>
            <a:r>
              <a:rPr lang="en-IN" dirty="0"/>
              <a:t>EXAMPLE</a:t>
            </a:r>
          </a:p>
          <a:p>
            <a:pPr marL="0" indent="0">
              <a:buNone/>
            </a:pPr>
            <a:r>
              <a:rPr lang="en-IN" dirty="0"/>
              <a:t>sales number(10, 2); </a:t>
            </a:r>
          </a:p>
          <a:p>
            <a:pPr marL="0" indent="0">
              <a:buNone/>
            </a:pPr>
            <a:r>
              <a:rPr lang="en-IN" dirty="0"/>
              <a:t>pi CONSTANT double precision := 3.1415;</a:t>
            </a:r>
          </a:p>
          <a:p>
            <a:pPr marL="0" indent="0">
              <a:buNone/>
            </a:pPr>
            <a:r>
              <a:rPr lang="en-IN" dirty="0"/>
              <a:t> name varchar2(25); </a:t>
            </a:r>
          </a:p>
          <a:p>
            <a:pPr marL="0" indent="0">
              <a:buNone/>
            </a:pPr>
            <a:r>
              <a:rPr lang="en-IN" dirty="0"/>
              <a:t>address varchar2(100);</a:t>
            </a:r>
            <a:endParaRPr lang="en-US" dirty="0"/>
          </a:p>
        </p:txBody>
      </p:sp>
    </p:spTree>
    <p:extLst>
      <p:ext uri="{BB962C8B-B14F-4D97-AF65-F5344CB8AC3E}">
        <p14:creationId xmlns:p14="http://schemas.microsoft.com/office/powerpoint/2010/main" val="292770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7D9E-A7BE-C0E8-967D-5CB99380A35C}"/>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INITIALIZING VARIABLES IN PL/SQL</a:t>
            </a:r>
            <a:br>
              <a:rPr lang="en-IN" b="0" i="0" dirty="0">
                <a:solidFill>
                  <a:srgbClr val="000000"/>
                </a:solidFill>
                <a:effectLst/>
                <a:latin typeface="Heebo" pitchFamily="2" charset="-79"/>
                <a:cs typeface="Heebo" pitchFamily="2" charset="-79"/>
              </a:rPr>
            </a:br>
            <a:endParaRPr lang="en-US" dirty="0">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01AA2BAD-88C6-7E97-1857-1F7FC5389C18}"/>
              </a:ext>
            </a:extLst>
          </p:cNvPr>
          <p:cNvSpPr>
            <a:spLocks noGrp="1"/>
          </p:cNvSpPr>
          <p:nvPr>
            <p:ph idx="1"/>
          </p:nvPr>
        </p:nvSpPr>
        <p:spPr/>
        <p:txBody>
          <a:bodyPr>
            <a:normAutofit/>
          </a:bodyPr>
          <a:lstStyle/>
          <a:p>
            <a:pPr algn="just"/>
            <a:r>
              <a:rPr lang="en-IN" b="0" i="0" dirty="0">
                <a:solidFill>
                  <a:srgbClr val="000000"/>
                </a:solidFill>
                <a:effectLst/>
                <a:latin typeface="Nunito" pitchFamily="2" charset="77"/>
              </a:rPr>
              <a:t>Whenever you declare a variable, PL/SQL assigns it a default value of NULL. If you want to initialize a variable with a value other than the NULL value, you can do so during the declaration, using either of the following −</a:t>
            </a:r>
          </a:p>
          <a:p>
            <a:pPr algn="just">
              <a:buFont typeface="Wingdings" pitchFamily="2" charset="2"/>
              <a:buChar char="ü"/>
            </a:pPr>
            <a:r>
              <a:rPr lang="en-IN" b="0" i="0" dirty="0">
                <a:solidFill>
                  <a:srgbClr val="000000"/>
                </a:solidFill>
                <a:effectLst/>
                <a:latin typeface="Nunito" pitchFamily="2" charset="77"/>
              </a:rPr>
              <a:t>The </a:t>
            </a:r>
            <a:r>
              <a:rPr lang="en-IN" b="1" i="0" dirty="0">
                <a:solidFill>
                  <a:srgbClr val="000000"/>
                </a:solidFill>
                <a:effectLst/>
                <a:latin typeface="Nunito" pitchFamily="2" charset="77"/>
              </a:rPr>
              <a:t>DEFAULT</a:t>
            </a:r>
            <a:r>
              <a:rPr lang="en-IN" b="0" i="0" dirty="0">
                <a:solidFill>
                  <a:srgbClr val="000000"/>
                </a:solidFill>
                <a:effectLst/>
                <a:latin typeface="Nunito" pitchFamily="2" charset="77"/>
              </a:rPr>
              <a:t> keyword</a:t>
            </a:r>
          </a:p>
          <a:p>
            <a:pPr algn="just">
              <a:buFont typeface="Wingdings" pitchFamily="2" charset="2"/>
              <a:buChar char="ü"/>
            </a:pPr>
            <a:r>
              <a:rPr lang="en-IN" b="0" i="0" dirty="0">
                <a:solidFill>
                  <a:srgbClr val="000000"/>
                </a:solidFill>
                <a:effectLst/>
                <a:latin typeface="Nunito" pitchFamily="2" charset="77"/>
              </a:rPr>
              <a:t>The </a:t>
            </a:r>
            <a:r>
              <a:rPr lang="en-IN" b="1" i="0" dirty="0">
                <a:solidFill>
                  <a:srgbClr val="000000"/>
                </a:solidFill>
                <a:effectLst/>
                <a:latin typeface="Nunito" pitchFamily="2" charset="77"/>
              </a:rPr>
              <a:t>assignment</a:t>
            </a:r>
            <a:r>
              <a:rPr lang="en-IN" b="0" i="0" dirty="0">
                <a:solidFill>
                  <a:srgbClr val="000000"/>
                </a:solidFill>
                <a:effectLst/>
                <a:latin typeface="Nunito" pitchFamily="2" charset="77"/>
              </a:rPr>
              <a:t> operator</a:t>
            </a:r>
          </a:p>
          <a:p>
            <a:pPr marL="0" indent="0" algn="just">
              <a:buNone/>
            </a:pPr>
            <a:r>
              <a:rPr lang="en-IN" b="1" u="sng" dirty="0">
                <a:solidFill>
                  <a:srgbClr val="000000"/>
                </a:solidFill>
                <a:latin typeface="Nunito" pitchFamily="2" charset="77"/>
              </a:rPr>
              <a:t>E</a:t>
            </a:r>
            <a:r>
              <a:rPr lang="en-IN" b="1" i="0" u="sng" dirty="0">
                <a:solidFill>
                  <a:srgbClr val="000000"/>
                </a:solidFill>
                <a:effectLst/>
                <a:latin typeface="Nunito" pitchFamily="2" charset="77"/>
              </a:rPr>
              <a:t>xample −</a:t>
            </a:r>
          </a:p>
          <a:p>
            <a:pPr marL="0" indent="0">
              <a:buNone/>
            </a:pPr>
            <a:r>
              <a:rPr lang="en-IN" dirty="0"/>
              <a:t>counter </a:t>
            </a:r>
            <a:r>
              <a:rPr lang="en-IN" dirty="0" err="1"/>
              <a:t>binary_integer</a:t>
            </a:r>
            <a:r>
              <a:rPr lang="en-IN" dirty="0"/>
              <a:t> := 0; </a:t>
            </a:r>
          </a:p>
          <a:p>
            <a:pPr marL="0" indent="0">
              <a:buNone/>
            </a:pPr>
            <a:r>
              <a:rPr lang="en-IN" dirty="0"/>
              <a:t>greetings varchar2(20) DEFAULT 'Have a Good Day';</a:t>
            </a:r>
            <a:endParaRPr lang="en-US" dirty="0"/>
          </a:p>
        </p:txBody>
      </p:sp>
    </p:spTree>
    <p:extLst>
      <p:ext uri="{BB962C8B-B14F-4D97-AF65-F5344CB8AC3E}">
        <p14:creationId xmlns:p14="http://schemas.microsoft.com/office/powerpoint/2010/main" val="3216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AF8D-9021-3772-D84A-40A399D24B51}"/>
              </a:ext>
            </a:extLst>
          </p:cNvPr>
          <p:cNvSpPr>
            <a:spLocks noGrp="1"/>
          </p:cNvSpPr>
          <p:nvPr>
            <p:ph type="title"/>
          </p:nvPr>
        </p:nvSpPr>
        <p:spPr>
          <a:xfrm>
            <a:off x="424543" y="1388382"/>
            <a:ext cx="3135086" cy="1325563"/>
          </a:xfrm>
          <a:solidFill>
            <a:schemeClr val="accent2">
              <a:lumMod val="20000"/>
              <a:lumOff val="80000"/>
            </a:schemeClr>
          </a:solidFill>
          <a:ln>
            <a:solidFill>
              <a:schemeClr val="tx1"/>
            </a:solidFill>
          </a:ln>
        </p:spPr>
        <p:txBody>
          <a:bodyPr/>
          <a:lstStyle/>
          <a:p>
            <a:r>
              <a:rPr lang="en-US" dirty="0"/>
              <a:t>EXAMPLE</a:t>
            </a:r>
          </a:p>
        </p:txBody>
      </p:sp>
      <p:pic>
        <p:nvPicPr>
          <p:cNvPr id="4" name="Picture 3">
            <a:extLst>
              <a:ext uri="{FF2B5EF4-FFF2-40B4-BE49-F238E27FC236}">
                <a16:creationId xmlns:a16="http://schemas.microsoft.com/office/drawing/2014/main" id="{CBF93718-9002-A753-8F44-603A3A166881}"/>
              </a:ext>
            </a:extLst>
          </p:cNvPr>
          <p:cNvPicPr>
            <a:picLocks noChangeAspect="1"/>
          </p:cNvPicPr>
          <p:nvPr/>
        </p:nvPicPr>
        <p:blipFill>
          <a:blip r:embed="rId2"/>
          <a:stretch>
            <a:fillRect/>
          </a:stretch>
        </p:blipFill>
        <p:spPr>
          <a:xfrm>
            <a:off x="3788229" y="365125"/>
            <a:ext cx="7565571" cy="5867400"/>
          </a:xfrm>
          <a:prstGeom prst="rect">
            <a:avLst/>
          </a:prstGeom>
          <a:ln>
            <a:solidFill>
              <a:schemeClr val="tx1"/>
            </a:solidFill>
          </a:ln>
        </p:spPr>
      </p:pic>
    </p:spTree>
    <p:extLst>
      <p:ext uri="{BB962C8B-B14F-4D97-AF65-F5344CB8AC3E}">
        <p14:creationId xmlns:p14="http://schemas.microsoft.com/office/powerpoint/2010/main" val="383102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5857-15AA-85C7-75F5-76D74C7A3CDB}"/>
              </a:ext>
            </a:extLst>
          </p:cNvPr>
          <p:cNvSpPr>
            <a:spLocks noGrp="1"/>
          </p:cNvSpPr>
          <p:nvPr>
            <p:ph type="title"/>
          </p:nvPr>
        </p:nvSpPr>
        <p:spPr/>
        <p:txBody>
          <a:bodyPr>
            <a:normAutofit fontScale="90000"/>
          </a:bodyPr>
          <a:lstStyle/>
          <a:p>
            <a:r>
              <a:rPr lang="en-IN" b="1" i="0" dirty="0">
                <a:solidFill>
                  <a:srgbClr val="000000"/>
                </a:solidFill>
                <a:effectLst/>
                <a:latin typeface="Heebo" pitchFamily="2" charset="-79"/>
                <a:cs typeface="Heebo" pitchFamily="2" charset="-79"/>
              </a:rPr>
              <a:t>ASSIGNING SQL QUERY RESULTS TO PL/SQL VARIABLES</a:t>
            </a:r>
            <a:br>
              <a:rPr lang="en-IN" b="1" i="0" dirty="0">
                <a:solidFill>
                  <a:srgbClr val="000000"/>
                </a:solidFill>
                <a:effectLst/>
                <a:latin typeface="Heebo" pitchFamily="2" charset="-79"/>
                <a:cs typeface="Heebo" pitchFamily="2" charset="-79"/>
              </a:rPr>
            </a:br>
            <a:endParaRPr lang="en-US" b="1" dirty="0"/>
          </a:p>
        </p:txBody>
      </p:sp>
      <p:sp>
        <p:nvSpPr>
          <p:cNvPr id="3" name="Content Placeholder 2">
            <a:extLst>
              <a:ext uri="{FF2B5EF4-FFF2-40B4-BE49-F238E27FC236}">
                <a16:creationId xmlns:a16="http://schemas.microsoft.com/office/drawing/2014/main" id="{29D1D8A0-DAAC-CEC7-88A8-51C2A19C6587}"/>
              </a:ext>
            </a:extLst>
          </p:cNvPr>
          <p:cNvSpPr>
            <a:spLocks noGrp="1"/>
          </p:cNvSpPr>
          <p:nvPr>
            <p:ph idx="1"/>
          </p:nvPr>
        </p:nvSpPr>
        <p:spPr>
          <a:xfrm>
            <a:off x="572861" y="2099355"/>
            <a:ext cx="6415768" cy="2659289"/>
          </a:xfrm>
          <a:solidFill>
            <a:schemeClr val="accent2">
              <a:lumMod val="20000"/>
              <a:lumOff val="80000"/>
            </a:schemeClr>
          </a:solidFill>
          <a:ln>
            <a:solidFill>
              <a:schemeClr val="tx1"/>
            </a:solidFill>
          </a:ln>
        </p:spPr>
        <p:txBody>
          <a:bodyPr>
            <a:normAutofit/>
          </a:bodyPr>
          <a:lstStyle/>
          <a:p>
            <a:r>
              <a:rPr lang="en-IN" sz="2000" b="0" i="0" dirty="0">
                <a:solidFill>
                  <a:srgbClr val="000000"/>
                </a:solidFill>
                <a:effectLst/>
                <a:latin typeface="Nunito" pitchFamily="2" charset="77"/>
              </a:rPr>
              <a:t>You can use the </a:t>
            </a:r>
            <a:r>
              <a:rPr lang="en-IN" sz="2000" b="1" i="0" dirty="0">
                <a:solidFill>
                  <a:srgbClr val="000000"/>
                </a:solidFill>
                <a:effectLst/>
                <a:latin typeface="Nunito" pitchFamily="2" charset="77"/>
              </a:rPr>
              <a:t>SELECT INTO</a:t>
            </a:r>
            <a:r>
              <a:rPr lang="en-IN" sz="2000" b="0" i="0" dirty="0">
                <a:solidFill>
                  <a:srgbClr val="000000"/>
                </a:solidFill>
                <a:effectLst/>
                <a:latin typeface="Nunito" pitchFamily="2" charset="77"/>
              </a:rPr>
              <a:t> statement of SQL to assign values to PL/SQL variables. </a:t>
            </a:r>
          </a:p>
          <a:p>
            <a:r>
              <a:rPr lang="en-IN" sz="2000" b="0" i="0" dirty="0">
                <a:solidFill>
                  <a:srgbClr val="000000"/>
                </a:solidFill>
                <a:effectLst/>
                <a:latin typeface="Nunito" pitchFamily="2" charset="77"/>
              </a:rPr>
              <a:t>For each item in the </a:t>
            </a:r>
            <a:r>
              <a:rPr lang="en-IN" sz="2000" b="1" i="0" dirty="0">
                <a:solidFill>
                  <a:srgbClr val="000000"/>
                </a:solidFill>
                <a:effectLst/>
                <a:latin typeface="Nunito" pitchFamily="2" charset="77"/>
              </a:rPr>
              <a:t>SELECT list</a:t>
            </a:r>
            <a:r>
              <a:rPr lang="en-IN" sz="2000" b="0" i="0" dirty="0">
                <a:solidFill>
                  <a:srgbClr val="000000"/>
                </a:solidFill>
                <a:effectLst/>
                <a:latin typeface="Nunito" pitchFamily="2" charset="77"/>
              </a:rPr>
              <a:t>, there must be a corresponding, type-compatible variable in the </a:t>
            </a:r>
            <a:r>
              <a:rPr lang="en-IN" sz="2000" b="1" i="0" dirty="0">
                <a:solidFill>
                  <a:srgbClr val="000000"/>
                </a:solidFill>
                <a:effectLst/>
                <a:latin typeface="Nunito" pitchFamily="2" charset="77"/>
              </a:rPr>
              <a:t>INTO list</a:t>
            </a:r>
            <a:r>
              <a:rPr lang="en-IN" sz="2000" b="0" i="0" dirty="0">
                <a:solidFill>
                  <a:srgbClr val="000000"/>
                </a:solidFill>
                <a:effectLst/>
                <a:latin typeface="Nunito" pitchFamily="2" charset="77"/>
              </a:rPr>
              <a:t>. </a:t>
            </a:r>
          </a:p>
          <a:p>
            <a:r>
              <a:rPr lang="en-IN" sz="2000" b="0" i="0" dirty="0">
                <a:solidFill>
                  <a:srgbClr val="000000"/>
                </a:solidFill>
                <a:effectLst/>
                <a:latin typeface="Nunito" pitchFamily="2" charset="77"/>
              </a:rPr>
              <a:t>The following example illustrates the concept. </a:t>
            </a:r>
          </a:p>
          <a:p>
            <a:r>
              <a:rPr lang="en-IN" sz="2000" b="0" i="0" dirty="0">
                <a:solidFill>
                  <a:srgbClr val="000000"/>
                </a:solidFill>
                <a:effectLst/>
                <a:latin typeface="Nunito" pitchFamily="2" charset="77"/>
              </a:rPr>
              <a:t>Let us create a table named CUSTOMERS −</a:t>
            </a:r>
            <a:endParaRPr lang="en-US" sz="2000" dirty="0"/>
          </a:p>
        </p:txBody>
      </p:sp>
      <p:pic>
        <p:nvPicPr>
          <p:cNvPr id="5" name="Picture 4">
            <a:extLst>
              <a:ext uri="{FF2B5EF4-FFF2-40B4-BE49-F238E27FC236}">
                <a16:creationId xmlns:a16="http://schemas.microsoft.com/office/drawing/2014/main" id="{651A8BBE-D057-9ABF-431C-8157CFC48B37}"/>
              </a:ext>
            </a:extLst>
          </p:cNvPr>
          <p:cNvPicPr>
            <a:picLocks noChangeAspect="1"/>
          </p:cNvPicPr>
          <p:nvPr/>
        </p:nvPicPr>
        <p:blipFill>
          <a:blip r:embed="rId2"/>
          <a:stretch>
            <a:fillRect/>
          </a:stretch>
        </p:blipFill>
        <p:spPr>
          <a:xfrm>
            <a:off x="7330412" y="2099355"/>
            <a:ext cx="4538192" cy="3294290"/>
          </a:xfrm>
          <a:prstGeom prst="rect">
            <a:avLst/>
          </a:prstGeom>
          <a:ln>
            <a:solidFill>
              <a:schemeClr val="tx1"/>
            </a:solidFill>
          </a:ln>
        </p:spPr>
      </p:pic>
    </p:spTree>
    <p:extLst>
      <p:ext uri="{BB962C8B-B14F-4D97-AF65-F5344CB8AC3E}">
        <p14:creationId xmlns:p14="http://schemas.microsoft.com/office/powerpoint/2010/main" val="16194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6CF8CA-08FB-8C05-FF86-AF16A6A21EEC}"/>
              </a:ext>
            </a:extLst>
          </p:cNvPr>
          <p:cNvPicPr>
            <a:picLocks noChangeAspect="1"/>
          </p:cNvPicPr>
          <p:nvPr/>
        </p:nvPicPr>
        <p:blipFill>
          <a:blip r:embed="rId2"/>
          <a:stretch>
            <a:fillRect/>
          </a:stretch>
        </p:blipFill>
        <p:spPr>
          <a:xfrm>
            <a:off x="2235200" y="520699"/>
            <a:ext cx="7670800" cy="6076043"/>
          </a:xfrm>
          <a:prstGeom prst="rect">
            <a:avLst/>
          </a:prstGeom>
        </p:spPr>
      </p:pic>
    </p:spTree>
    <p:extLst>
      <p:ext uri="{BB962C8B-B14F-4D97-AF65-F5344CB8AC3E}">
        <p14:creationId xmlns:p14="http://schemas.microsoft.com/office/powerpoint/2010/main" val="3865566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883</Words>
  <Application>Microsoft Macintosh PowerPoint</Application>
  <PresentationFormat>Widescreen</PresentationFormat>
  <Paragraphs>109</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Calibri Light</vt:lpstr>
      <vt:lpstr>Heebo</vt:lpstr>
      <vt:lpstr>Nunito</vt:lpstr>
      <vt:lpstr>sofia-pro</vt:lpstr>
      <vt:lpstr>Source Sans Pro</vt:lpstr>
      <vt:lpstr>Times New Roman</vt:lpstr>
      <vt:lpstr>urw-din</vt:lpstr>
      <vt:lpstr>Wingdings</vt:lpstr>
      <vt:lpstr>Office Theme</vt:lpstr>
      <vt:lpstr>DATABASE MANAGEMENT SYSTEMS – PL/SQL</vt:lpstr>
      <vt:lpstr>PL/SQL</vt:lpstr>
      <vt:lpstr>THE PL/SQL IDENTIFIERS </vt:lpstr>
      <vt:lpstr>THE PL/SQL COMMENTS </vt:lpstr>
      <vt:lpstr>Variable Declaration in PL/SQL </vt:lpstr>
      <vt:lpstr>INITIALIZING VARIABLES IN PL/SQL </vt:lpstr>
      <vt:lpstr>EXAMPLE</vt:lpstr>
      <vt:lpstr>ASSIGNING SQL QUERY RESULTS TO PL/SQL VARIABLES </vt:lpstr>
      <vt:lpstr>PowerPoint Presentation</vt:lpstr>
      <vt:lpstr>ASSIGNING SQL QUERY RESULTS TO PL/SQL VARIABLES </vt:lpstr>
      <vt:lpstr>PL/SQL - Conditions</vt:lpstr>
      <vt:lpstr>PowerPoint Presentation</vt:lpstr>
      <vt:lpstr>PowerPoint Presentation</vt:lpstr>
      <vt:lpstr>PL/SQL BASIC LOOP</vt:lpstr>
      <vt:lpstr>PL/SQL BASIC LOOP</vt:lpstr>
      <vt:lpstr>PowerPoint Presentation</vt:lpstr>
      <vt:lpstr>PowerPoint Presentation</vt:lpstr>
      <vt:lpstr>PowerPoint Presentation</vt:lpstr>
      <vt:lpstr>PowerPoint Presentation</vt:lpstr>
      <vt:lpstr>REVERSE FOR LOOP STATEMENT</vt:lpstr>
      <vt:lpstr>NESTED LOOP</vt:lpstr>
      <vt:lpstr>NESTED LOOP EXAMPLE</vt:lpstr>
      <vt:lpstr>NESTED LOOP EXAMPLE</vt:lpstr>
      <vt:lpstr>TAKING INPUT FROM USER</vt:lpstr>
      <vt:lpstr>EXERCISES</vt:lpstr>
      <vt:lpstr>EXERCISES</vt:lpstr>
      <vt:lpstr>EXERCISES</vt:lpstr>
      <vt:lpstr>EXERCISES</vt:lpstr>
      <vt:lpstr>EXERCISES</vt:lpstr>
      <vt:lpstr>EXERCISES</vt:lpstr>
      <vt:lpstr>PowerPoint Presentation</vt:lpstr>
      <vt:lpstr>EXERCISES</vt:lpstr>
      <vt:lpstr>SOLUTION</vt:lpstr>
      <vt:lpstr>PL/SQL AND SQL TABLES</vt:lpstr>
      <vt:lpstr>SOLUTION</vt:lpstr>
      <vt:lpstr>CODE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Pratikshya Sharma</dc:creator>
  <cp:lastModifiedBy>Pratikshya Sharma</cp:lastModifiedBy>
  <cp:revision>124</cp:revision>
  <dcterms:created xsi:type="dcterms:W3CDTF">2022-11-01T07:29:20Z</dcterms:created>
  <dcterms:modified xsi:type="dcterms:W3CDTF">2022-11-04T05:43:48Z</dcterms:modified>
</cp:coreProperties>
</file>