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5" r:id="rId20"/>
    <p:sldId id="276" r:id="rId21"/>
    <p:sldId id="277" r:id="rId22"/>
    <p:sldId id="278" r:id="rId23"/>
    <p:sldId id="274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54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3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9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9/27/22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0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2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9/27/22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1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9/27/22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4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9/27/22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9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9/27/22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83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9/27/22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8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9/27/22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5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9/27/22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354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sel_class.asp" TargetMode="External"/><Relationship Id="rId7" Type="http://schemas.openxmlformats.org/officeDocument/2006/relationships/hyperlink" Target="https://www.w3schools.com/cssref/sel_element_comma.asp" TargetMode="External"/><Relationship Id="rId2" Type="http://schemas.openxmlformats.org/officeDocument/2006/relationships/hyperlink" Target="https://www.w3schools.com/cssref/sel_id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sel_element.asp" TargetMode="External"/><Relationship Id="rId5" Type="http://schemas.openxmlformats.org/officeDocument/2006/relationships/hyperlink" Target="https://www.w3schools.com/cssref/sel_all.asp" TargetMode="External"/><Relationship Id="rId4" Type="http://schemas.openxmlformats.org/officeDocument/2006/relationships/hyperlink" Target="https://www.w3schools.com/cssref/sel_element_class.asp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B17B84-F8A7-4053-9C9D-91E3CA7F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88951" cy="6858000"/>
          </a:xfrm>
          <a:prstGeom prst="rect">
            <a:avLst/>
          </a:prstGeom>
          <a:blipFill dpi="0" rotWithShape="1">
            <a:blip r:embed="rId2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Person writing on a notepad">
            <a:extLst>
              <a:ext uri="{FF2B5EF4-FFF2-40B4-BE49-F238E27FC236}">
                <a16:creationId xmlns:a16="http://schemas.microsoft.com/office/drawing/2014/main" id="{64B36E0E-4546-E2E1-5178-3A5BC329A6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13175" r="-1" b="15842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1F9C59-2153-5053-4819-CBA1A69C0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7143" y="910334"/>
            <a:ext cx="7530685" cy="3672551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CSS(Cascading Style Sheets)</a:t>
            </a:r>
            <a:br>
              <a:rPr lang="en-US" sz="3600" dirty="0">
                <a:solidFill>
                  <a:srgbClr val="FFFF00"/>
                </a:solidFill>
              </a:rPr>
            </a:br>
            <a:r>
              <a:rPr lang="en-US" sz="3600" dirty="0">
                <a:solidFill>
                  <a:srgbClr val="FFFF00"/>
                </a:solidFill>
              </a:rPr>
              <a:t> “Add style to your web pages”</a:t>
            </a:r>
            <a:br>
              <a:rPr lang="en-US" sz="3600" dirty="0">
                <a:solidFill>
                  <a:srgbClr val="FFFF00"/>
                </a:solidFill>
              </a:rPr>
            </a:br>
            <a:br>
              <a:rPr lang="en-US" sz="36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MCA 3</a:t>
            </a:r>
            <a:r>
              <a:rPr lang="en-US" sz="2400" baseline="30000" dirty="0">
                <a:solidFill>
                  <a:srgbClr val="FFFF00"/>
                </a:solidFill>
              </a:rPr>
              <a:t>rd</a:t>
            </a:r>
            <a:r>
              <a:rPr lang="en-US" sz="2400" dirty="0">
                <a:solidFill>
                  <a:srgbClr val="FFFF00"/>
                </a:solidFill>
              </a:rPr>
              <a:t> Semester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SIKKIM UNIVERSITY</a:t>
            </a:r>
            <a:br>
              <a:rPr lang="en-US" sz="3600" dirty="0">
                <a:solidFill>
                  <a:srgbClr val="FFFF00"/>
                </a:solidFill>
              </a:rPr>
            </a:b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281F5-A8F8-D71E-CF76-C3C1BBA81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28" y="4101225"/>
            <a:ext cx="2895600" cy="601403"/>
          </a:xfrm>
        </p:spPr>
        <p:txBody>
          <a:bodyPr>
            <a:normAutofit/>
          </a:bodyPr>
          <a:lstStyle/>
          <a:p>
            <a:pPr algn="l"/>
            <a:r>
              <a:rPr lang="en-US" sz="2200" b="1" dirty="0">
                <a:solidFill>
                  <a:schemeClr val="tx1"/>
                </a:solidFill>
              </a:rPr>
              <a:t>-</a:t>
            </a:r>
            <a:r>
              <a:rPr lang="en-US" sz="2200" b="1" dirty="0" err="1">
                <a:solidFill>
                  <a:schemeClr val="tx1"/>
                </a:solidFill>
              </a:rPr>
              <a:t>Pratikshya</a:t>
            </a:r>
            <a:r>
              <a:rPr lang="en-US" sz="2200" b="1" dirty="0">
                <a:solidFill>
                  <a:schemeClr val="tx1"/>
                </a:solidFill>
              </a:rPr>
              <a:t> Sharma</a:t>
            </a:r>
          </a:p>
          <a:p>
            <a:pPr algn="l"/>
            <a:endParaRPr lang="en-US" sz="2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93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261E4-8B47-A97D-0999-C1D350776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Why Use CSS?</a:t>
            </a:r>
            <a:br>
              <a:rPr lang="en-IN" b="0" i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F46276-AA42-EAA2-D9F5-8271E1890824}"/>
              </a:ext>
            </a:extLst>
          </p:cNvPr>
          <p:cNvSpPr txBox="1"/>
          <p:nvPr/>
        </p:nvSpPr>
        <p:spPr>
          <a:xfrm>
            <a:off x="273163" y="1293673"/>
            <a:ext cx="534386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CSS is used to define styles for your web pages, including the design, layout and variations in display for different devices and screen sizes. </a:t>
            </a:r>
          </a:p>
          <a:p>
            <a:pPr algn="l"/>
            <a:endParaRPr lang="en-IN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algn="l"/>
            <a:r>
              <a:rPr lang="en-IN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style definitions are normally saved in external .</a:t>
            </a:r>
            <a:r>
              <a:rPr lang="en-IN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css</a:t>
            </a:r>
            <a:r>
              <a:rPr lang="en-IN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files.</a:t>
            </a:r>
          </a:p>
          <a:p>
            <a:pPr algn="l"/>
            <a:endParaRPr lang="en-IN" b="0" i="0" dirty="0"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IN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algn="l"/>
            <a:r>
              <a:rPr lang="en-IN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With an external stylesheet file, you can change the look of an entire website by changing just one file!</a:t>
            </a:r>
          </a:p>
          <a:p>
            <a:pPr algn="l"/>
            <a:endParaRPr lang="en-IN" b="0" i="0" dirty="0"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60D3D8-6EED-B87D-5A1B-93730847E100}"/>
              </a:ext>
            </a:extLst>
          </p:cNvPr>
          <p:cNvSpPr txBox="1"/>
          <p:nvPr/>
        </p:nvSpPr>
        <p:spPr>
          <a:xfrm>
            <a:off x="5910942" y="6531"/>
            <a:ext cx="6096000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800" b="0" i="0" u="sng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CSS Solved a Big Problem.</a:t>
            </a:r>
          </a:p>
          <a:p>
            <a:pPr algn="just"/>
            <a:endParaRPr lang="en-IN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HTML was NEVER intended to contain tags for formatting a web page!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b="0" i="0" dirty="0"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HTML was created to describe the content of a web page, like:</a:t>
            </a:r>
          </a:p>
          <a:p>
            <a:pPr algn="just"/>
            <a:r>
              <a:rPr lang="en-IN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&lt;h1&gt;This is a heading&lt;/h1&gt;</a:t>
            </a:r>
          </a:p>
          <a:p>
            <a:pPr algn="just"/>
            <a:r>
              <a:rPr lang="en-IN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&lt;p&gt;This is a paragraph.&lt;/p&gt;</a:t>
            </a:r>
          </a:p>
          <a:p>
            <a:pPr algn="just"/>
            <a:endParaRPr lang="en-IN" b="0" i="0" dirty="0"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When tags like &lt;font&gt;, and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color</a:t>
            </a:r>
            <a:r>
              <a:rPr lang="en-IN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attributes were added to the HTML 3.2 specification, it started a nightmare for web developers.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b="0" i="0" dirty="0"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Development of large websites, where fonts and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color</a:t>
            </a:r>
            <a:r>
              <a:rPr lang="en-IN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information were added to every single page, became a long and expensive process.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b="0" i="0" dirty="0"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To solve this problem, the World Wide Web Consortium (W3C) created CSS.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b="0" i="0" dirty="0"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CSS removed the style formatting from the HTML page!</a:t>
            </a:r>
          </a:p>
        </p:txBody>
      </p:sp>
    </p:spTree>
    <p:extLst>
      <p:ext uri="{BB962C8B-B14F-4D97-AF65-F5344CB8AC3E}">
        <p14:creationId xmlns:p14="http://schemas.microsoft.com/office/powerpoint/2010/main" val="3985669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C0613-B70C-AF83-B7B9-6EDD07D03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6720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effectLst/>
                <a:latin typeface="Segoe UI" panose="020B0502040204020203" pitchFamily="34" charset="0"/>
              </a:rPr>
              <a:t>CSS Syntax</a:t>
            </a:r>
            <a:br>
              <a:rPr lang="en-IN" b="0" i="0" dirty="0"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C66B2FC-6F7B-A3A1-9A34-58BA9CA7E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25146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8" name="Picture 4" descr="CSS selector">
            <a:extLst>
              <a:ext uri="{FF2B5EF4-FFF2-40B4-BE49-F238E27FC236}">
                <a16:creationId xmlns:a16="http://schemas.microsoft.com/office/drawing/2014/main" id="{F569BC4B-E286-F3AC-AC54-7D250B92A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6" y="1961242"/>
            <a:ext cx="7226300" cy="151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48CA4E-2437-6BBE-27D4-B19A799DF011}"/>
              </a:ext>
            </a:extLst>
          </p:cNvPr>
          <p:cNvSpPr txBox="1"/>
          <p:nvPr/>
        </p:nvSpPr>
        <p:spPr>
          <a:xfrm>
            <a:off x="209550" y="1476886"/>
            <a:ext cx="6471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CSS rule consists of a selector and a declaration block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737596-4643-B4FD-A018-E030D69B6589}"/>
              </a:ext>
            </a:extLst>
          </p:cNvPr>
          <p:cNvSpPr txBox="1"/>
          <p:nvPr/>
        </p:nvSpPr>
        <p:spPr>
          <a:xfrm>
            <a:off x="209549" y="3911854"/>
            <a:ext cx="1186270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selector points to the HTML element you want to style.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declaration block contains one or more declarations separated by semicolons.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Each declaration includes a CSS property name and a value, separated by a colon.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Multiple CSS declarations are separated with semicolons, and declaration blocks are surrounded by curly braces.</a:t>
            </a:r>
          </a:p>
        </p:txBody>
      </p:sp>
    </p:spTree>
    <p:extLst>
      <p:ext uri="{BB962C8B-B14F-4D97-AF65-F5344CB8AC3E}">
        <p14:creationId xmlns:p14="http://schemas.microsoft.com/office/powerpoint/2010/main" val="4052511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E6B56-52AA-AE6D-B060-EF6073EDC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7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effectLst/>
                <a:latin typeface="Segoe UI" panose="020B0502040204020203" pitchFamily="34" charset="0"/>
              </a:rPr>
              <a:t>Example</a:t>
            </a:r>
            <a:br>
              <a:rPr lang="en-IN" b="0" i="0" dirty="0"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E70351-B7C5-6746-4B1E-DAEDD1E71EF6}"/>
              </a:ext>
            </a:extLst>
          </p:cNvPr>
          <p:cNvSpPr txBox="1"/>
          <p:nvPr/>
        </p:nvSpPr>
        <p:spPr>
          <a:xfrm>
            <a:off x="337456" y="1325563"/>
            <a:ext cx="6096000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effectLst/>
                <a:latin typeface="Verdana" panose="020B0604030504040204" pitchFamily="34" charset="0"/>
              </a:rPr>
              <a:t>In this example all &lt;p&gt; elements will be </a:t>
            </a:r>
            <a:r>
              <a:rPr lang="en-IN" b="0" i="0" dirty="0" err="1">
                <a:effectLst/>
                <a:latin typeface="Verdana" panose="020B0604030504040204" pitchFamily="34" charset="0"/>
              </a:rPr>
              <a:t>center</a:t>
            </a:r>
            <a:r>
              <a:rPr lang="en-IN" b="0" i="0" dirty="0">
                <a:effectLst/>
                <a:latin typeface="Verdana" panose="020B0604030504040204" pitchFamily="34" charset="0"/>
              </a:rPr>
              <a:t>-aligned, with a red text </a:t>
            </a:r>
            <a:r>
              <a:rPr lang="en-IN" b="0" i="0" dirty="0" err="1">
                <a:effectLst/>
                <a:latin typeface="Verdana" panose="020B0604030504040204" pitchFamily="34" charset="0"/>
              </a:rPr>
              <a:t>color</a:t>
            </a:r>
            <a:r>
              <a:rPr lang="en-IN" b="0" i="0" dirty="0">
                <a:effectLst/>
                <a:latin typeface="Verdana" panose="020B0604030504040204" pitchFamily="34" charset="0"/>
              </a:rPr>
              <a:t>:</a:t>
            </a:r>
          </a:p>
          <a:p>
            <a:pPr algn="l"/>
            <a:endParaRPr lang="en-IN" b="0" i="0" dirty="0">
              <a:effectLst/>
              <a:latin typeface="Verdana" panose="020B0604030504040204" pitchFamily="34" charset="0"/>
            </a:endParaRPr>
          </a:p>
          <a:p>
            <a:pPr algn="l"/>
            <a:r>
              <a:rPr lang="en-IN" b="1" i="0" dirty="0">
                <a:effectLst/>
                <a:latin typeface="Consolas" panose="020B0609020204030204" pitchFamily="49" charset="0"/>
              </a:rPr>
              <a:t>p</a:t>
            </a:r>
            <a:r>
              <a:rPr lang="en-IN" b="0" i="0" dirty="0">
                <a:effectLst/>
                <a:latin typeface="Consolas" panose="020B0609020204030204" pitchFamily="49" charset="0"/>
              </a:rPr>
              <a:t> {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text-align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63A47B-4160-618D-F382-67A8527D537C}"/>
              </a:ext>
            </a:extLst>
          </p:cNvPr>
          <p:cNvSpPr txBox="1"/>
          <p:nvPr/>
        </p:nvSpPr>
        <p:spPr>
          <a:xfrm>
            <a:off x="337456" y="4337095"/>
            <a:ext cx="97862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Example Explained</a:t>
            </a:r>
          </a:p>
          <a:p>
            <a:pPr algn="l"/>
            <a:endParaRPr lang="en-IN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p is a selector in CSS (it points to the HTML element you want to style: &lt;p&gt;).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color</a:t>
            </a:r>
            <a:r>
              <a:rPr lang="en-IN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is a property, and red is the property value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text-align is a property, and </a:t>
            </a:r>
            <a:r>
              <a:rPr lang="en-IN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center</a:t>
            </a:r>
            <a:r>
              <a:rPr lang="en-IN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is the property value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A9A92D-EC09-9871-E892-2CAF80977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165" y="1998686"/>
            <a:ext cx="46355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45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5E128-20DE-6DFE-7CF4-E13E26AA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effectLst/>
                <a:latin typeface="Segoe UI" panose="020B0502040204020203" pitchFamily="34" charset="0"/>
              </a:rPr>
              <a:t>CSS Selectors</a:t>
            </a:r>
            <a:br>
              <a:rPr lang="en-IN" b="0" i="0" dirty="0"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4454E-6897-A46C-E094-A3BA1B085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514"/>
            <a:ext cx="10515600" cy="4860699"/>
          </a:xfrm>
        </p:spPr>
        <p:txBody>
          <a:bodyPr>
            <a:normAutofit fontScale="77500" lnSpcReduction="20000"/>
          </a:bodyPr>
          <a:lstStyle/>
          <a:p>
            <a:r>
              <a:rPr lang="en-IN" b="0" i="0" dirty="0">
                <a:effectLst/>
                <a:latin typeface="Verdana" panose="020B0604030504040204" pitchFamily="34" charset="0"/>
              </a:rPr>
              <a:t>A CSS selector selects the HTML element(s) you want to style.</a:t>
            </a:r>
          </a:p>
          <a:p>
            <a:pPr algn="l"/>
            <a:r>
              <a:rPr lang="en-IN" b="0" i="0" dirty="0">
                <a:effectLst/>
                <a:latin typeface="Verdana" panose="020B0604030504040204" pitchFamily="34" charset="0"/>
              </a:rPr>
              <a:t>CSS selectors are used to "find" (or select) the HTML elements you want to style.</a:t>
            </a:r>
          </a:p>
          <a:p>
            <a:pPr marL="0" indent="0" algn="l">
              <a:buNone/>
            </a:pPr>
            <a:endParaRPr lang="en-IN" b="1" i="0" dirty="0">
              <a:solidFill>
                <a:srgbClr val="FFFF00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IN" b="1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We can divide CSS selectors into five categories: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Verdana" panose="020B0604030504040204" pitchFamily="34" charset="0"/>
              </a:rPr>
              <a:t>Simple selectors (select elements based on name, id, class)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Verdana" panose="020B0604030504040204" pitchFamily="34" charset="0"/>
              </a:rPr>
              <a:t>Combinator selectors (select elements based on a specific relationship between them)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Verdana" panose="020B0604030504040204" pitchFamily="34" charset="0"/>
              </a:rPr>
              <a:t>Pseudo-class selectors (select elements based on a certain state)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Verdana" panose="020B0604030504040204" pitchFamily="34" charset="0"/>
              </a:rPr>
              <a:t>Pseudo-elements selectors (select and style a part of an element)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Verdana" panose="020B0604030504040204" pitchFamily="34" charset="0"/>
              </a:rPr>
              <a:t>Attribute selectors (select elements based on an attribute or attribute value)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72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16C79-88C7-AAB8-3C1F-E17B3FA2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effectLst/>
                <a:latin typeface="Segoe UI" panose="020B0502040204020203" pitchFamily="34" charset="0"/>
              </a:rPr>
              <a:t>CSS id Selector</a:t>
            </a:r>
            <a:br>
              <a:rPr lang="en-IN" b="0" i="0" dirty="0"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5CE20-5CF3-E7BC-B9FA-F199ED84D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544"/>
            <a:ext cx="10515600" cy="495867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IN" b="0" i="0" dirty="0">
                <a:effectLst/>
                <a:latin typeface="Verdana" panose="020B0604030504040204" pitchFamily="34" charset="0"/>
              </a:rPr>
              <a:t>The id selector uses the id attribute of an HTML element to select a specific element.</a:t>
            </a:r>
          </a:p>
          <a:p>
            <a:pPr algn="l"/>
            <a:r>
              <a:rPr lang="en-IN" b="0" i="0" dirty="0">
                <a:effectLst/>
                <a:latin typeface="Verdana" panose="020B0604030504040204" pitchFamily="34" charset="0"/>
              </a:rPr>
              <a:t>The id of an element is unique within a page, so the id selector is used to select one unique element!</a:t>
            </a:r>
          </a:p>
          <a:p>
            <a:pPr algn="l"/>
            <a:r>
              <a:rPr lang="en-IN" b="0" i="0" dirty="0">
                <a:effectLst/>
                <a:latin typeface="Verdana" panose="020B0604030504040204" pitchFamily="34" charset="0"/>
              </a:rPr>
              <a:t>To select an element with a specific id, write a hash (#) character, followed by the id of the element.</a:t>
            </a:r>
          </a:p>
          <a:p>
            <a:pPr marL="0" indent="0" algn="l">
              <a:buNone/>
            </a:pPr>
            <a:r>
              <a:rPr lang="en-IN" b="0" i="0" dirty="0">
                <a:effectLst/>
                <a:latin typeface="Verdana" panose="020B0604030504040204" pitchFamily="34" charset="0"/>
              </a:rPr>
              <a:t>Example:</a:t>
            </a:r>
          </a:p>
          <a:p>
            <a:pPr algn="l"/>
            <a:r>
              <a:rPr lang="en-IN" b="0" i="0" dirty="0">
                <a:effectLst/>
                <a:latin typeface="Verdana" panose="020B0604030504040204" pitchFamily="34" charset="0"/>
              </a:rPr>
              <a:t>The CSS rule below will be applied to the HTML element with id="para1": </a:t>
            </a:r>
          </a:p>
          <a:p>
            <a:pPr marL="0" indent="0" algn="l">
              <a:buNone/>
            </a:pPr>
            <a:r>
              <a:rPr lang="en-IN" b="0" i="0" dirty="0">
                <a:effectLst/>
                <a:latin typeface="Consolas" panose="020B0609020204030204" pitchFamily="49" charset="0"/>
              </a:rPr>
              <a:t>#para1 {</a:t>
            </a:r>
            <a:br>
              <a:rPr lang="en-IN" b="0" i="0" dirty="0">
                <a:effectLst/>
                <a:latin typeface="Consolas" panose="020B0609020204030204" pitchFamily="49" charset="0"/>
              </a:rPr>
            </a:br>
            <a:r>
              <a:rPr lang="en-IN" b="0" i="0" dirty="0">
                <a:effectLst/>
                <a:latin typeface="Consolas" panose="020B0609020204030204" pitchFamily="49" charset="0"/>
              </a:rPr>
              <a:t>  text-align: </a:t>
            </a:r>
            <a:r>
              <a:rPr lang="en-IN" b="0" i="0" dirty="0" err="1">
                <a:effectLst/>
                <a:latin typeface="Consolas" panose="020B0609020204030204" pitchFamily="49" charset="0"/>
              </a:rPr>
              <a:t>center</a:t>
            </a:r>
            <a:r>
              <a:rPr lang="en-IN" b="0" i="0" dirty="0">
                <a:effectLst/>
                <a:latin typeface="Consolas" panose="020B0609020204030204" pitchFamily="49" charset="0"/>
              </a:rPr>
              <a:t>;</a:t>
            </a:r>
            <a:br>
              <a:rPr lang="en-IN" b="0" i="0" dirty="0">
                <a:effectLst/>
                <a:latin typeface="Consolas" panose="020B0609020204030204" pitchFamily="49" charset="0"/>
              </a:rPr>
            </a:br>
            <a:r>
              <a:rPr lang="en-IN" b="0" i="0" dirty="0"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 err="1">
                <a:effectLst/>
                <a:latin typeface="Consolas" panose="020B0609020204030204" pitchFamily="49" charset="0"/>
              </a:rPr>
              <a:t>color</a:t>
            </a:r>
            <a:r>
              <a:rPr lang="en-IN" b="0" i="0" dirty="0">
                <a:effectLst/>
                <a:latin typeface="Consolas" panose="020B0609020204030204" pitchFamily="49" charset="0"/>
              </a:rPr>
              <a:t>: red;</a:t>
            </a:r>
            <a:br>
              <a:rPr lang="en-IN" b="0" i="0" dirty="0">
                <a:effectLst/>
                <a:latin typeface="Consolas" panose="020B0609020204030204" pitchFamily="49" charset="0"/>
              </a:rPr>
            </a:br>
            <a:r>
              <a:rPr lang="en-IN" b="0" i="0" dirty="0"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endParaRPr lang="en-IN" b="0" i="0" dirty="0">
              <a:effectLst/>
              <a:latin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150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B9A60-5EC6-BA1B-2EF4-6C4DAC4D1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2DF748-97E0-54EE-3DCB-B2A97A385D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188"/>
          <a:stretch/>
        </p:blipFill>
        <p:spPr>
          <a:xfrm>
            <a:off x="200023" y="1691323"/>
            <a:ext cx="4972051" cy="4180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9D917F-2ACF-E2A8-1F62-BCC165D81E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81" t="1" b="-1337"/>
          <a:stretch/>
        </p:blipFill>
        <p:spPr>
          <a:xfrm>
            <a:off x="5686424" y="2165422"/>
            <a:ext cx="6000750" cy="252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68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3657A-40AC-3A69-E4C4-BE30696E2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effectLst/>
                <a:latin typeface="Segoe UI" panose="020B0502040204020203" pitchFamily="34" charset="0"/>
              </a:rPr>
              <a:t>CSS class Selector</a:t>
            </a:r>
            <a:br>
              <a:rPr lang="en-IN" b="0" i="0" dirty="0"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1CE0E-3D4E-5485-4719-5E1E0F9E8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04231"/>
            <a:ext cx="5640161" cy="4860699"/>
          </a:xfrm>
          <a:ln w="31750">
            <a:solidFill>
              <a:schemeClr val="bg1"/>
            </a:solidFill>
          </a:ln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IN" b="0" i="0" dirty="0">
                <a:effectLst/>
                <a:latin typeface="Verdana" panose="020B0604030504040204" pitchFamily="34" charset="0"/>
              </a:rPr>
              <a:t>The class selector selects HTML elements with a specific class attribute.</a:t>
            </a:r>
          </a:p>
          <a:p>
            <a:pPr algn="l"/>
            <a:r>
              <a:rPr lang="en-IN" b="0" i="0" dirty="0">
                <a:effectLst/>
                <a:latin typeface="Verdana" panose="020B0604030504040204" pitchFamily="34" charset="0"/>
              </a:rPr>
              <a:t>To select elements with a specific class, write a period (.) character, followed by the class name.</a:t>
            </a:r>
          </a:p>
          <a:p>
            <a:pPr algn="l"/>
            <a:r>
              <a:rPr lang="en-IN" b="0" i="0" dirty="0"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r>
              <a:rPr lang="en-IN" b="0" i="0" dirty="0">
                <a:effectLst/>
                <a:latin typeface="Verdana" panose="020B0604030504040204" pitchFamily="34" charset="0"/>
              </a:rPr>
              <a:t>In this example all HTML elements with class="</a:t>
            </a:r>
            <a:r>
              <a:rPr lang="en-IN" b="0" i="0" dirty="0" err="1">
                <a:effectLst/>
                <a:latin typeface="Verdana" panose="020B0604030504040204" pitchFamily="34" charset="0"/>
              </a:rPr>
              <a:t>center</a:t>
            </a:r>
            <a:r>
              <a:rPr lang="en-IN" b="0" i="0" dirty="0">
                <a:effectLst/>
                <a:latin typeface="Verdana" panose="020B0604030504040204" pitchFamily="34" charset="0"/>
              </a:rPr>
              <a:t>" will be red and </a:t>
            </a:r>
            <a:r>
              <a:rPr lang="en-IN" b="0" i="0" dirty="0" err="1">
                <a:effectLst/>
                <a:latin typeface="Verdana" panose="020B0604030504040204" pitchFamily="34" charset="0"/>
              </a:rPr>
              <a:t>center</a:t>
            </a:r>
            <a:r>
              <a:rPr lang="en-IN" b="0" i="0" dirty="0">
                <a:effectLst/>
                <a:latin typeface="Verdana" panose="020B0604030504040204" pitchFamily="34" charset="0"/>
              </a:rPr>
              <a:t>-aligned: </a:t>
            </a:r>
          </a:p>
          <a:p>
            <a:pPr algn="l"/>
            <a:r>
              <a:rPr lang="en-IN" b="0" i="0" dirty="0">
                <a:effectLst/>
                <a:latin typeface="Consolas" panose="020B0609020204030204" pitchFamily="49" charset="0"/>
              </a:rPr>
              <a:t>.</a:t>
            </a:r>
            <a:r>
              <a:rPr lang="en-IN" b="0" i="0" dirty="0" err="1">
                <a:effectLst/>
                <a:latin typeface="Consolas" panose="020B0609020204030204" pitchFamily="49" charset="0"/>
              </a:rPr>
              <a:t>center</a:t>
            </a:r>
            <a:r>
              <a:rPr lang="en-IN" b="0" i="0" dirty="0">
                <a:effectLst/>
                <a:latin typeface="Consolas" panose="020B0609020204030204" pitchFamily="49" charset="0"/>
              </a:rPr>
              <a:t> {</a:t>
            </a:r>
            <a:br>
              <a:rPr lang="en-IN" b="0" i="0" dirty="0">
                <a:effectLst/>
                <a:latin typeface="Consolas" panose="020B0609020204030204" pitchFamily="49" charset="0"/>
              </a:rPr>
            </a:br>
            <a:r>
              <a:rPr lang="en-IN" b="0" i="0" dirty="0">
                <a:effectLst/>
                <a:latin typeface="Consolas" panose="020B0609020204030204" pitchFamily="49" charset="0"/>
              </a:rPr>
              <a:t>  text-align: </a:t>
            </a:r>
            <a:r>
              <a:rPr lang="en-IN" b="0" i="0" dirty="0" err="1">
                <a:effectLst/>
                <a:latin typeface="Consolas" panose="020B0609020204030204" pitchFamily="49" charset="0"/>
              </a:rPr>
              <a:t>center</a:t>
            </a:r>
            <a:r>
              <a:rPr lang="en-IN" b="0" i="0" dirty="0">
                <a:effectLst/>
                <a:latin typeface="Consolas" panose="020B0609020204030204" pitchFamily="49" charset="0"/>
              </a:rPr>
              <a:t>;</a:t>
            </a:r>
            <a:br>
              <a:rPr lang="en-IN" b="0" i="0" dirty="0">
                <a:effectLst/>
                <a:latin typeface="Consolas" panose="020B0609020204030204" pitchFamily="49" charset="0"/>
              </a:rPr>
            </a:br>
            <a:r>
              <a:rPr lang="en-IN" b="0" i="0" dirty="0"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 err="1">
                <a:effectLst/>
                <a:latin typeface="Consolas" panose="020B0609020204030204" pitchFamily="49" charset="0"/>
              </a:rPr>
              <a:t>color</a:t>
            </a:r>
            <a:r>
              <a:rPr lang="en-IN" b="0" i="0" dirty="0">
                <a:effectLst/>
                <a:latin typeface="Consolas" panose="020B0609020204030204" pitchFamily="49" charset="0"/>
              </a:rPr>
              <a:t>: red;</a:t>
            </a:r>
            <a:br>
              <a:rPr lang="en-IN" b="0" i="0" dirty="0">
                <a:effectLst/>
                <a:latin typeface="Consolas" panose="020B0609020204030204" pitchFamily="49" charset="0"/>
              </a:rPr>
            </a:br>
            <a:r>
              <a:rPr lang="en-IN" b="0" i="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CBF43D-E201-0D13-6CD2-72D27625B2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133" b="8440"/>
          <a:stretch/>
        </p:blipFill>
        <p:spPr>
          <a:xfrm>
            <a:off x="6038630" y="120558"/>
            <a:ext cx="6079892" cy="36513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A8832C-3A28-6BEB-C4D6-401C168BD0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445"/>
          <a:stretch/>
        </p:blipFill>
        <p:spPr>
          <a:xfrm>
            <a:off x="6096000" y="4257675"/>
            <a:ext cx="5919787" cy="247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46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3657A-40AC-3A69-E4C4-BE30696E2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effectLst/>
                <a:latin typeface="Segoe UI" panose="020B0502040204020203" pitchFamily="34" charset="0"/>
              </a:rPr>
              <a:t>CSS class Selector</a:t>
            </a:r>
            <a:br>
              <a:rPr lang="en-IN" b="0" i="0" dirty="0"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EE440D-56C2-6C24-CECC-5B8572440742}"/>
              </a:ext>
            </a:extLst>
          </p:cNvPr>
          <p:cNvSpPr txBox="1"/>
          <p:nvPr/>
        </p:nvSpPr>
        <p:spPr>
          <a:xfrm>
            <a:off x="6094639" y="0"/>
            <a:ext cx="6096000" cy="4443413"/>
          </a:xfrm>
          <a:prstGeom prst="rect">
            <a:avLst/>
          </a:prstGeom>
          <a:ln w="31750"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indent="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800" b="0" i="0">
                <a:solidFill>
                  <a:schemeClr val="bg1"/>
                </a:solidFill>
                <a:effectLst/>
                <a:latin typeface="Verdana" panose="020B060403050404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2pPr>
            <a:lvl3pPr marL="1143000" indent="-228600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3pPr>
            <a:lvl4pPr marL="1600200" indent="-228600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2057400" indent="-228600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r>
              <a:rPr lang="en-IN" sz="2400" dirty="0"/>
              <a:t>You can also specify that only specific HTML elements should be affected by a class.</a:t>
            </a:r>
          </a:p>
          <a:p>
            <a:r>
              <a:rPr lang="en-IN" sz="2400" dirty="0"/>
              <a:t>Example</a:t>
            </a:r>
          </a:p>
          <a:p>
            <a:r>
              <a:rPr lang="en-IN" sz="2400" dirty="0"/>
              <a:t>In this example only &lt;p&gt; elements with class="</a:t>
            </a:r>
            <a:r>
              <a:rPr lang="en-IN" sz="2400" dirty="0" err="1"/>
              <a:t>center</a:t>
            </a:r>
            <a:r>
              <a:rPr lang="en-IN" sz="2400" dirty="0"/>
              <a:t>" will be red and </a:t>
            </a:r>
            <a:r>
              <a:rPr lang="en-IN" sz="2400" dirty="0" err="1"/>
              <a:t>center</a:t>
            </a:r>
            <a:r>
              <a:rPr lang="en-IN" sz="2400" dirty="0"/>
              <a:t>-aligned: </a:t>
            </a:r>
          </a:p>
          <a:p>
            <a:r>
              <a:rPr lang="en-IN" sz="2400" dirty="0" err="1"/>
              <a:t>p.center</a:t>
            </a:r>
            <a:r>
              <a:rPr lang="en-IN" sz="2400" dirty="0"/>
              <a:t> {</a:t>
            </a:r>
            <a:br>
              <a:rPr lang="en-IN" sz="2400" dirty="0"/>
            </a:br>
            <a:r>
              <a:rPr lang="en-IN" sz="2400" dirty="0"/>
              <a:t>  text-align: </a:t>
            </a:r>
            <a:r>
              <a:rPr lang="en-IN" sz="2400" dirty="0" err="1"/>
              <a:t>center</a:t>
            </a:r>
            <a:r>
              <a:rPr lang="en-IN" sz="2400" dirty="0"/>
              <a:t>;</a:t>
            </a:r>
            <a:br>
              <a:rPr lang="en-IN" sz="2400" dirty="0"/>
            </a:br>
            <a:r>
              <a:rPr lang="en-IN" sz="2400" dirty="0"/>
              <a:t>  </a:t>
            </a:r>
            <a:r>
              <a:rPr lang="en-IN" sz="2400" dirty="0" err="1"/>
              <a:t>color</a:t>
            </a:r>
            <a:r>
              <a:rPr lang="en-IN" sz="2400" dirty="0"/>
              <a:t>: red;</a:t>
            </a:r>
            <a:br>
              <a:rPr lang="en-IN" sz="2400" dirty="0"/>
            </a:br>
            <a:r>
              <a:rPr lang="en-IN" sz="2400" dirty="0"/>
              <a:t>}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CEFC798-7E78-D95B-9BA4-7B92D1B0E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948"/>
          <a:stretch/>
        </p:blipFill>
        <p:spPr>
          <a:xfrm>
            <a:off x="6300788" y="4522035"/>
            <a:ext cx="5053012" cy="21645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979541-C486-E740-937D-85AD67CC76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367" b="7797"/>
          <a:stretch/>
        </p:blipFill>
        <p:spPr>
          <a:xfrm>
            <a:off x="185738" y="1337128"/>
            <a:ext cx="5851440" cy="356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17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3657A-40AC-3A69-E4C4-BE30696E2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36" y="19431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effectLst/>
                <a:latin typeface="Segoe UI" panose="020B0502040204020203" pitchFamily="34" charset="0"/>
              </a:rPr>
              <a:t>CSS class Selector</a:t>
            </a:r>
            <a:br>
              <a:rPr lang="en-IN" b="0" i="0" dirty="0"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0C6A99-6795-134B-433A-B811F2D9649B}"/>
              </a:ext>
            </a:extLst>
          </p:cNvPr>
          <p:cNvSpPr txBox="1"/>
          <p:nvPr/>
        </p:nvSpPr>
        <p:spPr>
          <a:xfrm>
            <a:off x="0" y="4584604"/>
            <a:ext cx="11719151" cy="193899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N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HTML elements can also refer to more than one class.</a:t>
            </a:r>
          </a:p>
          <a:p>
            <a:pPr algn="l"/>
            <a:r>
              <a:rPr lang="en-IN" sz="24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r>
              <a:rPr lang="en-IN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In this example the &lt;p&gt; element will be styled according to class="</a:t>
            </a:r>
            <a:r>
              <a:rPr lang="en-IN" sz="2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center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" and to class="large": </a:t>
            </a:r>
          </a:p>
          <a:p>
            <a:pPr algn="l"/>
            <a:r>
              <a:rPr lang="en-IN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&lt;p class="</a:t>
            </a:r>
            <a:r>
              <a:rPr lang="en-IN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large"&gt;This paragraph refers to two classes.&lt;/p&gt;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2F7392-D3CD-36C2-BF7D-2D2DC10CC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091"/>
            <a:ext cx="11903528" cy="358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14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F13C-6ADA-157B-EE2E-DEB80A976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68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effectLst/>
                <a:latin typeface="Segoe UI" panose="020B0502040204020203" pitchFamily="34" charset="0"/>
              </a:rPr>
              <a:t>The CSS Universal Selector</a:t>
            </a:r>
            <a:br>
              <a:rPr lang="en-IN" b="0" i="0" dirty="0"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8A8A5B-A14C-AD7B-3BCC-9CA6944773B0}"/>
              </a:ext>
            </a:extLst>
          </p:cNvPr>
          <p:cNvSpPr txBox="1"/>
          <p:nvPr/>
        </p:nvSpPr>
        <p:spPr>
          <a:xfrm>
            <a:off x="6475810" y="219686"/>
            <a:ext cx="609361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universal selector (*) selects all HTML elements on the page.</a:t>
            </a:r>
          </a:p>
          <a:p>
            <a:pPr algn="l"/>
            <a:r>
              <a:rPr lang="en-IN" sz="24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r>
              <a:rPr lang="en-IN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CSS rule below will affect every HTML element on the page: </a:t>
            </a:r>
          </a:p>
          <a:p>
            <a:pPr algn="l"/>
            <a:r>
              <a:rPr lang="en-IN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* {</a:t>
            </a:r>
            <a:br>
              <a:rPr lang="en-IN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IN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text-align: </a:t>
            </a:r>
            <a:r>
              <a:rPr lang="en-IN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IN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 blue;</a:t>
            </a:r>
            <a:br>
              <a:rPr lang="en-IN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IN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99A4CF-91BC-0CDB-555F-8FA869731C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193"/>
          <a:stretch/>
        </p:blipFill>
        <p:spPr>
          <a:xfrm>
            <a:off x="105700" y="798508"/>
            <a:ext cx="6093618" cy="5030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6A7FF9-453D-CCED-A1E7-829E262B0C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17"/>
          <a:stretch/>
        </p:blipFill>
        <p:spPr>
          <a:xfrm>
            <a:off x="6300788" y="3621718"/>
            <a:ext cx="5776912" cy="304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3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598902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0"/>
            <a:ext cx="598901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60F5E5-DE59-A56B-0A44-104248D4F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0" y="586992"/>
            <a:ext cx="4953000" cy="16645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Introduction</a:t>
            </a: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6D671CDD-A7F8-1F0A-6B2A-68FD4DBDE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6552" y="1109972"/>
            <a:ext cx="4724400" cy="472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427A0-DEFE-C465-3DCD-5B76E36CA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0" y="2411653"/>
            <a:ext cx="5442857" cy="3728613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tx2"/>
                </a:solidFill>
                <a:latin typeface="Verdana" panose="020B0604030504040204" pitchFamily="34" charset="0"/>
              </a:rPr>
              <a:t>CSS is the language we use to style an HTML document (Web Page).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2"/>
                </a:solidFill>
                <a:latin typeface="Verdana" panose="020B0604030504040204" pitchFamily="34" charset="0"/>
              </a:rPr>
              <a:t>CSS stands for Cascading Style Sheets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2"/>
                </a:solidFill>
                <a:latin typeface="Verdana" panose="020B0604030504040204" pitchFamily="34" charset="0"/>
              </a:rPr>
              <a:t>CSS describes how HTML elements are to be displayed on screen, or in other media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2"/>
                </a:solidFill>
                <a:latin typeface="Verdana" panose="020B0604030504040204" pitchFamily="34" charset="0"/>
              </a:rPr>
              <a:t>CSS saves a lot of work. It can control the layout of multiple web pages all at once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2"/>
                </a:solidFill>
                <a:latin typeface="Verdana" panose="020B0604030504040204" pitchFamily="34" charset="0"/>
              </a:rPr>
              <a:t>External stylesheets are stored in CSS files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531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60553-FE65-793B-DF01-5BA8CE48C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63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effectLst/>
                <a:latin typeface="Segoe UI" panose="020B0502040204020203" pitchFamily="34" charset="0"/>
              </a:rPr>
              <a:t>The CSS Grouping Selector</a:t>
            </a:r>
            <a:br>
              <a:rPr lang="en-IN" b="0" i="0" dirty="0"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20D3D-60AA-AA3A-3FBE-09B799302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363" y="1028541"/>
            <a:ext cx="10515600" cy="5672297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IN" sz="2400" b="0" i="0" dirty="0">
                <a:effectLst/>
                <a:latin typeface="Consolas" panose="020B0609020204030204" pitchFamily="49" charset="0"/>
              </a:rPr>
              <a:t>h1 {</a:t>
            </a:r>
            <a:br>
              <a:rPr lang="en-IN" sz="2400" b="0" i="0" dirty="0">
                <a:effectLst/>
                <a:latin typeface="Consolas" panose="020B0609020204030204" pitchFamily="49" charset="0"/>
              </a:rPr>
            </a:br>
            <a:r>
              <a:rPr lang="en-IN" sz="2400" b="0" i="0" dirty="0">
                <a:effectLst/>
                <a:latin typeface="Consolas" panose="020B0609020204030204" pitchFamily="49" charset="0"/>
              </a:rPr>
              <a:t>  text-align: </a:t>
            </a:r>
            <a:r>
              <a:rPr lang="en-IN" sz="2400" b="0" i="0" dirty="0" err="1">
                <a:effectLst/>
                <a:latin typeface="Consolas" panose="020B0609020204030204" pitchFamily="49" charset="0"/>
              </a:rPr>
              <a:t>center</a:t>
            </a:r>
            <a:r>
              <a:rPr lang="en-IN" sz="2400" b="0" i="0" dirty="0">
                <a:effectLst/>
                <a:latin typeface="Consolas" panose="020B0609020204030204" pitchFamily="49" charset="0"/>
              </a:rPr>
              <a:t>;</a:t>
            </a:r>
            <a:br>
              <a:rPr lang="en-IN" sz="2400" b="0" i="0" dirty="0">
                <a:effectLst/>
                <a:latin typeface="Consolas" panose="020B0609020204030204" pitchFamily="49" charset="0"/>
              </a:rPr>
            </a:br>
            <a:r>
              <a:rPr lang="en-IN" sz="2400" b="0" i="0" dirty="0">
                <a:effectLst/>
                <a:latin typeface="Consolas" panose="020B0609020204030204" pitchFamily="49" charset="0"/>
              </a:rPr>
              <a:t>  </a:t>
            </a:r>
            <a:r>
              <a:rPr lang="en-IN" sz="2400" b="0" i="0" dirty="0" err="1">
                <a:effectLst/>
                <a:latin typeface="Consolas" panose="020B0609020204030204" pitchFamily="49" charset="0"/>
              </a:rPr>
              <a:t>color</a:t>
            </a:r>
            <a:r>
              <a:rPr lang="en-IN" sz="2400" b="0" i="0" dirty="0">
                <a:effectLst/>
                <a:latin typeface="Consolas" panose="020B0609020204030204" pitchFamily="49" charset="0"/>
              </a:rPr>
              <a:t>: red;</a:t>
            </a:r>
            <a:br>
              <a:rPr lang="en-IN" sz="2400" b="0" i="0" dirty="0">
                <a:effectLst/>
                <a:latin typeface="Consolas" panose="020B0609020204030204" pitchFamily="49" charset="0"/>
              </a:rPr>
            </a:br>
            <a:r>
              <a:rPr lang="en-IN" sz="2400" b="0" i="0" dirty="0">
                <a:effectLst/>
                <a:latin typeface="Consolas" panose="020B0609020204030204" pitchFamily="49" charset="0"/>
              </a:rPr>
              <a:t>}</a:t>
            </a:r>
            <a:br>
              <a:rPr lang="en-IN" sz="2400" b="0" i="0" dirty="0">
                <a:effectLst/>
                <a:latin typeface="Consolas" panose="020B0609020204030204" pitchFamily="49" charset="0"/>
              </a:rPr>
            </a:br>
            <a:br>
              <a:rPr lang="en-IN" sz="2400" b="0" i="0" dirty="0">
                <a:effectLst/>
                <a:latin typeface="Consolas" panose="020B0609020204030204" pitchFamily="49" charset="0"/>
              </a:rPr>
            </a:br>
            <a:r>
              <a:rPr lang="en-IN" sz="2400" b="0" i="0" dirty="0">
                <a:effectLst/>
                <a:latin typeface="Consolas" panose="020B0609020204030204" pitchFamily="49" charset="0"/>
              </a:rPr>
              <a:t>h2 {</a:t>
            </a:r>
            <a:br>
              <a:rPr lang="en-IN" sz="2400" b="0" i="0" dirty="0">
                <a:effectLst/>
                <a:latin typeface="Consolas" panose="020B0609020204030204" pitchFamily="49" charset="0"/>
              </a:rPr>
            </a:br>
            <a:r>
              <a:rPr lang="en-IN" sz="2400" b="0" i="0" dirty="0">
                <a:effectLst/>
                <a:latin typeface="Consolas" panose="020B0609020204030204" pitchFamily="49" charset="0"/>
              </a:rPr>
              <a:t>  text-align: </a:t>
            </a:r>
            <a:r>
              <a:rPr lang="en-IN" sz="2400" b="0" i="0" dirty="0" err="1">
                <a:effectLst/>
                <a:latin typeface="Consolas" panose="020B0609020204030204" pitchFamily="49" charset="0"/>
              </a:rPr>
              <a:t>center</a:t>
            </a:r>
            <a:r>
              <a:rPr lang="en-IN" sz="2400" b="0" i="0" dirty="0">
                <a:effectLst/>
                <a:latin typeface="Consolas" panose="020B0609020204030204" pitchFamily="49" charset="0"/>
              </a:rPr>
              <a:t>;</a:t>
            </a:r>
            <a:br>
              <a:rPr lang="en-IN" sz="2400" b="0" i="0" dirty="0">
                <a:effectLst/>
                <a:latin typeface="Consolas" panose="020B0609020204030204" pitchFamily="49" charset="0"/>
              </a:rPr>
            </a:br>
            <a:r>
              <a:rPr lang="en-IN" sz="2400" b="0" i="0" dirty="0">
                <a:effectLst/>
                <a:latin typeface="Consolas" panose="020B0609020204030204" pitchFamily="49" charset="0"/>
              </a:rPr>
              <a:t>  </a:t>
            </a:r>
            <a:r>
              <a:rPr lang="en-IN" sz="2400" b="0" i="0" dirty="0" err="1">
                <a:effectLst/>
                <a:latin typeface="Consolas" panose="020B0609020204030204" pitchFamily="49" charset="0"/>
              </a:rPr>
              <a:t>color</a:t>
            </a:r>
            <a:r>
              <a:rPr lang="en-IN" sz="2400" b="0" i="0" dirty="0">
                <a:effectLst/>
                <a:latin typeface="Consolas" panose="020B0609020204030204" pitchFamily="49" charset="0"/>
              </a:rPr>
              <a:t>: red;</a:t>
            </a:r>
            <a:br>
              <a:rPr lang="en-IN" sz="2400" b="0" i="0" dirty="0">
                <a:effectLst/>
                <a:latin typeface="Consolas" panose="020B0609020204030204" pitchFamily="49" charset="0"/>
              </a:rPr>
            </a:br>
            <a:r>
              <a:rPr lang="en-IN" sz="2400" b="0" i="0" dirty="0">
                <a:effectLst/>
                <a:latin typeface="Consolas" panose="020B0609020204030204" pitchFamily="49" charset="0"/>
              </a:rPr>
              <a:t>}</a:t>
            </a:r>
            <a:br>
              <a:rPr lang="en-IN" sz="2400" b="0" i="0" dirty="0">
                <a:effectLst/>
                <a:latin typeface="Consolas" panose="020B0609020204030204" pitchFamily="49" charset="0"/>
              </a:rPr>
            </a:br>
            <a:br>
              <a:rPr lang="en-IN" sz="2400" b="0" i="0" dirty="0">
                <a:effectLst/>
                <a:latin typeface="Consolas" panose="020B0609020204030204" pitchFamily="49" charset="0"/>
              </a:rPr>
            </a:br>
            <a:r>
              <a:rPr lang="en-IN" sz="2400" b="0" i="0" dirty="0">
                <a:effectLst/>
                <a:latin typeface="Consolas" panose="020B0609020204030204" pitchFamily="49" charset="0"/>
              </a:rPr>
              <a:t>p {</a:t>
            </a:r>
            <a:br>
              <a:rPr lang="en-IN" sz="2400" b="0" i="0" dirty="0">
                <a:effectLst/>
                <a:latin typeface="Consolas" panose="020B0609020204030204" pitchFamily="49" charset="0"/>
              </a:rPr>
            </a:br>
            <a:r>
              <a:rPr lang="en-IN" sz="2400" b="0" i="0" dirty="0">
                <a:effectLst/>
                <a:latin typeface="Consolas" panose="020B0609020204030204" pitchFamily="49" charset="0"/>
              </a:rPr>
              <a:t>  text-align: </a:t>
            </a:r>
            <a:r>
              <a:rPr lang="en-IN" sz="2400" b="0" i="0" dirty="0" err="1">
                <a:effectLst/>
                <a:latin typeface="Consolas" panose="020B0609020204030204" pitchFamily="49" charset="0"/>
              </a:rPr>
              <a:t>center</a:t>
            </a:r>
            <a:r>
              <a:rPr lang="en-IN" sz="2400" b="0" i="0" dirty="0">
                <a:effectLst/>
                <a:latin typeface="Consolas" panose="020B0609020204030204" pitchFamily="49" charset="0"/>
              </a:rPr>
              <a:t>;</a:t>
            </a:r>
            <a:br>
              <a:rPr lang="en-IN" sz="2400" b="0" i="0" dirty="0">
                <a:effectLst/>
                <a:latin typeface="Consolas" panose="020B0609020204030204" pitchFamily="49" charset="0"/>
              </a:rPr>
            </a:br>
            <a:r>
              <a:rPr lang="en-IN" sz="2400" b="0" i="0" dirty="0">
                <a:effectLst/>
                <a:latin typeface="Consolas" panose="020B0609020204030204" pitchFamily="49" charset="0"/>
              </a:rPr>
              <a:t>  </a:t>
            </a:r>
            <a:r>
              <a:rPr lang="en-IN" sz="2400" b="0" i="0" dirty="0" err="1">
                <a:effectLst/>
                <a:latin typeface="Consolas" panose="020B0609020204030204" pitchFamily="49" charset="0"/>
              </a:rPr>
              <a:t>color</a:t>
            </a:r>
            <a:r>
              <a:rPr lang="en-IN" sz="2400" b="0" i="0" dirty="0">
                <a:effectLst/>
                <a:latin typeface="Consolas" panose="020B0609020204030204" pitchFamily="49" charset="0"/>
              </a:rPr>
              <a:t>: red;</a:t>
            </a:r>
            <a:br>
              <a:rPr lang="en-IN" sz="2400" b="0" i="0" dirty="0">
                <a:effectLst/>
                <a:latin typeface="Consolas" panose="020B0609020204030204" pitchFamily="49" charset="0"/>
              </a:rPr>
            </a:br>
            <a:r>
              <a:rPr lang="en-IN" sz="2400" b="0" i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BE2F42-61D1-140A-3523-732D4D8F8833}"/>
              </a:ext>
            </a:extLst>
          </p:cNvPr>
          <p:cNvSpPr txBox="1"/>
          <p:nvPr/>
        </p:nvSpPr>
        <p:spPr>
          <a:xfrm>
            <a:off x="7218759" y="4047331"/>
            <a:ext cx="4739878" cy="203132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r>
              <a:rPr lang="en-IN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In this example we have grouped the selectors from the code above: </a:t>
            </a:r>
          </a:p>
          <a:p>
            <a:pPr algn="l"/>
            <a:r>
              <a:rPr lang="en-IN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h1, h2, p {</a:t>
            </a:r>
            <a:br>
              <a:rPr lang="en-IN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text-align: </a:t>
            </a:r>
            <a:r>
              <a:rPr lang="en-IN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 red;</a:t>
            </a:r>
            <a:br>
              <a:rPr lang="en-IN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ACCE09-90DD-2141-AE1F-B92495DEAFEA}"/>
              </a:ext>
            </a:extLst>
          </p:cNvPr>
          <p:cNvSpPr txBox="1"/>
          <p:nvPr/>
        </p:nvSpPr>
        <p:spPr>
          <a:xfrm>
            <a:off x="4814888" y="974935"/>
            <a:ext cx="65151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IN" sz="20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grouping selector selects all the HTML elements with the same style definitions.</a:t>
            </a:r>
          </a:p>
          <a:p>
            <a:pPr marL="0" indent="0" algn="l">
              <a:buNone/>
            </a:pPr>
            <a:r>
              <a:rPr lang="en-IN" sz="20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Look at the following CSS code (the h1, h2, and p elements have the same style definitions).</a:t>
            </a:r>
          </a:p>
        </p:txBody>
      </p:sp>
    </p:spTree>
    <p:extLst>
      <p:ext uri="{BB962C8B-B14F-4D97-AF65-F5344CB8AC3E}">
        <p14:creationId xmlns:p14="http://schemas.microsoft.com/office/powerpoint/2010/main" val="3228291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B62FD-7324-AB2D-50A3-0902E0654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563564"/>
            <a:ext cx="10515600" cy="2322512"/>
          </a:xfrm>
        </p:spPr>
        <p:txBody>
          <a:bodyPr/>
          <a:lstStyle/>
          <a:p>
            <a:pPr marL="0" indent="0" algn="l">
              <a:buNone/>
            </a:pPr>
            <a:r>
              <a:rPr lang="en-IN" sz="2800" b="0" i="0" dirty="0">
                <a:effectLst/>
                <a:latin typeface="Verdana" panose="020B0604030504040204" pitchFamily="34" charset="0"/>
              </a:rPr>
              <a:t>It will be better to group the selectors, to minimize the code.</a:t>
            </a:r>
          </a:p>
          <a:p>
            <a:pPr marL="0" indent="0" algn="l">
              <a:buNone/>
            </a:pPr>
            <a:r>
              <a:rPr lang="en-IN" sz="2800" b="0" i="0" dirty="0">
                <a:effectLst/>
                <a:latin typeface="Verdana" panose="020B0604030504040204" pitchFamily="34" charset="0"/>
              </a:rPr>
              <a:t>To group selectors, separate each selector with a comma.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B48381-A73C-4384-3919-582908D98C09}"/>
              </a:ext>
            </a:extLst>
          </p:cNvPr>
          <p:cNvSpPr txBox="1"/>
          <p:nvPr/>
        </p:nvSpPr>
        <p:spPr>
          <a:xfrm>
            <a:off x="438150" y="2886076"/>
            <a:ext cx="609361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endParaRPr lang="en-IN" sz="2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IN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In this example we have grouped the selectors from the code above: </a:t>
            </a:r>
          </a:p>
          <a:p>
            <a:pPr algn="l"/>
            <a:r>
              <a:rPr lang="en-IN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h1, h2, p {</a:t>
            </a:r>
            <a:br>
              <a:rPr lang="en-IN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IN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text-align: </a:t>
            </a:r>
            <a:r>
              <a:rPr lang="en-IN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IN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 red;</a:t>
            </a:r>
            <a:br>
              <a:rPr lang="en-IN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IN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2624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3A86C2-52CB-6A2E-82E2-DC2891255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62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9F10-D89C-418A-9C82-236B4B958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altLang="en-US" sz="44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</a:rPr>
              <a:t>All CSS Simple Selectors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019112-6FD7-FBD3-49A4-901D67597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664489"/>
              </p:ext>
            </p:extLst>
          </p:nvPr>
        </p:nvGraphicFramePr>
        <p:xfrm>
          <a:off x="228600" y="1691322"/>
          <a:ext cx="11601449" cy="4800915"/>
        </p:xfrm>
        <a:graphic>
          <a:graphicData uri="http://schemas.openxmlformats.org/drawingml/2006/table">
            <a:tbl>
              <a:tblPr/>
              <a:tblGrid>
                <a:gridCol w="2317905">
                  <a:extLst>
                    <a:ext uri="{9D8B030D-6E8A-4147-A177-3AD203B41FA5}">
                      <a16:colId xmlns:a16="http://schemas.microsoft.com/office/drawing/2014/main" val="796769348"/>
                    </a:ext>
                  </a:extLst>
                </a:gridCol>
                <a:gridCol w="2317905">
                  <a:extLst>
                    <a:ext uri="{9D8B030D-6E8A-4147-A177-3AD203B41FA5}">
                      <a16:colId xmlns:a16="http://schemas.microsoft.com/office/drawing/2014/main" val="1440917661"/>
                    </a:ext>
                  </a:extLst>
                </a:gridCol>
                <a:gridCol w="6965639">
                  <a:extLst>
                    <a:ext uri="{9D8B030D-6E8A-4147-A177-3AD203B41FA5}">
                      <a16:colId xmlns:a16="http://schemas.microsoft.com/office/drawing/2014/main" val="1339407440"/>
                    </a:ext>
                  </a:extLst>
                </a:gridCol>
              </a:tblGrid>
              <a:tr h="628157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Selector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Example 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055821"/>
                  </a:ext>
                </a:extLst>
              </a:tr>
              <a:tr h="628157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  <a:hlinkClick r:id="rId2"/>
                        </a:rPr>
                        <a:t>#</a:t>
                      </a:r>
                      <a:r>
                        <a:rPr lang="en-IN" i="1">
                          <a:effectLst/>
                          <a:hlinkClick r:id="rId2"/>
                        </a:rPr>
                        <a:t>id</a:t>
                      </a:r>
                      <a:endParaRPr lang="en-IN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#firstname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Selects the element with id="firstname"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549662"/>
                  </a:ext>
                </a:extLst>
              </a:tr>
              <a:tr h="628157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  <a:hlinkClick r:id="rId3"/>
                        </a:rPr>
                        <a:t>.</a:t>
                      </a:r>
                      <a:r>
                        <a:rPr lang="en-IN" i="1">
                          <a:effectLst/>
                          <a:hlinkClick r:id="rId3"/>
                        </a:rPr>
                        <a:t>class</a:t>
                      </a:r>
                      <a:endParaRPr lang="en-IN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.intro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Selects all elements with class="intro"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988215"/>
                  </a:ext>
                </a:extLst>
              </a:tr>
              <a:tr h="628157">
                <a:tc>
                  <a:txBody>
                    <a:bodyPr/>
                    <a:lstStyle/>
                    <a:p>
                      <a:pPr algn="l" fontAlgn="t"/>
                      <a:r>
                        <a:rPr lang="en-IN" i="1">
                          <a:effectLst/>
                          <a:hlinkClick r:id="rId4"/>
                        </a:rPr>
                        <a:t>element.class</a:t>
                      </a:r>
                      <a:endParaRPr lang="en-IN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p.intro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Selects only &lt;p&gt; elements with class="intro"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798524"/>
                  </a:ext>
                </a:extLst>
              </a:tr>
              <a:tr h="628157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  <a:hlinkClick r:id="rId5"/>
                        </a:rPr>
                        <a:t>*</a:t>
                      </a:r>
                      <a:endParaRPr lang="en-IN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*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Selects all elements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26967"/>
                  </a:ext>
                </a:extLst>
              </a:tr>
              <a:tr h="628157">
                <a:tc>
                  <a:txBody>
                    <a:bodyPr/>
                    <a:lstStyle/>
                    <a:p>
                      <a:pPr algn="l" fontAlgn="t"/>
                      <a:r>
                        <a:rPr lang="en-IN" i="1">
                          <a:effectLst/>
                          <a:hlinkClick r:id="rId6"/>
                        </a:rPr>
                        <a:t>element</a:t>
                      </a:r>
                      <a:endParaRPr lang="en-IN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Selects all &lt;p&gt; elements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023307"/>
                  </a:ext>
                </a:extLst>
              </a:tr>
              <a:tr h="1031973">
                <a:tc>
                  <a:txBody>
                    <a:bodyPr/>
                    <a:lstStyle/>
                    <a:p>
                      <a:pPr algn="l" fontAlgn="t"/>
                      <a:r>
                        <a:rPr lang="en-IN" i="1">
                          <a:effectLst/>
                          <a:hlinkClick r:id="rId7"/>
                        </a:rPr>
                        <a:t>element,element,..</a:t>
                      </a:r>
                      <a:endParaRPr lang="en-IN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div, 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Selects all &lt;div&gt; elements and all &lt;p&gt; elements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13394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A2B1BD14-0DFC-7409-F05A-D7C47826E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2429355"/>
            <a:ext cx="65" cy="4308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72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EE546-757F-2341-A744-304C2A974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effectLst/>
                <a:latin typeface="Segoe UI" panose="020B0502040204020203" pitchFamily="34" charset="0"/>
              </a:rPr>
              <a:t>How To Add CSS</a:t>
            </a:r>
            <a:br>
              <a:rPr lang="en-IN" b="0" i="0" dirty="0"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FE5F7-7D4E-1957-794A-C1837999E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IN" b="0" i="0" dirty="0">
                <a:effectLst/>
                <a:latin typeface="Verdana" panose="020B0604030504040204" pitchFamily="34" charset="0"/>
              </a:rPr>
              <a:t>When a browser reads a style sheet, it will format the HTML document according to the information in the style sheet.</a:t>
            </a:r>
          </a:p>
          <a:p>
            <a:pPr marL="0" indent="0" algn="l">
              <a:buNone/>
            </a:pPr>
            <a:r>
              <a:rPr lang="en-IN" b="0" i="0" dirty="0">
                <a:solidFill>
                  <a:srgbClr val="FFFF00"/>
                </a:solidFill>
                <a:effectLst/>
                <a:latin typeface="Segoe UI" panose="020B0502040204020203" pitchFamily="34" charset="0"/>
              </a:rPr>
              <a:t>Three Ways to Insert CSS</a:t>
            </a:r>
          </a:p>
          <a:p>
            <a:pPr algn="l"/>
            <a:r>
              <a:rPr lang="en-IN" b="0" i="0" dirty="0">
                <a:effectLst/>
                <a:latin typeface="Verdana" panose="020B0604030504040204" pitchFamily="34" charset="0"/>
              </a:rPr>
              <a:t>There are three ways of inserting a style sheet: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Verdana" panose="020B0604030504040204" pitchFamily="34" charset="0"/>
              </a:rPr>
              <a:t>External CSS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Verdana" panose="020B0604030504040204" pitchFamily="34" charset="0"/>
              </a:rPr>
              <a:t>Internal CSS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Verdana" panose="020B0604030504040204" pitchFamily="34" charset="0"/>
              </a:rPr>
              <a:t>Inline CSS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429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D5E24-47FB-5A17-B5A5-B364BBB70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effectLst/>
                <a:latin typeface="Segoe UI" panose="020B0502040204020203" pitchFamily="34" charset="0"/>
              </a:rPr>
              <a:t>External CSS</a:t>
            </a:r>
            <a:br>
              <a:rPr lang="en-IN" b="0" i="0" dirty="0"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DF6C6-05DC-DE11-D612-6CBE96A4E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587" y="1135063"/>
            <a:ext cx="10515600" cy="5494337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IN" sz="2000" b="0" i="0" dirty="0">
                <a:effectLst/>
                <a:latin typeface="Segoe UI" panose="020B0502040204020203" pitchFamily="34" charset="0"/>
              </a:rPr>
              <a:t>Example</a:t>
            </a:r>
          </a:p>
          <a:p>
            <a:pPr marL="0" indent="0" algn="l">
              <a:buNone/>
            </a:pPr>
            <a:r>
              <a:rPr lang="en-IN" sz="2000" b="0" i="0" dirty="0">
                <a:effectLst/>
                <a:latin typeface="Verdana" panose="020B0604030504040204" pitchFamily="34" charset="0"/>
              </a:rPr>
              <a:t>External styles are defined within the &lt;link&gt; element, inside the &lt;head&gt; section of an HTML page:</a:t>
            </a:r>
          </a:p>
          <a:p>
            <a:pPr marL="0" indent="0" algn="l">
              <a:buNone/>
            </a:pPr>
            <a:r>
              <a:rPr lang="en-IN" sz="2000" b="0" i="0" dirty="0">
                <a:effectLst/>
                <a:latin typeface="Consolas" panose="020B0609020204030204" pitchFamily="49" charset="0"/>
              </a:rPr>
              <a:t>&lt;!DOCTYPE html&gt;</a:t>
            </a:r>
            <a:br>
              <a:rPr lang="en-IN" sz="2000" b="0" i="0" dirty="0">
                <a:effectLst/>
                <a:latin typeface="Consolas" panose="020B0609020204030204" pitchFamily="49" charset="0"/>
              </a:rPr>
            </a:br>
            <a:r>
              <a:rPr lang="en-IN" sz="2000" b="0" i="0" dirty="0">
                <a:effectLst/>
                <a:latin typeface="Consolas" panose="020B0609020204030204" pitchFamily="49" charset="0"/>
              </a:rPr>
              <a:t>&lt;html&gt;</a:t>
            </a:r>
            <a:br>
              <a:rPr lang="en-IN" sz="2000" b="0" i="0" dirty="0">
                <a:effectLst/>
                <a:latin typeface="Consolas" panose="020B0609020204030204" pitchFamily="49" charset="0"/>
              </a:rPr>
            </a:br>
            <a:r>
              <a:rPr lang="en-IN" sz="2000" b="0" i="0" dirty="0">
                <a:effectLst/>
                <a:latin typeface="Consolas" panose="020B0609020204030204" pitchFamily="49" charset="0"/>
              </a:rPr>
              <a:t>&lt;head&gt;</a:t>
            </a:r>
            <a:br>
              <a:rPr lang="en-IN" sz="2000" b="0" i="0" dirty="0">
                <a:effectLst/>
                <a:latin typeface="Consolas" panose="020B0609020204030204" pitchFamily="49" charset="0"/>
              </a:rPr>
            </a:br>
            <a:r>
              <a:rPr lang="en-IN" sz="2000" b="0" i="0" dirty="0">
                <a:effectLst/>
                <a:latin typeface="Consolas" panose="020B0609020204030204" pitchFamily="49" charset="0"/>
              </a:rPr>
              <a:t>&lt;link </a:t>
            </a:r>
            <a:r>
              <a:rPr lang="en-IN" sz="2000" b="0" i="0" dirty="0" err="1">
                <a:effectLst/>
                <a:latin typeface="Consolas" panose="020B0609020204030204" pitchFamily="49" charset="0"/>
              </a:rPr>
              <a:t>rel</a:t>
            </a:r>
            <a:r>
              <a:rPr lang="en-IN" sz="2000" b="0" i="0" dirty="0">
                <a:effectLst/>
                <a:latin typeface="Consolas" panose="020B0609020204030204" pitchFamily="49" charset="0"/>
              </a:rPr>
              <a:t>="stylesheet" </a:t>
            </a:r>
            <a:r>
              <a:rPr lang="en-IN" sz="2000" b="0" i="0" dirty="0" err="1">
                <a:effectLst/>
                <a:latin typeface="Consolas" panose="020B0609020204030204" pitchFamily="49" charset="0"/>
              </a:rPr>
              <a:t>href</a:t>
            </a:r>
            <a:r>
              <a:rPr lang="en-IN" sz="2000" b="0" i="0" dirty="0">
                <a:effectLst/>
                <a:latin typeface="Consolas" panose="020B0609020204030204" pitchFamily="49" charset="0"/>
              </a:rPr>
              <a:t>="</a:t>
            </a:r>
            <a:r>
              <a:rPr lang="en-IN" sz="2000" b="0" i="0" dirty="0" err="1">
                <a:effectLst/>
                <a:latin typeface="Consolas" panose="020B0609020204030204" pitchFamily="49" charset="0"/>
              </a:rPr>
              <a:t>mystyle.css</a:t>
            </a:r>
            <a:r>
              <a:rPr lang="en-IN" sz="2000" b="0" i="0" dirty="0">
                <a:effectLst/>
                <a:latin typeface="Consolas" panose="020B0609020204030204" pitchFamily="49" charset="0"/>
              </a:rPr>
              <a:t>"&gt;</a:t>
            </a:r>
            <a:br>
              <a:rPr lang="en-IN" sz="2000" b="0" i="0" dirty="0">
                <a:effectLst/>
                <a:latin typeface="Consolas" panose="020B0609020204030204" pitchFamily="49" charset="0"/>
              </a:rPr>
            </a:br>
            <a:r>
              <a:rPr lang="en-IN" sz="2000" b="0" i="0" dirty="0">
                <a:effectLst/>
                <a:latin typeface="Consolas" panose="020B0609020204030204" pitchFamily="49" charset="0"/>
              </a:rPr>
              <a:t>&lt;/head&gt;</a:t>
            </a:r>
            <a:br>
              <a:rPr lang="en-IN" sz="2000" b="0" i="0" dirty="0">
                <a:effectLst/>
                <a:latin typeface="Consolas" panose="020B0609020204030204" pitchFamily="49" charset="0"/>
              </a:rPr>
            </a:br>
            <a:r>
              <a:rPr lang="en-IN" sz="2000" b="0" i="0" dirty="0">
                <a:effectLst/>
                <a:latin typeface="Consolas" panose="020B0609020204030204" pitchFamily="49" charset="0"/>
              </a:rPr>
              <a:t>&lt;body&gt;</a:t>
            </a:r>
            <a:br>
              <a:rPr lang="en-IN" sz="2000" b="0" i="0" dirty="0">
                <a:effectLst/>
                <a:latin typeface="Consolas" panose="020B0609020204030204" pitchFamily="49" charset="0"/>
              </a:rPr>
            </a:br>
            <a:br>
              <a:rPr lang="en-IN" sz="2000" b="0" i="0" dirty="0">
                <a:effectLst/>
                <a:latin typeface="Consolas" panose="020B0609020204030204" pitchFamily="49" charset="0"/>
              </a:rPr>
            </a:br>
            <a:r>
              <a:rPr lang="en-IN" sz="2000" b="0" i="0" dirty="0">
                <a:effectLst/>
                <a:latin typeface="Consolas" panose="020B0609020204030204" pitchFamily="49" charset="0"/>
              </a:rPr>
              <a:t>&lt;h1&gt;This is a heading&lt;/h1&gt;</a:t>
            </a:r>
            <a:br>
              <a:rPr lang="en-IN" sz="2000" b="0" i="0" dirty="0">
                <a:effectLst/>
                <a:latin typeface="Consolas" panose="020B0609020204030204" pitchFamily="49" charset="0"/>
              </a:rPr>
            </a:br>
            <a:r>
              <a:rPr lang="en-IN" sz="2000" b="0" i="0" dirty="0">
                <a:effectLst/>
                <a:latin typeface="Consolas" panose="020B0609020204030204" pitchFamily="49" charset="0"/>
              </a:rPr>
              <a:t>&lt;p&gt;This is a paragraph.&lt;/p&gt;</a:t>
            </a:r>
            <a:br>
              <a:rPr lang="en-IN" sz="2000" b="0" i="0" dirty="0">
                <a:effectLst/>
                <a:latin typeface="Consolas" panose="020B0609020204030204" pitchFamily="49" charset="0"/>
              </a:rPr>
            </a:br>
            <a:br>
              <a:rPr lang="en-IN" sz="2000" b="0" i="0" dirty="0">
                <a:effectLst/>
                <a:latin typeface="Consolas" panose="020B0609020204030204" pitchFamily="49" charset="0"/>
              </a:rPr>
            </a:br>
            <a:r>
              <a:rPr lang="en-IN" sz="2000" b="0" i="0" dirty="0">
                <a:effectLst/>
                <a:latin typeface="Consolas" panose="020B0609020204030204" pitchFamily="49" charset="0"/>
              </a:rPr>
              <a:t>&lt;/body&gt;</a:t>
            </a:r>
            <a:br>
              <a:rPr lang="en-IN" sz="2000" b="0" i="0" dirty="0">
                <a:effectLst/>
                <a:latin typeface="Consolas" panose="020B0609020204030204" pitchFamily="49" charset="0"/>
              </a:rPr>
            </a:br>
            <a:r>
              <a:rPr lang="en-IN" sz="2000" b="0" i="0" dirty="0">
                <a:effectLst/>
                <a:latin typeface="Consolas" panose="020B0609020204030204" pitchFamily="49" charset="0"/>
              </a:rPr>
              <a:t>&lt;/html&gt;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A14DA7-487D-5737-0788-3CDFD1766D46}"/>
              </a:ext>
            </a:extLst>
          </p:cNvPr>
          <p:cNvSpPr txBox="1"/>
          <p:nvPr/>
        </p:nvSpPr>
        <p:spPr>
          <a:xfrm>
            <a:off x="5767387" y="5014912"/>
            <a:ext cx="6093618" cy="147732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IN" sz="18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With an external style sheet, you can change the look of an entire website by changing just one file!</a:t>
            </a:r>
          </a:p>
          <a:p>
            <a:pPr marL="0" indent="0" algn="just">
              <a:buNone/>
            </a:pPr>
            <a:r>
              <a:rPr lang="en-IN" sz="18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Each HTML page must include a reference to the external style sheet file inside the &lt;link&gt; element, inside the head section.</a:t>
            </a:r>
          </a:p>
        </p:txBody>
      </p:sp>
    </p:spTree>
    <p:extLst>
      <p:ext uri="{BB962C8B-B14F-4D97-AF65-F5344CB8AC3E}">
        <p14:creationId xmlns:p14="http://schemas.microsoft.com/office/powerpoint/2010/main" val="3441822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27D6C-9234-B302-5AF6-CC117D0FB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effectLst/>
                <a:latin typeface="Segoe UI" panose="020B0502040204020203" pitchFamily="34" charset="0"/>
              </a:rPr>
              <a:t>External CSS</a:t>
            </a:r>
            <a:br>
              <a:rPr lang="en-IN" b="0" i="0" dirty="0"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9D8804-BC7D-E409-62E3-BDDC0C3E8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4" y="1691324"/>
            <a:ext cx="11558589" cy="480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33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1506-8D4A-C4F5-5FB3-DFB4724F3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effectLst/>
                <a:latin typeface="Segoe UI" panose="020B0502040204020203" pitchFamily="34" charset="0"/>
              </a:rPr>
              <a:t>External CSS</a:t>
            </a:r>
            <a:br>
              <a:rPr lang="en-IN" b="0" i="0" dirty="0"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C563E-459D-9B23-86DA-31EB0AFDC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420" y="1501830"/>
            <a:ext cx="10515600" cy="4195763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IN" sz="2400" b="0" i="0" dirty="0">
                <a:effectLst/>
                <a:latin typeface="Verdana" panose="020B0604030504040204" pitchFamily="34" charset="0"/>
              </a:rPr>
              <a:t>Here is how the "</a:t>
            </a:r>
            <a:r>
              <a:rPr lang="en-IN" sz="2400" b="0" i="0" dirty="0" err="1">
                <a:effectLst/>
                <a:latin typeface="Verdana" panose="020B0604030504040204" pitchFamily="34" charset="0"/>
              </a:rPr>
              <a:t>mystyle.css</a:t>
            </a:r>
            <a:r>
              <a:rPr lang="en-IN" sz="2400" b="0" i="0" dirty="0">
                <a:effectLst/>
                <a:latin typeface="Verdana" panose="020B0604030504040204" pitchFamily="34" charset="0"/>
              </a:rPr>
              <a:t>" file looks:</a:t>
            </a:r>
          </a:p>
          <a:p>
            <a:pPr algn="l"/>
            <a:r>
              <a:rPr lang="en-IN" sz="2400" b="0" i="0" dirty="0">
                <a:effectLst/>
                <a:latin typeface="Segoe UI" panose="020B0502040204020203" pitchFamily="34" charset="0"/>
              </a:rPr>
              <a:t>"</a:t>
            </a:r>
            <a:r>
              <a:rPr lang="en-IN" sz="2400" b="0" i="0" dirty="0" err="1">
                <a:effectLst/>
                <a:latin typeface="Segoe UI" panose="020B0502040204020203" pitchFamily="34" charset="0"/>
              </a:rPr>
              <a:t>mystyle.css</a:t>
            </a:r>
            <a:r>
              <a:rPr lang="en-IN" sz="2400" b="0" i="0" dirty="0">
                <a:effectLst/>
                <a:latin typeface="Segoe UI" panose="020B0502040204020203" pitchFamily="34" charset="0"/>
              </a:rPr>
              <a:t>"</a:t>
            </a:r>
          </a:p>
          <a:p>
            <a:pPr algn="l"/>
            <a:r>
              <a:rPr lang="en-IN" sz="2400" b="0" i="0" dirty="0">
                <a:effectLst/>
                <a:latin typeface="Consolas" panose="020B0609020204030204" pitchFamily="49" charset="0"/>
              </a:rPr>
              <a:t>body {</a:t>
            </a:r>
            <a:br>
              <a:rPr lang="en-IN" sz="2400" b="0" i="0" dirty="0">
                <a:effectLst/>
                <a:latin typeface="Consolas" panose="020B0609020204030204" pitchFamily="49" charset="0"/>
              </a:rPr>
            </a:br>
            <a:r>
              <a:rPr lang="en-IN" sz="2400" b="0" i="0" dirty="0">
                <a:effectLst/>
                <a:latin typeface="Consolas" panose="020B0609020204030204" pitchFamily="49" charset="0"/>
              </a:rPr>
              <a:t>  background-</a:t>
            </a:r>
            <a:r>
              <a:rPr lang="en-IN" sz="2400" b="0" i="0" dirty="0" err="1">
                <a:effectLst/>
                <a:latin typeface="Consolas" panose="020B0609020204030204" pitchFamily="49" charset="0"/>
              </a:rPr>
              <a:t>color</a:t>
            </a:r>
            <a:r>
              <a:rPr lang="en-IN" sz="2400" b="0" i="0" dirty="0">
                <a:effectLst/>
                <a:latin typeface="Consolas" panose="020B0609020204030204" pitchFamily="49" charset="0"/>
              </a:rPr>
              <a:t>: </a:t>
            </a:r>
            <a:r>
              <a:rPr lang="en-IN" sz="2400" b="0" i="0" dirty="0" err="1">
                <a:effectLst/>
                <a:latin typeface="Consolas" panose="020B0609020204030204" pitchFamily="49" charset="0"/>
              </a:rPr>
              <a:t>lightblue</a:t>
            </a:r>
            <a:r>
              <a:rPr lang="en-IN" sz="2400" b="0" i="0" dirty="0">
                <a:effectLst/>
                <a:latin typeface="Consolas" panose="020B0609020204030204" pitchFamily="49" charset="0"/>
              </a:rPr>
              <a:t>;</a:t>
            </a:r>
            <a:br>
              <a:rPr lang="en-IN" sz="2400" b="0" i="0" dirty="0">
                <a:effectLst/>
                <a:latin typeface="Consolas" panose="020B0609020204030204" pitchFamily="49" charset="0"/>
              </a:rPr>
            </a:br>
            <a:r>
              <a:rPr lang="en-IN" sz="2400" b="0" i="0" dirty="0">
                <a:effectLst/>
                <a:latin typeface="Consolas" panose="020B0609020204030204" pitchFamily="49" charset="0"/>
              </a:rPr>
              <a:t>}</a:t>
            </a:r>
            <a:br>
              <a:rPr lang="en-IN" sz="2400" b="0" i="0" dirty="0">
                <a:effectLst/>
                <a:latin typeface="Consolas" panose="020B0609020204030204" pitchFamily="49" charset="0"/>
              </a:rPr>
            </a:br>
            <a:br>
              <a:rPr lang="en-IN" sz="2400" b="0" i="0" dirty="0">
                <a:effectLst/>
                <a:latin typeface="Consolas" panose="020B0609020204030204" pitchFamily="49" charset="0"/>
              </a:rPr>
            </a:br>
            <a:r>
              <a:rPr lang="en-IN" sz="2400" b="0" i="0" dirty="0">
                <a:effectLst/>
                <a:latin typeface="Consolas" panose="020B0609020204030204" pitchFamily="49" charset="0"/>
              </a:rPr>
              <a:t>h1 {</a:t>
            </a:r>
            <a:br>
              <a:rPr lang="en-IN" sz="2400" b="0" i="0" dirty="0">
                <a:effectLst/>
                <a:latin typeface="Consolas" panose="020B0609020204030204" pitchFamily="49" charset="0"/>
              </a:rPr>
            </a:br>
            <a:r>
              <a:rPr lang="en-IN" sz="2400" b="0" i="0" dirty="0">
                <a:effectLst/>
                <a:latin typeface="Consolas" panose="020B0609020204030204" pitchFamily="49" charset="0"/>
              </a:rPr>
              <a:t>  </a:t>
            </a:r>
            <a:r>
              <a:rPr lang="en-IN" sz="2400" b="0" i="0" dirty="0" err="1">
                <a:effectLst/>
                <a:latin typeface="Consolas" panose="020B0609020204030204" pitchFamily="49" charset="0"/>
              </a:rPr>
              <a:t>color</a:t>
            </a:r>
            <a:r>
              <a:rPr lang="en-IN" sz="2400" b="0" i="0" dirty="0">
                <a:effectLst/>
                <a:latin typeface="Consolas" panose="020B0609020204030204" pitchFamily="49" charset="0"/>
              </a:rPr>
              <a:t>: navy;</a:t>
            </a:r>
            <a:br>
              <a:rPr lang="en-IN" sz="2400" b="0" i="0" dirty="0">
                <a:effectLst/>
                <a:latin typeface="Consolas" panose="020B0609020204030204" pitchFamily="49" charset="0"/>
              </a:rPr>
            </a:br>
            <a:r>
              <a:rPr lang="en-IN" sz="2400" b="0" i="0" dirty="0">
                <a:effectLst/>
                <a:latin typeface="Consolas" panose="020B0609020204030204" pitchFamily="49" charset="0"/>
              </a:rPr>
              <a:t>  margin-left: 20px;</a:t>
            </a:r>
            <a:br>
              <a:rPr lang="en-IN" sz="2400" b="0" i="0" dirty="0">
                <a:effectLst/>
                <a:latin typeface="Consolas" panose="020B0609020204030204" pitchFamily="49" charset="0"/>
              </a:rPr>
            </a:br>
            <a:r>
              <a:rPr lang="en-IN" sz="2400" b="0" i="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421E2-49B0-0C3D-674C-8BD3FF52B177}"/>
              </a:ext>
            </a:extLst>
          </p:cNvPr>
          <p:cNvSpPr txBox="1"/>
          <p:nvPr/>
        </p:nvSpPr>
        <p:spPr>
          <a:xfrm>
            <a:off x="5903120" y="2784103"/>
            <a:ext cx="6093618" cy="163121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N" sz="20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An external style sheet can be written in any text editor, and must be saved with a .</a:t>
            </a:r>
            <a:r>
              <a:rPr lang="en-IN" sz="20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css</a:t>
            </a:r>
            <a:r>
              <a:rPr lang="en-IN" sz="20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extension.</a:t>
            </a:r>
          </a:p>
          <a:p>
            <a:pPr algn="l"/>
            <a:r>
              <a:rPr lang="en-IN" sz="20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external .</a:t>
            </a:r>
            <a:r>
              <a:rPr lang="en-IN" sz="20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css</a:t>
            </a:r>
            <a:r>
              <a:rPr lang="en-IN" sz="20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file should not contain any HTML tags.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779623-1267-DA33-4164-F3316D4B6218}"/>
              </a:ext>
            </a:extLst>
          </p:cNvPr>
          <p:cNvSpPr txBox="1"/>
          <p:nvPr/>
        </p:nvSpPr>
        <p:spPr>
          <a:xfrm>
            <a:off x="5795962" y="4625543"/>
            <a:ext cx="6093618" cy="1938992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IN" sz="24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Note: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</a:t>
            </a:r>
          </a:p>
          <a:p>
            <a:pPr algn="just"/>
            <a:r>
              <a:rPr lang="en-IN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Do not add a space between the property value and the unit:</a:t>
            </a:r>
            <a:br>
              <a:rPr lang="en-IN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</a:br>
            <a:r>
              <a:rPr lang="en-IN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Incorrect (space): margin-left: 20 </a:t>
            </a:r>
            <a:r>
              <a:rPr lang="en-IN" sz="2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px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;</a:t>
            </a:r>
            <a:br>
              <a:rPr lang="en-IN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</a:br>
            <a:r>
              <a:rPr lang="en-IN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Correct (</a:t>
            </a:r>
            <a:r>
              <a:rPr lang="en-IN" sz="2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nospace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): margin-left: 20px;</a:t>
            </a:r>
          </a:p>
        </p:txBody>
      </p:sp>
    </p:spTree>
    <p:extLst>
      <p:ext uri="{BB962C8B-B14F-4D97-AF65-F5344CB8AC3E}">
        <p14:creationId xmlns:p14="http://schemas.microsoft.com/office/powerpoint/2010/main" val="4002305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EEA43-0D4C-270F-2C22-4A0A00CDD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effectLst/>
                <a:latin typeface="Segoe UI" panose="020B0502040204020203" pitchFamily="34" charset="0"/>
              </a:rPr>
              <a:t>Internal CSS</a:t>
            </a:r>
            <a:br>
              <a:rPr lang="en-IN" b="0" i="0" dirty="0"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4C52-FB7B-DE7A-D1B5-458944C79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b="0" i="0" dirty="0">
                <a:effectLst/>
                <a:latin typeface="Verdana" panose="020B0604030504040204" pitchFamily="34" charset="0"/>
              </a:rPr>
              <a:t>An internal style sheet may be used if one single HTML page has a unique style.</a:t>
            </a:r>
          </a:p>
          <a:p>
            <a:pPr algn="l"/>
            <a:r>
              <a:rPr lang="en-IN" b="0" i="0" dirty="0">
                <a:effectLst/>
                <a:latin typeface="Verdana" panose="020B0604030504040204" pitchFamily="34" charset="0"/>
              </a:rPr>
              <a:t>The internal style is defined inside the &lt;style&gt; element, inside the head section.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09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EE9047-08E8-D975-CBFA-37B99B5D6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50"/>
            <a:ext cx="12192000" cy="676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38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CBEC9D-9F9B-4383-B986-DE5B184A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0" t="44401"/>
          <a:stretch/>
        </p:blipFill>
        <p:spPr>
          <a:xfrm>
            <a:off x="-3048" y="-1"/>
            <a:ext cx="1146048" cy="10709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80343B-CE77-B96F-9B91-7A50ADF6B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075" y="77033"/>
            <a:ext cx="9463088" cy="2014142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CSS Demo - One HTML Page - Multiple Styles!</a:t>
            </a:r>
            <a:br>
              <a:rPr lang="en-IN" b="0" i="0" dirty="0">
                <a:solidFill>
                  <a:schemeClr val="tx2"/>
                </a:solidFill>
                <a:effectLst/>
                <a:latin typeface="Segoe UI" panose="020B0502040204020203" pitchFamily="34" charset="0"/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F48E2-6DF4-538B-FE62-E8A89E58F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8788"/>
            <a:ext cx="6034088" cy="4285826"/>
          </a:xfrm>
        </p:spPr>
        <p:txBody>
          <a:bodyPr>
            <a:noAutofit/>
          </a:bodyPr>
          <a:lstStyle/>
          <a:p>
            <a:r>
              <a:rPr lang="en-IN" b="0" i="0" dirty="0">
                <a:solidFill>
                  <a:schemeClr val="tx2"/>
                </a:solidFill>
                <a:effectLst/>
                <a:latin typeface="Verdana" panose="020B0604030504040204" pitchFamily="34" charset="0"/>
              </a:rPr>
              <a:t>Here we will show one HTML page displayed with four different stylesheets. Click on the "Stylesheet 1", "Stylesheet 2", "Stylesheet 3", "Stylesheet 4" links below to see the different styles: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8C3C79A1-9204-9AE9-D855-7D89AB724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26806" y="1020267"/>
            <a:ext cx="4817466" cy="48174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FE52FC7-B3EF-46A4-B8CE-292164EC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769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04DB8-A9EA-F338-2435-81E2AEEB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effectLst/>
                <a:latin typeface="Segoe UI" panose="020B0502040204020203" pitchFamily="34" charset="0"/>
              </a:rPr>
              <a:t>Inline CSS</a:t>
            </a:r>
            <a:br>
              <a:rPr lang="en-IN" b="0" i="0" dirty="0"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1301C-A8BF-E9EB-5661-3AFAFB18D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26" y="1331118"/>
            <a:ext cx="10515600" cy="4195763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IN" sz="3100" b="0" i="0" u="sng" dirty="0"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r>
              <a:rPr lang="en-IN" b="0" i="0" dirty="0">
                <a:effectLst/>
                <a:latin typeface="Verdana" panose="020B0604030504040204" pitchFamily="34" charset="0"/>
              </a:rPr>
              <a:t>Inline styles are defined within the "style" attribute of the relevant element:</a:t>
            </a:r>
          </a:p>
          <a:p>
            <a:pPr algn="l"/>
            <a:r>
              <a:rPr lang="en-IN" b="0" i="0" dirty="0">
                <a:effectLst/>
                <a:latin typeface="Consolas" panose="020B0609020204030204" pitchFamily="49" charset="0"/>
              </a:rPr>
              <a:t>&lt;!DOCTYPE html&gt;</a:t>
            </a:r>
            <a:br>
              <a:rPr lang="en-IN" b="0" i="0" dirty="0">
                <a:effectLst/>
                <a:latin typeface="Consolas" panose="020B0609020204030204" pitchFamily="49" charset="0"/>
              </a:rPr>
            </a:br>
            <a:r>
              <a:rPr lang="en-IN" b="0" i="0" dirty="0">
                <a:effectLst/>
                <a:latin typeface="Consolas" panose="020B0609020204030204" pitchFamily="49" charset="0"/>
              </a:rPr>
              <a:t>&lt;html&gt;</a:t>
            </a:r>
            <a:br>
              <a:rPr lang="en-IN" b="0" i="0" dirty="0">
                <a:effectLst/>
                <a:latin typeface="Consolas" panose="020B0609020204030204" pitchFamily="49" charset="0"/>
              </a:rPr>
            </a:br>
            <a:r>
              <a:rPr lang="en-IN" b="0" i="0" dirty="0">
                <a:effectLst/>
                <a:latin typeface="Consolas" panose="020B0609020204030204" pitchFamily="49" charset="0"/>
              </a:rPr>
              <a:t>&lt;body&gt;</a:t>
            </a:r>
            <a:br>
              <a:rPr lang="en-IN" b="0" i="0" dirty="0">
                <a:effectLst/>
                <a:latin typeface="Consolas" panose="020B0609020204030204" pitchFamily="49" charset="0"/>
              </a:rPr>
            </a:br>
            <a:br>
              <a:rPr lang="en-IN" b="0" i="0" dirty="0">
                <a:effectLst/>
                <a:latin typeface="Consolas" panose="020B0609020204030204" pitchFamily="49" charset="0"/>
              </a:rPr>
            </a:br>
            <a:r>
              <a:rPr lang="en-IN" b="0" i="0" dirty="0">
                <a:effectLst/>
                <a:latin typeface="Consolas" panose="020B0609020204030204" pitchFamily="49" charset="0"/>
              </a:rPr>
              <a:t>&lt;h1 style="</a:t>
            </a:r>
            <a:r>
              <a:rPr lang="en-IN" b="0" i="0" dirty="0" err="1">
                <a:effectLst/>
                <a:latin typeface="Consolas" panose="020B0609020204030204" pitchFamily="49" charset="0"/>
              </a:rPr>
              <a:t>color:blue;text-align:center</a:t>
            </a:r>
            <a:r>
              <a:rPr lang="en-IN" b="0" i="0" dirty="0">
                <a:effectLst/>
                <a:latin typeface="Consolas" panose="020B0609020204030204" pitchFamily="49" charset="0"/>
              </a:rPr>
              <a:t>;"&gt;This is a heading&lt;/h1&gt;</a:t>
            </a:r>
            <a:br>
              <a:rPr lang="en-IN" b="0" i="0" dirty="0">
                <a:effectLst/>
                <a:latin typeface="Consolas" panose="020B0609020204030204" pitchFamily="49" charset="0"/>
              </a:rPr>
            </a:br>
            <a:r>
              <a:rPr lang="en-IN" b="0" i="0" dirty="0">
                <a:effectLst/>
                <a:latin typeface="Consolas" panose="020B0609020204030204" pitchFamily="49" charset="0"/>
              </a:rPr>
              <a:t>&lt;p style="</a:t>
            </a:r>
            <a:r>
              <a:rPr lang="en-IN" b="0" i="0" dirty="0" err="1">
                <a:effectLst/>
                <a:latin typeface="Consolas" panose="020B0609020204030204" pitchFamily="49" charset="0"/>
              </a:rPr>
              <a:t>color:red</a:t>
            </a:r>
            <a:r>
              <a:rPr lang="en-IN" b="0" i="0" dirty="0">
                <a:effectLst/>
                <a:latin typeface="Consolas" panose="020B0609020204030204" pitchFamily="49" charset="0"/>
              </a:rPr>
              <a:t>;"&gt;This is a paragraph.&lt;/p&gt;</a:t>
            </a:r>
            <a:br>
              <a:rPr lang="en-IN" b="0" i="0" dirty="0">
                <a:effectLst/>
                <a:latin typeface="Consolas" panose="020B0609020204030204" pitchFamily="49" charset="0"/>
              </a:rPr>
            </a:br>
            <a:br>
              <a:rPr lang="en-IN" b="0" i="0" dirty="0">
                <a:effectLst/>
                <a:latin typeface="Consolas" panose="020B0609020204030204" pitchFamily="49" charset="0"/>
              </a:rPr>
            </a:br>
            <a:r>
              <a:rPr lang="en-IN" b="0" i="0" dirty="0">
                <a:effectLst/>
                <a:latin typeface="Consolas" panose="020B0609020204030204" pitchFamily="49" charset="0"/>
              </a:rPr>
              <a:t>&lt;/body&gt;</a:t>
            </a:r>
            <a:br>
              <a:rPr lang="en-IN" b="0" i="0" dirty="0">
                <a:effectLst/>
                <a:latin typeface="Consolas" panose="020B0609020204030204" pitchFamily="49" charset="0"/>
              </a:rPr>
            </a:br>
            <a:r>
              <a:rPr lang="en-IN" b="0" i="0" dirty="0">
                <a:effectLst/>
                <a:latin typeface="Consolas" panose="020B0609020204030204" pitchFamily="49" charset="0"/>
              </a:rPr>
              <a:t>&lt;/html&gt;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320ED6-0569-8EFC-917A-CFBAB43A6A76}"/>
              </a:ext>
            </a:extLst>
          </p:cNvPr>
          <p:cNvSpPr txBox="1"/>
          <p:nvPr/>
        </p:nvSpPr>
        <p:spPr>
          <a:xfrm>
            <a:off x="5867401" y="5066347"/>
            <a:ext cx="6093618" cy="147732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An inline style may be used to apply a unique style for a single element.</a:t>
            </a:r>
          </a:p>
          <a:p>
            <a:pPr algn="l"/>
            <a:r>
              <a:rPr lang="en-IN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To use inline styles, add the style attribute to the relevant element. The style attribute can contain any CSS property.</a:t>
            </a:r>
          </a:p>
        </p:txBody>
      </p:sp>
    </p:spTree>
    <p:extLst>
      <p:ext uri="{BB962C8B-B14F-4D97-AF65-F5344CB8AC3E}">
        <p14:creationId xmlns:p14="http://schemas.microsoft.com/office/powerpoint/2010/main" val="920966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4F91CA-9F7A-41E3-9AF4-B39677B26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202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9F82DA-1A67-B725-C950-C60D9D2D5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58473"/>
            <a:ext cx="11901489" cy="1600124"/>
          </a:xfrm>
        </p:spPr>
        <p:txBody>
          <a:bodyPr>
            <a:normAutofit/>
          </a:bodyPr>
          <a:lstStyle/>
          <a:p>
            <a:r>
              <a:rPr lang="en-IN" b="0" i="0" dirty="0">
                <a:effectLst/>
                <a:latin typeface="Segoe UI" panose="020B0502040204020203" pitchFamily="34" charset="0"/>
              </a:rPr>
              <a:t>CSS Demo - One HTML Page - Multiple Styles!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87E45E4-7709-81AC-856C-AF9E39849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5362"/>
            <a:ext cx="1905000" cy="683638"/>
          </a:xfrm>
        </p:spPr>
        <p:txBody>
          <a:bodyPr anchor="ctr">
            <a:norm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Style 1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C1F6F09-CF33-B5C1-5AA6-FD3D6669A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663" y="1457325"/>
            <a:ext cx="8339137" cy="528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61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1752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0"/>
            <a:ext cx="12191999" cy="221752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581FAC2-ED37-D054-E8DC-D97DB159DD55}"/>
              </a:ext>
            </a:extLst>
          </p:cNvPr>
          <p:cNvSpPr txBox="1">
            <a:spLocks/>
          </p:cNvSpPr>
          <p:nvPr/>
        </p:nvSpPr>
        <p:spPr>
          <a:xfrm>
            <a:off x="-6115" y="0"/>
            <a:ext cx="12185894" cy="1600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0" dirty="0"/>
              <a:t>CSS Demo - One HTML Page - Multiple Styles!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562B7-A439-82D1-D1F1-5D281F244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419" y="2603291"/>
            <a:ext cx="1919287" cy="8257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b="1" dirty="0">
                <a:solidFill>
                  <a:schemeClr val="tx2"/>
                </a:solidFill>
              </a:rPr>
              <a:t>Style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F0C16C-F6B2-1D20-B99B-BDAC1C2C69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" b="2086"/>
          <a:stretch/>
        </p:blipFill>
        <p:spPr>
          <a:xfrm>
            <a:off x="3286125" y="1385889"/>
            <a:ext cx="8905875" cy="547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48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491198-AF87-4E71-AAD9-AE427363C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2E1C05-3303-4DCD-9685-3BDE5AEF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8431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F2E59A-66C6-4BE2-B3FB-D5DE585D2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0"/>
            <a:ext cx="12191999" cy="1833647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AE5BA-4E9A-FA70-3846-DFC437BD4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8" y="169452"/>
            <a:ext cx="12188952" cy="15141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b="0" i="0" dirty="0">
                <a:effectLst/>
              </a:rPr>
              <a:t>CSS Demo - One HTML Page - Multiple Styles!</a:t>
            </a:r>
            <a:endParaRPr lang="en-US" sz="5000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A5824E-A72B-A76C-0BA7-4B92CEAD5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3413" y="1683557"/>
            <a:ext cx="7586662" cy="517444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B12AE8F7-7FAB-2EB7-7F40-B31776C52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419" y="2603291"/>
            <a:ext cx="1919287" cy="8257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b="1" dirty="0">
                <a:solidFill>
                  <a:schemeClr val="tx2"/>
                </a:solidFill>
              </a:rPr>
              <a:t>Style 3</a:t>
            </a:r>
          </a:p>
        </p:txBody>
      </p:sp>
    </p:spTree>
    <p:extLst>
      <p:ext uri="{BB962C8B-B14F-4D97-AF65-F5344CB8AC3E}">
        <p14:creationId xmlns:p14="http://schemas.microsoft.com/office/powerpoint/2010/main" val="1490005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491198-AF87-4E71-AAD9-AE427363C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2E1C05-3303-4DCD-9685-3BDE5AEF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8431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F2E59A-66C6-4BE2-B3FB-D5DE585D2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0"/>
            <a:ext cx="12191999" cy="1833647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AE5BA-4E9A-FA70-3846-DFC437BD4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69452"/>
            <a:ext cx="10750570" cy="15141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i="0">
                <a:effectLst/>
              </a:rPr>
              <a:t>CSS Demo - One HTML Page - Multiple Styles!</a:t>
            </a:r>
            <a:endParaRPr lang="en-US" sz="5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F7E88-9209-DE24-62F8-3632659BA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376" y="1853007"/>
            <a:ext cx="8048624" cy="5004991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9AB93C69-933A-1C34-890C-DCD8E4136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419" y="2603291"/>
            <a:ext cx="1919287" cy="8257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b="1" dirty="0">
                <a:solidFill>
                  <a:schemeClr val="tx2"/>
                </a:solidFill>
              </a:rPr>
              <a:t>Style 4</a:t>
            </a:r>
          </a:p>
        </p:txBody>
      </p:sp>
    </p:spTree>
    <p:extLst>
      <p:ext uri="{BB962C8B-B14F-4D97-AF65-F5344CB8AC3E}">
        <p14:creationId xmlns:p14="http://schemas.microsoft.com/office/powerpoint/2010/main" val="333376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51A93FC-EDD0-50FD-59B6-678C75513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88952" cy="1600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0" dirty="0">
                <a:effectLst/>
              </a:rPr>
              <a:t>CSS Demo - One HTML Page - Multiple Styles!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0BDE6C9-A27E-659F-7875-B1489C0A378F}"/>
              </a:ext>
            </a:extLst>
          </p:cNvPr>
          <p:cNvSpPr txBox="1">
            <a:spLocks/>
          </p:cNvSpPr>
          <p:nvPr/>
        </p:nvSpPr>
        <p:spPr>
          <a:xfrm>
            <a:off x="781050" y="2747524"/>
            <a:ext cx="1704975" cy="683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No Style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6B0594-708C-1F50-2F8B-382E06B9F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988" y="958780"/>
            <a:ext cx="8672512" cy="574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77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8D7CA-A38F-A859-E58B-7EF8B7E69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73" y="199765"/>
            <a:ext cx="3867151" cy="877253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effectLst/>
                <a:latin typeface="Segoe UI" panose="020B0502040204020203" pitchFamily="34" charset="0"/>
              </a:rPr>
              <a:t>CSS Example</a:t>
            </a:r>
            <a:br>
              <a:rPr lang="en-IN" b="0" i="0" dirty="0"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52369F-219D-42E6-2C84-AB8D099986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978" b="26658"/>
          <a:stretch/>
        </p:blipFill>
        <p:spPr>
          <a:xfrm>
            <a:off x="295275" y="774505"/>
            <a:ext cx="3976688" cy="46178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449D54-B55C-3849-0678-30248DB8B8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b="12171"/>
          <a:stretch/>
        </p:blipFill>
        <p:spPr>
          <a:xfrm>
            <a:off x="4981575" y="774505"/>
            <a:ext cx="6096000" cy="441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628051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30271B"/>
      </a:dk2>
      <a:lt2>
        <a:srgbClr val="F1F0F3"/>
      </a:lt2>
      <a:accent1>
        <a:srgbClr val="89AD44"/>
      </a:accent1>
      <a:accent2>
        <a:srgbClr val="ACA339"/>
      </a:accent2>
      <a:accent3>
        <a:srgbClr val="C3894D"/>
      </a:accent3>
      <a:accent4>
        <a:srgbClr val="B1463B"/>
      </a:accent4>
      <a:accent5>
        <a:srgbClr val="C34D73"/>
      </a:accent5>
      <a:accent6>
        <a:srgbClr val="B13B93"/>
      </a:accent6>
      <a:hlink>
        <a:srgbClr val="C2485B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1718</Words>
  <Application>Microsoft Macintosh PowerPoint</Application>
  <PresentationFormat>Widescreen</PresentationFormat>
  <Paragraphs>163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Avenir Next LT Pro</vt:lpstr>
      <vt:lpstr>AvenirNext LT Pro Medium</vt:lpstr>
      <vt:lpstr>Consolas</vt:lpstr>
      <vt:lpstr>Segoe UI</vt:lpstr>
      <vt:lpstr>Verdana</vt:lpstr>
      <vt:lpstr>BlockprintVTI</vt:lpstr>
      <vt:lpstr>CSS(Cascading Style Sheets)  “Add style to your web pages”  MCA 3rd Semester SIKKIM UNIVERSITY </vt:lpstr>
      <vt:lpstr>Introduction</vt:lpstr>
      <vt:lpstr>CSS Demo - One HTML Page - Multiple Styles! </vt:lpstr>
      <vt:lpstr>CSS Demo - One HTML Page - Multiple Styles!</vt:lpstr>
      <vt:lpstr>PowerPoint Presentation</vt:lpstr>
      <vt:lpstr>CSS Demo - One HTML Page - Multiple Styles!</vt:lpstr>
      <vt:lpstr>CSS Demo - One HTML Page - Multiple Styles!</vt:lpstr>
      <vt:lpstr>CSS Demo - One HTML Page - Multiple Styles!</vt:lpstr>
      <vt:lpstr>CSS Example </vt:lpstr>
      <vt:lpstr>Why Use CSS? </vt:lpstr>
      <vt:lpstr>CSS Syntax </vt:lpstr>
      <vt:lpstr>Example </vt:lpstr>
      <vt:lpstr>CSS Selectors </vt:lpstr>
      <vt:lpstr>CSS id Selector </vt:lpstr>
      <vt:lpstr>Example</vt:lpstr>
      <vt:lpstr>CSS class Selector </vt:lpstr>
      <vt:lpstr>CSS class Selector </vt:lpstr>
      <vt:lpstr>CSS class Selector </vt:lpstr>
      <vt:lpstr>The CSS Universal Selector </vt:lpstr>
      <vt:lpstr>The CSS Grouping Selector </vt:lpstr>
      <vt:lpstr>PowerPoint Presentation</vt:lpstr>
      <vt:lpstr>PowerPoint Presentation</vt:lpstr>
      <vt:lpstr>All CSS Simple Selectors </vt:lpstr>
      <vt:lpstr>How To Add CSS </vt:lpstr>
      <vt:lpstr>External CSS </vt:lpstr>
      <vt:lpstr>External CSS </vt:lpstr>
      <vt:lpstr>External CSS </vt:lpstr>
      <vt:lpstr>Internal CSS </vt:lpstr>
      <vt:lpstr>PowerPoint Presentation</vt:lpstr>
      <vt:lpstr>Inline CSS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MCA 3rd Semester SIKKIM UNIVERSITY</dc:title>
  <dc:creator>Pratikshya Sharma</dc:creator>
  <cp:lastModifiedBy>Pratikshya Sharma</cp:lastModifiedBy>
  <cp:revision>54</cp:revision>
  <dcterms:created xsi:type="dcterms:W3CDTF">2022-09-27T05:21:05Z</dcterms:created>
  <dcterms:modified xsi:type="dcterms:W3CDTF">2022-09-27T06:44:22Z</dcterms:modified>
</cp:coreProperties>
</file>