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27" r:id="rId4"/>
  </p:sldMasterIdLst>
  <p:notesMasterIdLst>
    <p:notesMasterId r:id="rId17"/>
  </p:notesMasterIdLst>
  <p:handoutMasterIdLst>
    <p:handoutMasterId r:id="rId18"/>
  </p:handoutMasterIdLst>
  <p:sldIdLst>
    <p:sldId id="275" r:id="rId5"/>
    <p:sldId id="335" r:id="rId6"/>
    <p:sldId id="320" r:id="rId7"/>
    <p:sldId id="343" r:id="rId8"/>
    <p:sldId id="344" r:id="rId9"/>
    <p:sldId id="326" r:id="rId10"/>
    <p:sldId id="349" r:id="rId11"/>
    <p:sldId id="312" r:id="rId12"/>
    <p:sldId id="337" r:id="rId13"/>
    <p:sldId id="336" r:id="rId14"/>
    <p:sldId id="323" r:id="rId15"/>
    <p:sldId id="340"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B570E1-CFFA-F280-BAED-DB325FDF417B}" name="Bridges, Jessica L" initials="BL" userId="S::bridges@uta.edu::7543e851-fc57-4885-b57d-2df771cc28b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9ED5"/>
    <a:srgbClr val="B1F4BA"/>
    <a:srgbClr val="FFD8B6"/>
    <a:srgbClr val="C3C4FF"/>
    <a:srgbClr val="FFC9CB"/>
    <a:srgbClr val="00599B"/>
    <a:srgbClr val="FC2184"/>
    <a:srgbClr val="80F571"/>
    <a:srgbClr val="13409F"/>
    <a:srgbClr val="CAB4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788D01-A3FE-2EC3-67AF-C3A33CEBA713}" v="3" dt="2024-04-29T23:11:20.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725"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F0ABC6-AE81-214D-B04B-F13CE22270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23795-EAAB-8C4B-B865-8464BECAB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1FE638-083F-2742-8710-EF25AB6A16C1}" type="datetimeFigureOut">
              <a:rPr lang="en-US" smtClean="0"/>
              <a:t>4/29/2024</a:t>
            </a:fld>
            <a:endParaRPr lang="en-US"/>
          </a:p>
        </p:txBody>
      </p:sp>
      <p:sp>
        <p:nvSpPr>
          <p:cNvPr id="4" name="Footer Placeholder 3">
            <a:extLst>
              <a:ext uri="{FF2B5EF4-FFF2-40B4-BE49-F238E27FC236}">
                <a16:creationId xmlns:a16="http://schemas.microsoft.com/office/drawing/2014/main" id="{17BECA2D-985E-8D44-A4FB-51751C64F4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640B2F-FCD1-B940-AFB1-3C0582F356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670D12-813D-3D40-A841-271861A2D04A}" type="slidenum">
              <a:rPr lang="en-US" smtClean="0"/>
              <a:t>‹#›</a:t>
            </a:fld>
            <a:endParaRPr lang="en-US"/>
          </a:p>
        </p:txBody>
      </p:sp>
    </p:spTree>
    <p:extLst>
      <p:ext uri="{BB962C8B-B14F-4D97-AF65-F5344CB8AC3E}">
        <p14:creationId xmlns:p14="http://schemas.microsoft.com/office/powerpoint/2010/main" val="164715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5A097-495F-854B-A9AD-402D045A3296}"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C5E2-78CD-F746-9BAF-2B89BCAF7EBF}" type="slidenum">
              <a:rPr lang="en-US" smtClean="0"/>
              <a:t>‹#›</a:t>
            </a:fld>
            <a:endParaRPr lang="en-US"/>
          </a:p>
        </p:txBody>
      </p:sp>
    </p:spTree>
    <p:extLst>
      <p:ext uri="{BB962C8B-B14F-4D97-AF65-F5344CB8AC3E}">
        <p14:creationId xmlns:p14="http://schemas.microsoft.com/office/powerpoint/2010/main" val="1673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D680C5E2-78CD-F746-9BAF-2B89BCAF7EBF}" type="slidenum">
              <a:rPr lang="en-US" smtClean="0"/>
              <a:t>1</a:t>
            </a:fld>
            <a:endParaRPr lang="en-US"/>
          </a:p>
        </p:txBody>
      </p:sp>
    </p:spTree>
    <p:extLst>
      <p:ext uri="{BB962C8B-B14F-4D97-AF65-F5344CB8AC3E}">
        <p14:creationId xmlns:p14="http://schemas.microsoft.com/office/powerpoint/2010/main" val="3997744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D680C5E2-78CD-F746-9BAF-2B89BCAF7EBF}" type="slidenum">
              <a:rPr lang="en-US" smtClean="0"/>
              <a:t>11</a:t>
            </a:fld>
            <a:endParaRPr lang="en-US"/>
          </a:p>
        </p:txBody>
      </p:sp>
    </p:spTree>
    <p:extLst>
      <p:ext uri="{BB962C8B-B14F-4D97-AF65-F5344CB8AC3E}">
        <p14:creationId xmlns:p14="http://schemas.microsoft.com/office/powerpoint/2010/main" val="1448422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12</a:t>
            </a:fld>
            <a:endParaRPr lang="en-US"/>
          </a:p>
        </p:txBody>
      </p:sp>
    </p:spTree>
    <p:extLst>
      <p:ext uri="{BB962C8B-B14F-4D97-AF65-F5344CB8AC3E}">
        <p14:creationId xmlns:p14="http://schemas.microsoft.com/office/powerpoint/2010/main" val="133917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2</a:t>
            </a:fld>
            <a:endParaRPr lang="en-US"/>
          </a:p>
        </p:txBody>
      </p:sp>
    </p:spTree>
    <p:extLst>
      <p:ext uri="{BB962C8B-B14F-4D97-AF65-F5344CB8AC3E}">
        <p14:creationId xmlns:p14="http://schemas.microsoft.com/office/powerpoint/2010/main" val="1351463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 Introduction:</a:t>
            </a:r>
          </a:p>
          <a:p>
            <a:endParaRPr lang="en-US" b="1">
              <a:cs typeface="Calibri"/>
            </a:endParaRPr>
          </a:p>
          <a:p>
            <a:pPr marL="171450" indent="-171450">
              <a:buFont typeface="Calibri"/>
              <a:buChar char="-"/>
            </a:pPr>
            <a:r>
              <a:rPr lang="en-US">
                <a:cs typeface="Calibri"/>
              </a:rPr>
              <a:t>Just to give a quick overview of the project, we will be developing a toxic speech detection system addressing and identifying the toxic comments for which we will be using the CrowdFlower tweet dataset.</a:t>
            </a:r>
            <a:endParaRPr lang="en-US">
              <a:ea typeface="Calibri"/>
              <a:cs typeface="Calibri"/>
            </a:endParaRPr>
          </a:p>
          <a:p>
            <a:pPr marL="171450" indent="-171450">
              <a:buFont typeface="Calibri"/>
              <a:buChar char="-"/>
            </a:pPr>
            <a:r>
              <a:rPr lang="en-US"/>
              <a:t>In this project we will be mainly focusing on the separation of hate speech from other instances of offensive language.</a:t>
            </a:r>
            <a:endParaRPr lang="en-US">
              <a:ea typeface="Calibri" panose="020F0502020204030204"/>
              <a:cs typeface="Calibri"/>
            </a:endParaRPr>
          </a:p>
          <a:p>
            <a:pPr marL="171450" indent="-171450">
              <a:buFont typeface="Calibri"/>
              <a:buChar char="-"/>
            </a:pPr>
            <a:r>
              <a:rPr lang="en-US"/>
              <a:t>We aim to train a multi-class classifier on the </a:t>
            </a:r>
            <a:r>
              <a:rPr lang="en-US" err="1"/>
              <a:t>crowdflower</a:t>
            </a:r>
            <a:r>
              <a:rPr lang="en-US"/>
              <a:t> tweet dataset  and categorize the tweets into 3 categories – only  hate speech, only offensive language, and those with neither.</a:t>
            </a:r>
            <a:endParaRPr lang="en-US">
              <a:ea typeface="Calibri"/>
              <a:cs typeface="Calibri"/>
            </a:endParaRPr>
          </a:p>
          <a:p>
            <a:pPr marL="171450" indent="-171450">
              <a:buFont typeface="Calibri"/>
              <a:buChar char="-"/>
            </a:pPr>
            <a:r>
              <a:rPr lang="en-US"/>
              <a:t>In this project we will be exploring  Natural Language Processing (NLP) techniques and ML models and will be focusing on the development of more effective, accurate and context-based model for detecting and addressing  the toxic text online.</a:t>
            </a:r>
            <a:endParaRPr lang="en-US">
              <a:ea typeface="Calibri" panose="020F0502020204030204"/>
              <a:cs typeface="Calibri"/>
            </a:endParaRPr>
          </a:p>
          <a:p>
            <a:endParaRPr lang="en-US">
              <a:cs typeface="Calibri"/>
            </a:endParaRPr>
          </a:p>
          <a:p>
            <a:r>
              <a:rPr lang="en-US">
                <a:ea typeface="Calibri" panose="020F0502020204030204"/>
                <a:cs typeface="Calibri" panose="020F0502020204030204"/>
              </a:rPr>
              <a:t>-----------------------</a:t>
            </a:r>
            <a:endParaRPr lang="en-US"/>
          </a:p>
          <a:p>
            <a:r>
              <a:rPr lang="en-US" b="1"/>
              <a:t>Present the motivation behind selecting the specific topic and its potential impact on addressing existing challenges or advancing current methodologies:</a:t>
            </a:r>
            <a:endParaRPr lang="en-US" b="1">
              <a:cs typeface="Calibri"/>
            </a:endParaRPr>
          </a:p>
          <a:p>
            <a:pPr marL="171450" indent="-171450">
              <a:buFont typeface="Calibri"/>
              <a:buChar char="-"/>
            </a:pPr>
            <a:r>
              <a:rPr lang="en-US"/>
              <a:t>Obviously it is very evident how the social media has evolved over the decade and how its growing steadily; Toxic online content has become a major issue in today’s world due to an exponential increase in the use of internet by people of different cultures and educational background. Due to the massive scale of the web, methods that automatically detect hate speech are required. </a:t>
            </a:r>
            <a:endParaRPr lang="en-US">
              <a:cs typeface="Calibri"/>
            </a:endParaRPr>
          </a:p>
          <a:p>
            <a:pPr marL="171450" indent="-171450">
              <a:buFont typeface="Calibri"/>
              <a:buChar char="-"/>
            </a:pPr>
            <a:endParaRPr lang="en-US">
              <a:ea typeface="Calibri"/>
              <a:cs typeface="Calibri"/>
            </a:endParaRPr>
          </a:p>
          <a:p>
            <a:pPr marL="171450" indent="-171450">
              <a:buFont typeface="Calibri"/>
              <a:buChar char="-"/>
            </a:pPr>
            <a:endParaRPr lang="en-US"/>
          </a:p>
          <a:p>
            <a:endParaRPr lang="en-US">
              <a:ea typeface="Calibri" panose="020F0502020204030204"/>
              <a:cs typeface="Calibri"/>
            </a:endParaRPr>
          </a:p>
        </p:txBody>
      </p:sp>
      <p:sp>
        <p:nvSpPr>
          <p:cNvPr id="4" name="Slide Number Placeholder 3"/>
          <p:cNvSpPr>
            <a:spLocks noGrp="1"/>
          </p:cNvSpPr>
          <p:nvPr>
            <p:ph type="sldNum" sz="quarter" idx="5"/>
          </p:nvPr>
        </p:nvSpPr>
        <p:spPr/>
        <p:txBody>
          <a:bodyPr/>
          <a:lstStyle/>
          <a:p>
            <a:fld id="{D680C5E2-78CD-F746-9BAF-2B89BCAF7EBF}" type="slidenum">
              <a:rPr lang="en-US" smtClean="0"/>
              <a:t>3</a:t>
            </a:fld>
            <a:endParaRPr lang="en-US"/>
          </a:p>
        </p:txBody>
      </p:sp>
    </p:spTree>
    <p:extLst>
      <p:ext uri="{BB962C8B-B14F-4D97-AF65-F5344CB8AC3E}">
        <p14:creationId xmlns:p14="http://schemas.microsoft.com/office/powerpoint/2010/main" val="233270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Motivation:</a:t>
            </a:r>
            <a:endParaRPr lang="en-US" b="1"/>
          </a:p>
          <a:p>
            <a:endParaRPr lang="en-US" b="1"/>
          </a:p>
          <a:p>
            <a:pPr marL="285750" indent="-285750" algn="just">
              <a:lnSpc>
                <a:spcPct val="90000"/>
              </a:lnSpc>
              <a:spcAft>
                <a:spcPts val="600"/>
              </a:spcAft>
              <a:buFont typeface="Arial,Sans-Serif"/>
              <a:buChar char="•"/>
            </a:pPr>
            <a:r>
              <a:rPr lang="en-US"/>
              <a:t>Motivated by the rise of hate speech online and its negative impact on individuals. </a:t>
            </a:r>
            <a:endParaRPr lang="en-US">
              <a:ea typeface="Calibri"/>
              <a:cs typeface="Calibri"/>
            </a:endParaRPr>
          </a:p>
          <a:p>
            <a:pPr algn="just">
              <a:lnSpc>
                <a:spcPct val="90000"/>
              </a:lnSpc>
              <a:spcAft>
                <a:spcPts val="600"/>
              </a:spcAft>
            </a:pPr>
            <a:endParaRPr lang="en-US">
              <a:ea typeface="Calibri"/>
              <a:cs typeface="Calibri"/>
            </a:endParaRPr>
          </a:p>
          <a:p>
            <a:r>
              <a:rPr lang="en-US" b="1"/>
              <a:t>Discuss any existing literature or research gaps related to the chosen topic: </a:t>
            </a:r>
            <a:endParaRPr lang="en-US"/>
          </a:p>
          <a:p>
            <a:pPr algn="just">
              <a:lnSpc>
                <a:spcPct val="90000"/>
              </a:lnSpc>
              <a:spcAft>
                <a:spcPts val="600"/>
              </a:spcAft>
            </a:pPr>
            <a:endParaRPr lang="en-US">
              <a:ea typeface="Calibri"/>
              <a:cs typeface="Calibri"/>
            </a:endParaRPr>
          </a:p>
          <a:p>
            <a:pPr marL="171450" indent="-171450">
              <a:buFont typeface="Arial"/>
              <a:buChar char="•"/>
            </a:pPr>
            <a:r>
              <a:rPr lang="en-US"/>
              <a:t>The paper titled "Detecting Hate Speech in Social Media" establishes lexical baselines using supervised classification methods like SVM  on a dataset annotated for hate speech. </a:t>
            </a:r>
            <a:endParaRPr lang="en-US">
              <a:ea typeface="Calibri"/>
              <a:cs typeface="Calibri"/>
            </a:endParaRPr>
          </a:p>
          <a:p>
            <a:pPr marL="171450" indent="-171450">
              <a:buFont typeface="Arial"/>
              <a:buChar char="•"/>
            </a:pPr>
            <a:r>
              <a:rPr lang="en-US"/>
              <a:t>They utilize character n-grams, word n-grams, and word skip-grams as features and achieved an accuracy of 78% in identifying posts across three classes: hate speech, offensive language, and non-offensive content.</a:t>
            </a:r>
            <a:endParaRPr lang="en-US">
              <a:ea typeface="Calibri"/>
              <a:cs typeface="Calibri"/>
            </a:endParaRPr>
          </a:p>
          <a:p>
            <a:pPr marL="171450" indent="-171450">
              <a:buFont typeface="Calibri,Sans-Serif"/>
              <a:buChar char="-"/>
            </a:pPr>
            <a:r>
              <a:rPr lang="en-US"/>
              <a:t>Distinguishing between hate speech and offensive language is a key challenge in the classification problem, emphasizing the importance of context in determining whether a tweet falls under hate speech</a:t>
            </a:r>
            <a:endParaRPr lang="en-US">
              <a:ea typeface="Calibri"/>
              <a:cs typeface="Calibri"/>
            </a:endParaRPr>
          </a:p>
          <a:p>
            <a:pPr marL="171450" indent="-171450">
              <a:buFont typeface="Calibri,Sans-Serif"/>
              <a:buChar char="-"/>
            </a:pPr>
            <a:endParaRPr lang="en-US">
              <a:ea typeface="Calibri"/>
              <a:cs typeface="Calibri"/>
            </a:endParaRPr>
          </a:p>
          <a:p>
            <a:pPr marL="171450" indent="-171450">
              <a:buFont typeface="Arial"/>
              <a:buChar char="•"/>
            </a:pPr>
            <a:r>
              <a:rPr lang="en-US"/>
              <a:t> Some of the limitation in the research paper that was identified are being addressed  and they are : </a:t>
            </a:r>
            <a:endParaRPr lang="en-US">
              <a:ea typeface="Calibri" panose="020F0502020204030204"/>
              <a:cs typeface="Calibri" panose="020F0502020204030204"/>
            </a:endParaRPr>
          </a:p>
          <a:p>
            <a:r>
              <a:rPr lang="en-US"/>
              <a:t>Feature Performance: While character n-grams perform well, other features like word bigrams and trigrams show degraded performance. The combination of all features does not achieve the best performance. </a:t>
            </a:r>
            <a:endParaRPr lang="en-US">
              <a:ea typeface="Calibri" panose="020F0502020204030204"/>
              <a:cs typeface="Calibri" panose="020F0502020204030204"/>
            </a:endParaRPr>
          </a:p>
          <a:p>
            <a:pPr marL="171450" indent="-171450">
              <a:buFont typeface="Arial"/>
              <a:buChar char="•"/>
            </a:pPr>
            <a:endParaRPr lang="en-US">
              <a:ea typeface="Calibri" panose="020F0502020204030204"/>
              <a:cs typeface="Calibri" panose="020F0502020204030204"/>
            </a:endParaRPr>
          </a:p>
          <a:p>
            <a:pPr marL="171450" indent="-171450">
              <a:buFont typeface="Calibri,Sans-Serif"/>
              <a:buChar char="-"/>
            </a:pPr>
            <a:r>
              <a:rPr lang="en-US" b="1"/>
              <a:t>One of the key challenges that we are trying to address is  differentiating hate speech and offensive language while detecting the toxic text content. </a:t>
            </a:r>
            <a:endParaRPr lang="en-US" b="1">
              <a:ea typeface="Calibri"/>
              <a:cs typeface="Calibri"/>
            </a:endParaRPr>
          </a:p>
          <a:p>
            <a:pPr marL="171450" indent="-171450">
              <a:buFont typeface="Calibri,Sans-Serif"/>
              <a:buChar char="-"/>
            </a:pPr>
            <a:r>
              <a:rPr lang="en-US" b="1"/>
              <a:t>Although previous work on hate speech detection has identified this problem but many studies still tend to conflate hate speech and offensive language.</a:t>
            </a:r>
            <a:endParaRPr lang="en-US" b="1">
              <a:ea typeface="Calibri"/>
              <a:cs typeface="Calibri"/>
            </a:endParaRPr>
          </a:p>
          <a:p>
            <a:endParaRPr lang="en-US" b="1"/>
          </a:p>
          <a:p>
            <a:endParaRPr lang="en-US" b="1"/>
          </a:p>
          <a:p>
            <a:r>
              <a:rPr lang="en-US" b="1"/>
              <a:t>Clearly define the problem statement or research question that the project aims to address:</a:t>
            </a:r>
            <a:endParaRPr lang="en-US" b="1">
              <a:cs typeface="Calibri"/>
            </a:endParaRPr>
          </a:p>
          <a:p>
            <a:r>
              <a:rPr lang="en-US"/>
              <a:t>- here we are trying to address the challenges of accurately detecting hate speech and distinguish between hate speech and offensive language,  </a:t>
            </a:r>
            <a:endParaRPr lang="en-US">
              <a:ea typeface="Calibri"/>
              <a:cs typeface="Calibri"/>
            </a:endParaRPr>
          </a:p>
          <a:p>
            <a:endParaRPr lang="en-US"/>
          </a:p>
          <a:p>
            <a:endParaRPr lang="en-US">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a:p>
            <a:endParaRPr lang="en-US"/>
          </a:p>
          <a:p>
            <a:endParaRPr lang="en-US"/>
          </a:p>
          <a:p>
            <a:endParaRPr lang="en-US"/>
          </a:p>
          <a:p>
            <a:endParaRPr lang="en-US">
              <a:ea typeface="Calibri" panose="020F0502020204030204"/>
              <a:cs typeface="Calibri"/>
            </a:endParaRPr>
          </a:p>
          <a:p>
            <a:endParaRPr lang="en-US">
              <a:ea typeface="Calibri" panose="020F0502020204030204"/>
              <a:cs typeface="Calibri"/>
            </a:endParaRPr>
          </a:p>
        </p:txBody>
      </p:sp>
      <p:sp>
        <p:nvSpPr>
          <p:cNvPr id="4" name="Slide Number Placeholder 3"/>
          <p:cNvSpPr>
            <a:spLocks noGrp="1"/>
          </p:cNvSpPr>
          <p:nvPr>
            <p:ph type="sldNum" sz="quarter" idx="5"/>
          </p:nvPr>
        </p:nvSpPr>
        <p:spPr/>
        <p:txBody>
          <a:bodyPr/>
          <a:lstStyle/>
          <a:p>
            <a:fld id="{D680C5E2-78CD-F746-9BAF-2B89BCAF7EBF}" type="slidenum">
              <a:rPr lang="en-US" smtClean="0"/>
              <a:t>4</a:t>
            </a:fld>
            <a:endParaRPr lang="en-US"/>
          </a:p>
        </p:txBody>
      </p:sp>
    </p:spTree>
    <p:extLst>
      <p:ext uri="{BB962C8B-B14F-4D97-AF65-F5344CB8AC3E}">
        <p14:creationId xmlns:p14="http://schemas.microsoft.com/office/powerpoint/2010/main" val="4167912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Objectives:</a:t>
            </a:r>
          </a:p>
          <a:p>
            <a:r>
              <a:rPr lang="en-US"/>
              <a:t> State the specific objectives of the project, outlining what you aim to achieve through your research or implementation efforts:</a:t>
            </a:r>
            <a:endParaRPr lang="en-US">
              <a:cs typeface="Calibri"/>
            </a:endParaRPr>
          </a:p>
          <a:p>
            <a:r>
              <a:rPr lang="en-US"/>
              <a:t> Ensure that the objectives are realistic, measurable, and aligned with the scope of the project: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680C5E2-78CD-F746-9BAF-2B89BCAF7EBF}" type="slidenum">
              <a:rPr lang="en-US" smtClean="0"/>
              <a:t>5</a:t>
            </a:fld>
            <a:endParaRPr lang="en-US"/>
          </a:p>
        </p:txBody>
      </p:sp>
    </p:spTree>
    <p:extLst>
      <p:ext uri="{BB962C8B-B14F-4D97-AF65-F5344CB8AC3E}">
        <p14:creationId xmlns:p14="http://schemas.microsoft.com/office/powerpoint/2010/main" val="21817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Methodology: - </a:t>
            </a:r>
          </a:p>
          <a:p>
            <a:r>
              <a:rPr lang="en-US"/>
              <a:t>In this we will be </a:t>
            </a:r>
            <a:r>
              <a:rPr lang="en-US" err="1"/>
              <a:t>useing</a:t>
            </a:r>
            <a:r>
              <a:rPr lang="en-US"/>
              <a:t> a hate speech lexicon compiled by Hatebase.org and manually labels tweets as hate speech, offensive language, or neither</a:t>
            </a:r>
          </a:p>
          <a:p>
            <a:endParaRPr lang="en-US"/>
          </a:p>
          <a:p>
            <a:r>
              <a:rPr lang="en-US"/>
              <a:t> Describe the methodology or approach that you plan to follow to accomplish the project objectives:</a:t>
            </a:r>
            <a:endParaRPr lang="en-US">
              <a:cs typeface="Calibri"/>
            </a:endParaRPr>
          </a:p>
          <a:p>
            <a:r>
              <a:rPr lang="en-US"/>
              <a:t> If applicable, discuss the algorithms, techniques, or frameworks that will be utilized in the project implementation:</a:t>
            </a:r>
            <a:endParaRPr lang="en-US">
              <a:cs typeface="Calibri"/>
            </a:endParaRPr>
          </a:p>
          <a:p>
            <a:r>
              <a:rPr lang="en-US"/>
              <a:t> Provide details on any datasets or resources that will be used for training, testing, or validation:</a:t>
            </a:r>
            <a:endParaRPr lang="en-US">
              <a:cs typeface="Calibri"/>
            </a:endParaRPr>
          </a:p>
        </p:txBody>
      </p:sp>
      <p:sp>
        <p:nvSpPr>
          <p:cNvPr id="4" name="Slide Number Placeholder 3"/>
          <p:cNvSpPr>
            <a:spLocks noGrp="1"/>
          </p:cNvSpPr>
          <p:nvPr>
            <p:ph type="sldNum" sz="quarter" idx="5"/>
          </p:nvPr>
        </p:nvSpPr>
        <p:spPr/>
        <p:txBody>
          <a:bodyPr/>
          <a:lstStyle/>
          <a:p>
            <a:fld id="{D680C5E2-78CD-F746-9BAF-2B89BCAF7EBF}" type="slidenum">
              <a:rPr lang="en-US" smtClean="0"/>
              <a:t>6</a:t>
            </a:fld>
            <a:endParaRPr lang="en-US"/>
          </a:p>
        </p:txBody>
      </p:sp>
    </p:spTree>
    <p:extLst>
      <p:ext uri="{BB962C8B-B14F-4D97-AF65-F5344CB8AC3E}">
        <p14:creationId xmlns:p14="http://schemas.microsoft.com/office/powerpoint/2010/main" val="2001508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8</a:t>
            </a:fld>
            <a:endParaRPr lang="en-US"/>
          </a:p>
        </p:txBody>
      </p:sp>
    </p:spTree>
    <p:extLst>
      <p:ext uri="{BB962C8B-B14F-4D97-AF65-F5344CB8AC3E}">
        <p14:creationId xmlns:p14="http://schemas.microsoft.com/office/powerpoint/2010/main" val="868908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9</a:t>
            </a:fld>
            <a:endParaRPr lang="en-US"/>
          </a:p>
        </p:txBody>
      </p:sp>
    </p:spTree>
    <p:extLst>
      <p:ext uri="{BB962C8B-B14F-4D97-AF65-F5344CB8AC3E}">
        <p14:creationId xmlns:p14="http://schemas.microsoft.com/office/powerpoint/2010/main" val="4229632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D680C5E2-78CD-F746-9BAF-2B89BCAF7EBF}" type="slidenum">
              <a:rPr lang="en-US" smtClean="0"/>
              <a:t>10</a:t>
            </a:fld>
            <a:endParaRPr lang="en-US"/>
          </a:p>
        </p:txBody>
      </p:sp>
    </p:spTree>
    <p:extLst>
      <p:ext uri="{BB962C8B-B14F-4D97-AF65-F5344CB8AC3E}">
        <p14:creationId xmlns:p14="http://schemas.microsoft.com/office/powerpoint/2010/main" val="1197039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2355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3843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9150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1785462"/>
            <a:ext cx="8229600" cy="857253"/>
          </a:xfrm>
        </p:spPr>
        <p:txBody>
          <a:bodyPr>
            <a:normAutofit/>
          </a:bodyPr>
          <a:lstStyle>
            <a:lvl1pPr>
              <a:defRPr sz="4400" b="1" i="0">
                <a:solidFill>
                  <a:schemeClr val="bg1"/>
                </a:solidFill>
              </a:defRPr>
            </a:lvl1pPr>
          </a:lstStyle>
          <a:p>
            <a:r>
              <a:rPr lang="en-US"/>
              <a:t>Click to edit Master title style</a:t>
            </a:r>
          </a:p>
        </p:txBody>
      </p:sp>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457200" y="2529642"/>
            <a:ext cx="8229600" cy="679450"/>
          </a:xfrm>
        </p:spPr>
        <p:txBody>
          <a:bodyPr>
            <a:normAutofit/>
          </a:bodyPr>
          <a:lstStyle>
            <a:lvl1pPr marL="0" indent="0" algn="ctr">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Subtitle</a:t>
            </a:r>
          </a:p>
        </p:txBody>
      </p:sp>
    </p:spTree>
    <p:extLst>
      <p:ext uri="{BB962C8B-B14F-4D97-AF65-F5344CB8AC3E}">
        <p14:creationId xmlns:p14="http://schemas.microsoft.com/office/powerpoint/2010/main" val="318621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88B4A6B9-381D-5D40-84AC-41D60C0A034D}"/>
              </a:ext>
            </a:extLst>
          </p:cNvPr>
          <p:cNvSpPr>
            <a:spLocks noGrp="1"/>
          </p:cNvSpPr>
          <p:nvPr>
            <p:ph type="title"/>
          </p:nvPr>
        </p:nvSpPr>
        <p:spPr>
          <a:xfrm>
            <a:off x="457200" y="238999"/>
            <a:ext cx="8229600" cy="857250"/>
          </a:xfrm>
        </p:spPr>
        <p:txBody>
          <a:bodyPr>
            <a:normAutofit/>
          </a:bodyPr>
          <a:lstStyle>
            <a:lvl1pPr>
              <a:defRPr sz="3200"/>
            </a:lvl1pPr>
          </a:lstStyle>
          <a:p>
            <a:r>
              <a:rPr lang="en-US"/>
              <a:t>Click to edit Master title style</a:t>
            </a:r>
          </a:p>
        </p:txBody>
      </p:sp>
      <p:sp>
        <p:nvSpPr>
          <p:cNvPr id="5" name="H2 Subtitle">
            <a:extLst>
              <a:ext uri="{FF2B5EF4-FFF2-40B4-BE49-F238E27FC236}">
                <a16:creationId xmlns:a16="http://schemas.microsoft.com/office/drawing/2014/main" id="{5B196C90-74A6-5E42-A204-A1E0DBCB6799}"/>
              </a:ext>
            </a:extLst>
          </p:cNvPr>
          <p:cNvSpPr>
            <a:spLocks noGrp="1"/>
          </p:cNvSpPr>
          <p:nvPr>
            <p:ph sz="quarter" idx="10" hasCustomPrompt="1"/>
          </p:nvPr>
        </p:nvSpPr>
        <p:spPr>
          <a:xfrm>
            <a:off x="457200" y="8375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a:t>Subtitle</a:t>
            </a:r>
          </a:p>
        </p:txBody>
      </p:sp>
      <p:sp>
        <p:nvSpPr>
          <p:cNvPr id="6" name="Body Content">
            <a:extLst>
              <a:ext uri="{FF2B5EF4-FFF2-40B4-BE49-F238E27FC236}">
                <a16:creationId xmlns:a16="http://schemas.microsoft.com/office/drawing/2014/main" id="{4F275BD8-ECF8-F54B-B4E2-A66F7AB27D86}"/>
              </a:ext>
            </a:extLst>
          </p:cNvPr>
          <p:cNvSpPr>
            <a:spLocks noGrp="1"/>
          </p:cNvSpPr>
          <p:nvPr>
            <p:ph sz="half" idx="1"/>
          </p:nvPr>
        </p:nvSpPr>
        <p:spPr>
          <a:xfrm>
            <a:off x="457200" y="1310641"/>
            <a:ext cx="8229600" cy="3098800"/>
          </a:xfrm>
        </p:spPr>
        <p:txBody>
          <a:bodyPr>
            <a:normAutofit/>
          </a:bodyPr>
          <a:lstStyle>
            <a:lvl1pPr marL="342900" indent="-342900">
              <a:buFont typeface="Wingdings" pitchFamily="2" charset="2"/>
              <a:buChar char="§"/>
              <a:defRPr sz="1600"/>
            </a:lvl1pPr>
            <a:lvl2pPr marL="742950" indent="-285750">
              <a:buFont typeface="Wingdings" pitchFamily="2" charset="2"/>
              <a:buChar char="§"/>
              <a:defRPr sz="1600"/>
            </a:lvl2pPr>
            <a:lvl3pPr marL="1143000" indent="-228600">
              <a:buFont typeface="Wingdings" pitchFamily="2" charset="2"/>
              <a:buChar char="§"/>
              <a:defRPr sz="1600"/>
            </a:lvl3pPr>
            <a:lvl4pPr marL="1600200" indent="-228600">
              <a:buFont typeface="Wingdings" pitchFamily="2" charset="2"/>
              <a:buChar char="§"/>
              <a:defRPr sz="1600"/>
            </a:lvl4pPr>
            <a:lvl5pPr marL="2057400" indent="-228600">
              <a:buFont typeface="Wingdings" pitchFamily="2" charset="2"/>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86807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8" name="H2 Subtitle">
            <a:extLst>
              <a:ext uri="{FF2B5EF4-FFF2-40B4-BE49-F238E27FC236}">
                <a16:creationId xmlns:a16="http://schemas.microsoft.com/office/drawing/2014/main" id="{7E449A25-5BA8-A049-892B-A920427B81BD}"/>
              </a:ext>
            </a:extLst>
          </p:cNvPr>
          <p:cNvSpPr>
            <a:spLocks noGrp="1"/>
          </p:cNvSpPr>
          <p:nvPr>
            <p:ph sz="quarter" idx="10" hasCustomPrompt="1"/>
          </p:nvPr>
        </p:nvSpPr>
        <p:spPr>
          <a:xfrm>
            <a:off x="457200" y="7994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a:t>Subtitle</a:t>
            </a:r>
          </a:p>
        </p:txBody>
      </p:sp>
      <p:sp>
        <p:nvSpPr>
          <p:cNvPr id="3" name="Body Content 1"/>
          <p:cNvSpPr>
            <a:spLocks noGrp="1"/>
          </p:cNvSpPr>
          <p:nvPr>
            <p:ph sz="half" idx="1"/>
          </p:nvPr>
        </p:nvSpPr>
        <p:spPr>
          <a:xfrm>
            <a:off x="457200" y="1310641"/>
            <a:ext cx="4038600" cy="3098800"/>
          </a:xfrm>
        </p:spPr>
        <p:txBody>
          <a:bodyPr>
            <a:norm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Body Content 2"/>
          <p:cNvSpPr>
            <a:spLocks noGrp="1"/>
          </p:cNvSpPr>
          <p:nvPr>
            <p:ph sz="half" idx="2"/>
          </p:nvPr>
        </p:nvSpPr>
        <p:spPr>
          <a:xfrm>
            <a:off x="4648200" y="1310641"/>
            <a:ext cx="4038600" cy="309880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351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8228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82000"/>
                  </a:schemeClr>
                </a:solidFill>
              </a:defRPr>
            </a:lvl1pPr>
            <a:lvl2pPr marL="812810" indent="0">
              <a:buNone/>
              <a:defRPr sz="3556">
                <a:solidFill>
                  <a:schemeClr val="tx1">
                    <a:tint val="82000"/>
                  </a:schemeClr>
                </a:solidFill>
              </a:defRPr>
            </a:lvl2pPr>
            <a:lvl3pPr marL="1625620" indent="0">
              <a:buNone/>
              <a:defRPr sz="3200">
                <a:solidFill>
                  <a:schemeClr val="tx1">
                    <a:tint val="82000"/>
                  </a:schemeClr>
                </a:solidFill>
              </a:defRPr>
            </a:lvl3pPr>
            <a:lvl4pPr marL="2438430" indent="0">
              <a:buNone/>
              <a:defRPr sz="2844">
                <a:solidFill>
                  <a:schemeClr val="tx1">
                    <a:tint val="82000"/>
                  </a:schemeClr>
                </a:solidFill>
              </a:defRPr>
            </a:lvl4pPr>
            <a:lvl5pPr marL="3251241" indent="0">
              <a:buNone/>
              <a:defRPr sz="2844">
                <a:solidFill>
                  <a:schemeClr val="tx1">
                    <a:tint val="82000"/>
                  </a:schemeClr>
                </a:solidFill>
              </a:defRPr>
            </a:lvl5pPr>
            <a:lvl6pPr marL="4064051" indent="0">
              <a:buNone/>
              <a:defRPr sz="2844">
                <a:solidFill>
                  <a:schemeClr val="tx1">
                    <a:tint val="82000"/>
                  </a:schemeClr>
                </a:solidFill>
              </a:defRPr>
            </a:lvl6pPr>
            <a:lvl7pPr marL="4876861" indent="0">
              <a:buNone/>
              <a:defRPr sz="2844">
                <a:solidFill>
                  <a:schemeClr val="tx1">
                    <a:tint val="82000"/>
                  </a:schemeClr>
                </a:solidFill>
              </a:defRPr>
            </a:lvl7pPr>
            <a:lvl8pPr marL="5689671" indent="0">
              <a:buNone/>
              <a:defRPr sz="2844">
                <a:solidFill>
                  <a:schemeClr val="tx1">
                    <a:tint val="82000"/>
                  </a:schemeClr>
                </a:solidFill>
              </a:defRPr>
            </a:lvl8pPr>
            <a:lvl9pPr marL="6502481" indent="0">
              <a:buNone/>
              <a:defRPr sz="2844">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8425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078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3810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3259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0530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7457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5919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82000"/>
                  </a:schemeClr>
                </a:solidFill>
              </a:defRPr>
            </a:lvl1pPr>
          </a:lstStyle>
          <a:p>
            <a:fld id="{C764DE79-268F-4C1A-8933-263129D2AF90}" type="datetimeFigureOut">
              <a:rPr lang="en-US" dirty="0"/>
              <a:t>4/29/2024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286460874"/>
      </p:ext>
    </p:extLst>
  </p:cSld>
  <p:clrMap bg1="lt1" tx1="dk1" bg2="lt2" tx2="dk2" accent1="accent1" accent2="accent2" accent3="accent3" accent4="accent4" accent5="accent5" accent6="accent6" hlink="hlink" folHlink="folHlink"/>
  <p:sldLayoutIdLst>
    <p:sldLayoutId id="2147484528" r:id="rId1"/>
    <p:sldLayoutId id="2147484529" r:id="rId2"/>
    <p:sldLayoutId id="2147484530" r:id="rId3"/>
    <p:sldLayoutId id="2147484531" r:id="rId4"/>
    <p:sldLayoutId id="2147484532" r:id="rId5"/>
    <p:sldLayoutId id="2147484533" r:id="rId6"/>
    <p:sldLayoutId id="2147484534" r:id="rId7"/>
    <p:sldLayoutId id="2147484535" r:id="rId8"/>
    <p:sldLayoutId id="2147484536" r:id="rId9"/>
    <p:sldLayoutId id="2147484537" r:id="rId10"/>
    <p:sldLayoutId id="2147484538" r:id="rId11"/>
    <p:sldLayoutId id="2147484539" r:id="rId12"/>
    <p:sldLayoutId id="2147484540" r:id="rId13"/>
    <p:sldLayoutId id="214748454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333063-774E-D64F-A41A-85AA488BD579}"/>
              </a:ext>
            </a:extLst>
          </p:cNvPr>
          <p:cNvSpPr>
            <a:spLocks noGrp="1"/>
          </p:cNvSpPr>
          <p:nvPr>
            <p:ph type="title"/>
          </p:nvPr>
        </p:nvSpPr>
        <p:spPr>
          <a:xfrm>
            <a:off x="627341" y="1781619"/>
            <a:ext cx="7889318" cy="861574"/>
          </a:xfrm>
        </p:spPr>
        <p:txBody>
          <a:bodyPr anchor="t">
            <a:noAutofit/>
          </a:bodyPr>
          <a:lstStyle/>
          <a:p>
            <a:pPr algn="ctr"/>
            <a:r>
              <a:rPr lang="en-US" sz="3200" dirty="0"/>
              <a:t>Hate Speech Detection</a:t>
            </a:r>
          </a:p>
        </p:txBody>
      </p:sp>
      <p:sp>
        <p:nvSpPr>
          <p:cNvPr id="12" name="Content Placeholder 11">
            <a:extLst>
              <a:ext uri="{FF2B5EF4-FFF2-40B4-BE49-F238E27FC236}">
                <a16:creationId xmlns:a16="http://schemas.microsoft.com/office/drawing/2014/main" id="{CE31E5AC-3FAC-AC2C-0B4B-33272302375B}"/>
              </a:ext>
            </a:extLst>
          </p:cNvPr>
          <p:cNvSpPr>
            <a:spLocks noGrp="1"/>
          </p:cNvSpPr>
          <p:nvPr>
            <p:ph sz="quarter" idx="10"/>
          </p:nvPr>
        </p:nvSpPr>
        <p:spPr>
          <a:xfrm>
            <a:off x="457200" y="3048835"/>
            <a:ext cx="8229600" cy="34323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latin typeface="Aptos Display"/>
                <a:cs typeface="Calibri"/>
              </a:rPr>
              <a:t>Instructor: </a:t>
            </a:r>
            <a:r>
              <a:rPr lang="en-US" sz="1800" err="1">
                <a:latin typeface="Aptos Display"/>
                <a:cs typeface="Calibri"/>
              </a:rPr>
              <a:t>YingYing</a:t>
            </a:r>
            <a:r>
              <a:rPr lang="en-US" sz="1800">
                <a:latin typeface="Aptos Display"/>
                <a:cs typeface="Calibri"/>
              </a:rPr>
              <a:t> Zhu</a:t>
            </a:r>
          </a:p>
        </p:txBody>
      </p:sp>
      <p:sp>
        <p:nvSpPr>
          <p:cNvPr id="10" name="TextBox 9">
            <a:extLst>
              <a:ext uri="{FF2B5EF4-FFF2-40B4-BE49-F238E27FC236}">
                <a16:creationId xmlns:a16="http://schemas.microsoft.com/office/drawing/2014/main" id="{79B5A193-954D-FCB3-50B2-D62B031E20EA}"/>
              </a:ext>
            </a:extLst>
          </p:cNvPr>
          <p:cNvSpPr txBox="1"/>
          <p:nvPr/>
        </p:nvSpPr>
        <p:spPr>
          <a:xfrm>
            <a:off x="2828581" y="3724813"/>
            <a:ext cx="3486838" cy="10033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indent="0" algn="ctr">
              <a:spcBef>
                <a:spcPct val="20000"/>
              </a:spcBef>
              <a:buFont typeface="Wingdings" pitchFamily="2" charset="2"/>
              <a:buNone/>
              <a:defRPr sz="2400" b="0" i="0">
                <a:solidFill>
                  <a:schemeClr val="bg1"/>
                </a:solidFill>
                <a:latin typeface="Söhne"/>
                <a:cs typeface="Arial" panose="020B0604020202020204" pitchFamily="34" charset="0"/>
              </a:defRPr>
            </a:lvl1pPr>
            <a:lvl2pPr indent="0">
              <a:spcBef>
                <a:spcPct val="20000"/>
              </a:spcBef>
              <a:buFont typeface="Wingdings" pitchFamily="2" charset="2"/>
              <a:buNone/>
              <a:defRPr b="0" i="0">
                <a:latin typeface="Arial" panose="020B0604020202020204" pitchFamily="34" charset="0"/>
                <a:cs typeface="Arial" panose="020B0604020202020204" pitchFamily="34" charset="0"/>
              </a:defRPr>
            </a:lvl2pPr>
            <a:lvl3pPr indent="0">
              <a:spcBef>
                <a:spcPct val="20000"/>
              </a:spcBef>
              <a:buFont typeface="Wingdings" pitchFamily="2" charset="2"/>
              <a:buNone/>
              <a:defRPr b="0" i="0">
                <a:latin typeface="Arial" panose="020B0604020202020204" pitchFamily="34" charset="0"/>
                <a:cs typeface="Arial" panose="020B0604020202020204" pitchFamily="34" charset="0"/>
              </a:defRPr>
            </a:lvl3pPr>
            <a:lvl4pPr indent="0">
              <a:spcBef>
                <a:spcPct val="20000"/>
              </a:spcBef>
              <a:buFont typeface="Arial"/>
              <a:buNone/>
              <a:defRPr sz="2000">
                <a:latin typeface="Helvetica" pitchFamily="2" charset="0"/>
              </a:defRPr>
            </a:lvl4pPr>
            <a:lvl5pPr indent="0">
              <a:spcBef>
                <a:spcPct val="20000"/>
              </a:spcBef>
              <a:buFont typeface="Arial"/>
              <a:buNone/>
              <a:defRPr sz="2000">
                <a:latin typeface="Helvetica" pitchFamily="2" charset="0"/>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b="1">
                <a:latin typeface="Aptos Display"/>
                <a:cs typeface="Calibri"/>
              </a:rPr>
              <a:t>Team Members:</a:t>
            </a:r>
          </a:p>
          <a:p>
            <a:r>
              <a:rPr lang="en-US" sz="1600">
                <a:latin typeface="Aptos Display"/>
                <a:cs typeface="Calibri"/>
              </a:rPr>
              <a:t>Keerthi Patnaik (1002069181)</a:t>
            </a:r>
          </a:p>
          <a:p>
            <a:r>
              <a:rPr lang="en-US" sz="1600">
                <a:latin typeface="Aptos Display"/>
                <a:cs typeface="Calibri"/>
              </a:rPr>
              <a:t>Preethi Subramanian (1002059233</a:t>
            </a:r>
            <a:r>
              <a:rPr lang="en-US" sz="1800">
                <a:latin typeface="Aptos Display"/>
                <a:cs typeface="Calibri"/>
              </a:rPr>
              <a:t>)</a:t>
            </a:r>
          </a:p>
        </p:txBody>
      </p:sp>
      <p:sp>
        <p:nvSpPr>
          <p:cNvPr id="4" name="TextBox 3">
            <a:extLst>
              <a:ext uri="{FF2B5EF4-FFF2-40B4-BE49-F238E27FC236}">
                <a16:creationId xmlns:a16="http://schemas.microsoft.com/office/drawing/2014/main" id="{DF10F6D3-B5E8-419C-50E6-078D85D826AF}"/>
              </a:ext>
            </a:extLst>
          </p:cNvPr>
          <p:cNvSpPr txBox="1"/>
          <p:nvPr/>
        </p:nvSpPr>
        <p:spPr>
          <a:xfrm>
            <a:off x="2809915" y="733054"/>
            <a:ext cx="3524170" cy="369332"/>
          </a:xfrm>
          <a:prstGeom prst="rect">
            <a:avLst/>
          </a:prstGeom>
          <a:noFill/>
        </p:spPr>
        <p:txBody>
          <a:bodyPr wrap="none" lIns="91440" tIns="45720" rIns="91440" bIns="45720" rtlCol="0" anchor="t">
            <a:spAutoFit/>
          </a:bodyPr>
          <a:lstStyle/>
          <a:p>
            <a:r>
              <a:rPr lang="en-US" sz="1800" b="0">
                <a:solidFill>
                  <a:schemeClr val="bg1"/>
                </a:solidFill>
                <a:latin typeface="Aptos Display"/>
                <a:cs typeface="Calibri"/>
              </a:rPr>
              <a:t>CSE 5367 – 001 Pattern Recognition</a:t>
            </a:r>
            <a:endParaRPr lang="en-US">
              <a:solidFill>
                <a:schemeClr val="bg1"/>
              </a:solidFill>
              <a:latin typeface="Aptos Display"/>
              <a:cs typeface="Calibri"/>
            </a:endParaRPr>
          </a:p>
        </p:txBody>
      </p:sp>
      <p:sp>
        <p:nvSpPr>
          <p:cNvPr id="2" name="TextBox 1">
            <a:extLst>
              <a:ext uri="{FF2B5EF4-FFF2-40B4-BE49-F238E27FC236}">
                <a16:creationId xmlns:a16="http://schemas.microsoft.com/office/drawing/2014/main" id="{E08C72A9-1BC2-5156-F868-463162595495}"/>
              </a:ext>
            </a:extLst>
          </p:cNvPr>
          <p:cNvSpPr txBox="1"/>
          <p:nvPr/>
        </p:nvSpPr>
        <p:spPr>
          <a:xfrm>
            <a:off x="-882032" y="1699327"/>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50631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39E8B2B-D684-8840-AAB5-5EFB37EBC858}"/>
              </a:ext>
            </a:extLst>
          </p:cNvPr>
          <p:cNvSpPr>
            <a:spLocks noGrp="1"/>
          </p:cNvSpPr>
          <p:nvPr>
            <p:ph type="title"/>
          </p:nvPr>
        </p:nvSpPr>
        <p:spPr>
          <a:xfrm>
            <a:off x="606478" y="290197"/>
            <a:ext cx="6927525" cy="891713"/>
          </a:xfrm>
        </p:spPr>
        <p:txBody>
          <a:bodyPr vert="horz" lIns="91440" tIns="45720" rIns="91440" bIns="45720" rtlCol="0" anchor="b">
            <a:normAutofit/>
          </a:bodyPr>
          <a:lstStyle/>
          <a:p>
            <a:pPr marL="57150"/>
            <a:r>
              <a:rPr lang="en-US" sz="4100" kern="1200">
                <a:latin typeface="+mj-lt"/>
                <a:ea typeface="+mj-ea"/>
                <a:cs typeface="+mj-cs"/>
              </a:rPr>
              <a:t>Resources Required </a:t>
            </a:r>
          </a:p>
        </p:txBody>
      </p:sp>
      <p:grpSp>
        <p:nvGrpSpPr>
          <p:cNvPr id="9" name="Group 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498776"/>
            <a:ext cx="8771274" cy="586632"/>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11088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4F67335C-3469-7B1C-F5DA-B54A097ACF1B}"/>
              </a:ext>
            </a:extLst>
          </p:cNvPr>
          <p:cNvSpPr>
            <a:spLocks noGrp="1"/>
          </p:cNvSpPr>
          <p:nvPr>
            <p:ph sz="half" idx="1"/>
          </p:nvPr>
        </p:nvSpPr>
        <p:spPr>
          <a:xfrm>
            <a:off x="605731" y="1949631"/>
            <a:ext cx="7308894" cy="1590943"/>
          </a:xfrm>
        </p:spPr>
        <p:txBody>
          <a:bodyPr vert="horz" lIns="91440" tIns="45720" rIns="91440" bIns="45720" rtlCol="0" anchor="t">
            <a:normAutofit fontScale="92500"/>
          </a:bodyPr>
          <a:lstStyle/>
          <a:p>
            <a:pPr marL="0" indent="-228600">
              <a:buFont typeface="Arial" panose="020B0604020202020204" pitchFamily="34" charset="0"/>
              <a:buChar char="•"/>
            </a:pPr>
            <a:endParaRPr lang="en-US">
              <a:latin typeface="Aptos Display"/>
            </a:endParaRPr>
          </a:p>
          <a:p>
            <a:pPr marL="0" indent="-228600">
              <a:buFont typeface="Arial" panose="020B0604020202020204" pitchFamily="34" charset="0"/>
              <a:buChar char="•"/>
            </a:pPr>
            <a:r>
              <a:rPr lang="en-US">
                <a:latin typeface="Aptos Display"/>
              </a:rPr>
              <a:t>Access to relevant software and programming environments (Python, </a:t>
            </a:r>
            <a:r>
              <a:rPr lang="en-US" err="1">
                <a:latin typeface="Aptos Display"/>
              </a:rPr>
              <a:t>Jupyter</a:t>
            </a:r>
            <a:r>
              <a:rPr lang="en-US">
                <a:latin typeface="Aptos Display"/>
              </a:rPr>
              <a:t> Notebooks).</a:t>
            </a:r>
          </a:p>
          <a:p>
            <a:pPr marL="0" indent="-228600">
              <a:buFont typeface="Arial" panose="020B0604020202020204" pitchFamily="34" charset="0"/>
              <a:buChar char="•"/>
            </a:pPr>
            <a:r>
              <a:rPr lang="en-US">
                <a:latin typeface="Aptos Display"/>
              </a:rPr>
              <a:t>Datasets: Hate speech datasets from CrowdFlower.</a:t>
            </a:r>
          </a:p>
          <a:p>
            <a:pPr marL="0" indent="-228600">
              <a:buFont typeface="Arial" panose="020B0604020202020204" pitchFamily="34" charset="0"/>
              <a:buChar char="•"/>
            </a:pPr>
            <a:r>
              <a:rPr lang="en-US">
                <a:latin typeface="Aptos Display"/>
              </a:rPr>
              <a:t>Libraries: scikit-learn, NLTK.</a:t>
            </a:r>
            <a:br>
              <a:rPr lang="en-US">
                <a:latin typeface="Aptos Display"/>
              </a:rPr>
            </a:br>
            <a:endParaRPr lang="en-US">
              <a:latin typeface="Aptos Display"/>
            </a:endParaRPr>
          </a:p>
        </p:txBody>
      </p:sp>
    </p:spTree>
    <p:extLst>
      <p:ext uri="{BB962C8B-B14F-4D97-AF65-F5344CB8AC3E}">
        <p14:creationId xmlns:p14="http://schemas.microsoft.com/office/powerpoint/2010/main" val="214778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A5FA7-7462-F917-1B5B-1EE2BE3B6115}"/>
              </a:ext>
            </a:extLst>
          </p:cNvPr>
          <p:cNvSpPr>
            <a:spLocks noGrp="1"/>
          </p:cNvSpPr>
          <p:nvPr>
            <p:ph type="title"/>
          </p:nvPr>
        </p:nvSpPr>
        <p:spPr>
          <a:xfrm>
            <a:off x="606478" y="290197"/>
            <a:ext cx="6927525" cy="891713"/>
          </a:xfrm>
        </p:spPr>
        <p:txBody>
          <a:bodyPr vert="horz" lIns="91440" tIns="45720" rIns="91440" bIns="45720" rtlCol="0" anchor="b">
            <a:normAutofit/>
          </a:bodyPr>
          <a:lstStyle/>
          <a:p>
            <a:pPr marL="57150"/>
            <a:r>
              <a:rPr lang="en-US" sz="4100" kern="1200">
                <a:solidFill>
                  <a:schemeClr val="tx1"/>
                </a:solidFill>
                <a:latin typeface="+mj-lt"/>
                <a:ea typeface="+mj-ea"/>
                <a:cs typeface="+mj-cs"/>
              </a:rPr>
              <a:t>Conclusion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498776"/>
            <a:ext cx="8771274" cy="586632"/>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11088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A3220F80-E57F-E30A-4838-328C1E783AAB}"/>
              </a:ext>
            </a:extLst>
          </p:cNvPr>
          <p:cNvSpPr>
            <a:spLocks noGrp="1"/>
          </p:cNvSpPr>
          <p:nvPr>
            <p:ph sz="half" idx="1"/>
          </p:nvPr>
        </p:nvSpPr>
        <p:spPr>
          <a:xfrm>
            <a:off x="606478" y="2238583"/>
            <a:ext cx="7416479" cy="2166921"/>
          </a:xfrm>
        </p:spPr>
        <p:txBody>
          <a:bodyPr vert="horz" lIns="91440" tIns="45720" rIns="91440" bIns="45720" rtlCol="0" anchor="t">
            <a:normAutofit/>
          </a:bodyPr>
          <a:lstStyle/>
          <a:p>
            <a:pPr indent="-228600">
              <a:buFont typeface="Arial" panose="020B0604020202020204" pitchFamily="34" charset="0"/>
              <a:buChar char="•"/>
            </a:pPr>
            <a:r>
              <a:rPr lang="en-US"/>
              <a:t>Upon completion of this project, our objective is to determine the best model in identifying hate speech, specifically quantifying the improvement in accuracy between the models.</a:t>
            </a:r>
          </a:p>
          <a:p>
            <a:pPr indent="-228600">
              <a:buFont typeface="Arial" panose="020B0604020202020204" pitchFamily="34" charset="0"/>
              <a:buChar char="•"/>
            </a:pPr>
            <a:r>
              <a:rPr lang="en-US" b="0" i="0">
                <a:effectLst/>
              </a:rPr>
              <a:t>By developing an effective hate speech detection model, we aim to contribute to the advancement of knowledge in the field of natural language processing.</a:t>
            </a:r>
            <a:endParaRPr lang="en-US"/>
          </a:p>
        </p:txBody>
      </p:sp>
    </p:spTree>
    <p:extLst>
      <p:ext uri="{BB962C8B-B14F-4D97-AF65-F5344CB8AC3E}">
        <p14:creationId xmlns:p14="http://schemas.microsoft.com/office/powerpoint/2010/main" val="378148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and black rectangle with orange stripe&#10;&#10;Description automatically generated">
            <a:extLst>
              <a:ext uri="{FF2B5EF4-FFF2-40B4-BE49-F238E27FC236}">
                <a16:creationId xmlns:a16="http://schemas.microsoft.com/office/drawing/2014/main" id="{4909D4F3-5929-9C0D-0B37-8C8DB1D8EA3B}"/>
              </a:ext>
            </a:extLst>
          </p:cNvPr>
          <p:cNvPicPr>
            <a:picLocks noChangeAspect="1"/>
          </p:cNvPicPr>
          <p:nvPr/>
        </p:nvPicPr>
        <p:blipFill>
          <a:blip r:embed="rId3"/>
          <a:stretch>
            <a:fillRect/>
          </a:stretch>
        </p:blipFill>
        <p:spPr>
          <a:xfrm>
            <a:off x="0" y="4331406"/>
            <a:ext cx="4474178" cy="812094"/>
          </a:xfrm>
          <a:prstGeom prst="rect">
            <a:avLst/>
          </a:prstGeom>
        </p:spPr>
      </p:pic>
      <p:sp>
        <p:nvSpPr>
          <p:cNvPr id="3" name="Content Placeholder 1">
            <a:extLst>
              <a:ext uri="{FF2B5EF4-FFF2-40B4-BE49-F238E27FC236}">
                <a16:creationId xmlns:a16="http://schemas.microsoft.com/office/drawing/2014/main" id="{3565B26F-F93B-F0A4-81D5-9D83BCAC5785}"/>
              </a:ext>
            </a:extLst>
          </p:cNvPr>
          <p:cNvSpPr txBox="1">
            <a:spLocks/>
          </p:cNvSpPr>
          <p:nvPr/>
        </p:nvSpPr>
        <p:spPr>
          <a:xfrm>
            <a:off x="457200" y="1310641"/>
            <a:ext cx="8229600" cy="3098800"/>
          </a:xfrm>
          <a:prstGeom prst="rect">
            <a:avLst/>
          </a:prstGeom>
        </p:spPr>
        <p:txBody>
          <a:bodyPr vert="horz" lIns="91440" tIns="45720" rIns="91440" bIns="45720" rtlCol="0" anchor="t">
            <a:normAutofit/>
          </a:bodyPr>
          <a:lstStyle>
            <a:lvl1pPr marL="342900" indent="-342900" algn="l" defTabSz="914400" rtl="0" eaLnBrk="1" latinLnBrk="0" hangingPunct="1">
              <a:lnSpc>
                <a:spcPct val="90000"/>
              </a:lnSpc>
              <a:spcBef>
                <a:spcPts val="1000"/>
              </a:spcBef>
              <a:buFont typeface="Wingdings" pitchFamily="2" charset="2"/>
              <a:buChar char="§"/>
              <a:defRPr sz="1600" kern="1200">
                <a:solidFill>
                  <a:schemeClr val="tx1"/>
                </a:solidFill>
                <a:latin typeface="+mn-lt"/>
                <a:ea typeface="+mn-ea"/>
                <a:cs typeface="+mn-cs"/>
              </a:defRPr>
            </a:lvl1pPr>
            <a:lvl2pPr marL="742950" indent="-285750" algn="l" defTabSz="914400" rtl="0" eaLnBrk="1" latinLnBrk="0" hangingPunct="1">
              <a:lnSpc>
                <a:spcPct val="90000"/>
              </a:lnSpc>
              <a:spcBef>
                <a:spcPts val="500"/>
              </a:spcBef>
              <a:buFont typeface="Wingdings"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endParaRPr lang="en-US" sz="2000" b="1">
              <a:latin typeface="Arial"/>
              <a:cs typeface="Arial"/>
            </a:endParaRPr>
          </a:p>
          <a:p>
            <a:pPr marL="0" indent="0" algn="ctr">
              <a:buFont typeface="Wingdings" pitchFamily="2" charset="2"/>
              <a:buNone/>
            </a:pPr>
            <a:r>
              <a:rPr lang="en-US" sz="3200" b="1">
                <a:solidFill>
                  <a:srgbClr val="0E9ED5"/>
                </a:solidFill>
                <a:latin typeface="Aptos Display"/>
                <a:cs typeface="Calibri"/>
              </a:rPr>
              <a:t>Thank you! </a:t>
            </a:r>
          </a:p>
          <a:p>
            <a:pPr marL="0" indent="0" algn="ctr">
              <a:buFont typeface="Wingdings" pitchFamily="2" charset="2"/>
              <a:buNone/>
            </a:pPr>
            <a:r>
              <a:rPr lang="en-US" sz="3200" b="1">
                <a:solidFill>
                  <a:srgbClr val="0E9ED5"/>
                </a:solidFill>
                <a:latin typeface="Aptos Display"/>
                <a:cs typeface="Calibri"/>
              </a:rPr>
              <a:t>Any Queries?</a:t>
            </a:r>
          </a:p>
          <a:p>
            <a:endParaRPr lang="en-US"/>
          </a:p>
        </p:txBody>
      </p:sp>
    </p:spTree>
    <p:extLst>
      <p:ext uri="{BB962C8B-B14F-4D97-AF65-F5344CB8AC3E}">
        <p14:creationId xmlns:p14="http://schemas.microsoft.com/office/powerpoint/2010/main" val="187771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6491059-D8EB-E2A0-5C3E-4404F14DD1E1}"/>
              </a:ext>
            </a:extLst>
          </p:cNvPr>
          <p:cNvSpPr>
            <a:spLocks noGrp="1"/>
          </p:cNvSpPr>
          <p:nvPr>
            <p:ph type="title"/>
          </p:nvPr>
        </p:nvSpPr>
        <p:spPr>
          <a:xfrm>
            <a:off x="606478" y="290197"/>
            <a:ext cx="6927525" cy="891713"/>
          </a:xfrm>
        </p:spPr>
        <p:txBody>
          <a:bodyPr vert="horz" lIns="91440" tIns="45720" rIns="91440" bIns="45720" rtlCol="0" anchor="b">
            <a:normAutofit/>
          </a:bodyPr>
          <a:lstStyle/>
          <a:p>
            <a:r>
              <a:rPr lang="en-US" sz="3600" kern="1200">
                <a:latin typeface="+mj-lt"/>
                <a:ea typeface="+mj-ea"/>
                <a:cs typeface="+mj-cs"/>
              </a:rPr>
              <a:t>Agenda</a:t>
            </a:r>
          </a:p>
        </p:txBody>
      </p:sp>
      <p:grpSp>
        <p:nvGrpSpPr>
          <p:cNvPr id="56" name="Group 5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498775"/>
            <a:ext cx="8771274" cy="586632"/>
            <a:chOff x="-2" y="1998368"/>
            <a:chExt cx="11695083" cy="782176"/>
          </a:xfrm>
        </p:grpSpPr>
        <p:sp>
          <p:nvSpPr>
            <p:cNvPr id="57" name="Rectangle 5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11088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A188D9-0E4E-C3F3-4E5D-A9619169C2A7}"/>
              </a:ext>
            </a:extLst>
          </p:cNvPr>
          <p:cNvSpPr>
            <a:spLocks noGrp="1"/>
          </p:cNvSpPr>
          <p:nvPr>
            <p:ph sz="half" idx="1"/>
          </p:nvPr>
        </p:nvSpPr>
        <p:spPr>
          <a:xfrm>
            <a:off x="605731" y="1703205"/>
            <a:ext cx="7597265" cy="2985611"/>
          </a:xfrm>
        </p:spPr>
        <p:txBody>
          <a:bodyPr vert="horz" lIns="91440" tIns="45720" rIns="91440" bIns="45720" rtlCol="0" anchor="ctr">
            <a:noAutofit/>
          </a:bodyPr>
          <a:lstStyle/>
          <a:p>
            <a:pPr marL="400050" indent="-228600">
              <a:buFont typeface="Arial" panose="020B0604020202020204" pitchFamily="34" charset="0"/>
              <a:buChar char="•"/>
            </a:pPr>
            <a:r>
              <a:rPr lang="en-US" sz="1400"/>
              <a:t>Introduction</a:t>
            </a:r>
          </a:p>
          <a:p>
            <a:pPr marL="400050" indent="-228600">
              <a:buFont typeface="Arial" panose="020B0604020202020204" pitchFamily="34" charset="0"/>
              <a:buChar char="•"/>
            </a:pPr>
            <a:r>
              <a:rPr lang="en-US" sz="1400"/>
              <a:t>Motivation &amp; Problem Statement</a:t>
            </a:r>
          </a:p>
          <a:p>
            <a:pPr marL="400050" indent="-228600">
              <a:buFont typeface="Arial" panose="020B0604020202020204" pitchFamily="34" charset="0"/>
              <a:buChar char="•"/>
            </a:pPr>
            <a:r>
              <a:rPr lang="en-US" sz="1400"/>
              <a:t>Objectives</a:t>
            </a:r>
          </a:p>
          <a:p>
            <a:pPr marL="400050" indent="-228600">
              <a:buFont typeface="Arial" panose="020B0604020202020204" pitchFamily="34" charset="0"/>
              <a:buChar char="•"/>
            </a:pPr>
            <a:r>
              <a:rPr lang="en-US" sz="1400"/>
              <a:t>Methodology</a:t>
            </a:r>
          </a:p>
          <a:p>
            <a:pPr marL="400050" indent="-228600">
              <a:buFont typeface="Arial" panose="020B0604020202020204" pitchFamily="34" charset="0"/>
              <a:buChar char="•"/>
            </a:pPr>
            <a:r>
              <a:rPr lang="en-US" sz="1400"/>
              <a:t>Proposed Work</a:t>
            </a:r>
          </a:p>
          <a:p>
            <a:pPr marL="400050" indent="-228600">
              <a:buFont typeface="Arial" panose="020B0604020202020204" pitchFamily="34" charset="0"/>
              <a:buChar char="•"/>
            </a:pPr>
            <a:r>
              <a:rPr lang="en-US" sz="1400"/>
              <a:t>Current &amp; Expected Outcomes</a:t>
            </a:r>
          </a:p>
          <a:p>
            <a:pPr marL="400050" indent="-228600">
              <a:buFont typeface="Arial" panose="020B0604020202020204" pitchFamily="34" charset="0"/>
              <a:buChar char="•"/>
            </a:pPr>
            <a:r>
              <a:rPr lang="en-US" sz="1400"/>
              <a:t>Evaluation Plan</a:t>
            </a:r>
          </a:p>
          <a:p>
            <a:pPr marL="400050" indent="-228600">
              <a:buFont typeface="Arial" panose="020B0604020202020204" pitchFamily="34" charset="0"/>
              <a:buChar char="•"/>
            </a:pPr>
            <a:r>
              <a:rPr lang="en-US" sz="1400"/>
              <a:t>Resources Required</a:t>
            </a:r>
          </a:p>
          <a:p>
            <a:pPr marL="400050" indent="-228600">
              <a:buFont typeface="Arial" panose="020B0604020202020204" pitchFamily="34" charset="0"/>
              <a:buChar char="•"/>
            </a:pPr>
            <a:r>
              <a:rPr lang="en-US" sz="1400"/>
              <a:t>Conclusion</a:t>
            </a:r>
          </a:p>
        </p:txBody>
      </p:sp>
    </p:spTree>
    <p:extLst>
      <p:ext uri="{BB962C8B-B14F-4D97-AF65-F5344CB8AC3E}">
        <p14:creationId xmlns:p14="http://schemas.microsoft.com/office/powerpoint/2010/main" val="2635060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32">
            <a:extLst>
              <a:ext uri="{FF2B5EF4-FFF2-40B4-BE49-F238E27FC236}">
                <a16:creationId xmlns:a16="http://schemas.microsoft.com/office/drawing/2014/main" id="{02D2E818-99D0-E6EE-52FD-FDF291C087BD}"/>
              </a:ext>
            </a:extLst>
          </p:cNvPr>
          <p:cNvSpPr>
            <a:spLocks noGrp="1"/>
          </p:cNvSpPr>
          <p:nvPr>
            <p:ph type="title"/>
          </p:nvPr>
        </p:nvSpPr>
        <p:spPr>
          <a:xfrm>
            <a:off x="595246" y="290197"/>
            <a:ext cx="7549592" cy="973836"/>
          </a:xfrm>
        </p:spPr>
        <p:txBody>
          <a:bodyPr vert="horz" lIns="91440" tIns="45720" rIns="91440" bIns="45720" rtlCol="0" anchor="b">
            <a:normAutofit/>
          </a:bodyPr>
          <a:lstStyle/>
          <a:p>
            <a:r>
              <a:rPr lang="en-US" sz="3600" kern="1200">
                <a:solidFill>
                  <a:schemeClr val="tx1"/>
                </a:solidFill>
                <a:latin typeface="+mj-lt"/>
                <a:ea typeface="+mj-ea"/>
                <a:cs typeface="+mj-cs"/>
              </a:rPr>
              <a:t>Introduction</a:t>
            </a:r>
          </a:p>
        </p:txBody>
      </p:sp>
      <p:sp>
        <p:nvSpPr>
          <p:cNvPr id="81" name="Rectangle 8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499133"/>
            <a:ext cx="8590945" cy="586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20099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Content Placeholder 3">
            <a:extLst>
              <a:ext uri="{FF2B5EF4-FFF2-40B4-BE49-F238E27FC236}">
                <a16:creationId xmlns:a16="http://schemas.microsoft.com/office/drawing/2014/main" id="{610BC005-3C1B-56C7-7923-AFCA3B46496B}"/>
              </a:ext>
            </a:extLst>
          </p:cNvPr>
          <p:cNvSpPr>
            <a:spLocks noGrp="1"/>
          </p:cNvSpPr>
          <p:nvPr>
            <p:ph sz="half" idx="1"/>
          </p:nvPr>
        </p:nvSpPr>
        <p:spPr>
          <a:xfrm>
            <a:off x="595245" y="1865741"/>
            <a:ext cx="4216100" cy="2137116"/>
          </a:xfrm>
        </p:spPr>
        <p:txBody>
          <a:bodyPr vert="horz" lIns="91440" tIns="45720" rIns="91440" bIns="45720" rtlCol="0" anchor="t">
            <a:normAutofit/>
          </a:bodyPr>
          <a:lstStyle/>
          <a:p>
            <a:pPr indent="-228600" algn="just">
              <a:buFont typeface="Arial" pitchFamily="2" charset="2"/>
              <a:buChar char="•"/>
            </a:pPr>
            <a:r>
              <a:rPr lang="en-US">
                <a:latin typeface="Aptos Display"/>
              </a:rPr>
              <a:t>Develop a hate speech detection system to address toxicity, discrimination, and harm in the CrowdFlower tweet dataset.</a:t>
            </a:r>
            <a:endParaRPr lang="en-US"/>
          </a:p>
          <a:p>
            <a:pPr indent="-228600" algn="just">
              <a:buFont typeface="Arial" pitchFamily="2" charset="2"/>
              <a:buChar char="•"/>
            </a:pPr>
            <a:endParaRPr lang="en-US">
              <a:latin typeface="Aptos Display"/>
            </a:endParaRPr>
          </a:p>
          <a:p>
            <a:pPr lvl="0" indent="-228600" algn="just">
              <a:buFont typeface="Arial" pitchFamily="2" charset="2"/>
              <a:buChar char="•"/>
            </a:pPr>
            <a:r>
              <a:rPr lang="en-US">
                <a:latin typeface="Aptos Display"/>
              </a:rPr>
              <a:t>Hate speech varies by target group, origin, and context. Words can signal hate speech or be harmless, dep</a:t>
            </a:r>
            <a:r>
              <a:rPr lang="en-US"/>
              <a:t>ending on use.</a:t>
            </a:r>
          </a:p>
        </p:txBody>
      </p:sp>
      <p:pic>
        <p:nvPicPr>
          <p:cNvPr id="38" name="Picture 37">
            <a:extLst>
              <a:ext uri="{FF2B5EF4-FFF2-40B4-BE49-F238E27FC236}">
                <a16:creationId xmlns:a16="http://schemas.microsoft.com/office/drawing/2014/main" id="{2327B9FF-1143-0FDE-4ADC-7109E25A6991}"/>
              </a:ext>
            </a:extLst>
          </p:cNvPr>
          <p:cNvPicPr>
            <a:picLocks noChangeAspect="1"/>
          </p:cNvPicPr>
          <p:nvPr/>
        </p:nvPicPr>
        <p:blipFill rotWithShape="1">
          <a:blip r:embed="rId4"/>
          <a:srcRect l="4344" r="3328" b="-1"/>
          <a:stretch/>
        </p:blipFill>
        <p:spPr>
          <a:xfrm>
            <a:off x="4928164" y="1863191"/>
            <a:ext cx="2873676" cy="2785683"/>
          </a:xfrm>
          <a:prstGeom prst="rect">
            <a:avLst/>
          </a:prstGeom>
        </p:spPr>
      </p:pic>
      <p:sp>
        <p:nvSpPr>
          <p:cNvPr id="88" name="Rectangle 8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1030" y="1734770"/>
            <a:ext cx="586275"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50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32">
            <a:extLst>
              <a:ext uri="{FF2B5EF4-FFF2-40B4-BE49-F238E27FC236}">
                <a16:creationId xmlns:a16="http://schemas.microsoft.com/office/drawing/2014/main" id="{02D2E818-99D0-E6EE-52FD-FDF291C087BD}"/>
              </a:ext>
            </a:extLst>
          </p:cNvPr>
          <p:cNvSpPr>
            <a:spLocks noGrp="1"/>
          </p:cNvSpPr>
          <p:nvPr>
            <p:ph type="title"/>
          </p:nvPr>
        </p:nvSpPr>
        <p:spPr>
          <a:xfrm>
            <a:off x="606478" y="290197"/>
            <a:ext cx="6927525" cy="891713"/>
          </a:xfrm>
        </p:spPr>
        <p:txBody>
          <a:bodyPr vert="horz" lIns="91440" tIns="45720" rIns="91440" bIns="45720" rtlCol="0" anchor="b">
            <a:normAutofit/>
          </a:bodyPr>
          <a:lstStyle/>
          <a:p>
            <a:r>
              <a:rPr lang="en-US" sz="3800" kern="1200">
                <a:solidFill>
                  <a:schemeClr val="tx1"/>
                </a:solidFill>
                <a:latin typeface="+mj-lt"/>
                <a:ea typeface="+mj-ea"/>
                <a:cs typeface="+mj-cs"/>
              </a:rPr>
              <a:t>Motivation &amp; Problem Statement</a:t>
            </a:r>
          </a:p>
        </p:txBody>
      </p:sp>
      <p:grpSp>
        <p:nvGrpSpPr>
          <p:cNvPr id="36" name="Group 3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498776"/>
            <a:ext cx="8771274" cy="586632"/>
            <a:chOff x="-2" y="1998368"/>
            <a:chExt cx="11695083" cy="782176"/>
          </a:xfrm>
        </p:grpSpPr>
        <p:sp>
          <p:nvSpPr>
            <p:cNvPr id="41" name="Rectangle 4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11088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61C7B0D-703F-CB30-C839-5238DFD75128}"/>
              </a:ext>
            </a:extLst>
          </p:cNvPr>
          <p:cNvSpPr txBox="1"/>
          <p:nvPr/>
        </p:nvSpPr>
        <p:spPr>
          <a:xfrm>
            <a:off x="605731" y="1792337"/>
            <a:ext cx="7560563" cy="27947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fontScale="92500" lnSpcReduction="20000"/>
          </a:bodyPr>
          <a:lstStyle/>
          <a:p>
            <a:pPr algn="just">
              <a:lnSpc>
                <a:spcPct val="90000"/>
              </a:lnSpc>
              <a:spcAft>
                <a:spcPts val="600"/>
              </a:spcAft>
            </a:pPr>
            <a:endParaRPr lang="en-US" sz="1600">
              <a:latin typeface="Aptos Display"/>
            </a:endParaRPr>
          </a:p>
          <a:p>
            <a:pPr marL="285750" indent="-285750" algn="just">
              <a:lnSpc>
                <a:spcPct val="90000"/>
              </a:lnSpc>
              <a:spcAft>
                <a:spcPts val="600"/>
              </a:spcAft>
              <a:buFont typeface="Arial"/>
              <a:buChar char="•"/>
            </a:pPr>
            <a:r>
              <a:rPr lang="en-US" sz="1600">
                <a:latin typeface="Aptos Display"/>
                <a:ea typeface="Calibri"/>
                <a:cs typeface="Calibri"/>
              </a:rPr>
              <a:t>Motivated by the rise of hate speech online and its negative impact on individuals. </a:t>
            </a:r>
          </a:p>
          <a:p>
            <a:pPr marL="285750" indent="-285750" algn="just">
              <a:lnSpc>
                <a:spcPct val="90000"/>
              </a:lnSpc>
              <a:spcAft>
                <a:spcPts val="600"/>
              </a:spcAft>
              <a:buFont typeface="Arial"/>
              <a:buChar char="•"/>
            </a:pPr>
            <a:endParaRPr lang="en-US" sz="1600">
              <a:latin typeface="Aptos Display"/>
              <a:ea typeface="Calibri"/>
              <a:cs typeface="Calibri"/>
            </a:endParaRPr>
          </a:p>
          <a:p>
            <a:pPr marL="285750" indent="-285750" algn="just">
              <a:lnSpc>
                <a:spcPct val="90000"/>
              </a:lnSpc>
              <a:spcAft>
                <a:spcPts val="600"/>
              </a:spcAft>
              <a:buFont typeface="Arial"/>
              <a:buChar char="•"/>
            </a:pPr>
            <a:r>
              <a:rPr lang="en-US" sz="1600">
                <a:latin typeface="Aptos Display"/>
                <a:ea typeface="Calibri"/>
                <a:cs typeface="Calibri"/>
              </a:rPr>
              <a:t>The paper titled "Detecting Hate Speech in Social Media" establishes lexical baselines using supervised classification (SVM) on a hate speech annotated dataset and achieved an accuracy of 78%. </a:t>
            </a:r>
            <a:endParaRPr lang="en-US" sz="1600">
              <a:latin typeface="Aptos Display"/>
            </a:endParaRPr>
          </a:p>
          <a:p>
            <a:pPr marL="285750" indent="-285750" algn="just">
              <a:lnSpc>
                <a:spcPct val="90000"/>
              </a:lnSpc>
              <a:spcAft>
                <a:spcPts val="600"/>
              </a:spcAft>
              <a:buFont typeface="Arial"/>
              <a:buChar char="•"/>
            </a:pPr>
            <a:endParaRPr lang="en-US" sz="1600">
              <a:latin typeface="Aptos Display"/>
              <a:ea typeface="Calibri"/>
              <a:cs typeface="Calibri"/>
            </a:endParaRPr>
          </a:p>
          <a:p>
            <a:pPr marL="285750" indent="-285750" algn="just">
              <a:lnSpc>
                <a:spcPct val="90000"/>
              </a:lnSpc>
              <a:spcAft>
                <a:spcPts val="600"/>
              </a:spcAft>
              <a:buFont typeface="Arial"/>
              <a:buChar char="•"/>
            </a:pPr>
            <a:r>
              <a:rPr lang="en-US" sz="1600">
                <a:latin typeface="Aptos Display"/>
                <a:ea typeface="Calibri"/>
                <a:cs typeface="Calibri"/>
              </a:rPr>
              <a:t>Some of the limitation in the research paper that was identified are Feature Performance and distinguishing profanity from hate Speech </a:t>
            </a:r>
          </a:p>
          <a:p>
            <a:pPr marL="285750" indent="-285750" algn="just">
              <a:lnSpc>
                <a:spcPct val="90000"/>
              </a:lnSpc>
              <a:spcAft>
                <a:spcPts val="600"/>
              </a:spcAft>
              <a:buFont typeface="Arial"/>
              <a:buChar char="•"/>
            </a:pPr>
            <a:endParaRPr lang="en-US" sz="1600">
              <a:latin typeface="Aptos Display"/>
              <a:ea typeface="Calibri"/>
              <a:cs typeface="Calibri"/>
            </a:endParaRPr>
          </a:p>
          <a:p>
            <a:pPr marL="285750" indent="-285750" algn="just">
              <a:lnSpc>
                <a:spcPct val="90000"/>
              </a:lnSpc>
              <a:spcAft>
                <a:spcPts val="600"/>
              </a:spcAft>
              <a:buFont typeface="Arial"/>
              <a:buChar char="•"/>
            </a:pPr>
            <a:r>
              <a:rPr lang="en-US" sz="1600">
                <a:latin typeface="Aptos Display"/>
                <a:ea typeface="+mn-lt"/>
                <a:cs typeface="+mn-lt"/>
              </a:rPr>
              <a:t>We aim to address the above challenges of accurately identifying and distinguishing hate speech and offensive language within the CrowdFlower tweet dataset. </a:t>
            </a:r>
            <a:endParaRPr lang="en-US" sz="1600">
              <a:latin typeface="Aptos Display"/>
              <a:ea typeface="Calibri"/>
              <a:cs typeface="Calibri"/>
            </a:endParaRPr>
          </a:p>
        </p:txBody>
      </p:sp>
    </p:spTree>
    <p:extLst>
      <p:ext uri="{BB962C8B-B14F-4D97-AF65-F5344CB8AC3E}">
        <p14:creationId xmlns:p14="http://schemas.microsoft.com/office/powerpoint/2010/main" val="377268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32">
            <a:extLst>
              <a:ext uri="{FF2B5EF4-FFF2-40B4-BE49-F238E27FC236}">
                <a16:creationId xmlns:a16="http://schemas.microsoft.com/office/drawing/2014/main" id="{02D2E818-99D0-E6EE-52FD-FDF291C087BD}"/>
              </a:ext>
            </a:extLst>
          </p:cNvPr>
          <p:cNvSpPr>
            <a:spLocks noGrp="1"/>
          </p:cNvSpPr>
          <p:nvPr>
            <p:ph type="title"/>
          </p:nvPr>
        </p:nvSpPr>
        <p:spPr>
          <a:xfrm>
            <a:off x="606478" y="290197"/>
            <a:ext cx="6927525" cy="891713"/>
          </a:xfrm>
        </p:spPr>
        <p:txBody>
          <a:bodyPr vert="horz" lIns="91440" tIns="45720" rIns="91440" bIns="45720" rtlCol="0" anchor="b">
            <a:normAutofit/>
          </a:bodyPr>
          <a:lstStyle/>
          <a:p>
            <a:r>
              <a:rPr lang="en-US" sz="4100" kern="1200">
                <a:solidFill>
                  <a:schemeClr val="tx1"/>
                </a:solidFill>
                <a:latin typeface="+mj-lt"/>
                <a:ea typeface="+mj-ea"/>
                <a:cs typeface="+mj-cs"/>
              </a:rPr>
              <a:t>Objective</a:t>
            </a:r>
          </a:p>
        </p:txBody>
      </p:sp>
      <p:grpSp>
        <p:nvGrpSpPr>
          <p:cNvPr id="36" name="Group 3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498776"/>
            <a:ext cx="8771274" cy="586632"/>
            <a:chOff x="-2" y="1998368"/>
            <a:chExt cx="11695083" cy="782176"/>
          </a:xfrm>
        </p:grpSpPr>
        <p:sp>
          <p:nvSpPr>
            <p:cNvPr id="41" name="Rectangle 4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11088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Content Placeholder 3">
            <a:extLst>
              <a:ext uri="{FF2B5EF4-FFF2-40B4-BE49-F238E27FC236}">
                <a16:creationId xmlns:a16="http://schemas.microsoft.com/office/drawing/2014/main" id="{610BC005-3C1B-56C7-7923-AFCA3B46496B}"/>
              </a:ext>
            </a:extLst>
          </p:cNvPr>
          <p:cNvSpPr>
            <a:spLocks noGrp="1"/>
          </p:cNvSpPr>
          <p:nvPr>
            <p:ph sz="half" idx="1"/>
          </p:nvPr>
        </p:nvSpPr>
        <p:spPr>
          <a:xfrm>
            <a:off x="605390" y="1965978"/>
            <a:ext cx="7607751" cy="2477589"/>
          </a:xfrm>
        </p:spPr>
        <p:txBody>
          <a:bodyPr vert="horz" lIns="91440" tIns="45720" rIns="91440" bIns="45720" rtlCol="0" anchor="ctr">
            <a:normAutofit fontScale="92500" lnSpcReduction="20000"/>
          </a:bodyPr>
          <a:lstStyle/>
          <a:p>
            <a:pPr marL="350520" indent="-285750" algn="just">
              <a:buFont typeface="Arial" pitchFamily="2" charset="2"/>
              <a:buChar char="•"/>
            </a:pPr>
            <a:r>
              <a:rPr lang="en-US">
                <a:latin typeface="Aptos Display"/>
              </a:rPr>
              <a:t>To develop a machine learning model capable of accurately identifying hate speech in diverse social media contexts.</a:t>
            </a:r>
            <a:endParaRPr lang="en-US"/>
          </a:p>
          <a:p>
            <a:pPr marL="350520" indent="-285750" algn="just">
              <a:buFont typeface="Arial" pitchFamily="2" charset="2"/>
              <a:buChar char="•"/>
            </a:pPr>
            <a:endParaRPr lang="en-US">
              <a:latin typeface="Aptos Display"/>
            </a:endParaRPr>
          </a:p>
          <a:p>
            <a:pPr marL="350520" indent="-285750" algn="just">
              <a:buFont typeface="Arial" pitchFamily="2" charset="2"/>
              <a:buChar char="•"/>
            </a:pPr>
            <a:r>
              <a:rPr lang="en-US">
                <a:latin typeface="Aptos Display"/>
              </a:rPr>
              <a:t>Use supervised learning method to detect hate and offensive language.</a:t>
            </a:r>
          </a:p>
          <a:p>
            <a:pPr marL="350520" indent="-285750" algn="just">
              <a:buFont typeface="Arial" pitchFamily="2" charset="2"/>
              <a:buChar char="•"/>
            </a:pPr>
            <a:endParaRPr lang="en-US">
              <a:latin typeface="Aptos Display"/>
            </a:endParaRPr>
          </a:p>
          <a:p>
            <a:pPr marL="350520" indent="-285750" algn="just">
              <a:buFont typeface="Arial" pitchFamily="2" charset="2"/>
              <a:buChar char="•"/>
            </a:pPr>
            <a:r>
              <a:rPr lang="en-US">
                <a:latin typeface="Aptos Display"/>
              </a:rPr>
              <a:t>Explore the use of advanced natural language processing techniques for hate speech classification.</a:t>
            </a:r>
            <a:endParaRPr lang="en-US"/>
          </a:p>
          <a:p>
            <a:pPr marL="350520" indent="-285750" algn="just">
              <a:buFont typeface="Arial" pitchFamily="2" charset="2"/>
              <a:buChar char="•"/>
            </a:pPr>
            <a:endParaRPr lang="en-US">
              <a:latin typeface="Aptos Display"/>
            </a:endParaRPr>
          </a:p>
          <a:p>
            <a:pPr marL="350520" indent="-285750" algn="just">
              <a:buFont typeface="Arial" pitchFamily="2" charset="2"/>
              <a:buChar char="•"/>
            </a:pPr>
            <a:r>
              <a:rPr lang="en-US">
                <a:latin typeface="Aptos Display"/>
              </a:rPr>
              <a:t>Evaluate the model's performance using metrics such as precision, recall, and F1 score.</a:t>
            </a:r>
            <a:endParaRPr lang="en-US"/>
          </a:p>
        </p:txBody>
      </p:sp>
    </p:spTree>
    <p:extLst>
      <p:ext uri="{BB962C8B-B14F-4D97-AF65-F5344CB8AC3E}">
        <p14:creationId xmlns:p14="http://schemas.microsoft.com/office/powerpoint/2010/main" val="109319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0256BF5D-1E7C-ACD9-8B2B-783003D2D267}"/>
              </a:ext>
            </a:extLst>
          </p:cNvPr>
          <p:cNvSpPr>
            <a:spLocks noGrp="1"/>
          </p:cNvSpPr>
          <p:nvPr>
            <p:ph type="title"/>
          </p:nvPr>
        </p:nvSpPr>
        <p:spPr>
          <a:xfrm>
            <a:off x="595246" y="290197"/>
            <a:ext cx="7549592" cy="973836"/>
          </a:xfrm>
        </p:spPr>
        <p:txBody>
          <a:bodyPr vert="horz" lIns="91440" tIns="45720" rIns="91440" bIns="45720" rtlCol="0" anchor="b">
            <a:normAutofit/>
          </a:bodyPr>
          <a:lstStyle/>
          <a:p>
            <a:r>
              <a:rPr lang="en-US" sz="3600">
                <a:latin typeface="+mj-lt"/>
                <a:cs typeface="+mj-cs"/>
              </a:rPr>
              <a:t>Methodology</a:t>
            </a:r>
          </a:p>
        </p:txBody>
      </p:sp>
      <p:sp>
        <p:nvSpPr>
          <p:cNvPr id="44" name="Rectangle 4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499133"/>
            <a:ext cx="8590945" cy="586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20099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9E0C65D-5737-1D9A-1B95-62123D01E821}"/>
              </a:ext>
            </a:extLst>
          </p:cNvPr>
          <p:cNvSpPr>
            <a:spLocks noGrp="1"/>
          </p:cNvSpPr>
          <p:nvPr>
            <p:ph sz="half" idx="1"/>
          </p:nvPr>
        </p:nvSpPr>
        <p:spPr>
          <a:xfrm>
            <a:off x="595245" y="1792337"/>
            <a:ext cx="3791408" cy="2719102"/>
          </a:xfrm>
        </p:spPr>
        <p:txBody>
          <a:bodyPr vert="horz" lIns="91440" tIns="45720" rIns="91440" bIns="45720" rtlCol="0" anchor="t">
            <a:noAutofit/>
          </a:bodyPr>
          <a:lstStyle/>
          <a:p>
            <a:r>
              <a:rPr lang="en-US">
                <a:latin typeface="Aptos Display"/>
                <a:cs typeface="+mn-cs"/>
              </a:rPr>
              <a:t>Use CrowdFlower tweet dataset annotated for hate speech, to train and validate the models.</a:t>
            </a:r>
            <a:endParaRPr lang="en-US">
              <a:cs typeface="+mn-cs"/>
            </a:endParaRPr>
          </a:p>
          <a:p>
            <a:r>
              <a:rPr lang="en-US">
                <a:latin typeface="Aptos Display"/>
                <a:cs typeface="+mn-cs"/>
              </a:rPr>
              <a:t>Utilize natural language processing (NLP) techniques for data preprocessing, feature extraction (TFIDF, sentiment analysis, Doc2Vec).</a:t>
            </a:r>
          </a:p>
          <a:p>
            <a:r>
              <a:rPr lang="en-US">
                <a:latin typeface="Aptos Display"/>
                <a:cs typeface="+mn-cs"/>
              </a:rPr>
              <a:t>Implement machine learning algorithms like SVM, Naive Bayes, and Logistic Regression, Random Forest for classification.</a:t>
            </a:r>
          </a:p>
        </p:txBody>
      </p:sp>
      <p:pic>
        <p:nvPicPr>
          <p:cNvPr id="37" name="Picture 36" descr="Complex maths formulae on a blackboard">
            <a:extLst>
              <a:ext uri="{FF2B5EF4-FFF2-40B4-BE49-F238E27FC236}">
                <a16:creationId xmlns:a16="http://schemas.microsoft.com/office/drawing/2014/main" id="{1B52FDFA-2B1D-346C-8150-25086F7627F2}"/>
              </a:ext>
            </a:extLst>
          </p:cNvPr>
          <p:cNvPicPr>
            <a:picLocks noChangeAspect="1"/>
          </p:cNvPicPr>
          <p:nvPr/>
        </p:nvPicPr>
        <p:blipFill rotWithShape="1">
          <a:blip r:embed="rId3"/>
          <a:srcRect t="1209" r="2" b="2"/>
          <a:stretch/>
        </p:blipFill>
        <p:spPr>
          <a:xfrm>
            <a:off x="4433649" y="1863191"/>
            <a:ext cx="3862707" cy="2785683"/>
          </a:xfrm>
          <a:prstGeom prst="rect">
            <a:avLst/>
          </a:prstGeom>
        </p:spPr>
      </p:pic>
      <p:sp>
        <p:nvSpPr>
          <p:cNvPr id="48" name="Rectangle 4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1030" y="1734770"/>
            <a:ext cx="586275"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6382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7" name="Rectangle 2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B70EEF-005C-723B-F777-7FE5AE4B3C02}"/>
              </a:ext>
            </a:extLst>
          </p:cNvPr>
          <p:cNvSpPr>
            <a:spLocks noGrp="1"/>
          </p:cNvSpPr>
          <p:nvPr>
            <p:ph type="title"/>
          </p:nvPr>
        </p:nvSpPr>
        <p:spPr>
          <a:xfrm>
            <a:off x="595246" y="290197"/>
            <a:ext cx="7549592" cy="973836"/>
          </a:xfrm>
        </p:spPr>
        <p:txBody>
          <a:bodyPr anchor="b">
            <a:normAutofit/>
          </a:bodyPr>
          <a:lstStyle/>
          <a:p>
            <a:r>
              <a:rPr lang="en-US" sz="3600"/>
              <a:t>Proposed Work</a:t>
            </a:r>
          </a:p>
        </p:txBody>
      </p:sp>
      <p:sp>
        <p:nvSpPr>
          <p:cNvPr id="228" name="Rectangle 2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499133"/>
            <a:ext cx="8590945" cy="586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2009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ontent Placeholder 213">
            <a:extLst>
              <a:ext uri="{FF2B5EF4-FFF2-40B4-BE49-F238E27FC236}">
                <a16:creationId xmlns:a16="http://schemas.microsoft.com/office/drawing/2014/main" id="{CA9F96B3-36A7-F8E6-7AD1-1EE6790E50FF}"/>
              </a:ext>
            </a:extLst>
          </p:cNvPr>
          <p:cNvSpPr>
            <a:spLocks noGrp="1"/>
          </p:cNvSpPr>
          <p:nvPr>
            <p:ph idx="1"/>
          </p:nvPr>
        </p:nvSpPr>
        <p:spPr>
          <a:xfrm>
            <a:off x="594593" y="1653129"/>
            <a:ext cx="3398174" cy="2729588"/>
          </a:xfrm>
        </p:spPr>
        <p:txBody>
          <a:bodyPr vert="horz" lIns="91440" tIns="45720" rIns="91440" bIns="45720" rtlCol="0" anchor="ctr">
            <a:normAutofit/>
          </a:bodyPr>
          <a:lstStyle/>
          <a:p>
            <a:pPr lvl="0" rtl="0"/>
            <a:r>
              <a:rPr lang="en-US" sz="1500" baseline="0">
                <a:latin typeface="Aptos Display"/>
                <a:ea typeface="Arial"/>
                <a:cs typeface="Arial"/>
              </a:rPr>
              <a:t>Preprocessing tweet dataset from CrowdFlower.</a:t>
            </a:r>
            <a:r>
              <a:rPr lang="en-US" sz="1500">
                <a:latin typeface="Aptos Display"/>
                <a:ea typeface="Arial"/>
                <a:cs typeface="Arial"/>
              </a:rPr>
              <a:t>​</a:t>
            </a:r>
            <a:endParaRPr lang="en-US" sz="1500">
              <a:latin typeface="Aptos Display"/>
            </a:endParaRPr>
          </a:p>
          <a:p>
            <a:pPr lvl="0" rtl="0"/>
            <a:r>
              <a:rPr lang="en-US" sz="1500" baseline="0">
                <a:latin typeface="Aptos Display"/>
                <a:ea typeface="Arial"/>
                <a:cs typeface="Arial"/>
              </a:rPr>
              <a:t>Use machine learning models to classify the processed texts.</a:t>
            </a:r>
            <a:r>
              <a:rPr lang="en-US" sz="1500">
                <a:latin typeface="Aptos Display"/>
                <a:ea typeface="Arial"/>
                <a:cs typeface="Arial"/>
              </a:rPr>
              <a:t>​</a:t>
            </a:r>
          </a:p>
          <a:p>
            <a:pPr lvl="0" rtl="0"/>
            <a:r>
              <a:rPr lang="en-US" sz="1500" baseline="0">
                <a:latin typeface="Aptos Display"/>
                <a:ea typeface="Arial"/>
                <a:cs typeface="Arial"/>
              </a:rPr>
              <a:t>Create a variety of features for the classification task using TFIDF, sentiment analysis, Doc2Vec</a:t>
            </a:r>
            <a:r>
              <a:rPr lang="en-US" sz="1500">
                <a:latin typeface="Aptos Display"/>
                <a:ea typeface="Arial"/>
                <a:cs typeface="Arial"/>
              </a:rPr>
              <a:t>​</a:t>
            </a:r>
          </a:p>
          <a:p>
            <a:pPr lvl="0" rtl="0"/>
            <a:r>
              <a:rPr lang="en-US" sz="1500" baseline="0">
                <a:latin typeface="Aptos Display"/>
                <a:ea typeface="Arial"/>
                <a:cs typeface="Arial"/>
              </a:rPr>
              <a:t>Finally, analyze the results obtained.</a:t>
            </a:r>
            <a:endParaRPr lang="en-GB" sz="1500">
              <a:latin typeface="Aptos Display"/>
            </a:endParaRPr>
          </a:p>
        </p:txBody>
      </p:sp>
      <p:sp>
        <p:nvSpPr>
          <p:cNvPr id="231" name="Rectangle 23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1030" y="1734770"/>
            <a:ext cx="586275"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performance evaluation&#10;&#10;Description automatically generated">
            <a:extLst>
              <a:ext uri="{FF2B5EF4-FFF2-40B4-BE49-F238E27FC236}">
                <a16:creationId xmlns:a16="http://schemas.microsoft.com/office/drawing/2014/main" id="{6D639601-18A9-D95F-1C20-0208E2EAFFB8}"/>
              </a:ext>
            </a:extLst>
          </p:cNvPr>
          <p:cNvPicPr>
            <a:picLocks noChangeAspect="1"/>
          </p:cNvPicPr>
          <p:nvPr/>
        </p:nvPicPr>
        <p:blipFill rotWithShape="1">
          <a:blip r:embed="rId2"/>
          <a:srcRect r="882" b="9119"/>
          <a:stretch/>
        </p:blipFill>
        <p:spPr>
          <a:xfrm>
            <a:off x="4177949" y="2166579"/>
            <a:ext cx="4066459" cy="2090249"/>
          </a:xfrm>
          <a:prstGeom prst="rect">
            <a:avLst/>
          </a:prstGeom>
        </p:spPr>
      </p:pic>
    </p:spTree>
    <p:extLst>
      <p:ext uri="{BB962C8B-B14F-4D97-AF65-F5344CB8AC3E}">
        <p14:creationId xmlns:p14="http://schemas.microsoft.com/office/powerpoint/2010/main" val="349882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39E8B2B-D684-8840-AAB5-5EFB37EBC858}"/>
              </a:ext>
            </a:extLst>
          </p:cNvPr>
          <p:cNvSpPr>
            <a:spLocks noGrp="1"/>
          </p:cNvSpPr>
          <p:nvPr>
            <p:ph type="title"/>
          </p:nvPr>
        </p:nvSpPr>
        <p:spPr>
          <a:xfrm>
            <a:off x="606478" y="290197"/>
            <a:ext cx="6927525" cy="891713"/>
          </a:xfrm>
        </p:spPr>
        <p:txBody>
          <a:bodyPr vert="horz" lIns="91440" tIns="45720" rIns="91440" bIns="45720" rtlCol="0" anchor="b">
            <a:normAutofit/>
          </a:bodyPr>
          <a:lstStyle/>
          <a:p>
            <a:pPr marL="57150"/>
            <a:r>
              <a:rPr lang="en-US" sz="4100" kern="1200">
                <a:solidFill>
                  <a:schemeClr val="tx1"/>
                </a:solidFill>
                <a:latin typeface="+mj-lt"/>
                <a:ea typeface="+mj-ea"/>
                <a:cs typeface="+mj-cs"/>
              </a:rPr>
              <a:t>Current &amp; Expected Outcomes</a:t>
            </a:r>
          </a:p>
        </p:txBody>
      </p:sp>
      <p:grpSp>
        <p:nvGrpSpPr>
          <p:cNvPr id="36" name="Group 3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498776"/>
            <a:ext cx="8771274" cy="586632"/>
            <a:chOff x="-2" y="1998368"/>
            <a:chExt cx="11695083" cy="782176"/>
          </a:xfrm>
        </p:grpSpPr>
        <p:sp>
          <p:nvSpPr>
            <p:cNvPr id="41" name="Rectangle 4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11088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4">
            <a:extLst>
              <a:ext uri="{FF2B5EF4-FFF2-40B4-BE49-F238E27FC236}">
                <a16:creationId xmlns:a16="http://schemas.microsoft.com/office/drawing/2014/main" id="{8F5DDB18-DE76-BA90-E19C-AEACDB6BDC1A}"/>
              </a:ext>
            </a:extLst>
          </p:cNvPr>
          <p:cNvSpPr>
            <a:spLocks noGrp="1"/>
          </p:cNvSpPr>
          <p:nvPr>
            <p:ph sz="half" idx="1"/>
          </p:nvPr>
        </p:nvSpPr>
        <p:spPr>
          <a:xfrm>
            <a:off x="606478" y="2280972"/>
            <a:ext cx="7602508" cy="1554241"/>
          </a:xfrm>
        </p:spPr>
        <p:txBody>
          <a:bodyPr vert="horz" lIns="91440" tIns="45720" rIns="91440" bIns="45720" rtlCol="0" anchor="t">
            <a:normAutofit/>
          </a:bodyPr>
          <a:lstStyle/>
          <a:p>
            <a:pPr indent="-228600">
              <a:buFont typeface="Arial" pitchFamily="2" charset="2"/>
              <a:buChar char="•"/>
            </a:pPr>
            <a:r>
              <a:rPr lang="en-US" i="0">
                <a:effectLst/>
                <a:latin typeface="Aptos Display"/>
              </a:rPr>
              <a:t>Current paper related to this topic has developed a SVM model to detect hate speech.</a:t>
            </a:r>
            <a:r>
              <a:rPr lang="en-US">
                <a:latin typeface="Aptos Display"/>
              </a:rPr>
              <a:t> </a:t>
            </a:r>
            <a:endParaRPr lang="en-US"/>
          </a:p>
          <a:p>
            <a:pPr indent="-228600">
              <a:buFont typeface="Arial" pitchFamily="2" charset="2"/>
              <a:buChar char="•"/>
            </a:pPr>
            <a:endParaRPr lang="en-US">
              <a:latin typeface="Aptos Display"/>
            </a:endParaRPr>
          </a:p>
          <a:p>
            <a:pPr indent="-228600">
              <a:buFont typeface="Arial" pitchFamily="2" charset="2"/>
              <a:buChar char="•"/>
            </a:pPr>
            <a:r>
              <a:rPr lang="en-US">
                <a:latin typeface="Aptos Display"/>
              </a:rPr>
              <a:t>We expect this project to try other approach like Random Forrest, Logistic Regression, SVM,</a:t>
            </a:r>
            <a:r>
              <a:rPr lang="en-US">
                <a:latin typeface="Aptos Display"/>
                <a:cs typeface="+mn-cs"/>
              </a:rPr>
              <a:t> Naive Bayes</a:t>
            </a:r>
            <a:r>
              <a:rPr lang="en-US">
                <a:latin typeface="Aptos Display"/>
              </a:rPr>
              <a:t> to detect hate speech and some feature engineering compare their performance.</a:t>
            </a:r>
            <a:endParaRPr lang="en-US" i="0">
              <a:effectLst/>
              <a:latin typeface="Aptos Display"/>
            </a:endParaRPr>
          </a:p>
        </p:txBody>
      </p:sp>
    </p:spTree>
    <p:extLst>
      <p:ext uri="{BB962C8B-B14F-4D97-AF65-F5344CB8AC3E}">
        <p14:creationId xmlns:p14="http://schemas.microsoft.com/office/powerpoint/2010/main" val="266063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D6AF188-F635-6AB8-E962-2E72134B701F}"/>
              </a:ext>
            </a:extLst>
          </p:cNvPr>
          <p:cNvSpPr txBox="1"/>
          <p:nvPr/>
        </p:nvSpPr>
        <p:spPr>
          <a:xfrm>
            <a:off x="606478" y="290197"/>
            <a:ext cx="6927525" cy="89171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marL="57150">
              <a:lnSpc>
                <a:spcPct val="90000"/>
              </a:lnSpc>
              <a:spcBef>
                <a:spcPct val="0"/>
              </a:spcBef>
              <a:spcAft>
                <a:spcPts val="600"/>
              </a:spcAft>
            </a:pPr>
            <a:r>
              <a:rPr lang="en-US" sz="4100" kern="1200">
                <a:solidFill>
                  <a:schemeClr val="tx1"/>
                </a:solidFill>
                <a:latin typeface="+mj-lt"/>
                <a:ea typeface="+mj-ea"/>
                <a:cs typeface="+mj-cs"/>
              </a:rPr>
              <a:t>Evaluation Plan​</a:t>
            </a:r>
          </a:p>
        </p:txBody>
      </p:sp>
      <p:grpSp>
        <p:nvGrpSpPr>
          <p:cNvPr id="6" name="Group 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498776"/>
            <a:ext cx="8771274" cy="586632"/>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11088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4034DBC-5EBB-3442-0723-8A0F5EB89D84}"/>
              </a:ext>
            </a:extLst>
          </p:cNvPr>
          <p:cNvSpPr txBox="1"/>
          <p:nvPr/>
        </p:nvSpPr>
        <p:spPr>
          <a:xfrm>
            <a:off x="568771" y="2085051"/>
            <a:ext cx="7607751" cy="257664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71450" indent="-228600">
              <a:lnSpc>
                <a:spcPct val="90000"/>
              </a:lnSpc>
              <a:spcAft>
                <a:spcPts val="600"/>
              </a:spcAft>
              <a:buFont typeface="Arial" panose="020B0604020202020204" pitchFamily="34" charset="0"/>
              <a:buChar char="•"/>
            </a:pPr>
            <a:r>
              <a:rPr lang="en-US" sz="1600">
                <a:latin typeface="Aptos Display"/>
              </a:rPr>
              <a:t>Evaluate different model performance based on metrics such as </a:t>
            </a:r>
          </a:p>
          <a:p>
            <a:pPr lvl="1" indent="-228600">
              <a:lnSpc>
                <a:spcPct val="90000"/>
              </a:lnSpc>
              <a:spcAft>
                <a:spcPts val="600"/>
              </a:spcAft>
              <a:buFont typeface="Arial" panose="020B0604020202020204" pitchFamily="34" charset="0"/>
              <a:buChar char="•"/>
            </a:pPr>
            <a:r>
              <a:rPr lang="en-US" sz="1600" i="0">
                <a:effectLst/>
                <a:latin typeface="Aptos Display"/>
              </a:rPr>
              <a:t>Accuracy</a:t>
            </a:r>
          </a:p>
          <a:p>
            <a:pPr lvl="1" indent="-228600">
              <a:lnSpc>
                <a:spcPct val="90000"/>
              </a:lnSpc>
              <a:spcAft>
                <a:spcPts val="600"/>
              </a:spcAft>
              <a:buFont typeface="Arial" panose="020B0604020202020204" pitchFamily="34" charset="0"/>
              <a:buChar char="•"/>
            </a:pPr>
            <a:r>
              <a:rPr lang="en-US" sz="1600" i="0">
                <a:effectLst/>
                <a:latin typeface="Aptos Display"/>
              </a:rPr>
              <a:t>Precision and Recall.</a:t>
            </a:r>
          </a:p>
          <a:p>
            <a:pPr lvl="1" indent="-228600">
              <a:lnSpc>
                <a:spcPct val="90000"/>
              </a:lnSpc>
              <a:spcAft>
                <a:spcPts val="600"/>
              </a:spcAft>
              <a:buFont typeface="Arial" panose="020B0604020202020204" pitchFamily="34" charset="0"/>
              <a:buChar char="•"/>
            </a:pPr>
            <a:r>
              <a:rPr lang="en-US" sz="1600" i="0">
                <a:effectLst/>
                <a:latin typeface="Aptos Display"/>
              </a:rPr>
              <a:t>F1 Score</a:t>
            </a:r>
          </a:p>
          <a:p>
            <a:pPr lvl="1" indent="-228600">
              <a:lnSpc>
                <a:spcPct val="90000"/>
              </a:lnSpc>
              <a:spcAft>
                <a:spcPts val="600"/>
              </a:spcAft>
              <a:buFont typeface="Arial" panose="020B0604020202020204" pitchFamily="34" charset="0"/>
              <a:buChar char="•"/>
            </a:pPr>
            <a:r>
              <a:rPr lang="en-US" sz="1600" i="0">
                <a:effectLst/>
                <a:latin typeface="Aptos Display"/>
              </a:rPr>
              <a:t>Confusion Matrix</a:t>
            </a:r>
            <a:endParaRPr lang="en-US" sz="1600" b="0" i="0">
              <a:effectLst/>
              <a:latin typeface="Aptos Display"/>
            </a:endParaRPr>
          </a:p>
        </p:txBody>
      </p:sp>
    </p:spTree>
    <p:extLst>
      <p:ext uri="{BB962C8B-B14F-4D97-AF65-F5344CB8AC3E}">
        <p14:creationId xmlns:p14="http://schemas.microsoft.com/office/powerpoint/2010/main" val="30069530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E8C2F9B7856C4FB1B45376C9CA1279" ma:contentTypeVersion="12" ma:contentTypeDescription="Create a new document." ma:contentTypeScope="" ma:versionID="47b510a268ab94799d39988294a018bf">
  <xsd:schema xmlns:xsd="http://www.w3.org/2001/XMLSchema" xmlns:xs="http://www.w3.org/2001/XMLSchema" xmlns:p="http://schemas.microsoft.com/office/2006/metadata/properties" xmlns:ns2="56169281-d10e-4687-8d86-e0ae9795bb4c" xmlns:ns3="d98033a5-711e-4d41-9a92-34dc22feb152" targetNamespace="http://schemas.microsoft.com/office/2006/metadata/properties" ma:root="true" ma:fieldsID="430f78a0ddeb4ad93cb2cb32c7d65c5c" ns2:_="" ns3:_="">
    <xsd:import namespace="56169281-d10e-4687-8d86-e0ae9795bb4c"/>
    <xsd:import namespace="d98033a5-711e-4d41-9a92-34dc22feb1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69281-d10e-4687-8d86-e0ae9795bb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8033a5-711e-4d41-9a92-34dc22feb1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87676A-099B-4B53-B66D-C60F83A71424}">
  <ds:schemaRefs>
    <ds:schemaRef ds:uri="http://schemas.microsoft.com/sharepoint/v3/contenttype/forms"/>
  </ds:schemaRefs>
</ds:datastoreItem>
</file>

<file path=customXml/itemProps2.xml><?xml version="1.0" encoding="utf-8"?>
<ds:datastoreItem xmlns:ds="http://schemas.openxmlformats.org/officeDocument/2006/customXml" ds:itemID="{8499CAED-701D-44BF-B45E-0631AD0D07E6}">
  <ds:schemaRefs>
    <ds:schemaRef ds:uri="56169281-d10e-4687-8d86-e0ae9795bb4c"/>
    <ds:schemaRef ds:uri="d98033a5-711e-4d41-9a92-34dc22feb15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AF4F739-B76C-4907-A1E7-133652B3E27E}">
  <ds:schemaRefs>
    <ds:schemaRef ds:uri="56169281-d10e-4687-8d86-e0ae9795bb4c"/>
    <ds:schemaRef ds:uri="d98033a5-711e-4d41-9a92-34dc22feb1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1143</Words>
  <Application>Microsoft Office PowerPoint</Application>
  <PresentationFormat>On-screen Show (16:9)</PresentationFormat>
  <Paragraphs>124</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Arial,Sans-Serif</vt:lpstr>
      <vt:lpstr>Calibri</vt:lpstr>
      <vt:lpstr>Calibri,Sans-Serif</vt:lpstr>
      <vt:lpstr>Wingdings</vt:lpstr>
      <vt:lpstr>Office Theme</vt:lpstr>
      <vt:lpstr>Hate Speech Detection</vt:lpstr>
      <vt:lpstr>Agenda</vt:lpstr>
      <vt:lpstr>Introduction</vt:lpstr>
      <vt:lpstr>Motivation &amp; Problem Statement</vt:lpstr>
      <vt:lpstr>Objective</vt:lpstr>
      <vt:lpstr>Methodology</vt:lpstr>
      <vt:lpstr>Proposed Work</vt:lpstr>
      <vt:lpstr>Current &amp; Expected Outcomes</vt:lpstr>
      <vt:lpstr>PowerPoint Presentation</vt:lpstr>
      <vt:lpstr>Resources Required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Melissa J</dc:creator>
  <cp:lastModifiedBy>Subramanian, Preethi</cp:lastModifiedBy>
  <cp:revision>9</cp:revision>
  <dcterms:created xsi:type="dcterms:W3CDTF">2021-08-31T19:16:02Z</dcterms:created>
  <dcterms:modified xsi:type="dcterms:W3CDTF">2024-04-30T00:09:59Z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ies>
</file>