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bb1f4e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6bb1f4e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bb1f4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bb1f4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0eac98d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80eac98d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bb1f4e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bb1f4e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bb1f4e84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6bb1f4e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bb1f4e8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bb1f4e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bb1f4e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6bb1f4e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717875"/>
            <a:ext cx="8222100" cy="4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00"/>
                </a:solidFill>
              </a:rPr>
              <a:t>Introduction</a:t>
            </a:r>
            <a:endParaRPr b="1" sz="7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00"/>
                </a:solidFill>
              </a:rPr>
              <a:t>to</a:t>
            </a:r>
            <a:endParaRPr b="1" sz="7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00"/>
                </a:solidFill>
              </a:rPr>
              <a:t>Programming</a:t>
            </a:r>
            <a:endParaRPr b="1" sz="72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25775" y="2065350"/>
            <a:ext cx="8777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High Level Programming Language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71900" y="162275"/>
            <a:ext cx="8222100" cy="13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000000"/>
                </a:solidFill>
              </a:rPr>
              <a:t>TRANSLATOR</a:t>
            </a:r>
            <a:endParaRPr b="1" sz="7000">
              <a:solidFill>
                <a:srgbClr val="000000"/>
              </a:solidFill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71900" y="1919075"/>
            <a:ext cx="41832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Char char="●"/>
            </a:pPr>
            <a:r>
              <a:rPr b="1" lang="en" sz="4300">
                <a:solidFill>
                  <a:srgbClr val="000000"/>
                </a:solidFill>
              </a:rPr>
              <a:t>ASSEMBLER</a:t>
            </a:r>
            <a:endParaRPr b="1" sz="4300">
              <a:solidFill>
                <a:srgbClr val="000000"/>
              </a:solidFill>
            </a:endParaRPr>
          </a:p>
        </p:txBody>
      </p:sp>
      <p:sp>
        <p:nvSpPr>
          <p:cNvPr id="157" name="Google Shape;157;p23"/>
          <p:cNvSpPr txBox="1"/>
          <p:nvPr>
            <p:ph idx="2" type="body"/>
          </p:nvPr>
        </p:nvSpPr>
        <p:spPr>
          <a:xfrm>
            <a:off x="471900" y="3915575"/>
            <a:ext cx="42570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Char char="●"/>
            </a:pPr>
            <a:r>
              <a:rPr b="1" lang="en" sz="4100">
                <a:solidFill>
                  <a:srgbClr val="000000"/>
                </a:solidFill>
              </a:rPr>
              <a:t>INTERPRETER</a:t>
            </a:r>
            <a:endParaRPr b="1" sz="4100">
              <a:solidFill>
                <a:srgbClr val="000000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71900" y="2857475"/>
            <a:ext cx="36651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Char char="●"/>
            </a:pPr>
            <a:r>
              <a:rPr b="1" lang="en" sz="4300">
                <a:solidFill>
                  <a:srgbClr val="000000"/>
                </a:solidFill>
              </a:rPr>
              <a:t>COMPILER</a:t>
            </a:r>
            <a:endParaRPr b="1" sz="4300">
              <a:solidFill>
                <a:srgbClr val="000000"/>
              </a:solidFill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 rot="10800000">
            <a:off x="6448925" y="2338625"/>
            <a:ext cx="680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3"/>
          <p:cNvCxnSpPr/>
          <p:nvPr/>
        </p:nvCxnSpPr>
        <p:spPr>
          <a:xfrm flipH="1" rot="10800000">
            <a:off x="7129625" y="2334125"/>
            <a:ext cx="5952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5332413" y="1953875"/>
            <a:ext cx="111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ALL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7671550" y="1951625"/>
            <a:ext cx="128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MLL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 rot="10800000">
            <a:off x="6372725" y="3557825"/>
            <a:ext cx="680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/>
          <p:nvPr/>
        </p:nvCxnSpPr>
        <p:spPr>
          <a:xfrm flipH="1" rot="10800000">
            <a:off x="7053425" y="3553325"/>
            <a:ext cx="5952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5256213" y="3173075"/>
            <a:ext cx="111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HLL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7595350" y="3170825"/>
            <a:ext cx="128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MLL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572000" y="2338625"/>
            <a:ext cx="1119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latin typeface="Roboto"/>
                <a:ea typeface="Roboto"/>
                <a:cs typeface="Roboto"/>
                <a:sym typeface="Roboto"/>
              </a:rPr>
              <a:t>}</a:t>
            </a:r>
            <a:endParaRPr sz="1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247100" y="4277625"/>
            <a:ext cx="366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ALL - Assembly Level Language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MLL - Machine Level Language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HLL - High Level Language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000000"/>
                </a:solidFill>
              </a:rPr>
              <a:t>END</a:t>
            </a:r>
            <a:endParaRPr b="1" sz="8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214625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Software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264625" y="954700"/>
            <a:ext cx="22200" cy="1347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264625" y="3097900"/>
            <a:ext cx="22200" cy="1347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>
            <p:ph type="title"/>
          </p:nvPr>
        </p:nvSpPr>
        <p:spPr>
          <a:xfrm>
            <a:off x="253125" y="2287513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Program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265500" y="4360400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Instruction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4836125" y="122900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User requirements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4899725" y="862975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Problem Analysis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4836125" y="1543150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Determine Input &amp; Output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836125" y="2266950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Designing Algorithm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4836125" y="2909125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Problem Coding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4836125" y="3524775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Testing &amp; Debugging the program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4836125" y="4182600"/>
            <a:ext cx="40452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Program Documentation</a:t>
            </a:r>
            <a:endParaRPr b="1" sz="2000">
              <a:solidFill>
                <a:srgbClr val="000000"/>
              </a:solidFill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6760725" y="673475"/>
            <a:ext cx="0" cy="34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6804325" y="2143600"/>
            <a:ext cx="0" cy="34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6836925" y="2791513"/>
            <a:ext cx="0" cy="34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>
            <a:off x="6836925" y="3424225"/>
            <a:ext cx="0" cy="34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6836925" y="4096100"/>
            <a:ext cx="0" cy="34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6795975" y="1420675"/>
            <a:ext cx="0" cy="34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4294967295" type="title"/>
          </p:nvPr>
        </p:nvSpPr>
        <p:spPr>
          <a:xfrm>
            <a:off x="72250" y="50450"/>
            <a:ext cx="89937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FF"/>
                </a:solidFill>
              </a:rPr>
              <a:t>Types of Programming Language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95" name="Google Shape;95;p15"/>
          <p:cNvSpPr txBox="1"/>
          <p:nvPr>
            <p:ph idx="4294967295" type="body"/>
          </p:nvPr>
        </p:nvSpPr>
        <p:spPr>
          <a:xfrm>
            <a:off x="72250" y="818150"/>
            <a:ext cx="8993700" cy="4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5"/>
          <p:cNvCxnSpPr>
            <a:stCxn id="97" idx="2"/>
          </p:cNvCxnSpPr>
          <p:nvPr/>
        </p:nvCxnSpPr>
        <p:spPr>
          <a:xfrm>
            <a:off x="4302600" y="1375650"/>
            <a:ext cx="3600" cy="3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 rot="10800000">
            <a:off x="1040600" y="1743450"/>
            <a:ext cx="68634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1046125" y="1771225"/>
            <a:ext cx="0" cy="4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7904000" y="1743450"/>
            <a:ext cx="0" cy="43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/>
          <p:nvPr/>
        </p:nvSpPr>
        <p:spPr>
          <a:xfrm>
            <a:off x="3207050" y="959700"/>
            <a:ext cx="2186400" cy="43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Programming Languages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87825" y="2202925"/>
            <a:ext cx="2186400" cy="43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Low Level PL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733275" y="2202925"/>
            <a:ext cx="2186400" cy="43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 Level PL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570175" y="863475"/>
            <a:ext cx="23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PL - Programming Language</a:t>
            </a:r>
            <a:endParaRPr b="1"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87825" y="3487425"/>
            <a:ext cx="2186400" cy="43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Machine Level Language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475900" y="3487425"/>
            <a:ext cx="2186400" cy="43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Assembly Language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>
            <a:off x="1101425" y="2670875"/>
            <a:ext cx="3000" cy="7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endCxn id="102" idx="3"/>
          </p:cNvCxnSpPr>
          <p:nvPr/>
        </p:nvCxnSpPr>
        <p:spPr>
          <a:xfrm rot="10800000">
            <a:off x="2374225" y="2418775"/>
            <a:ext cx="18546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4228950" y="2418775"/>
            <a:ext cx="3000" cy="10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3099575" y="4159500"/>
            <a:ext cx="32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Eg - 8085, 8086, 80186, 80286, 80386, 80486 etc etc...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625175" y="2779900"/>
            <a:ext cx="23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Eg - C, C++, JAVA, Python etc etc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Machine Level Programming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4731300" y="162275"/>
            <a:ext cx="4292700" cy="4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</a:t>
            </a:r>
            <a:r>
              <a:rPr lang="en"/>
              <a:t>Readability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hard to understand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Error Prone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write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user friendly at all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portable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Uniqueness for each device</a:t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244325" y="246955"/>
            <a:ext cx="4045200" cy="4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Computers can understand only binary. Which is 0 and 1. So instructions could be given to computers only using binary codes.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That’s why computer understand only machine level programming language.</a:t>
            </a:r>
            <a:endParaRPr b="1" sz="2800"/>
          </a:p>
        </p:txBody>
      </p:sp>
      <p:sp>
        <p:nvSpPr>
          <p:cNvPr id="123" name="Google Shape;123;p17"/>
          <p:cNvSpPr txBox="1"/>
          <p:nvPr/>
        </p:nvSpPr>
        <p:spPr>
          <a:xfrm>
            <a:off x="4485675" y="104275"/>
            <a:ext cx="477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 u="sng">
                <a:latin typeface="Roboto"/>
                <a:ea typeface="Roboto"/>
                <a:cs typeface="Roboto"/>
                <a:sym typeface="Roboto"/>
              </a:rPr>
              <a:t>Disadvantages of Machine Level Programming</a:t>
            </a:r>
            <a:endParaRPr b="1" sz="165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Assembly Language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731300" y="162275"/>
            <a:ext cx="4292700" cy="4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stored in Registers (So </a:t>
            </a:r>
            <a:r>
              <a:rPr lang="en"/>
              <a:t>portability</a:t>
            </a:r>
            <a:r>
              <a:rPr lang="en"/>
              <a:t> issue is there).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number of registers in the computer. So large scale data won’t be processed.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Hard to write bigger codes because for this one has to remember all the </a:t>
            </a:r>
            <a:r>
              <a:rPr lang="en"/>
              <a:t>commands which is very tough.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244325" y="246955"/>
            <a:ext cx="4045200" cy="46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/>
              <a:t>In assembly language instructions are given in English like words, such as MOV, SUB, ADD etc.</a:t>
            </a:r>
            <a:endParaRPr sz="31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/>
              <a:t>So it is easier to understand assembly language programs.</a:t>
            </a:r>
            <a:endParaRPr sz="3150"/>
          </a:p>
        </p:txBody>
      </p:sp>
      <p:sp>
        <p:nvSpPr>
          <p:cNvPr id="140" name="Google Shape;140;p20"/>
          <p:cNvSpPr txBox="1"/>
          <p:nvPr/>
        </p:nvSpPr>
        <p:spPr>
          <a:xfrm>
            <a:off x="4485675" y="104275"/>
            <a:ext cx="477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latin typeface="Roboto"/>
                <a:ea typeface="Roboto"/>
                <a:cs typeface="Roboto"/>
                <a:sym typeface="Roboto"/>
              </a:rPr>
              <a:t>Disadvantages of Assembly Language</a:t>
            </a:r>
            <a:endParaRPr b="1" sz="205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000000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