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67" r:id="rId3"/>
    <p:sldId id="269" r:id="rId4"/>
    <p:sldId id="268" r:id="rId5"/>
    <p:sldId id="271" r:id="rId6"/>
    <p:sldId id="272" r:id="rId7"/>
    <p:sldId id="260" r:id="rId8"/>
    <p:sldId id="258" r:id="rId9"/>
    <p:sldId id="261" r:id="rId10"/>
    <p:sldId id="274" r:id="rId11"/>
    <p:sldId id="276" r:id="rId12"/>
    <p:sldId id="277" r:id="rId13"/>
    <p:sldId id="275" r:id="rId14"/>
    <p:sldId id="278" r:id="rId15"/>
    <p:sldId id="279" r:id="rId16"/>
    <p:sldId id="262" r:id="rId17"/>
    <p:sldId id="280" r:id="rId18"/>
    <p:sldId id="263" r:id="rId19"/>
  </p:sldIdLst>
  <p:sldSz cx="9144000" cy="6858000" type="screen4x3"/>
  <p:notesSz cx="6858000" cy="9144000"/>
  <p:embeddedFontLst>
    <p:embeddedFont>
      <p:font typeface="Source Sans Pro" charset="0"/>
      <p:regular r:id="rId21"/>
      <p:bold r:id="rId22"/>
      <p:italic r:id="rId23"/>
      <p:boldItalic r:id="rId24"/>
    </p:embeddedFont>
    <p:embeddedFont>
      <p:font typeface="Comic Sans MS" pitchFamily="66"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315" autoAdjust="0"/>
  </p:normalViewPr>
  <p:slideViewPr>
    <p:cSldViewPr>
      <p:cViewPr varScale="1">
        <p:scale>
          <a:sx n="79" d="100"/>
          <a:sy n="79" d="100"/>
        </p:scale>
        <p:origin x="-1546"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15" name="Google Shape;15;p2"/>
          <p:cNvSpPr/>
          <p:nvPr/>
        </p:nvSpPr>
        <p:spPr>
          <a:xfrm>
            <a:off x="-2380" y="-925"/>
            <a:ext cx="9146380" cy="6858925"/>
          </a:xfrm>
          <a:custGeom>
            <a:avLst/>
            <a:gdLst/>
            <a:ahLst/>
            <a:cxnLst/>
            <a:rect l="l" t="t" r="r" b="b"/>
            <a:pathLst>
              <a:path w="120000" h="120000" extrusionOk="0">
                <a:moveTo>
                  <a:pt x="0" y="120000"/>
                </a:moveTo>
                <a:lnTo>
                  <a:pt x="101524" y="0"/>
                </a:lnTo>
                <a:lnTo>
                  <a:pt x="120000" y="16"/>
                </a:lnTo>
                <a:lnTo>
                  <a:pt x="120000" y="120000"/>
                </a:lnTo>
                <a:lnTo>
                  <a:pt x="0" y="12000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16" name="Google Shape;16;p2"/>
          <p:cNvSpPr txBox="1">
            <a:spLocks noGrp="1"/>
          </p:cNvSpPr>
          <p:nvPr>
            <p:ph type="ctrTitle"/>
          </p:nvPr>
        </p:nvSpPr>
        <p:spPr>
          <a:xfrm rot="-2460000">
            <a:off x="817112" y="1730403"/>
            <a:ext cx="5648623" cy="1204306"/>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dk1"/>
              </a:buClr>
              <a:buSzPts val="1400"/>
              <a:buFont typeface="Source Sans Pro"/>
              <a:buNone/>
              <a:defRPr sz="32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rot="-2460000">
            <a:off x="1212277" y="2470925"/>
            <a:ext cx="6511131" cy="329259"/>
          </a:xfrm>
          <a:prstGeom prst="rect">
            <a:avLst/>
          </a:prstGeom>
          <a:noFill/>
          <a:ln>
            <a:noFill/>
          </a:ln>
        </p:spPr>
        <p:txBody>
          <a:bodyPr spcFirstLastPara="1" wrap="square" lIns="91425" tIns="91425" rIns="91425" bIns="91425" anchor="t" anchorCtr="0"/>
          <a:lstStyle>
            <a:lvl1pPr marR="0" lvl="0" algn="l">
              <a:lnSpc>
                <a:spcPct val="100000"/>
              </a:lnSpc>
              <a:spcBef>
                <a:spcPts val="8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R="0" lvl="1" algn="ctr">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2pPr>
            <a:lvl3pPr marR="0" lvl="2" algn="ctr">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3pPr>
            <a:lvl4pPr marR="0" lvl="3" algn="ctr">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4pPr>
            <a:lvl5pPr marR="0" lvl="4" algn="ctr">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5pPr>
            <a:lvl6pPr marR="0" lvl="5" algn="ctr">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6pPr>
            <a:lvl7pPr marR="0" lvl="6" algn="ctr">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7pPr>
            <a:lvl8pPr marR="0" lvl="7" algn="ctr">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8pPr>
            <a:lvl9pPr marR="0" lvl="8" algn="ctr">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18" name="Google Shape;18;p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b="0" i="0" u="none" strike="noStrike"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9" name="Google Shape;19;p2"/>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b="0" i="0" u="none" strike="noStrike"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0" name="Google Shape;20;p2"/>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0" name="Google Shape;80;p11"/>
          <p:cNvSpPr txBox="1">
            <a:spLocks noGrp="1"/>
          </p:cNvSpPr>
          <p:nvPr>
            <p:ph type="body" idx="1"/>
          </p:nvPr>
        </p:nvSpPr>
        <p:spPr>
          <a:xfrm rot="5400000">
            <a:off x="2793506" y="-869917"/>
            <a:ext cx="3579849" cy="7520940"/>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81" name="Google Shape;81;p11"/>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2" name="Google Shape;82;p11"/>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3" name="Google Shape;83;p11"/>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5318919" y="1585120"/>
            <a:ext cx="4678362" cy="20574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6" name="Google Shape;86;p12"/>
          <p:cNvSpPr txBox="1">
            <a:spLocks noGrp="1"/>
          </p:cNvSpPr>
          <p:nvPr>
            <p:ph type="body" idx="1"/>
          </p:nvPr>
        </p:nvSpPr>
        <p:spPr>
          <a:xfrm rot="5400000">
            <a:off x="1127919" y="-396080"/>
            <a:ext cx="4678362" cy="6019800"/>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87" name="Google Shape;87;p1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8" name="Google Shape;88;p12"/>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9" name="Google Shape;89;p12"/>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b="0" i="0" u="none" strike="noStrike"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3" name="Google Shape;23;p3"/>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b="0" i="0" u="none" strike="noStrike"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4" name="Google Shape;24;p3"/>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7" name="Google Shape;27;p4"/>
          <p:cNvSpPr txBox="1">
            <a:spLocks noGrp="1"/>
          </p:cNvSpPr>
          <p:nvPr>
            <p:ph type="body" idx="1"/>
          </p:nvPr>
        </p:nvSpPr>
        <p:spPr>
          <a:xfrm>
            <a:off x="822960" y="1100628"/>
            <a:ext cx="7520940" cy="3579849"/>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28" name="Google Shape;28;p4"/>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9" name="Google Shape;29;p4"/>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0" name="Google Shape;30;p4"/>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Google Shape;32;p5"/>
          <p:cNvSpPr/>
          <p:nvPr/>
        </p:nvSpPr>
        <p:spPr>
          <a:xfrm>
            <a:off x="-2380" y="-925"/>
            <a:ext cx="9146380" cy="6858925"/>
          </a:xfrm>
          <a:custGeom>
            <a:avLst/>
            <a:gdLst/>
            <a:ahLst/>
            <a:cxnLst/>
            <a:rect l="l" t="t" r="r" b="b"/>
            <a:pathLst>
              <a:path w="120000" h="120000" extrusionOk="0">
                <a:moveTo>
                  <a:pt x="0" y="120000"/>
                </a:moveTo>
                <a:lnTo>
                  <a:pt x="101524" y="0"/>
                </a:lnTo>
                <a:lnTo>
                  <a:pt x="120000" y="16"/>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33" name="Google Shape;33;p5"/>
          <p:cNvSpPr/>
          <p:nvPr/>
        </p:nvSpPr>
        <p:spPr>
          <a:xfrm>
            <a:off x="0" y="2647950"/>
            <a:ext cx="3571875" cy="4210050"/>
          </a:xfrm>
          <a:prstGeom prst="rtTriangl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34" name="Google Shape;34;p5"/>
          <p:cNvSpPr txBox="1">
            <a:spLocks noGrp="1"/>
          </p:cNvSpPr>
          <p:nvPr>
            <p:ph type="title"/>
          </p:nvPr>
        </p:nvSpPr>
        <p:spPr>
          <a:xfrm rot="-2460000">
            <a:off x="819399" y="1726737"/>
            <a:ext cx="5650992" cy="1207509"/>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dk1"/>
              </a:buClr>
              <a:buSzPts val="1400"/>
              <a:buFont typeface="Source Sans Pro"/>
              <a:buNone/>
              <a:defRPr sz="32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rot="-2460000">
            <a:off x="1216152" y="2468304"/>
            <a:ext cx="6510528" cy="32918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1800" b="0" i="0" u="none" strike="noStrike" cap="none">
                <a:solidFill>
                  <a:srgbClr val="888888"/>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600" b="0" i="0" u="none" strike="noStrike" cap="none">
                <a:solidFill>
                  <a:srgbClr val="888888"/>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1400" b="0" i="0" u="none" strike="noStrike" cap="none">
                <a:solidFill>
                  <a:srgbClr val="888888"/>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1400" b="0" i="0" u="none" strike="noStrike" cap="none">
                <a:solidFill>
                  <a:srgbClr val="888888"/>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36" name="Google Shape;36;p5"/>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7" name="Google Shape;37;p5"/>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8" name="Google Shape;38;p5"/>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body" idx="1"/>
          </p:nvPr>
        </p:nvSpPr>
        <p:spPr>
          <a:xfrm>
            <a:off x="822960" y="1097280"/>
            <a:ext cx="3200400" cy="371246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2800" b="1" i="0" u="none" strike="noStrike" cap="none">
                <a:solidFill>
                  <a:schemeClr val="dk1"/>
                </a:solidFill>
                <a:latin typeface="Source Sans Pro"/>
                <a:ea typeface="Source Sans Pro"/>
                <a:cs typeface="Source Sans Pro"/>
                <a:sym typeface="Source Sans Pro"/>
              </a:defRPr>
            </a:lvl1pPr>
            <a:lvl2pPr marL="914400" marR="0" lvl="1" indent="-381000" algn="l">
              <a:lnSpc>
                <a:spcPct val="100000"/>
              </a:lnSpc>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a:ea typeface="Source Sans Pro"/>
                <a:cs typeface="Source Sans Pro"/>
                <a:sym typeface="Source Sans Pro"/>
              </a:defRPr>
            </a:lvl2pPr>
            <a:lvl3pPr marL="1371600" marR="0" lvl="2"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3pPr>
            <a:lvl4pPr marL="1828800" marR="0" lvl="3"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1" name="Google Shape;41;p6"/>
          <p:cNvSpPr txBox="1">
            <a:spLocks noGrp="1"/>
          </p:cNvSpPr>
          <p:nvPr>
            <p:ph type="body" idx="2"/>
          </p:nvPr>
        </p:nvSpPr>
        <p:spPr>
          <a:xfrm>
            <a:off x="4700016" y="1097280"/>
            <a:ext cx="3200400" cy="371246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2800" b="1" i="0" u="none" strike="noStrike" cap="none">
                <a:solidFill>
                  <a:schemeClr val="dk1"/>
                </a:solidFill>
                <a:latin typeface="Source Sans Pro"/>
                <a:ea typeface="Source Sans Pro"/>
                <a:cs typeface="Source Sans Pro"/>
                <a:sym typeface="Source Sans Pro"/>
              </a:defRPr>
            </a:lvl1pPr>
            <a:lvl2pPr marL="914400" marR="0" lvl="1" indent="-381000" algn="l">
              <a:lnSpc>
                <a:spcPct val="100000"/>
              </a:lnSpc>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a:ea typeface="Source Sans Pro"/>
                <a:cs typeface="Source Sans Pro"/>
                <a:sym typeface="Source Sans Pro"/>
              </a:defRPr>
            </a:lvl2pPr>
            <a:lvl3pPr marL="1371600" marR="0" lvl="2"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3pPr>
            <a:lvl4pPr marL="1828800" marR="0" lvl="3"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2" name="Google Shape;42;p6"/>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3" name="Google Shape;43;p6"/>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4" name="Google Shape;44;p6"/>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5" name="Google Shape;45;p6"/>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8" name="Google Shape;48;p7"/>
          <p:cNvSpPr txBox="1">
            <a:spLocks noGrp="1"/>
          </p:cNvSpPr>
          <p:nvPr>
            <p:ph type="body" idx="1"/>
          </p:nvPr>
        </p:nvSpPr>
        <p:spPr>
          <a:xfrm>
            <a:off x="822960" y="1097280"/>
            <a:ext cx="3200400" cy="548640"/>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8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2000" b="1" i="0" u="none" strike="noStrike" cap="none">
                <a:solidFill>
                  <a:schemeClr val="dk1"/>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800" b="1" i="0" u="none" strike="noStrike" cap="none">
                <a:solidFill>
                  <a:schemeClr val="dk1"/>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1600" b="1" i="0" u="none" strike="noStrike" cap="none">
                <a:solidFill>
                  <a:schemeClr val="dk1"/>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1600" b="1" i="0" u="none" strike="noStrike" cap="none">
                <a:solidFill>
                  <a:schemeClr val="dk1"/>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49" name="Google Shape;49;p7"/>
          <p:cNvSpPr txBox="1">
            <a:spLocks noGrp="1"/>
          </p:cNvSpPr>
          <p:nvPr>
            <p:ph type="body" idx="2"/>
          </p:nvPr>
        </p:nvSpPr>
        <p:spPr>
          <a:xfrm>
            <a:off x="819150" y="1701848"/>
            <a:ext cx="3200400" cy="3108960"/>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2400" b="1" i="0" u="none" strike="noStrike" cap="none">
                <a:solidFill>
                  <a:schemeClr val="dk1"/>
                </a:solidFill>
                <a:latin typeface="Source Sans Pro"/>
                <a:ea typeface="Source Sans Pro"/>
                <a:cs typeface="Source Sans Pro"/>
                <a:sym typeface="Source Sans Pro"/>
              </a:defRPr>
            </a:lvl1pPr>
            <a:lvl2pPr marL="914400" marR="0" lvl="1"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2pPr>
            <a:lvl3pPr marL="1371600" marR="0" lvl="2"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6pPr>
            <a:lvl7pPr marL="3200400" marR="0" lvl="6"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7pPr>
            <a:lvl8pPr marL="3657600" marR="0" lvl="7"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8pPr>
            <a:lvl9pPr marL="4114800" marR="0" lvl="8"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50" name="Google Shape;50;p7"/>
          <p:cNvSpPr txBox="1">
            <a:spLocks noGrp="1"/>
          </p:cNvSpPr>
          <p:nvPr>
            <p:ph type="body" idx="3"/>
          </p:nvPr>
        </p:nvSpPr>
        <p:spPr>
          <a:xfrm>
            <a:off x="4700016" y="1097280"/>
            <a:ext cx="3200400" cy="548640"/>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8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2000" b="1" i="0" u="none" strike="noStrike" cap="none">
                <a:solidFill>
                  <a:schemeClr val="dk1"/>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800" b="1" i="0" u="none" strike="noStrike" cap="none">
                <a:solidFill>
                  <a:schemeClr val="dk1"/>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1600" b="1" i="0" u="none" strike="noStrike" cap="none">
                <a:solidFill>
                  <a:schemeClr val="dk1"/>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1600" b="1" i="0" u="none" strike="noStrike" cap="none">
                <a:solidFill>
                  <a:schemeClr val="dk1"/>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51" name="Google Shape;51;p7"/>
          <p:cNvSpPr txBox="1">
            <a:spLocks noGrp="1"/>
          </p:cNvSpPr>
          <p:nvPr>
            <p:ph type="body" idx="4"/>
          </p:nvPr>
        </p:nvSpPr>
        <p:spPr>
          <a:xfrm>
            <a:off x="4700016" y="1701848"/>
            <a:ext cx="3200400" cy="3108960"/>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2400" b="1" i="0" u="none" strike="noStrike" cap="none">
                <a:solidFill>
                  <a:schemeClr val="dk1"/>
                </a:solidFill>
                <a:latin typeface="Source Sans Pro"/>
                <a:ea typeface="Source Sans Pro"/>
                <a:cs typeface="Source Sans Pro"/>
                <a:sym typeface="Source Sans Pro"/>
              </a:defRPr>
            </a:lvl1pPr>
            <a:lvl2pPr marL="914400" marR="0" lvl="1"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2pPr>
            <a:lvl3pPr marL="1371600" marR="0" lvl="2" indent="-342900" algn="l">
              <a:lnSpc>
                <a:spcPct val="100000"/>
              </a:lnSpc>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a:ea typeface="Source Sans Pro"/>
                <a:cs typeface="Source Sans Pro"/>
                <a:sym typeface="Source Sans Pro"/>
              </a:defRPr>
            </a:lvl3pPr>
            <a:lvl4pPr marL="1828800" marR="0" lvl="3"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6pPr>
            <a:lvl7pPr marL="3200400" marR="0" lvl="6"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7pPr>
            <a:lvl8pPr marL="3657600" marR="0" lvl="7"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8pPr>
            <a:lvl9pPr marL="4114800" marR="0" lvl="8" indent="-330200" algn="l">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52" name="Google Shape;52;p7"/>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3" name="Google Shape;53;p7"/>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4" name="Google Shape;54;p7"/>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7" name="Google Shape;57;p8"/>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Google Shape;58;p8"/>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9" name="Google Shape;59;p8"/>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62" name="Google Shape;62;p9"/>
          <p:cNvSpPr/>
          <p:nvPr/>
        </p:nvSpPr>
        <p:spPr>
          <a:xfrm rot="5400000">
            <a:off x="433389" y="-433387"/>
            <a:ext cx="6858000" cy="7724778"/>
          </a:xfrm>
          <a:prstGeom prst="rtTriangl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63" name="Google Shape;63;p9"/>
          <p:cNvSpPr txBox="1">
            <a:spLocks noGrp="1"/>
          </p:cNvSpPr>
          <p:nvPr>
            <p:ph type="title"/>
          </p:nvPr>
        </p:nvSpPr>
        <p:spPr>
          <a:xfrm rot="-2460000">
            <a:off x="784930" y="1576103"/>
            <a:ext cx="5212080" cy="1089427"/>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FFFFFF"/>
              </a:buClr>
              <a:buSzPts val="1400"/>
              <a:buFont typeface="Source Sans Pro"/>
              <a:buNone/>
              <a:defRPr sz="2800" b="0" i="0" u="none" strike="noStrike" cap="none">
                <a:solidFill>
                  <a:srgbClr val="FFFFFF"/>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4" name="Google Shape;64;p9"/>
          <p:cNvSpPr txBox="1">
            <a:spLocks noGrp="1"/>
          </p:cNvSpPr>
          <p:nvPr>
            <p:ph type="body" idx="1"/>
          </p:nvPr>
        </p:nvSpPr>
        <p:spPr>
          <a:xfrm>
            <a:off x="4749552" y="2618912"/>
            <a:ext cx="3807779" cy="3324687"/>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1"/>
              </a:buClr>
              <a:buSzPts val="1400"/>
              <a:buFont typeface="Arial"/>
              <a:buNone/>
              <a:defRPr sz="3200" b="1" i="0" u="none" strike="noStrike" cap="none">
                <a:solidFill>
                  <a:schemeClr val="dk1"/>
                </a:solidFill>
                <a:latin typeface="Source Sans Pro"/>
                <a:ea typeface="Source Sans Pro"/>
                <a:cs typeface="Source Sans Pro"/>
                <a:sym typeface="Source Sans Pro"/>
              </a:defRPr>
            </a:lvl1pPr>
            <a:lvl2pPr marL="914400" marR="0" lvl="1" indent="-406400" algn="l">
              <a:lnSpc>
                <a:spcPct val="100000"/>
              </a:lnSpc>
              <a:spcBef>
                <a:spcPts val="300"/>
              </a:spcBef>
              <a:spcAft>
                <a:spcPts val="0"/>
              </a:spcAft>
              <a:buClr>
                <a:schemeClr val="accent2"/>
              </a:buClr>
              <a:buSzPts val="2800"/>
              <a:buFont typeface="Noto Sans Symbols"/>
              <a:buChar char="▪"/>
              <a:defRPr sz="2800" b="0" i="0" u="none" strike="noStrike" cap="none">
                <a:solidFill>
                  <a:schemeClr val="dk1"/>
                </a:solidFill>
                <a:latin typeface="Source Sans Pro"/>
                <a:ea typeface="Source Sans Pro"/>
                <a:cs typeface="Source Sans Pro"/>
                <a:sym typeface="Source Sans Pro"/>
              </a:defRPr>
            </a:lvl2pPr>
            <a:lvl3pPr marL="1371600" marR="0" lvl="2" indent="-381000" algn="l">
              <a:lnSpc>
                <a:spcPct val="100000"/>
              </a:lnSpc>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a:ea typeface="Source Sans Pro"/>
                <a:cs typeface="Source Sans Pro"/>
                <a:sym typeface="Source Sans Pro"/>
              </a:defRPr>
            </a:lvl3pPr>
            <a:lvl4pPr marL="1828800" marR="0" lvl="3"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4pPr>
            <a:lvl5pPr marL="2286000" marR="0" lvl="4"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5pPr>
            <a:lvl6pPr marL="2743200" marR="0" lvl="5"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6pPr>
            <a:lvl7pPr marL="3200400" marR="0" lvl="6"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7pPr>
            <a:lvl8pPr marL="3657600" marR="0" lvl="7"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8pPr>
            <a:lvl9pPr marL="4114800" marR="0" lvl="8" indent="-355600" algn="l">
              <a:lnSpc>
                <a:spcPct val="100000"/>
              </a:lnSpc>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65" name="Google Shape;65;p9"/>
          <p:cNvSpPr txBox="1">
            <a:spLocks noGrp="1"/>
          </p:cNvSpPr>
          <p:nvPr>
            <p:ph type="body" idx="2"/>
          </p:nvPr>
        </p:nvSpPr>
        <p:spPr>
          <a:xfrm rot="-2460000">
            <a:off x="1297954" y="2253385"/>
            <a:ext cx="5794760" cy="62331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rgbClr val="FFFFFF"/>
              </a:buClr>
              <a:buSzPts val="1400"/>
              <a:buFont typeface="Arial"/>
              <a:buNone/>
              <a:defRPr sz="1400" b="1" i="0" u="none" strike="noStrike" cap="none">
                <a:solidFill>
                  <a:srgbClr val="FFFFFF"/>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1200" b="0" i="0" u="none" strike="noStrike" cap="none">
                <a:solidFill>
                  <a:schemeClr val="dk1"/>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000" b="0" i="0" u="none" strike="noStrike" cap="none">
                <a:solidFill>
                  <a:schemeClr val="dk1"/>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900" b="0" i="0" u="none" strike="noStrike" cap="none">
                <a:solidFill>
                  <a:schemeClr val="dk1"/>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900" b="0" i="0" u="none" strike="noStrike" cap="none">
                <a:solidFill>
                  <a:schemeClr val="dk1"/>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66" name="Google Shape;66;p9"/>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7" name="Google Shape;67;p9"/>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chemeClr val="dk2"/>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8" name="Google Shape;68;p9"/>
          <p:cNvSpPr>
            <a:spLocks noGrp="1"/>
          </p:cNvSpPr>
          <p:nvPr>
            <p:ph type="sldNum" idx="12"/>
          </p:nvPr>
        </p:nvSpPr>
        <p:spPr>
          <a:xfrm>
            <a:off x="8401038" y="6170822"/>
            <a:ext cx="502920" cy="502920"/>
          </a:xfrm>
          <a:prstGeom prst="ellipse">
            <a:avLst/>
          </a:prstGeom>
          <a:noFill/>
          <a:ln w="9525" cap="flat" cmpd="sng">
            <a:solidFill>
              <a:schemeClr val="dk2"/>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chemeClr val="dk2"/>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a:spLocks noGrp="1"/>
          </p:cNvSpPr>
          <p:nvPr>
            <p:ph type="pic" idx="2"/>
          </p:nvPr>
        </p:nvSpPr>
        <p:spPr>
          <a:xfrm>
            <a:off x="2028825" y="0"/>
            <a:ext cx="7115175" cy="6858000"/>
          </a:xfrm>
          <a:prstGeom prst="rect">
            <a:avLst/>
          </a:prstGeom>
          <a:solidFill>
            <a:schemeClr val="accent3">
              <a:alpha val="80000"/>
            </a:schemeClr>
          </a:solidFill>
          <a:ln>
            <a:noFill/>
          </a:ln>
        </p:spPr>
        <p:txBody>
          <a:bodyPr spcFirstLastPara="1" wrap="square" lIns="91425" tIns="91425" rIns="91425" bIns="91425" anchor="ctr" anchorCtr="0"/>
          <a:lstStyle>
            <a:lvl1pPr marR="0" lvl="0" algn="r" rtl="0">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71" name="Google Shape;71;p10"/>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72" name="Google Shape;72;p10"/>
          <p:cNvSpPr/>
          <p:nvPr/>
        </p:nvSpPr>
        <p:spPr>
          <a:xfrm>
            <a:off x="0" y="5048250"/>
            <a:ext cx="3571875" cy="1809750"/>
          </a:xfrm>
          <a:custGeom>
            <a:avLst/>
            <a:gdLst/>
            <a:ahLst/>
            <a:cxnLst/>
            <a:rect l="l" t="t" r="r" b="b"/>
            <a:pathLst>
              <a:path w="120000" h="120000" extrusionOk="0">
                <a:moveTo>
                  <a:pt x="0" y="120000"/>
                </a:moveTo>
                <a:lnTo>
                  <a:pt x="68480" y="0"/>
                </a:lnTo>
                <a:lnTo>
                  <a:pt x="120000" y="120000"/>
                </a:lnTo>
                <a:lnTo>
                  <a:pt x="0" y="12000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73" name="Google Shape;73;p10"/>
          <p:cNvSpPr txBox="1">
            <a:spLocks noGrp="1"/>
          </p:cNvSpPr>
          <p:nvPr>
            <p:ph type="title"/>
          </p:nvPr>
        </p:nvSpPr>
        <p:spPr>
          <a:xfrm rot="-2460000">
            <a:off x="671197" y="1717501"/>
            <a:ext cx="5486400" cy="867444"/>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10"/>
          <p:cNvSpPr txBox="1">
            <a:spLocks noGrp="1"/>
          </p:cNvSpPr>
          <p:nvPr>
            <p:ph type="body" idx="1"/>
          </p:nvPr>
        </p:nvSpPr>
        <p:spPr>
          <a:xfrm rot="-2460000">
            <a:off x="1143479" y="2180529"/>
            <a:ext cx="6096545" cy="740664"/>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800"/>
              </a:spcBef>
              <a:spcAft>
                <a:spcPts val="0"/>
              </a:spcAft>
              <a:buClr>
                <a:schemeClr val="dk2"/>
              </a:buClr>
              <a:buSzPts val="1400"/>
              <a:buFont typeface="Arial"/>
              <a:buNone/>
              <a:defRPr sz="1400" b="1" i="0" u="none" strike="noStrike" cap="none">
                <a:solidFill>
                  <a:schemeClr val="dk2"/>
                </a:solidFill>
                <a:latin typeface="Source Sans Pro"/>
                <a:ea typeface="Source Sans Pro"/>
                <a:cs typeface="Source Sans Pro"/>
                <a:sym typeface="Source Sans Pro"/>
              </a:defRPr>
            </a:lvl1pPr>
            <a:lvl2pPr marL="914400" marR="0" lvl="1" indent="-228600" algn="l">
              <a:lnSpc>
                <a:spcPct val="100000"/>
              </a:lnSpc>
              <a:spcBef>
                <a:spcPts val="300"/>
              </a:spcBef>
              <a:spcAft>
                <a:spcPts val="0"/>
              </a:spcAft>
              <a:buClr>
                <a:schemeClr val="accent2"/>
              </a:buClr>
              <a:buSzPts val="1600"/>
              <a:buFont typeface="Noto Sans Symbols"/>
              <a:buNone/>
              <a:defRPr sz="1200" b="0" i="0" u="none" strike="noStrike" cap="none">
                <a:solidFill>
                  <a:schemeClr val="dk1"/>
                </a:solidFill>
                <a:latin typeface="Source Sans Pro"/>
                <a:ea typeface="Source Sans Pro"/>
                <a:cs typeface="Source Sans Pro"/>
                <a:sym typeface="Source Sans Pro"/>
              </a:defRPr>
            </a:lvl2pPr>
            <a:lvl3pPr marL="1371600" marR="0" lvl="2" indent="-228600" algn="l">
              <a:lnSpc>
                <a:spcPct val="100000"/>
              </a:lnSpc>
              <a:spcBef>
                <a:spcPts val="300"/>
              </a:spcBef>
              <a:spcAft>
                <a:spcPts val="0"/>
              </a:spcAft>
              <a:buClr>
                <a:schemeClr val="accent2"/>
              </a:buClr>
              <a:buSzPts val="1600"/>
              <a:buFont typeface="Noto Sans Symbols"/>
              <a:buNone/>
              <a:defRPr sz="1000" b="0" i="0" u="none" strike="noStrike" cap="none">
                <a:solidFill>
                  <a:schemeClr val="dk1"/>
                </a:solidFill>
                <a:latin typeface="Source Sans Pro"/>
                <a:ea typeface="Source Sans Pro"/>
                <a:cs typeface="Source Sans Pro"/>
                <a:sym typeface="Source Sans Pro"/>
              </a:defRPr>
            </a:lvl3pPr>
            <a:lvl4pPr marL="1828800" marR="0" lvl="3" indent="-228600" algn="l">
              <a:lnSpc>
                <a:spcPct val="100000"/>
              </a:lnSpc>
              <a:spcBef>
                <a:spcPts val="300"/>
              </a:spcBef>
              <a:spcAft>
                <a:spcPts val="0"/>
              </a:spcAft>
              <a:buClr>
                <a:schemeClr val="accent2"/>
              </a:buClr>
              <a:buSzPts val="1600"/>
              <a:buFont typeface="Noto Sans Symbols"/>
              <a:buNone/>
              <a:defRPr sz="900" b="0" i="0" u="none" strike="noStrike" cap="none">
                <a:solidFill>
                  <a:schemeClr val="dk1"/>
                </a:solidFill>
                <a:latin typeface="Source Sans Pro"/>
                <a:ea typeface="Source Sans Pro"/>
                <a:cs typeface="Source Sans Pro"/>
                <a:sym typeface="Source Sans Pro"/>
              </a:defRPr>
            </a:lvl4pPr>
            <a:lvl5pPr marL="2286000" marR="0" lvl="4" indent="-228600" algn="l">
              <a:lnSpc>
                <a:spcPct val="100000"/>
              </a:lnSpc>
              <a:spcBef>
                <a:spcPts val="300"/>
              </a:spcBef>
              <a:spcAft>
                <a:spcPts val="0"/>
              </a:spcAft>
              <a:buClr>
                <a:schemeClr val="accent2"/>
              </a:buClr>
              <a:buSzPts val="1600"/>
              <a:buFont typeface="Noto Sans Symbols"/>
              <a:buNone/>
              <a:defRPr sz="900" b="0" i="0" u="none" strike="noStrike" cap="none">
                <a:solidFill>
                  <a:schemeClr val="dk1"/>
                </a:solidFill>
                <a:latin typeface="Source Sans Pro"/>
                <a:ea typeface="Source Sans Pro"/>
                <a:cs typeface="Source Sans Pro"/>
                <a:sym typeface="Source Sans Pro"/>
              </a:defRPr>
            </a:lvl5pPr>
            <a:lvl6pPr marL="2743200" marR="0" lvl="5"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6pPr>
            <a:lvl7pPr marL="3200400" marR="0" lvl="6"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7pPr>
            <a:lvl8pPr marL="3657600" marR="0" lvl="7"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8pPr>
            <a:lvl9pPr marL="4114800" marR="0" lvl="8" indent="-228600" algn="l">
              <a:lnSpc>
                <a:spcPct val="100000"/>
              </a:lnSpc>
              <a:spcBef>
                <a:spcPts val="300"/>
              </a:spcBef>
              <a:spcAft>
                <a:spcPts val="0"/>
              </a:spcAft>
              <a:buClr>
                <a:schemeClr val="accent2"/>
              </a:buClr>
              <a:buSzPts val="1400"/>
              <a:buFont typeface="Noto Sans Symbols"/>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75" name="Google Shape;75;p10"/>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6" name="Google Shape;76;p10"/>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a:lnSpc>
                <a:spcPct val="100000"/>
              </a:lnSpc>
              <a:spcBef>
                <a:spcPts val="0"/>
              </a:spcBef>
              <a:spcAft>
                <a:spcPts val="0"/>
              </a:spcAft>
              <a:buSzPts val="1400"/>
              <a:buNone/>
              <a:defRPr sz="1000" cap="none">
                <a:solidFill>
                  <a:srgbClr val="FFFFFF"/>
                </a:solidFill>
                <a:latin typeface="Source Sans Pro"/>
                <a:ea typeface="Source Sans Pro"/>
                <a:cs typeface="Source Sans Pro"/>
                <a:sym typeface="Source Sans Pro"/>
              </a:defRPr>
            </a:lvl1pPr>
            <a:lvl2pPr marR="0" lvl="1"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a:lnSpc>
                <a:spcPct val="100000"/>
              </a:lnSpc>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7" name="Google Shape;77;p10"/>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382" y="5050633"/>
            <a:ext cx="3574257" cy="1807368"/>
          </a:xfrm>
          <a:custGeom>
            <a:avLst/>
            <a:gdLst/>
            <a:ahLst/>
            <a:cxnLst/>
            <a:rect l="l" t="t" r="r" b="b"/>
            <a:pathLst>
              <a:path w="120000" h="120000" extrusionOk="0">
                <a:moveTo>
                  <a:pt x="79" y="119999"/>
                </a:moveTo>
                <a:lnTo>
                  <a:pt x="0" y="0"/>
                </a:lnTo>
                <a:lnTo>
                  <a:pt x="68674" y="0"/>
                </a:lnTo>
                <a:lnTo>
                  <a:pt x="119999" y="119999"/>
                </a:lnTo>
                <a:lnTo>
                  <a:pt x="79" y="119999"/>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7" name="Google Shape;7;p1"/>
          <p:cNvSpPr/>
          <p:nvPr/>
        </p:nvSpPr>
        <p:spPr>
          <a:xfrm>
            <a:off x="-2380" y="5051292"/>
            <a:ext cx="9146380" cy="1806709"/>
          </a:xfrm>
          <a:custGeom>
            <a:avLst/>
            <a:gdLst/>
            <a:ahLst/>
            <a:cxnLst/>
            <a:rect l="l" t="t" r="r" b="b"/>
            <a:pathLst>
              <a:path w="120000" h="120000" extrusionOk="0">
                <a:moveTo>
                  <a:pt x="0" y="120000"/>
                </a:moveTo>
                <a:lnTo>
                  <a:pt x="26779" y="0"/>
                </a:lnTo>
                <a:lnTo>
                  <a:pt x="120000" y="61"/>
                </a:lnTo>
                <a:lnTo>
                  <a:pt x="120000" y="120000"/>
                </a:lnTo>
                <a:lnTo>
                  <a:pt x="0" y="12000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ource Sans Pro"/>
              <a:ea typeface="Source Sans Pro"/>
              <a:cs typeface="Source Sans Pro"/>
              <a:sym typeface="Source Sans Pro"/>
            </a:endParaRPr>
          </a:p>
        </p:txBody>
      </p:sp>
      <p:sp>
        <p:nvSpPr>
          <p:cNvPr id="8" name="Google Shape;8;p1"/>
          <p:cNvSpPr txBox="1">
            <a:spLocks noGrp="1"/>
          </p:cNvSpPr>
          <p:nvPr>
            <p:ph type="title"/>
          </p:nvPr>
        </p:nvSpPr>
        <p:spPr>
          <a:xfrm>
            <a:off x="822960" y="365760"/>
            <a:ext cx="7520940" cy="54864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1400"/>
              <a:buFont typeface="Source Sans Pro"/>
              <a:buNone/>
              <a:defRPr sz="28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body" idx="1"/>
          </p:nvPr>
        </p:nvSpPr>
        <p:spPr>
          <a:xfrm>
            <a:off x="822960" y="1100628"/>
            <a:ext cx="7520940" cy="35798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800"/>
              </a:spcBef>
              <a:spcAft>
                <a:spcPts val="0"/>
              </a:spcAft>
              <a:buClr>
                <a:schemeClr val="dk1"/>
              </a:buClr>
              <a:buSzPts val="14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330200"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lnSpc>
                <a:spcPct val="100000"/>
              </a:lnSpc>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00000"/>
              </a:lnSpc>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10" name="Google Shape;10;p1"/>
          <p:cNvSpPr txBox="1">
            <a:spLocks noGrp="1"/>
          </p:cNvSpPr>
          <p:nvPr>
            <p:ph type="dt" idx="10"/>
          </p:nvPr>
        </p:nvSpPr>
        <p:spPr>
          <a:xfrm rot="-2460000">
            <a:off x="201168" y="5870448"/>
            <a:ext cx="2176272" cy="20116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FFFFFF"/>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1" name="Google Shape;11;p1"/>
          <p:cNvSpPr txBox="1">
            <a:spLocks noGrp="1"/>
          </p:cNvSpPr>
          <p:nvPr>
            <p:ph type="ftr" idx="11"/>
          </p:nvPr>
        </p:nvSpPr>
        <p:spPr>
          <a:xfrm>
            <a:off x="3517514" y="6285122"/>
            <a:ext cx="4724400" cy="27432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FFFFFF"/>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2" name="Google Shape;12;p1"/>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000000"/>
              </a:buClr>
              <a:buSzPts val="1650"/>
              <a:buFont typeface="Arial"/>
              <a:buNone/>
              <a:defRPr sz="165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hyperledger.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ctrTitle"/>
          </p:nvPr>
        </p:nvSpPr>
        <p:spPr>
          <a:xfrm>
            <a:off x="259308" y="272956"/>
            <a:ext cx="6206428" cy="2088107"/>
          </a:xfrm>
          <a:prstGeom prst="rect">
            <a:avLst/>
          </a:prstGeom>
          <a:noFill/>
          <a:ln>
            <a:noFill/>
          </a:ln>
        </p:spPr>
        <p:txBody>
          <a:bodyPr spcFirstLastPara="1" wrap="square" lIns="91425" tIns="45700" rIns="91425" bIns="9125" anchor="b" anchorCtr="0">
            <a:noAutofit/>
          </a:bodyPr>
          <a:lstStyle/>
          <a:p>
            <a:pPr marL="0" marR="0" lvl="0" indent="0" algn="l" rtl="0">
              <a:lnSpc>
                <a:spcPct val="100000"/>
              </a:lnSpc>
              <a:spcBef>
                <a:spcPts val="0"/>
              </a:spcBef>
              <a:spcAft>
                <a:spcPts val="0"/>
              </a:spcAft>
              <a:buClr>
                <a:schemeClr val="dk1"/>
              </a:buClr>
              <a:buSzPts val="1400"/>
              <a:buFont typeface="Source Sans Pro"/>
              <a:buNone/>
            </a:pPr>
            <a:r>
              <a:rPr lang="en-US" sz="3200" b="0" i="0" u="none" strike="noStrike" cap="none" dirty="0">
                <a:solidFill>
                  <a:schemeClr val="dk1"/>
                </a:solidFill>
                <a:latin typeface="Source Sans Pro"/>
                <a:ea typeface="Source Sans Pro"/>
                <a:cs typeface="Source Sans Pro"/>
                <a:sym typeface="Source Sans Pro"/>
              </a:rPr>
              <a:t>IMPLEMENTATION OF BLOCK CHAIN TECHNOLOGY FOR STUDENT DATABASE IN JAVA </a:t>
            </a:r>
            <a:r>
              <a:rPr lang="en-US" sz="3200" b="0" i="0" u="none" strike="noStrike" cap="none" dirty="0" smtClean="0">
                <a:solidFill>
                  <a:schemeClr val="dk1"/>
                </a:solidFill>
                <a:latin typeface="Source Sans Pro"/>
                <a:ea typeface="Source Sans Pro"/>
                <a:cs typeface="Source Sans Pro"/>
                <a:sym typeface="Source Sans Pro"/>
              </a:rPr>
              <a:t>PLATFORM</a:t>
            </a:r>
            <a:endParaRPr sz="3200" b="0" i="0" u="none" strike="noStrike" cap="none">
              <a:solidFill>
                <a:schemeClr val="dk1"/>
              </a:solidFill>
              <a:latin typeface="Source Sans Pro"/>
              <a:ea typeface="Source Sans Pro"/>
              <a:cs typeface="Source Sans Pro"/>
              <a:sym typeface="Source Sans Pro"/>
            </a:endParaRPr>
          </a:p>
        </p:txBody>
      </p:sp>
      <p:sp>
        <p:nvSpPr>
          <p:cNvPr id="95" name="Google Shape;95;p13"/>
          <p:cNvSpPr txBox="1">
            <a:spLocks noGrp="1"/>
          </p:cNvSpPr>
          <p:nvPr>
            <p:ph type="subTitle" idx="1"/>
          </p:nvPr>
        </p:nvSpPr>
        <p:spPr>
          <a:xfrm>
            <a:off x="395786" y="3429001"/>
            <a:ext cx="3944202" cy="3156044"/>
          </a:xfrm>
          <a:prstGeom prst="rect">
            <a:avLst/>
          </a:prstGeom>
          <a:noFill/>
          <a:ln>
            <a:noFill/>
          </a:ln>
        </p:spPr>
        <p:txBody>
          <a:bodyPr spcFirstLastPara="1" wrap="square" lIns="91425" tIns="9125"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2800" dirty="0" smtClean="0"/>
              <a:t>STUDENT</a:t>
            </a:r>
            <a:r>
              <a:rPr lang="en-US" sz="2800" b="0" i="0" u="none" strike="noStrike" cap="none" dirty="0" smtClean="0">
                <a:solidFill>
                  <a:schemeClr val="dk1"/>
                </a:solidFill>
                <a:latin typeface="Source Sans Pro"/>
                <a:ea typeface="Source Sans Pro"/>
                <a:cs typeface="Source Sans Pro"/>
                <a:sym typeface="Source Sans Pro"/>
              </a:rPr>
              <a:t> : </a:t>
            </a:r>
          </a:p>
          <a:p>
            <a:pPr marL="0" marR="0" lvl="0" indent="0" algn="l" rtl="0">
              <a:lnSpc>
                <a:spcPct val="100000"/>
              </a:lnSpc>
              <a:spcBef>
                <a:spcPts val="0"/>
              </a:spcBef>
              <a:spcAft>
                <a:spcPts val="0"/>
              </a:spcAft>
              <a:buClr>
                <a:schemeClr val="dk1"/>
              </a:buClr>
              <a:buSzPts val="1400"/>
              <a:buFont typeface="Arial"/>
              <a:buNone/>
            </a:pPr>
            <a:endParaRPr lang="en-IN" sz="2800" dirty="0" smtClean="0"/>
          </a:p>
          <a:p>
            <a:pPr marL="0" marR="0" lvl="0" indent="0" algn="l" rtl="0">
              <a:lnSpc>
                <a:spcPct val="100000"/>
              </a:lnSpc>
              <a:spcBef>
                <a:spcPts val="0"/>
              </a:spcBef>
              <a:spcAft>
                <a:spcPts val="0"/>
              </a:spcAft>
              <a:buClr>
                <a:schemeClr val="dk1"/>
              </a:buClr>
              <a:buSzPts val="1400"/>
              <a:buFont typeface="Arial"/>
              <a:buNone/>
            </a:pPr>
            <a:r>
              <a:rPr lang="en-IN" sz="2800" dirty="0" smtClean="0"/>
              <a:t>M.PRUDHVI RAM</a:t>
            </a:r>
            <a:endParaRPr lang="en-US" sz="2800" b="0" i="0" u="none" strike="noStrike" cap="none" dirty="0" smtClean="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400"/>
              <a:buFont typeface="Arial"/>
              <a:buNone/>
            </a:pPr>
            <a:endParaRPr/>
          </a:p>
          <a:p>
            <a:pPr marL="0" indent="0">
              <a:spcBef>
                <a:spcPts val="0"/>
              </a:spcBef>
            </a:pPr>
            <a:endParaRPr/>
          </a:p>
          <a:p>
            <a:pPr marL="0" marR="0" lvl="0" indent="0" algn="l" rtl="0">
              <a:lnSpc>
                <a:spcPct val="100000"/>
              </a:lnSpc>
              <a:spcBef>
                <a:spcPts val="0"/>
              </a:spcBef>
              <a:spcAft>
                <a:spcPts val="0"/>
              </a:spcAft>
              <a:buClr>
                <a:schemeClr val="dk1"/>
              </a:buClr>
              <a:buSzPts val="1400"/>
              <a:buFont typeface="Arial"/>
              <a:buNone/>
            </a:pP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acle-s-code.PNG"/>
          <p:cNvPicPr>
            <a:picLocks noChangeAspect="1"/>
          </p:cNvPicPr>
          <p:nvPr/>
        </p:nvPicPr>
        <p:blipFill>
          <a:blip r:embed="rId2"/>
          <a:stretch>
            <a:fillRect/>
          </a:stretch>
        </p:blipFill>
        <p:spPr>
          <a:xfrm>
            <a:off x="0" y="0"/>
            <a:ext cx="4857752" cy="3286124"/>
          </a:xfrm>
          <a:prstGeom prst="rect">
            <a:avLst/>
          </a:prstGeom>
        </p:spPr>
      </p:pic>
      <p:pic>
        <p:nvPicPr>
          <p:cNvPr id="3" name="Picture 2" descr="oracle-p-key.PNG"/>
          <p:cNvPicPr>
            <a:picLocks noChangeAspect="1"/>
          </p:cNvPicPr>
          <p:nvPr/>
        </p:nvPicPr>
        <p:blipFill>
          <a:blip r:embed="rId3"/>
          <a:stretch>
            <a:fillRect/>
          </a:stretch>
        </p:blipFill>
        <p:spPr>
          <a:xfrm>
            <a:off x="4857752" y="0"/>
            <a:ext cx="4286248" cy="3214686"/>
          </a:xfrm>
          <a:prstGeom prst="rect">
            <a:avLst/>
          </a:prstGeom>
        </p:spPr>
      </p:pic>
      <p:pic>
        <p:nvPicPr>
          <p:cNvPr id="4" name="Picture 3" descr="oracle-s-table.PNG"/>
          <p:cNvPicPr>
            <a:picLocks noChangeAspect="1"/>
          </p:cNvPicPr>
          <p:nvPr/>
        </p:nvPicPr>
        <p:blipFill>
          <a:blip r:embed="rId4"/>
          <a:stretch>
            <a:fillRect/>
          </a:stretch>
        </p:blipFill>
        <p:spPr>
          <a:xfrm>
            <a:off x="0" y="3286124"/>
            <a:ext cx="9144000" cy="35718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s-data.PNG"/>
          <p:cNvPicPr>
            <a:picLocks noChangeAspect="1"/>
          </p:cNvPicPr>
          <p:nvPr/>
        </p:nvPicPr>
        <p:blipFill>
          <a:blip r:embed="rId2"/>
          <a:stretch>
            <a:fillRect/>
          </a:stretch>
        </p:blipFill>
        <p:spPr>
          <a:xfrm>
            <a:off x="1" y="0"/>
            <a:ext cx="6143635" cy="6858000"/>
          </a:xfrm>
          <a:prstGeom prst="rect">
            <a:avLst/>
          </a:prstGeom>
        </p:spPr>
      </p:pic>
      <p:pic>
        <p:nvPicPr>
          <p:cNvPr id="3" name="Picture 2" descr="J-s-data-out.PNG"/>
          <p:cNvPicPr>
            <a:picLocks noChangeAspect="1"/>
          </p:cNvPicPr>
          <p:nvPr/>
        </p:nvPicPr>
        <p:blipFill>
          <a:blip r:embed="rId3"/>
          <a:stretch>
            <a:fillRect/>
          </a:stretch>
        </p:blipFill>
        <p:spPr>
          <a:xfrm>
            <a:off x="6143636" y="0"/>
            <a:ext cx="3000365"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of bmain.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of-hash.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51.PN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52.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p:nvPr/>
        </p:nvSpPr>
        <p:spPr>
          <a:xfrm>
            <a:off x="545910" y="122831"/>
            <a:ext cx="7625687" cy="4776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Source Sans Pro"/>
                <a:ea typeface="Source Sans Pro"/>
                <a:cs typeface="Source Sans Pro"/>
                <a:sym typeface="Source Sans Pro"/>
              </a:rPr>
              <a:t>FUTURE OF BLOCK CHAIN </a:t>
            </a:r>
            <a:r>
              <a:rPr lang="en-US" sz="2800" b="1" i="0" u="none" strike="noStrike" cap="none" dirty="0" smtClean="0">
                <a:solidFill>
                  <a:schemeClr val="dk1"/>
                </a:solidFill>
                <a:latin typeface="Source Sans Pro"/>
                <a:ea typeface="Source Sans Pro"/>
                <a:cs typeface="Source Sans Pro"/>
                <a:sym typeface="Source Sans Pro"/>
              </a:rPr>
              <a:t>TECHNOLOGY</a:t>
            </a:r>
            <a:endParaRPr sz="2800" b="1" i="0" u="none" strike="noStrike" cap="none">
              <a:solidFill>
                <a:schemeClr val="dk1"/>
              </a:solidFill>
              <a:latin typeface="Source Sans Pro"/>
              <a:ea typeface="Source Sans Pro"/>
              <a:cs typeface="Source Sans Pro"/>
              <a:sym typeface="Source Sans Pro"/>
            </a:endParaRPr>
          </a:p>
        </p:txBody>
      </p:sp>
      <p:sp>
        <p:nvSpPr>
          <p:cNvPr id="140" name="Google Shape;140;p19"/>
          <p:cNvSpPr/>
          <p:nvPr/>
        </p:nvSpPr>
        <p:spPr>
          <a:xfrm>
            <a:off x="641444" y="900752"/>
            <a:ext cx="8052179" cy="5575309"/>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The future of block chain technology looks very promising if you have a look at the investments made by huge companies.</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BOA – Got patents for automating process of creating letters of credit using BCT.</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Apple – Applied patent for using BCT in </a:t>
            </a:r>
            <a:r>
              <a:rPr lang="en-US" sz="2000" b="1" i="0" u="none" strike="noStrike" cap="none" dirty="0" err="1">
                <a:solidFill>
                  <a:srgbClr val="333333"/>
                </a:solidFill>
                <a:highlight>
                  <a:srgbClr val="FFFFFF"/>
                </a:highlight>
                <a:latin typeface="Arial"/>
                <a:ea typeface="Arial"/>
                <a:cs typeface="Arial"/>
                <a:sym typeface="Arial"/>
              </a:rPr>
              <a:t>timestamping</a:t>
            </a:r>
            <a:r>
              <a:rPr lang="en-US" sz="2000" b="1" i="0" u="none" strike="noStrike" cap="none" dirty="0">
                <a:solidFill>
                  <a:srgbClr val="333333"/>
                </a:solidFill>
                <a:highlight>
                  <a:srgbClr val="FFFFFF"/>
                </a:highlight>
                <a:latin typeface="Arial"/>
                <a:ea typeface="Arial"/>
                <a:cs typeface="Arial"/>
                <a:sym typeface="Arial"/>
              </a:rPr>
              <a:t> data.</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Intel –Working on how </a:t>
            </a:r>
            <a:r>
              <a:rPr lang="en-US" sz="2000" b="1" i="0" u="none" strike="noStrike" cap="none" dirty="0" smtClean="0">
                <a:solidFill>
                  <a:srgbClr val="333333"/>
                </a:solidFill>
                <a:highlight>
                  <a:srgbClr val="FFFFFF"/>
                </a:highlight>
                <a:latin typeface="Arial"/>
                <a:ea typeface="Arial"/>
                <a:cs typeface="Arial"/>
                <a:sym typeface="Arial"/>
              </a:rPr>
              <a:t>hardware that </a:t>
            </a:r>
            <a:r>
              <a:rPr lang="en-US" sz="2000" b="1" i="0" u="none" strike="noStrike" cap="none" dirty="0">
                <a:solidFill>
                  <a:srgbClr val="333333"/>
                </a:solidFill>
                <a:highlight>
                  <a:srgbClr val="FFFFFF"/>
                </a:highlight>
                <a:latin typeface="Arial"/>
                <a:ea typeface="Arial"/>
                <a:cs typeface="Arial"/>
                <a:sym typeface="Arial"/>
              </a:rPr>
              <a:t>can help BCT.</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Goldman Sachs - Planned to open its own </a:t>
            </a:r>
            <a:r>
              <a:rPr lang="en-US" sz="2000" b="1" i="0" u="none" strike="noStrike" cap="none" dirty="0" err="1">
                <a:solidFill>
                  <a:srgbClr val="333333"/>
                </a:solidFill>
                <a:highlight>
                  <a:srgbClr val="FFFFFF"/>
                </a:highlight>
                <a:latin typeface="Arial"/>
                <a:ea typeface="Arial"/>
                <a:cs typeface="Arial"/>
                <a:sym typeface="Arial"/>
              </a:rPr>
              <a:t>bitcoin</a:t>
            </a:r>
            <a:r>
              <a:rPr lang="en-US" sz="2000" b="1" i="0" u="none" strike="noStrike" cap="none" dirty="0">
                <a:solidFill>
                  <a:srgbClr val="333333"/>
                </a:solidFill>
                <a:highlight>
                  <a:srgbClr val="FFFFFF"/>
                </a:highlight>
                <a:latin typeface="Arial"/>
                <a:ea typeface="Arial"/>
                <a:cs typeface="Arial"/>
                <a:sym typeface="Arial"/>
              </a:rPr>
              <a:t> trading platform.</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IBM , GOOGLE ,</a:t>
            </a:r>
            <a:r>
              <a:rPr lang="en-US" sz="2000" b="1" i="0" u="none" strike="noStrike" cap="none" dirty="0" smtClean="0">
                <a:solidFill>
                  <a:srgbClr val="333333"/>
                </a:solidFill>
                <a:highlight>
                  <a:srgbClr val="FFFFFF"/>
                </a:highlight>
                <a:latin typeface="Arial"/>
                <a:ea typeface="Arial"/>
                <a:cs typeface="Arial"/>
                <a:sym typeface="Arial"/>
              </a:rPr>
              <a:t>FACEBOOK,ORACLE, PRUDENTIAL, ROLLS ROYCE, BOEING, BOSCH, ALI </a:t>
            </a:r>
            <a:r>
              <a:rPr lang="en-US" sz="2000" b="1" i="0" u="none" strike="noStrike" cap="none" dirty="0">
                <a:solidFill>
                  <a:srgbClr val="333333"/>
                </a:solidFill>
                <a:highlight>
                  <a:srgbClr val="FFFFFF"/>
                </a:highlight>
                <a:latin typeface="Arial"/>
                <a:ea typeface="Arial"/>
                <a:cs typeface="Arial"/>
                <a:sym typeface="Arial"/>
              </a:rPr>
              <a:t>BABA</a:t>
            </a:r>
            <a:r>
              <a:rPr lang="en-US" sz="2000" b="1" i="0" u="none" strike="noStrike" cap="none" dirty="0" smtClean="0">
                <a:solidFill>
                  <a:srgbClr val="333333"/>
                </a:solidFill>
                <a:highlight>
                  <a:srgbClr val="FFFFFF"/>
                </a:highlight>
                <a:latin typeface="Arial"/>
                <a:ea typeface="Arial"/>
                <a:cs typeface="Arial"/>
                <a:sym typeface="Arial"/>
              </a:rPr>
              <a:t>, SAMSUNG , MICROSOFT </a:t>
            </a:r>
            <a:r>
              <a:rPr lang="en-US" sz="2000" b="1" i="0" u="none" strike="noStrike" cap="none" dirty="0">
                <a:solidFill>
                  <a:srgbClr val="333333"/>
                </a:solidFill>
                <a:highlight>
                  <a:srgbClr val="FFFFFF"/>
                </a:highlight>
                <a:latin typeface="Arial"/>
                <a:ea typeface="Arial"/>
                <a:cs typeface="Arial"/>
                <a:sym typeface="Arial"/>
              </a:rPr>
              <a:t>and many more..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p:nvPr/>
        </p:nvSpPr>
        <p:spPr>
          <a:xfrm>
            <a:off x="545910" y="122831"/>
            <a:ext cx="7625687" cy="4776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dirty="0" smtClean="0">
                <a:solidFill>
                  <a:schemeClr val="dk1"/>
                </a:solidFill>
                <a:latin typeface="Source Sans Pro"/>
                <a:ea typeface="Source Sans Pro"/>
                <a:cs typeface="Source Sans Pro"/>
                <a:sym typeface="Source Sans Pro"/>
              </a:rPr>
              <a:t>REFERENCES</a:t>
            </a:r>
            <a:endParaRPr sz="2800" b="1" i="0" u="none" strike="noStrike" cap="none">
              <a:solidFill>
                <a:schemeClr val="dk1"/>
              </a:solidFill>
              <a:latin typeface="Source Sans Pro"/>
              <a:ea typeface="Source Sans Pro"/>
              <a:cs typeface="Source Sans Pro"/>
              <a:sym typeface="Source Sans Pro"/>
            </a:endParaRPr>
          </a:p>
        </p:txBody>
      </p:sp>
      <p:sp>
        <p:nvSpPr>
          <p:cNvPr id="140" name="Google Shape;140;p19"/>
          <p:cNvSpPr/>
          <p:nvPr/>
        </p:nvSpPr>
        <p:spPr>
          <a:xfrm>
            <a:off x="0" y="642918"/>
            <a:ext cx="9001156" cy="6072230"/>
          </a:xfrm>
          <a:prstGeom prst="rect">
            <a:avLst/>
          </a:prstGeom>
          <a:noFill/>
          <a:ln>
            <a:noFill/>
          </a:ln>
        </p:spPr>
        <p:txBody>
          <a:bodyPr spcFirstLastPara="1" wrap="square" lIns="91425" tIns="45700" rIns="91425" bIns="45700" anchor="t" anchorCtr="0">
            <a:noAutofit/>
          </a:bodyPr>
          <a:lstStyle/>
          <a:p>
            <a:pPr marL="457200" indent="-342900">
              <a:lnSpc>
                <a:spcPct val="150000"/>
              </a:lnSpc>
              <a:buClr>
                <a:schemeClr val="dk1"/>
              </a:buClr>
              <a:buSzPts val="1800"/>
              <a:buFont typeface="Source Sans Pro"/>
              <a:buChar char="●"/>
            </a:pPr>
            <a:r>
              <a:rPr lang="en-US" sz="2000" dirty="0" smtClean="0"/>
              <a:t>Satoshi </a:t>
            </a:r>
            <a:r>
              <a:rPr lang="en-US" sz="2000" dirty="0" err="1" smtClean="0"/>
              <a:t>Nakamoto</a:t>
            </a:r>
            <a:r>
              <a:rPr lang="en-US" sz="2000" dirty="0" smtClean="0"/>
              <a:t>, “</a:t>
            </a:r>
            <a:r>
              <a:rPr lang="en-US" sz="2000" dirty="0" err="1" smtClean="0"/>
              <a:t>Bitcoin</a:t>
            </a:r>
            <a:r>
              <a:rPr lang="en-US" sz="2000" dirty="0" smtClean="0"/>
              <a:t>: A peer-to-peer electronic cash system,” 2008.</a:t>
            </a:r>
          </a:p>
          <a:p>
            <a:pPr marL="457200" indent="-342900">
              <a:lnSpc>
                <a:spcPct val="150000"/>
              </a:lnSpc>
              <a:buClr>
                <a:schemeClr val="dk1"/>
              </a:buClr>
              <a:buSzPts val="1800"/>
              <a:buFont typeface="Source Sans Pro"/>
              <a:buChar char="●"/>
            </a:pPr>
            <a:r>
              <a:rPr lang="en-US" sz="2000" dirty="0" smtClean="0"/>
              <a:t>Consortium chain development.” Available </a:t>
            </a:r>
            <a:r>
              <a:rPr lang="en-US" sz="2000" dirty="0" err="1" smtClean="0"/>
              <a:t>at:https</a:t>
            </a:r>
            <a:r>
              <a:rPr lang="en-US" sz="2000" dirty="0" smtClean="0"/>
              <a:t>://</a:t>
            </a:r>
            <a:r>
              <a:rPr lang="en-US" sz="2000" dirty="0" err="1" smtClean="0"/>
              <a:t>github.com</a:t>
            </a:r>
            <a:r>
              <a:rPr lang="en-US" sz="2000" dirty="0" smtClean="0"/>
              <a:t>/</a:t>
            </a:r>
            <a:r>
              <a:rPr lang="en-US" sz="2000" dirty="0" err="1" smtClean="0"/>
              <a:t>ethereum</a:t>
            </a:r>
            <a:r>
              <a:rPr lang="en-US" sz="2000" dirty="0" smtClean="0"/>
              <a:t>/wiki/wiki/Cons </a:t>
            </a:r>
            <a:r>
              <a:rPr lang="en-US" sz="2000" dirty="0" err="1" smtClean="0"/>
              <a:t>ortium</a:t>
            </a:r>
            <a:r>
              <a:rPr lang="en-US" sz="2000" dirty="0" smtClean="0"/>
              <a:t>-Chain- Development.</a:t>
            </a:r>
            <a:endParaRPr smtClean="0"/>
          </a:p>
          <a:p>
            <a:pPr marL="457200" indent="-342900">
              <a:lnSpc>
                <a:spcPct val="150000"/>
              </a:lnSpc>
              <a:buClr>
                <a:schemeClr val="dk1"/>
              </a:buClr>
              <a:buSzPts val="1800"/>
              <a:buFont typeface="Source Sans Pro"/>
              <a:buChar char="●"/>
            </a:pPr>
            <a:r>
              <a:rPr lang="en-US" sz="2000" dirty="0" smtClean="0"/>
              <a:t>“</a:t>
            </a:r>
            <a:r>
              <a:rPr lang="en-US" sz="2000" dirty="0" err="1" smtClean="0"/>
              <a:t>Hyperledger</a:t>
            </a:r>
            <a:r>
              <a:rPr lang="en-US" sz="2000" dirty="0" smtClean="0"/>
              <a:t> project,” 2015. Available at </a:t>
            </a:r>
            <a:r>
              <a:rPr lang="en-US" sz="2000" dirty="0" smtClean="0">
                <a:hlinkClick r:id="rId3"/>
              </a:rPr>
              <a:t>https://www.hyperledger.org/</a:t>
            </a:r>
            <a:endParaRPr lang="en-US" sz="2000" dirty="0" smtClean="0"/>
          </a:p>
          <a:p>
            <a:pPr marL="457200" indent="-342900">
              <a:lnSpc>
                <a:spcPct val="150000"/>
              </a:lnSpc>
              <a:buClr>
                <a:schemeClr val="dk1"/>
              </a:buClr>
              <a:buSzPts val="1800"/>
              <a:buFont typeface="Source Sans Pro"/>
              <a:buChar char="●"/>
            </a:pPr>
            <a:r>
              <a:rPr lang="en-US" sz="2000" dirty="0" smtClean="0"/>
              <a:t>G. </a:t>
            </a:r>
            <a:r>
              <a:rPr lang="en-US" sz="2000" dirty="0" err="1" smtClean="0"/>
              <a:t>Foroglou</a:t>
            </a:r>
            <a:r>
              <a:rPr lang="en-US" sz="2000" dirty="0" smtClean="0"/>
              <a:t> and </a:t>
            </a:r>
            <a:r>
              <a:rPr lang="en-US" sz="2000" dirty="0" err="1" smtClean="0"/>
              <a:t>A.L.Tsilidou,“Further</a:t>
            </a:r>
            <a:r>
              <a:rPr lang="en-US" sz="2000" dirty="0" smtClean="0"/>
              <a:t> applications of the </a:t>
            </a:r>
            <a:r>
              <a:rPr lang="en-US" sz="2000" dirty="0" err="1" smtClean="0"/>
              <a:t>blockchain</a:t>
            </a:r>
            <a:r>
              <a:rPr lang="en-US" sz="2000" dirty="0" smtClean="0"/>
              <a:t>,”.</a:t>
            </a:r>
          </a:p>
          <a:p>
            <a:pPr marL="457200" indent="-342900">
              <a:lnSpc>
                <a:spcPct val="150000"/>
              </a:lnSpc>
              <a:buClr>
                <a:schemeClr val="dk1"/>
              </a:buClr>
              <a:buSzPts val="1800"/>
              <a:buFont typeface="Source Sans Pro"/>
              <a:buChar char="●"/>
            </a:pPr>
            <a:r>
              <a:rPr lang="en-US" sz="2000" dirty="0" smtClean="0"/>
              <a:t>C.  Noyes,  “</a:t>
            </a:r>
            <a:r>
              <a:rPr lang="en-US" sz="2000" dirty="0" err="1" smtClean="0"/>
              <a:t>Bitav</a:t>
            </a:r>
            <a:r>
              <a:rPr lang="en-US" sz="2000" dirty="0" smtClean="0"/>
              <a:t>:  Fast  anti-malware  by distributed </a:t>
            </a:r>
            <a:r>
              <a:rPr lang="en-US" sz="2000" dirty="0" err="1" smtClean="0"/>
              <a:t>blockchain</a:t>
            </a:r>
            <a:r>
              <a:rPr lang="en-US" sz="2000" dirty="0" smtClean="0"/>
              <a:t> consensus and </a:t>
            </a:r>
            <a:r>
              <a:rPr lang="en-US" sz="2000" dirty="0" err="1" smtClean="0"/>
              <a:t>feedforward</a:t>
            </a:r>
            <a:r>
              <a:rPr lang="en-US" sz="2000" dirty="0" smtClean="0"/>
              <a:t> scanning,” </a:t>
            </a:r>
            <a:r>
              <a:rPr lang="en-US" sz="2000" dirty="0" err="1" smtClean="0"/>
              <a:t>arXiv</a:t>
            </a:r>
            <a:r>
              <a:rPr lang="en-US" sz="2000" dirty="0" smtClean="0"/>
              <a:t> 2016.</a:t>
            </a:r>
          </a:p>
          <a:p>
            <a:pPr marL="457200" lvl="0" indent="-342900">
              <a:lnSpc>
                <a:spcPct val="150000"/>
              </a:lnSpc>
              <a:buClr>
                <a:schemeClr val="dk1"/>
              </a:buClr>
              <a:buSzPts val="1800"/>
              <a:buFont typeface="Source Sans Pro"/>
              <a:buChar char="●"/>
            </a:pPr>
            <a:r>
              <a:rPr lang="en-US" sz="2000" b="1" i="0" u="none" strike="noStrike" cap="none" dirty="0" smtClean="0">
                <a:solidFill>
                  <a:srgbClr val="333333"/>
                </a:solidFill>
                <a:highlight>
                  <a:srgbClr val="FFFFFF"/>
                </a:highlight>
                <a:latin typeface="Arial"/>
                <a:ea typeface="Arial"/>
                <a:cs typeface="Arial"/>
                <a:sym typeface="Arial"/>
              </a:rPr>
              <a:t> </a:t>
            </a:r>
            <a:r>
              <a:rPr lang="en-US" sz="2000" dirty="0" smtClean="0"/>
              <a:t>M. </a:t>
            </a:r>
            <a:r>
              <a:rPr lang="en-US" sz="2000" dirty="0" err="1" smtClean="0"/>
              <a:t>Sharples</a:t>
            </a:r>
            <a:r>
              <a:rPr lang="en-US" sz="2000" dirty="0" smtClean="0"/>
              <a:t> and J. </a:t>
            </a:r>
            <a:r>
              <a:rPr lang="en-US" sz="2000" dirty="0" err="1" smtClean="0"/>
              <a:t>Domingue</a:t>
            </a:r>
            <a:r>
              <a:rPr lang="en-US" sz="2000" dirty="0" smtClean="0"/>
              <a:t>, “The </a:t>
            </a:r>
            <a:r>
              <a:rPr lang="en-US" sz="2000" dirty="0" err="1" smtClean="0"/>
              <a:t>blockchain</a:t>
            </a:r>
            <a:r>
              <a:rPr lang="en-US" sz="2000" dirty="0" smtClean="0"/>
              <a:t> and kudos: A distributed system for the educational record, reputation and reward.</a:t>
            </a:r>
          </a:p>
          <a:p>
            <a:pPr marL="457200" lvl="0" indent="-342900">
              <a:lnSpc>
                <a:spcPct val="150000"/>
              </a:lnSpc>
              <a:buClr>
                <a:schemeClr val="dk1"/>
              </a:buClr>
              <a:buSzPts val="1800"/>
            </a:pPr>
            <a:endParaRPr smtClean="0"/>
          </a:p>
          <a:p>
            <a:pPr marL="457200" lvl="0" indent="-342900">
              <a:lnSpc>
                <a:spcPct val="150000"/>
              </a:lnSpc>
              <a:buClr>
                <a:schemeClr val="dk1"/>
              </a:buClr>
              <a:buSzPts val="1800"/>
              <a:buFont typeface="Source Sans Pro"/>
              <a:buChar char="●"/>
            </a:pPr>
            <a:r>
              <a:rPr lang="en-US" sz="2000" dirty="0" smtClean="0"/>
              <a:t>A. </a:t>
            </a:r>
            <a:r>
              <a:rPr lang="en-US" sz="2000" dirty="0" err="1" smtClean="0"/>
              <a:t>Kosba</a:t>
            </a:r>
            <a:r>
              <a:rPr lang="en-US" sz="2000" dirty="0" smtClean="0"/>
              <a:t>, A. Miller, E. Shi, Z. </a:t>
            </a:r>
            <a:r>
              <a:rPr lang="en-US" sz="2000" dirty="0" err="1" smtClean="0"/>
              <a:t>Wen</a:t>
            </a:r>
            <a:r>
              <a:rPr lang="en-US" sz="2000" dirty="0" smtClean="0"/>
              <a:t>, and C. </a:t>
            </a:r>
            <a:r>
              <a:rPr lang="en-US" sz="2000" dirty="0" err="1" smtClean="0"/>
              <a:t>Papamanthou,"Hawk</a:t>
            </a:r>
            <a:r>
              <a:rPr lang="en-US" sz="2000" dirty="0" smtClean="0"/>
              <a:t>: The </a:t>
            </a:r>
            <a:r>
              <a:rPr lang="en-US" sz="2000" dirty="0" err="1" smtClean="0"/>
              <a:t>blockchain</a:t>
            </a:r>
            <a:r>
              <a:rPr lang="en-US" sz="2000" dirty="0" smtClean="0"/>
              <a:t> model of cryptography and privacy-preserving smart contracts.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p:nvPr/>
        </p:nvSpPr>
        <p:spPr>
          <a:xfrm>
            <a:off x="873457" y="339300"/>
            <a:ext cx="7181368" cy="108943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dirty="0" smtClean="0">
                <a:solidFill>
                  <a:srgbClr val="000000"/>
                </a:solidFill>
                <a:latin typeface="Comic Sans MS" pitchFamily="66" charset="0"/>
                <a:sym typeface="Arial"/>
              </a:rPr>
              <a:t>THANK YOU </a:t>
            </a:r>
            <a:r>
              <a:rPr lang="en-US" sz="3000" b="0" i="0" u="none" strike="noStrike" cap="none" smtClean="0">
                <a:solidFill>
                  <a:srgbClr val="000000"/>
                </a:solidFill>
                <a:latin typeface="Comic Sans MS" pitchFamily="66" charset="0"/>
                <a:sym typeface="Arial"/>
              </a:rPr>
              <a:t>FOR LISTENING.</a:t>
            </a:r>
            <a:endParaRPr lang="en-US" sz="3000" b="0" i="0" u="none" strike="noStrike" cap="none" dirty="0" smtClean="0">
              <a:solidFill>
                <a:srgbClr val="000000"/>
              </a:solidFill>
              <a:latin typeface="Comic Sans MS" pitchFamily="66" charset="0"/>
              <a:sym typeface="Arial"/>
            </a:endParaRPr>
          </a:p>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dirty="0" smtClean="0">
                <a:solidFill>
                  <a:srgbClr val="000000"/>
                </a:solidFill>
                <a:latin typeface="Comic Sans MS" pitchFamily="66" charset="0"/>
                <a:sym typeface="Arial"/>
              </a:rPr>
              <a:t>ANY QUERIES</a:t>
            </a:r>
            <a:r>
              <a:rPr lang="en-US" sz="3000" dirty="0">
                <a:latin typeface="Comic Sans MS" pitchFamily="66" charset="0"/>
              </a:rPr>
              <a:t>?</a:t>
            </a:r>
            <a:endParaRPr lang="en-US" sz="3000" b="0" i="0" u="none" strike="noStrike" cap="none" dirty="0" smtClean="0">
              <a:solidFill>
                <a:srgbClr val="000000"/>
              </a:solidFill>
              <a:latin typeface="Comic Sans MS" pitchFamily="66" charset="0"/>
              <a:sym typeface="Arial"/>
            </a:endParaRPr>
          </a:p>
        </p:txBody>
      </p:sp>
      <p:pic>
        <p:nvPicPr>
          <p:cNvPr id="146" name="Google Shape;146;p20"/>
          <p:cNvPicPr preferRelativeResize="0"/>
          <p:nvPr/>
        </p:nvPicPr>
        <p:blipFill rotWithShape="1">
          <a:blip r:embed="rId3">
            <a:alphaModFix/>
          </a:blip>
          <a:srcRect/>
          <a:stretch/>
        </p:blipFill>
        <p:spPr>
          <a:xfrm>
            <a:off x="2214546" y="1500174"/>
            <a:ext cx="4260825" cy="356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smtClean="0">
                <a:solidFill>
                  <a:schemeClr val="dk1"/>
                </a:solidFill>
                <a:latin typeface="Source Sans Pro"/>
                <a:ea typeface="Source Sans Pro"/>
                <a:cs typeface="Source Sans Pro"/>
                <a:sym typeface="Source Sans Pro"/>
              </a:rPr>
              <a:t>ABSTRACT</a:t>
            </a:r>
            <a:endParaRPr sz="2400" b="0" i="0" u="none" strike="noStrike" cap="none">
              <a:solidFill>
                <a:schemeClr val="dk1"/>
              </a:solidFill>
              <a:latin typeface="Source Sans Pro"/>
              <a:ea typeface="Source Sans Pro"/>
              <a:cs typeface="Source Sans Pro"/>
              <a:sym typeface="Source Sans Pro"/>
            </a:endParaRPr>
          </a:p>
        </p:txBody>
      </p:sp>
      <p:sp>
        <p:nvSpPr>
          <p:cNvPr id="115" name="Google Shape;115;p15"/>
          <p:cNvSpPr/>
          <p:nvPr/>
        </p:nvSpPr>
        <p:spPr>
          <a:xfrm>
            <a:off x="357159" y="928670"/>
            <a:ext cx="8501122" cy="4071966"/>
          </a:xfrm>
          <a:prstGeom prst="rect">
            <a:avLst/>
          </a:prstGeom>
          <a:noFill/>
          <a:ln>
            <a:noFill/>
          </a:ln>
        </p:spPr>
        <p:txBody>
          <a:bodyPr spcFirstLastPara="1" wrap="square" lIns="91425" tIns="45700" rIns="91425" bIns="45700" anchor="t" anchorCtr="0">
            <a:noAutofit/>
          </a:bodyPr>
          <a:lstStyle/>
          <a:p>
            <a:pPr marL="457200" lvl="0" indent="-342900">
              <a:lnSpc>
                <a:spcPct val="150000"/>
              </a:lnSpc>
              <a:buClr>
                <a:schemeClr val="dk1"/>
              </a:buClr>
              <a:buSzPts val="1800"/>
            </a:pPr>
            <a:endParaRPr sz="1600" b="1"/>
          </a:p>
        </p:txBody>
      </p:sp>
      <p:sp>
        <p:nvSpPr>
          <p:cNvPr id="5" name="Rectangle 4"/>
          <p:cNvSpPr/>
          <p:nvPr/>
        </p:nvSpPr>
        <p:spPr>
          <a:xfrm>
            <a:off x="285720" y="928670"/>
            <a:ext cx="8643998" cy="4214842"/>
          </a:xfrm>
          <a:prstGeom prst="rect">
            <a:avLst/>
          </a:prstGeom>
        </p:spPr>
        <p:txBody>
          <a:bodyPr wrap="square">
            <a:spAutoFit/>
          </a:bodyPr>
          <a:lstStyle/>
          <a:p>
            <a:pPr marL="457200" lvl="0" indent="-342900">
              <a:lnSpc>
                <a:spcPct val="150000"/>
              </a:lnSpc>
              <a:buClr>
                <a:schemeClr val="dk1"/>
              </a:buClr>
              <a:buSzPts val="1800"/>
              <a:buFont typeface="Source Sans Pro"/>
              <a:buChar char="●"/>
            </a:pPr>
            <a:r>
              <a:rPr lang="en-US" sz="1600" b="1" dirty="0" smtClean="0"/>
              <a:t>We all know that the emerging trend in technology is never complete without having secure platform for its applications and Block chain technology promises this cryptography features by employing secured hashing algorithms. Block chain technology uses distributed technology unlike the centralized and decentralized databases in typical internet model which made it theoretically 51% un-</a:t>
            </a:r>
            <a:r>
              <a:rPr lang="en-US" sz="1600" b="1" dirty="0" err="1" smtClean="0"/>
              <a:t>hackable</a:t>
            </a:r>
            <a:r>
              <a:rPr lang="en-US" sz="1600" b="1" dirty="0" smtClean="0"/>
              <a:t> in near future. Who knows in future Block Chain Technology may replace whole internet model. In this project we are going to integrate oracle database to implement Block Chain Technology for basic student database in java platform and consequently implementing for any relational database. Further with these works we are willing to monitor big-data such as stock market transactions etc.</a:t>
            </a:r>
          </a:p>
          <a:p>
            <a:pPr marL="457200" lvl="0" indent="-342900">
              <a:lnSpc>
                <a:spcPct val="150000"/>
              </a:lnSpc>
              <a:buClr>
                <a:schemeClr val="dk1"/>
              </a:buClr>
              <a:buSzPts val="1800"/>
              <a:buFont typeface="Source Sans Pro"/>
              <a:buChar char="●"/>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smtClean="0">
                <a:solidFill>
                  <a:schemeClr val="dk1"/>
                </a:solidFill>
                <a:latin typeface="Source Sans Pro"/>
                <a:ea typeface="Source Sans Pro"/>
                <a:cs typeface="Source Sans Pro"/>
                <a:sym typeface="Source Sans Pro"/>
              </a:rPr>
              <a:t>LITERATURE SURVEY</a:t>
            </a:r>
            <a:endParaRPr sz="2400" b="0" i="0" u="none" strike="noStrike" cap="none">
              <a:solidFill>
                <a:schemeClr val="dk1"/>
              </a:solidFill>
              <a:latin typeface="Source Sans Pro"/>
              <a:ea typeface="Source Sans Pro"/>
              <a:cs typeface="Source Sans Pro"/>
              <a:sym typeface="Source Sans Pro"/>
            </a:endParaRPr>
          </a:p>
        </p:txBody>
      </p:sp>
      <p:graphicFrame>
        <p:nvGraphicFramePr>
          <p:cNvPr id="4" name="Table 3"/>
          <p:cNvGraphicFramePr>
            <a:graphicFrameLocks noGrp="1"/>
          </p:cNvGraphicFramePr>
          <p:nvPr/>
        </p:nvGraphicFramePr>
        <p:xfrm>
          <a:off x="0" y="850218"/>
          <a:ext cx="9144000" cy="6007782"/>
        </p:xfrm>
        <a:graphic>
          <a:graphicData uri="http://schemas.openxmlformats.org/drawingml/2006/table">
            <a:tbl>
              <a:tblPr firstRow="1" bandRow="1">
                <a:tableStyleId>{5C22544A-7EE6-4342-B048-85BDC9FD1C3A}</a:tableStyleId>
              </a:tblPr>
              <a:tblGrid>
                <a:gridCol w="609512"/>
                <a:gridCol w="2567640"/>
                <a:gridCol w="912763"/>
                <a:gridCol w="2495596"/>
                <a:gridCol w="2558489"/>
              </a:tblGrid>
              <a:tr h="638034">
                <a:tc>
                  <a:txBody>
                    <a:bodyPr/>
                    <a:lstStyle/>
                    <a:p>
                      <a:r>
                        <a:rPr lang="en-IN" sz="1600" dirty="0" err="1" smtClean="0">
                          <a:solidFill>
                            <a:schemeClr val="tx1"/>
                          </a:solidFill>
                        </a:rPr>
                        <a:t>Sl</a:t>
                      </a:r>
                      <a:endParaRPr lang="en-IN" sz="1600" dirty="0" smtClean="0">
                        <a:solidFill>
                          <a:schemeClr val="tx1"/>
                        </a:solidFill>
                      </a:endParaRPr>
                    </a:p>
                    <a:p>
                      <a:r>
                        <a:rPr lang="en-IN" sz="1600" dirty="0" smtClean="0">
                          <a:solidFill>
                            <a:schemeClr val="tx1"/>
                          </a:solidFill>
                        </a:rPr>
                        <a:t>No.</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tx1"/>
                          </a:solidFill>
                        </a:rPr>
                        <a:t>PAPER</a:t>
                      </a:r>
                      <a:r>
                        <a:rPr lang="en-IN" sz="1800" baseline="0" dirty="0" smtClean="0">
                          <a:solidFill>
                            <a:schemeClr val="tx1"/>
                          </a:solidFill>
                        </a:rPr>
                        <a:t> /TITLE</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smtClean="0">
                          <a:solidFill>
                            <a:schemeClr val="tx1"/>
                          </a:solidFill>
                        </a:rPr>
                        <a:t>YEAR</a:t>
                      </a:r>
                    </a:p>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tx1"/>
                          </a:solidFill>
                        </a:rPr>
                        <a:t>PROS</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smtClean="0">
                          <a:solidFill>
                            <a:schemeClr val="tx1"/>
                          </a:solidFill>
                        </a:rPr>
                        <a:t>CONS</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81387">
                <a:tc>
                  <a:txBody>
                    <a:bodyPr/>
                    <a:lstStyle/>
                    <a:p>
                      <a:pPr algn="ctr"/>
                      <a:endParaRPr lang="en-IN" sz="1600" b="1" dirty="0" smtClean="0"/>
                    </a:p>
                    <a:p>
                      <a:pPr algn="ctr"/>
                      <a:r>
                        <a:rPr lang="en-IN" sz="1600" b="1" dirty="0" smtClean="0"/>
                        <a:t>1.</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t>Decentralizing Privacy: Using </a:t>
                      </a:r>
                      <a:r>
                        <a:rPr lang="en-US" sz="1600" b="1" dirty="0" err="1" smtClean="0"/>
                        <a:t>Blockchain</a:t>
                      </a:r>
                      <a:r>
                        <a:rPr lang="en-US" sz="1600" b="1" dirty="0" smtClean="0"/>
                        <a:t> to Protect Personal Data </a:t>
                      </a:r>
                      <a:r>
                        <a:rPr lang="en-IN" sz="1600" b="1" dirty="0" smtClean="0"/>
                        <a:t>:</a:t>
                      </a:r>
                      <a:endParaRPr lang="en-US" sz="1600" b="1" dirty="0" smtClean="0"/>
                    </a:p>
                    <a:p>
                      <a:r>
                        <a:rPr lang="en-US" sz="1600" b="1" dirty="0" smtClean="0"/>
                        <a:t>(</a:t>
                      </a:r>
                      <a:r>
                        <a:rPr lang="de-DE" sz="1600" b="1" dirty="0" smtClean="0"/>
                        <a:t>Guy Zyskind MIT Media Lab –IEEE)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b="1" dirty="0" smtClean="0">
                        <a:solidFill>
                          <a:schemeClr val="tx1"/>
                        </a:solidFill>
                      </a:endParaRPr>
                    </a:p>
                    <a:p>
                      <a:endParaRPr lang="en-IN" sz="1400" b="1" dirty="0" smtClean="0">
                        <a:solidFill>
                          <a:schemeClr val="tx1"/>
                        </a:solidFill>
                      </a:endParaRPr>
                    </a:p>
                    <a:p>
                      <a:r>
                        <a:rPr lang="en-IN" sz="1400" b="1" dirty="0" smtClean="0">
                          <a:solidFill>
                            <a:schemeClr val="tx1"/>
                          </a:solidFill>
                        </a:rPr>
                        <a:t>2015</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1" dirty="0" smtClean="0">
                          <a:solidFill>
                            <a:schemeClr val="tx1"/>
                          </a:solidFill>
                        </a:rPr>
                        <a:t>It just discussed about cryptographic features and a method for cryptography.</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sz="1400" b="1" dirty="0" smtClean="0"/>
                    </a:p>
                    <a:p>
                      <a:pPr algn="l"/>
                      <a:r>
                        <a:rPr lang="en-US" sz="1400" b="1" dirty="0" smtClean="0"/>
                        <a:t>It haven’t discussed about application or platforms.</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9511">
                <a:tc>
                  <a:txBody>
                    <a:bodyPr/>
                    <a:lstStyle/>
                    <a:p>
                      <a:pPr algn="ctr"/>
                      <a:endParaRPr lang="en-IN" sz="1600" b="1" dirty="0" smtClean="0"/>
                    </a:p>
                    <a:p>
                      <a:pPr algn="ctr"/>
                      <a:r>
                        <a:rPr lang="en-IN" sz="1600" b="1" dirty="0" smtClean="0"/>
                        <a:t>2.</a:t>
                      </a:r>
                    </a:p>
                    <a:p>
                      <a:pPr algn="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1" dirty="0" smtClean="0"/>
                    </a:p>
                    <a:p>
                      <a:r>
                        <a:rPr lang="en-US" sz="1600" b="1" dirty="0" smtClean="0"/>
                        <a:t>The </a:t>
                      </a:r>
                      <a:r>
                        <a:rPr lang="en-US" sz="1600" b="1" dirty="0" err="1" smtClean="0"/>
                        <a:t>Blockchain</a:t>
                      </a:r>
                      <a:r>
                        <a:rPr lang="en-US" sz="1600" b="1" dirty="0" smtClean="0"/>
                        <a:t> as a Software Connector:</a:t>
                      </a:r>
                    </a:p>
                    <a:p>
                      <a:r>
                        <a:rPr lang="en-IN" sz="1600" b="1" dirty="0" smtClean="0"/>
                        <a:t>(</a:t>
                      </a:r>
                      <a:r>
                        <a:rPr lang="en-IN" sz="1600" b="1" dirty="0" err="1" smtClean="0"/>
                        <a:t>Xiwei</a:t>
                      </a:r>
                      <a:r>
                        <a:rPr lang="en-IN" sz="1600" b="1" dirty="0" smtClean="0"/>
                        <a:t> </a:t>
                      </a:r>
                      <a:r>
                        <a:rPr lang="en-IN" sz="1600" b="1" dirty="0" err="1" smtClean="0"/>
                        <a:t>Xu</a:t>
                      </a:r>
                      <a:r>
                        <a:rPr lang="en-IN" sz="1600" b="1" dirty="0" smtClean="0"/>
                        <a:t> NICTA, Sydney</a:t>
                      </a:r>
                      <a:r>
                        <a:rPr lang="en-IN" sz="1600" b="1" baseline="0" dirty="0" smtClean="0"/>
                        <a:t> </a:t>
                      </a:r>
                      <a:r>
                        <a:rPr lang="en-IN" sz="1600" b="1" dirty="0" smtClean="0"/>
                        <a:t>-IEEE)</a:t>
                      </a:r>
                      <a:endParaRPr lang="en-US" sz="1600" b="1" dirty="0" smtClean="0"/>
                    </a:p>
                    <a:p>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b="1" dirty="0" smtClean="0">
                        <a:solidFill>
                          <a:schemeClr val="tx1"/>
                        </a:solidFill>
                      </a:endParaRPr>
                    </a:p>
                    <a:p>
                      <a:endParaRPr lang="en-IN" sz="1400" b="1" dirty="0" smtClean="0">
                        <a:solidFill>
                          <a:schemeClr val="tx1"/>
                        </a:solidFill>
                      </a:endParaRPr>
                    </a:p>
                    <a:p>
                      <a:r>
                        <a:rPr lang="en-IN" sz="1400" b="1" dirty="0" smtClean="0">
                          <a:solidFill>
                            <a:schemeClr val="tx1"/>
                          </a:solidFill>
                        </a:rPr>
                        <a:t>2016</a:t>
                      </a:r>
                      <a:endParaRPr lang="en-US" sz="1400" b="1" dirty="0" smtClean="0">
                        <a:solidFill>
                          <a:schemeClr val="tx1"/>
                        </a:solidFill>
                      </a:endParaRP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1" dirty="0" smtClean="0"/>
                        <a:t>It briefly describes about the architecture and the need for different platforms that BC should be provided with.</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sz="1400" b="1" dirty="0" smtClean="0"/>
                    </a:p>
                    <a:p>
                      <a:pPr algn="l"/>
                      <a:r>
                        <a:rPr lang="en-US" sz="1400" b="1" dirty="0" smtClean="0"/>
                        <a:t>It haven't discussed any platform for block</a:t>
                      </a:r>
                      <a:r>
                        <a:rPr lang="en-US" sz="1400" b="1" baseline="0" dirty="0" smtClean="0"/>
                        <a:t> chain</a:t>
                      </a:r>
                      <a:r>
                        <a:rPr lang="en-US" sz="1400" b="1" dirty="0" smtClean="0"/>
                        <a:t>.</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31835">
                <a:tc>
                  <a:txBody>
                    <a:bodyPr/>
                    <a:lstStyle/>
                    <a:p>
                      <a:pPr algn="ctr"/>
                      <a:endParaRPr lang="en-IN" sz="1600" b="1" dirty="0" smtClean="0"/>
                    </a:p>
                    <a:p>
                      <a:pPr algn="ctr"/>
                      <a:endParaRPr lang="en-IN" sz="1600" b="1" dirty="0" smtClean="0"/>
                    </a:p>
                    <a:p>
                      <a:pPr algn="ctr"/>
                      <a:r>
                        <a:rPr lang="en-IN" sz="1600" b="1" dirty="0" smtClean="0"/>
                        <a:t>3.</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t>Hawk: </a:t>
                      </a:r>
                    </a:p>
                    <a:p>
                      <a:r>
                        <a:rPr lang="en-US" sz="1600" b="1" dirty="0" smtClean="0"/>
                        <a:t>The </a:t>
                      </a:r>
                      <a:r>
                        <a:rPr lang="en-US" sz="1600" b="1" dirty="0" err="1" smtClean="0"/>
                        <a:t>Blockchain</a:t>
                      </a:r>
                      <a:r>
                        <a:rPr lang="en-US" sz="1600" b="1" dirty="0" smtClean="0"/>
                        <a:t> Model of Cryptography and Privacy-Preserving Smart Contracts: (Ahmed </a:t>
                      </a:r>
                      <a:r>
                        <a:rPr lang="en-US" sz="1600" b="1" dirty="0" err="1" smtClean="0"/>
                        <a:t>Kosba</a:t>
                      </a:r>
                      <a:r>
                        <a:rPr lang="en-US" sz="1600" b="1" dirty="0" smtClean="0"/>
                        <a:t>, University of Maryland-IEEE)</a:t>
                      </a:r>
                    </a:p>
                    <a:p>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smtClean="0">
                        <a:solidFill>
                          <a:schemeClr val="tx1"/>
                        </a:solidFil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smtClean="0">
                        <a:solidFill>
                          <a:schemeClr val="tx1"/>
                        </a:solidFil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smtClean="0">
                          <a:solidFill>
                            <a:schemeClr val="tx1"/>
                          </a:solidFill>
                        </a:rPr>
                        <a:t>2016</a:t>
                      </a:r>
                      <a:endParaRPr lang="en-US" sz="1400" b="1" dirty="0" smtClean="0">
                        <a:solidFill>
                          <a:schemeClr val="tx1"/>
                        </a:solidFill>
                      </a:endParaRPr>
                    </a:p>
                    <a:p>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solidFill>
                            <a:schemeClr val="tx1"/>
                          </a:solidFill>
                        </a:rPr>
                        <a:t>It just describes about new platform like </a:t>
                      </a:r>
                      <a:r>
                        <a:rPr lang="en-US" sz="1400" b="1" dirty="0" err="1" smtClean="0">
                          <a:solidFill>
                            <a:schemeClr val="tx1"/>
                          </a:solidFill>
                        </a:rPr>
                        <a:t>Bitcoin</a:t>
                      </a:r>
                      <a:r>
                        <a:rPr lang="en-US" sz="1400" b="1" dirty="0" smtClean="0">
                          <a:solidFill>
                            <a:schemeClr val="tx1"/>
                          </a:solidFill>
                        </a:rPr>
                        <a:t> for handling transactions </a:t>
                      </a:r>
                    </a:p>
                    <a:p>
                      <a:pPr algn="l"/>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sz="1400" b="1" dirty="0" smtClean="0"/>
                    </a:p>
                    <a:p>
                      <a:pPr algn="l"/>
                      <a:r>
                        <a:rPr lang="en-US" sz="1400" b="1" dirty="0" smtClean="0"/>
                        <a:t>Its completely based on transactions and are being monitored by central managers.</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chemeClr val="dk1"/>
                </a:solidFill>
                <a:latin typeface="Source Sans Pro"/>
                <a:ea typeface="Source Sans Pro"/>
                <a:cs typeface="Source Sans Pro"/>
                <a:sym typeface="Source Sans Pro"/>
              </a:rPr>
              <a:t> </a:t>
            </a:r>
            <a:r>
              <a:rPr lang="en-US" sz="2400" b="1" dirty="0" smtClean="0">
                <a:solidFill>
                  <a:schemeClr val="dk1"/>
                </a:solidFill>
                <a:latin typeface="Source Sans Pro"/>
                <a:ea typeface="Source Sans Pro"/>
                <a:cs typeface="Source Sans Pro"/>
                <a:sym typeface="Source Sans Pro"/>
              </a:rPr>
              <a:t>EXISTING SYSTEM</a:t>
            </a:r>
            <a:endParaRPr sz="2400" b="0" i="0" u="none" strike="noStrike" cap="none">
              <a:solidFill>
                <a:schemeClr val="dk1"/>
              </a:solidFill>
              <a:latin typeface="Source Sans Pro"/>
              <a:ea typeface="Source Sans Pro"/>
              <a:cs typeface="Source Sans Pro"/>
              <a:sym typeface="Source Sans Pro"/>
            </a:endParaRPr>
          </a:p>
        </p:txBody>
      </p:sp>
      <p:sp>
        <p:nvSpPr>
          <p:cNvPr id="115" name="Google Shape;115;p15"/>
          <p:cNvSpPr/>
          <p:nvPr/>
        </p:nvSpPr>
        <p:spPr>
          <a:xfrm>
            <a:off x="714348" y="642918"/>
            <a:ext cx="7569843" cy="2571768"/>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endParaRPr lang="en-US" sz="1800" b="1" dirty="0" smtClean="0">
              <a:solidFill>
                <a:srgbClr val="333333"/>
              </a:solidFill>
              <a:highlight>
                <a:srgbClr val="FFFFFF"/>
              </a:highlight>
            </a:endParaRPr>
          </a:p>
          <a:p>
            <a:pPr marL="457200" marR="0" lvl="0" indent="-342900" algn="l" rtl="0">
              <a:spcBef>
                <a:spcPts val="0"/>
              </a:spcBef>
              <a:spcAft>
                <a:spcPts val="0"/>
              </a:spcAft>
              <a:buClr>
                <a:schemeClr val="dk1"/>
              </a:buClr>
              <a:buSzPts val="1800"/>
              <a:buFont typeface="Source Sans Pro"/>
              <a:buChar char="●"/>
            </a:pPr>
            <a:r>
              <a:rPr lang="en-US" sz="1800" b="1" dirty="0" smtClean="0">
                <a:solidFill>
                  <a:srgbClr val="333333"/>
                </a:solidFill>
                <a:highlight>
                  <a:srgbClr val="FFFFFF"/>
                </a:highlight>
              </a:rPr>
              <a:t>Its limited to most of crypto-currencies like </a:t>
            </a:r>
            <a:r>
              <a:rPr lang="en-US" sz="1800" b="1" dirty="0" err="1" smtClean="0">
                <a:solidFill>
                  <a:srgbClr val="333333"/>
                </a:solidFill>
                <a:highlight>
                  <a:srgbClr val="FFFFFF"/>
                </a:highlight>
              </a:rPr>
              <a:t>Bitcoin</a:t>
            </a:r>
            <a:r>
              <a:rPr lang="en-US" sz="1800" b="1" dirty="0" smtClean="0">
                <a:solidFill>
                  <a:srgbClr val="333333"/>
                </a:solidFill>
                <a:highlight>
                  <a:srgbClr val="FFFFFF"/>
                </a:highlight>
              </a:rPr>
              <a:t> and a trend has started to implement smart contracts through BCT.</a:t>
            </a:r>
            <a:endParaRPr lang="en-US" sz="1800" b="1" i="0" u="none" strike="noStrike" cap="none" dirty="0" smtClean="0">
              <a:solidFill>
                <a:srgbClr val="333333"/>
              </a:solidFill>
              <a:highlight>
                <a:srgbClr val="FFFFFF"/>
              </a:highlight>
              <a:latin typeface="Arial"/>
              <a:ea typeface="Arial"/>
              <a:cs typeface="Arial"/>
              <a:sym typeface="Arial"/>
            </a:endParaRPr>
          </a:p>
          <a:p>
            <a:pPr marL="457200" marR="0" lvl="0" indent="-342900" algn="l" rtl="0">
              <a:spcBef>
                <a:spcPts val="0"/>
              </a:spcBef>
              <a:spcAft>
                <a:spcPts val="0"/>
              </a:spcAft>
              <a:buClr>
                <a:schemeClr val="dk1"/>
              </a:buClr>
              <a:buSzPts val="1800"/>
            </a:pPr>
            <a:endParaRPr lang="en-IN" sz="1800" b="1" dirty="0" smtClean="0">
              <a:solidFill>
                <a:srgbClr val="333333"/>
              </a:solidFill>
              <a:highlight>
                <a:srgbClr val="FFFFFF"/>
              </a:highlight>
            </a:endParaRPr>
          </a:p>
          <a:p>
            <a:pPr marL="457200" marR="0" lvl="0" indent="-342900" algn="l" rtl="0">
              <a:spcBef>
                <a:spcPts val="0"/>
              </a:spcBef>
              <a:spcAft>
                <a:spcPts val="0"/>
              </a:spcAft>
              <a:buClr>
                <a:schemeClr val="dk1"/>
              </a:buClr>
              <a:buSzPts val="1800"/>
              <a:buFont typeface="Source Sans Pro"/>
              <a:buChar char="●"/>
            </a:pPr>
            <a:r>
              <a:rPr lang="en-IN" sz="1800" b="1" i="0" u="none" strike="noStrike" cap="none" dirty="0" smtClean="0">
                <a:solidFill>
                  <a:srgbClr val="333333"/>
                </a:solidFill>
                <a:highlight>
                  <a:srgbClr val="FFFFFF"/>
                </a:highlight>
                <a:latin typeface="Arial"/>
                <a:ea typeface="Arial"/>
                <a:cs typeface="Arial"/>
                <a:sym typeface="Arial"/>
              </a:rPr>
              <a:t>Tends to lose some of its cryptographic features when tried to implement in various platforms.</a:t>
            </a:r>
            <a:endParaRPr lang="en-US" sz="1800" b="1" i="0" u="none" strike="noStrike" cap="none" dirty="0" smtClean="0">
              <a:solidFill>
                <a:srgbClr val="333333"/>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chemeClr val="dk1"/>
              </a:buClr>
              <a:buSzPts val="1800"/>
              <a:buFont typeface="Source Sans Pro"/>
              <a:buChar char="●"/>
            </a:pPr>
            <a:endParaRPr lang="en-US" sz="1800" b="1" i="0" u="none" strike="noStrike" cap="none" dirty="0" smtClean="0">
              <a:solidFill>
                <a:srgbClr val="333333"/>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chemeClr val="dk1"/>
              </a:buClr>
              <a:buSzPts val="1800"/>
            </a:pPr>
            <a:endParaRPr/>
          </a:p>
        </p:txBody>
      </p:sp>
      <p:sp>
        <p:nvSpPr>
          <p:cNvPr id="4" name="Google Shape;113;p15"/>
          <p:cNvSpPr/>
          <p:nvPr/>
        </p:nvSpPr>
        <p:spPr>
          <a:xfrm>
            <a:off x="752900" y="2967335"/>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chemeClr val="dk1"/>
                </a:solidFill>
                <a:latin typeface="Source Sans Pro"/>
                <a:ea typeface="Source Sans Pro"/>
                <a:cs typeface="Source Sans Pro"/>
                <a:sym typeface="Source Sans Pro"/>
              </a:rPr>
              <a:t> </a:t>
            </a:r>
            <a:r>
              <a:rPr lang="en-US" sz="2400" b="1" dirty="0" smtClean="0">
                <a:solidFill>
                  <a:schemeClr val="dk1"/>
                </a:solidFill>
                <a:latin typeface="Source Sans Pro"/>
                <a:ea typeface="Source Sans Pro"/>
                <a:cs typeface="Source Sans Pro"/>
                <a:sym typeface="Source Sans Pro"/>
              </a:rPr>
              <a:t>PROPOSED SYSTEM</a:t>
            </a:r>
            <a:endParaRPr sz="2400" b="0" i="0" u="none" strike="noStrike" cap="none">
              <a:solidFill>
                <a:schemeClr val="dk1"/>
              </a:solidFill>
              <a:latin typeface="Source Sans Pro"/>
              <a:ea typeface="Source Sans Pro"/>
              <a:cs typeface="Source Sans Pro"/>
              <a:sym typeface="Source Sans Pro"/>
            </a:endParaRPr>
          </a:p>
        </p:txBody>
      </p:sp>
      <p:sp>
        <p:nvSpPr>
          <p:cNvPr id="5" name="Google Shape;115;p15"/>
          <p:cNvSpPr/>
          <p:nvPr/>
        </p:nvSpPr>
        <p:spPr>
          <a:xfrm>
            <a:off x="859809" y="3501655"/>
            <a:ext cx="7569843" cy="2641989"/>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endParaRPr lang="en-US" sz="1800" b="1" dirty="0" smtClean="0">
              <a:solidFill>
                <a:srgbClr val="333333"/>
              </a:solidFill>
              <a:highlight>
                <a:srgbClr val="FFFFFF"/>
              </a:highlight>
            </a:endParaRPr>
          </a:p>
          <a:p>
            <a:pPr marL="457200" marR="0" lvl="0" indent="-342900" algn="l" rtl="0">
              <a:spcBef>
                <a:spcPts val="0"/>
              </a:spcBef>
              <a:spcAft>
                <a:spcPts val="0"/>
              </a:spcAft>
              <a:buClr>
                <a:schemeClr val="dk1"/>
              </a:buClr>
              <a:buSzPts val="1800"/>
              <a:buFont typeface="Source Sans Pro"/>
              <a:buChar char="●"/>
            </a:pPr>
            <a:r>
              <a:rPr lang="en-IN" sz="2000" b="1" i="0" u="none" strike="noStrike" cap="none" dirty="0" smtClean="0">
                <a:solidFill>
                  <a:srgbClr val="333333"/>
                </a:solidFill>
                <a:highlight>
                  <a:srgbClr val="FFFFFF"/>
                </a:highlight>
                <a:latin typeface="Arial"/>
                <a:ea typeface="Arial"/>
                <a:cs typeface="Arial"/>
                <a:sym typeface="Arial"/>
              </a:rPr>
              <a:t>Provides a convenient platform by using both JAVA platform and </a:t>
            </a:r>
            <a:r>
              <a:rPr lang="en-IN" sz="2000" b="1" dirty="0" smtClean="0">
                <a:solidFill>
                  <a:srgbClr val="333333"/>
                </a:solidFill>
                <a:highlight>
                  <a:srgbClr val="FFFFFF"/>
                </a:highlight>
              </a:rPr>
              <a:t>ORACLE</a:t>
            </a:r>
            <a:r>
              <a:rPr lang="en-IN" sz="2000" b="1" i="0" u="none" strike="noStrike" cap="none" dirty="0" smtClean="0">
                <a:solidFill>
                  <a:srgbClr val="333333"/>
                </a:solidFill>
                <a:highlight>
                  <a:srgbClr val="FFFFFF"/>
                </a:highlight>
                <a:latin typeface="Arial"/>
                <a:ea typeface="Arial"/>
                <a:cs typeface="Arial"/>
                <a:sym typeface="Arial"/>
              </a:rPr>
              <a:t> database without loosin</a:t>
            </a:r>
            <a:r>
              <a:rPr lang="en-IN" sz="2000" b="1" dirty="0" smtClean="0">
                <a:solidFill>
                  <a:srgbClr val="333333"/>
                </a:solidFill>
                <a:highlight>
                  <a:srgbClr val="FFFFFF"/>
                </a:highlight>
              </a:rPr>
              <a:t>g its cryptographic features.</a:t>
            </a:r>
            <a:endParaRPr lang="en-US" sz="2000" b="1" i="0" u="none" strike="noStrike" cap="none" dirty="0" smtClean="0">
              <a:solidFill>
                <a:srgbClr val="333333"/>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chemeClr val="dk1"/>
              </a:buClr>
              <a:buSzPts val="1800"/>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sz="2400" b="1" i="0" u="none" strike="noStrike" cap="none" dirty="0" smtClean="0">
                <a:solidFill>
                  <a:schemeClr val="dk1"/>
                </a:solidFill>
                <a:latin typeface="Source Sans Pro"/>
                <a:ea typeface="Source Sans Pro"/>
                <a:cs typeface="Source Sans Pro"/>
                <a:sym typeface="Source Sans Pro"/>
              </a:rPr>
              <a:t>HARDWARE REQUIRED:</a:t>
            </a:r>
            <a:endParaRPr sz="2400" b="0" i="0" u="none" strike="noStrike" cap="none">
              <a:solidFill>
                <a:schemeClr val="dk1"/>
              </a:solidFill>
              <a:latin typeface="Source Sans Pro"/>
              <a:ea typeface="Source Sans Pro"/>
              <a:cs typeface="Source Sans Pro"/>
              <a:sym typeface="Source Sans Pro"/>
            </a:endParaRPr>
          </a:p>
        </p:txBody>
      </p:sp>
      <p:sp>
        <p:nvSpPr>
          <p:cNvPr id="4" name="Rectangle 3"/>
          <p:cNvSpPr/>
          <p:nvPr/>
        </p:nvSpPr>
        <p:spPr>
          <a:xfrm>
            <a:off x="642910" y="714356"/>
            <a:ext cx="7215238" cy="1881990"/>
          </a:xfrm>
          <a:prstGeom prst="rect">
            <a:avLst/>
          </a:prstGeom>
        </p:spPr>
        <p:txBody>
          <a:bodyPr wrap="square">
            <a:spAutoFit/>
          </a:bodyPr>
          <a:lstStyle/>
          <a:p>
            <a:pPr marL="457200" lvl="0" indent="-342900">
              <a:lnSpc>
                <a:spcPct val="150000"/>
              </a:lnSpc>
              <a:buClr>
                <a:schemeClr val="dk1"/>
              </a:buClr>
              <a:buSzPts val="1800"/>
              <a:buFont typeface="Source Sans Pro"/>
              <a:buChar char="●"/>
            </a:pPr>
            <a:r>
              <a:rPr lang="en-IN" sz="2000" b="1" dirty="0" smtClean="0">
                <a:solidFill>
                  <a:srgbClr val="333333"/>
                </a:solidFill>
                <a:highlight>
                  <a:srgbClr val="FFFFFF"/>
                </a:highlight>
              </a:rPr>
              <a:t>Minimum Disk space(primary) 4GB, 128GB/+(SECONDARY)</a:t>
            </a:r>
          </a:p>
          <a:p>
            <a:pPr marL="457200" lvl="0" indent="-342900">
              <a:lnSpc>
                <a:spcPct val="150000"/>
              </a:lnSpc>
              <a:buClr>
                <a:schemeClr val="dk1"/>
              </a:buClr>
              <a:buSzPts val="1800"/>
            </a:pPr>
            <a:r>
              <a:rPr lang="en-IN" sz="2000" b="1" dirty="0" smtClean="0">
                <a:solidFill>
                  <a:srgbClr val="333333"/>
                </a:solidFill>
                <a:highlight>
                  <a:srgbClr val="FFFFFF"/>
                </a:highlight>
              </a:rPr>
              <a:t>      PROCESSOR:</a:t>
            </a:r>
          </a:p>
          <a:p>
            <a:pPr marL="457200" lvl="0" indent="-342900">
              <a:lnSpc>
                <a:spcPct val="150000"/>
              </a:lnSpc>
              <a:buClr>
                <a:schemeClr val="dk1"/>
              </a:buClr>
              <a:buSzPts val="1800"/>
              <a:buFont typeface="Source Sans Pro"/>
              <a:buChar char="●"/>
            </a:pPr>
            <a:r>
              <a:rPr lang="en-IN" sz="2000" b="1" dirty="0" smtClean="0">
                <a:solidFill>
                  <a:srgbClr val="333333"/>
                </a:solidFill>
                <a:highlight>
                  <a:srgbClr val="FFFFFF"/>
                </a:highlight>
              </a:rPr>
              <a:t>Intel Core i3 and above OR AMD FX 4100 and above.</a:t>
            </a:r>
            <a:endParaRPr lang="en-US" sz="2000" dirty="0" smtClean="0"/>
          </a:p>
        </p:txBody>
      </p:sp>
      <p:sp>
        <p:nvSpPr>
          <p:cNvPr id="5" name="Rectangle 4"/>
          <p:cNvSpPr/>
          <p:nvPr/>
        </p:nvSpPr>
        <p:spPr>
          <a:xfrm>
            <a:off x="714348" y="2500306"/>
            <a:ext cx="4860491" cy="830997"/>
          </a:xfrm>
          <a:prstGeom prst="rect">
            <a:avLst/>
          </a:prstGeom>
        </p:spPr>
        <p:txBody>
          <a:bodyPr wrap="square">
            <a:spAutoFit/>
          </a:bodyPr>
          <a:lstStyle/>
          <a:p>
            <a:pPr lvl="0"/>
            <a:endParaRPr lang="en-US" sz="2400" b="1" dirty="0" smtClean="0">
              <a:solidFill>
                <a:schemeClr val="dk1"/>
              </a:solidFill>
              <a:latin typeface="Source Sans Pro"/>
              <a:ea typeface="Source Sans Pro"/>
              <a:cs typeface="Source Sans Pro"/>
              <a:sym typeface="Source Sans Pro"/>
            </a:endParaRPr>
          </a:p>
          <a:p>
            <a:pPr lvl="0"/>
            <a:r>
              <a:rPr lang="en-US" sz="2400" b="1" dirty="0" smtClean="0">
                <a:solidFill>
                  <a:schemeClr val="dk1"/>
                </a:solidFill>
                <a:latin typeface="Source Sans Pro"/>
                <a:ea typeface="Source Sans Pro"/>
                <a:cs typeface="Source Sans Pro"/>
                <a:sym typeface="Source Sans Pro"/>
              </a:rPr>
              <a:t>SOFTWARE REQUIRED:</a:t>
            </a:r>
            <a:endParaRPr lang="en-US" sz="2400" dirty="0">
              <a:solidFill>
                <a:schemeClr val="dk1"/>
              </a:solidFill>
              <a:latin typeface="Source Sans Pro"/>
              <a:ea typeface="Source Sans Pro"/>
              <a:cs typeface="Source Sans Pro"/>
              <a:sym typeface="Source Sans Pro"/>
            </a:endParaRPr>
          </a:p>
        </p:txBody>
      </p:sp>
      <p:sp>
        <p:nvSpPr>
          <p:cNvPr id="6" name="Rectangle 5"/>
          <p:cNvSpPr/>
          <p:nvPr/>
        </p:nvSpPr>
        <p:spPr>
          <a:xfrm>
            <a:off x="642910" y="3286124"/>
            <a:ext cx="8358246" cy="1938992"/>
          </a:xfrm>
          <a:prstGeom prst="rect">
            <a:avLst/>
          </a:prstGeom>
        </p:spPr>
        <p:txBody>
          <a:bodyPr wrap="square">
            <a:spAutoFit/>
          </a:bodyPr>
          <a:lstStyle/>
          <a:p>
            <a:pPr marL="457200" lvl="0" indent="-342900">
              <a:lnSpc>
                <a:spcPct val="150000"/>
              </a:lnSpc>
              <a:buClr>
                <a:schemeClr val="dk1"/>
              </a:buClr>
              <a:buSzPts val="1800"/>
              <a:buFont typeface="Source Sans Pro"/>
              <a:buChar char="●"/>
            </a:pPr>
            <a:r>
              <a:rPr lang="en-IN" sz="2000" b="1" dirty="0" smtClean="0">
                <a:solidFill>
                  <a:srgbClr val="333333"/>
                </a:solidFill>
                <a:highlight>
                  <a:srgbClr val="FFFFFF"/>
                </a:highlight>
              </a:rPr>
              <a:t>Windows 8/8.1/10 (Any version).</a:t>
            </a:r>
          </a:p>
          <a:p>
            <a:pPr marL="457200" indent="-342900">
              <a:lnSpc>
                <a:spcPct val="150000"/>
              </a:lnSpc>
              <a:buClr>
                <a:schemeClr val="dk1"/>
              </a:buClr>
              <a:buSzPts val="1800"/>
              <a:buFont typeface="Source Sans Pro"/>
              <a:buChar char="●"/>
            </a:pPr>
            <a:r>
              <a:rPr lang="en-IN" sz="2000" b="1" dirty="0" smtClean="0">
                <a:solidFill>
                  <a:srgbClr val="333333"/>
                </a:solidFill>
                <a:highlight>
                  <a:srgbClr val="FFFFFF"/>
                </a:highlight>
              </a:rPr>
              <a:t>JDK ,oracle database 11g express edition,(Oracle dev tools).</a:t>
            </a:r>
          </a:p>
          <a:p>
            <a:pPr marL="457200" indent="-342900">
              <a:lnSpc>
                <a:spcPct val="150000"/>
              </a:lnSpc>
              <a:buClr>
                <a:schemeClr val="dk1"/>
              </a:buClr>
              <a:buSzPts val="1800"/>
              <a:buFont typeface="Source Sans Pro"/>
              <a:buChar char="●"/>
            </a:pPr>
            <a:r>
              <a:rPr lang="en-IN" sz="2000" b="1" dirty="0" smtClean="0">
                <a:solidFill>
                  <a:srgbClr val="333333"/>
                </a:solidFill>
                <a:highlight>
                  <a:srgbClr val="FFFFFF"/>
                </a:highlight>
              </a:rPr>
              <a:t>JAR FILES : ojdbc6.jar,google-gson-2.6.1jar/newer versions. </a:t>
            </a:r>
          </a:p>
          <a:p>
            <a:pPr marL="457200" lvl="0" indent="-342900">
              <a:lnSpc>
                <a:spcPct val="150000"/>
              </a:lnSpc>
              <a:buClr>
                <a:schemeClr val="dk1"/>
              </a:buClr>
              <a:buSzPts val="1800"/>
            </a:pPr>
            <a:endParaRPr lang="en-IN" sz="2000" b="1" dirty="0" smtClean="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chemeClr val="dk1"/>
                </a:solidFill>
                <a:latin typeface="Source Sans Pro"/>
                <a:ea typeface="Source Sans Pro"/>
                <a:cs typeface="Source Sans Pro"/>
                <a:sym typeface="Source Sans Pro"/>
              </a:rPr>
              <a:t> WHY  BLOCK CHAIN TECHNOLOGY  </a:t>
            </a:r>
            <a:r>
              <a:rPr lang="en-US" sz="2400" b="1" i="0" u="none" strike="noStrike" cap="none" dirty="0" smtClean="0">
                <a:solidFill>
                  <a:schemeClr val="dk1"/>
                </a:solidFill>
                <a:latin typeface="Source Sans Pro"/>
                <a:ea typeface="Source Sans Pro"/>
                <a:cs typeface="Source Sans Pro"/>
                <a:sym typeface="Source Sans Pro"/>
              </a:rPr>
              <a:t>?</a:t>
            </a:r>
            <a:endParaRPr sz="2400" b="0" i="0" u="none" strike="noStrike" cap="none">
              <a:solidFill>
                <a:schemeClr val="dk1"/>
              </a:solidFill>
              <a:latin typeface="Source Sans Pro"/>
              <a:ea typeface="Source Sans Pro"/>
              <a:cs typeface="Source Sans Pro"/>
              <a:sym typeface="Source Sans Pro"/>
            </a:endParaRPr>
          </a:p>
        </p:txBody>
      </p:sp>
      <p:pic>
        <p:nvPicPr>
          <p:cNvPr id="114" name="Google Shape;114;p15"/>
          <p:cNvPicPr preferRelativeResize="0"/>
          <p:nvPr/>
        </p:nvPicPr>
        <p:blipFill rotWithShape="1">
          <a:blip r:embed="rId3">
            <a:alphaModFix/>
          </a:blip>
          <a:srcRect/>
          <a:stretch/>
        </p:blipFill>
        <p:spPr>
          <a:xfrm>
            <a:off x="859809" y="1062167"/>
            <a:ext cx="7683690" cy="2366833"/>
          </a:xfrm>
          <a:prstGeom prst="rect">
            <a:avLst/>
          </a:prstGeom>
          <a:noFill/>
          <a:ln>
            <a:noFill/>
          </a:ln>
        </p:spPr>
      </p:pic>
      <p:sp>
        <p:nvSpPr>
          <p:cNvPr id="115" name="Google Shape;115;p15"/>
          <p:cNvSpPr/>
          <p:nvPr/>
        </p:nvSpPr>
        <p:spPr>
          <a:xfrm>
            <a:off x="859809" y="3770195"/>
            <a:ext cx="4408227" cy="872034"/>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r>
              <a:rPr lang="en-US" sz="1800" b="1" i="0" u="none" strike="noStrike" cap="none" dirty="0">
                <a:solidFill>
                  <a:srgbClr val="333333"/>
                </a:solidFill>
                <a:highlight>
                  <a:srgbClr val="FFFFFF"/>
                </a:highlight>
                <a:latin typeface="Arial"/>
                <a:ea typeface="Arial"/>
                <a:cs typeface="Arial"/>
                <a:sym typeface="Arial"/>
              </a:rPr>
              <a:t>51% Un-</a:t>
            </a:r>
            <a:r>
              <a:rPr lang="en-US" sz="1800" b="1" i="0" u="none" strike="noStrike" cap="none" dirty="0" err="1">
                <a:solidFill>
                  <a:srgbClr val="333333"/>
                </a:solidFill>
                <a:highlight>
                  <a:srgbClr val="FFFFFF"/>
                </a:highlight>
                <a:latin typeface="Arial"/>
                <a:ea typeface="Arial"/>
                <a:cs typeface="Arial"/>
                <a:sym typeface="Arial"/>
              </a:rPr>
              <a:t>hackable</a:t>
            </a:r>
            <a:r>
              <a:rPr lang="en-US" sz="1800" b="1" i="0" u="none" strike="noStrike" cap="none" dirty="0">
                <a:solidFill>
                  <a:srgbClr val="333333"/>
                </a:solidFill>
                <a:highlight>
                  <a:srgbClr val="FFFFFF"/>
                </a:highlight>
                <a:latin typeface="Arial"/>
                <a:ea typeface="Arial"/>
                <a:cs typeface="Arial"/>
                <a:sym typeface="Arial"/>
              </a:rPr>
              <a:t>.</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1800" b="1" dirty="0" smtClean="0">
                <a:solidFill>
                  <a:srgbClr val="333333"/>
                </a:solidFill>
                <a:highlight>
                  <a:srgbClr val="FFFFFF"/>
                </a:highlight>
              </a:rPr>
              <a:t>No need concept of trusting</a:t>
            </a:r>
            <a:r>
              <a:rPr lang="en-US" sz="1800" b="1" i="0" u="none" strike="noStrike" cap="none" dirty="0" smtClean="0">
                <a:solidFill>
                  <a:srgbClr val="333333"/>
                </a:solidFill>
                <a:highlight>
                  <a:srgbClr val="FFFFFF"/>
                </a:highlight>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545910" y="122831"/>
            <a:ext cx="7625687" cy="4776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Source Sans Pro"/>
                <a:ea typeface="Source Sans Pro"/>
                <a:cs typeface="Source Sans Pro"/>
                <a:sym typeface="Source Sans Pro"/>
              </a:rPr>
              <a:t>WHAT IS HASH </a:t>
            </a:r>
            <a:r>
              <a:rPr lang="en-US" sz="2800" b="1" i="0" u="none" strike="noStrike" cap="none" dirty="0" smtClean="0">
                <a:solidFill>
                  <a:schemeClr val="dk1"/>
                </a:solidFill>
                <a:latin typeface="Source Sans Pro"/>
                <a:ea typeface="Source Sans Pro"/>
                <a:cs typeface="Source Sans Pro"/>
                <a:sym typeface="Source Sans Pro"/>
              </a:rPr>
              <a:t>?</a:t>
            </a:r>
            <a:endParaRPr sz="2800" b="1" i="0" u="none" strike="noStrike" cap="none">
              <a:solidFill>
                <a:schemeClr val="dk1"/>
              </a:solidFill>
              <a:latin typeface="Source Sans Pro"/>
              <a:ea typeface="Source Sans Pro"/>
              <a:cs typeface="Source Sans Pro"/>
              <a:sym typeface="Source Sans Pro"/>
            </a:endParaRPr>
          </a:p>
        </p:txBody>
      </p:sp>
      <p:pic>
        <p:nvPicPr>
          <p:cNvPr id="127" name="Google Shape;127;p17"/>
          <p:cNvPicPr preferRelativeResize="0"/>
          <p:nvPr/>
        </p:nvPicPr>
        <p:blipFill rotWithShape="1">
          <a:blip r:embed="rId3">
            <a:alphaModFix/>
          </a:blip>
          <a:srcRect/>
          <a:stretch/>
        </p:blipFill>
        <p:spPr>
          <a:xfrm>
            <a:off x="0" y="600501"/>
            <a:ext cx="9144000" cy="5114499"/>
          </a:xfrm>
          <a:prstGeom prst="rect">
            <a:avLst/>
          </a:prstGeom>
          <a:noFill/>
          <a:ln>
            <a:noFill/>
          </a:ln>
        </p:spPr>
      </p:pic>
      <p:pic>
        <p:nvPicPr>
          <p:cNvPr id="128" name="Google Shape;128;p17"/>
          <p:cNvPicPr preferRelativeResize="0"/>
          <p:nvPr/>
        </p:nvPicPr>
        <p:blipFill rotWithShape="1">
          <a:blip r:embed="rId4">
            <a:alphaModFix/>
          </a:blip>
          <a:srcRect/>
          <a:stretch/>
        </p:blipFill>
        <p:spPr>
          <a:xfrm>
            <a:off x="0" y="3821373"/>
            <a:ext cx="9150205" cy="30366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600500" y="259308"/>
            <a:ext cx="7942999" cy="461665"/>
          </a:xfrm>
          <a:prstGeom prst="rect">
            <a:avLst/>
          </a:prstGeom>
          <a:noFill/>
          <a:ln>
            <a:noFill/>
          </a:ln>
        </p:spPr>
        <p:txBody>
          <a:bodyPr spcFirstLastPara="1" wrap="square" lIns="91425" tIns="45700" rIns="91425" bIns="45700" anchor="t" anchorCtr="0">
            <a:noAutofit/>
          </a:bodyPr>
          <a:lstStyle/>
          <a:p>
            <a:pPr lvl="0" algn="ctr"/>
            <a:r>
              <a:rPr lang="en-US" sz="3200" b="1" dirty="0" smtClean="0"/>
              <a:t>BLOCK DIAGRAM :</a:t>
            </a:r>
            <a:endParaRPr sz="3200" b="0" i="0" u="none" strike="noStrike" cap="none">
              <a:solidFill>
                <a:schemeClr val="dk1"/>
              </a:solidFill>
              <a:latin typeface="Source Sans Pro"/>
              <a:ea typeface="Source Sans Pro"/>
              <a:cs typeface="Source Sans Pro"/>
              <a:sym typeface="Source Sans Pro"/>
            </a:endParaRPr>
          </a:p>
        </p:txBody>
      </p:sp>
      <p:pic>
        <p:nvPicPr>
          <p:cNvPr id="4" name="Picture 3" descr="snip-block.PNG"/>
          <p:cNvPicPr>
            <a:picLocks noChangeAspect="1"/>
          </p:cNvPicPr>
          <p:nvPr/>
        </p:nvPicPr>
        <p:blipFill>
          <a:blip r:embed="rId3"/>
          <a:stretch>
            <a:fillRect/>
          </a:stretch>
        </p:blipFill>
        <p:spPr>
          <a:xfrm>
            <a:off x="0" y="1037694"/>
            <a:ext cx="9144000" cy="42486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545910" y="122831"/>
            <a:ext cx="7625687" cy="4776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Source Sans Pro"/>
                <a:ea typeface="Source Sans Pro"/>
                <a:cs typeface="Source Sans Pro"/>
                <a:sym typeface="Source Sans Pro"/>
              </a:rPr>
              <a:t>UPTO </a:t>
            </a:r>
            <a:r>
              <a:rPr lang="en-US" sz="2800" b="1" i="0" u="none" strike="noStrike" cap="none" dirty="0" smtClean="0">
                <a:solidFill>
                  <a:schemeClr val="dk1"/>
                </a:solidFill>
                <a:latin typeface="Source Sans Pro"/>
                <a:ea typeface="Source Sans Pro"/>
                <a:cs typeface="Source Sans Pro"/>
                <a:sym typeface="Source Sans Pro"/>
              </a:rPr>
              <a:t>NOW</a:t>
            </a:r>
            <a:endParaRPr sz="2800" b="1" i="0" u="none" strike="noStrike" cap="none">
              <a:solidFill>
                <a:schemeClr val="dk1"/>
              </a:solidFill>
              <a:latin typeface="Source Sans Pro"/>
              <a:ea typeface="Source Sans Pro"/>
              <a:cs typeface="Source Sans Pro"/>
              <a:sym typeface="Source Sans Pro"/>
            </a:endParaRPr>
          </a:p>
        </p:txBody>
      </p:sp>
      <p:sp>
        <p:nvSpPr>
          <p:cNvPr id="134" name="Google Shape;134;p18"/>
          <p:cNvSpPr/>
          <p:nvPr/>
        </p:nvSpPr>
        <p:spPr>
          <a:xfrm>
            <a:off x="641445" y="900752"/>
            <a:ext cx="8002521" cy="3728649"/>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Basic blocks in </a:t>
            </a:r>
            <a:r>
              <a:rPr lang="en-US" sz="2000" b="1" i="0" u="none" strike="noStrike" cap="none" dirty="0" smtClean="0">
                <a:solidFill>
                  <a:srgbClr val="333333"/>
                </a:solidFill>
                <a:highlight>
                  <a:srgbClr val="FFFFFF"/>
                </a:highlight>
                <a:latin typeface="Arial"/>
                <a:ea typeface="Arial"/>
                <a:cs typeface="Arial"/>
                <a:sym typeface="Arial"/>
              </a:rPr>
              <a:t>java and student chain.</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a:solidFill>
                  <a:srgbClr val="333333"/>
                </a:solidFill>
                <a:highlight>
                  <a:srgbClr val="FFFFFF"/>
                </a:highlight>
                <a:latin typeface="Arial"/>
                <a:ea typeface="Arial"/>
                <a:cs typeface="Arial"/>
                <a:sym typeface="Arial"/>
              </a:rPr>
              <a:t>Used </a:t>
            </a:r>
            <a:r>
              <a:rPr lang="en-US" sz="2000" b="1" i="0" u="none" strike="noStrike" cap="none" dirty="0" smtClean="0">
                <a:solidFill>
                  <a:srgbClr val="333333"/>
                </a:solidFill>
                <a:highlight>
                  <a:srgbClr val="FFFFFF"/>
                </a:highlight>
                <a:latin typeface="Arial"/>
                <a:ea typeface="Arial"/>
                <a:cs typeface="Arial"/>
                <a:sym typeface="Arial"/>
              </a:rPr>
              <a:t>inbuilt sha</a:t>
            </a:r>
            <a:r>
              <a:rPr lang="en-US" sz="2000" b="1" dirty="0" smtClean="0">
                <a:solidFill>
                  <a:srgbClr val="333333"/>
                </a:solidFill>
                <a:highlight>
                  <a:srgbClr val="FFFFFF"/>
                </a:highlight>
              </a:rPr>
              <a:t>-</a:t>
            </a:r>
            <a:r>
              <a:rPr lang="en-US" sz="2000" b="1" i="0" u="none" strike="noStrike" cap="none" dirty="0" smtClean="0">
                <a:solidFill>
                  <a:srgbClr val="333333"/>
                </a:solidFill>
                <a:highlight>
                  <a:srgbClr val="FFFFFF"/>
                </a:highlight>
                <a:latin typeface="Arial"/>
                <a:ea typeface="Arial"/>
                <a:cs typeface="Arial"/>
                <a:sym typeface="Arial"/>
              </a:rPr>
              <a:t>256 algorithm </a:t>
            </a:r>
            <a:r>
              <a:rPr lang="en-US" sz="2000" b="1" dirty="0" err="1" smtClean="0">
                <a:solidFill>
                  <a:srgbClr val="333333"/>
                </a:solidFill>
                <a:highlight>
                  <a:srgbClr val="FFFFFF"/>
                </a:highlight>
              </a:rPr>
              <a:t>i.e</a:t>
            </a:r>
            <a:r>
              <a:rPr lang="en-US" sz="2000" b="1" dirty="0" smtClean="0">
                <a:solidFill>
                  <a:srgbClr val="333333"/>
                </a:solidFill>
                <a:highlight>
                  <a:srgbClr val="FFFFFF"/>
                </a:highlight>
              </a:rPr>
              <a:t>, message digest</a:t>
            </a:r>
            <a:r>
              <a:rPr lang="en-US" sz="2000" b="1" i="0" u="none" strike="noStrike" cap="none" dirty="0" smtClean="0">
                <a:solidFill>
                  <a:srgbClr val="333333"/>
                </a:solidFill>
                <a:highlight>
                  <a:srgbClr val="FFFFFF"/>
                </a:highlight>
                <a:latin typeface="Arial"/>
                <a:ea typeface="Arial"/>
                <a:cs typeface="Arial"/>
                <a:sym typeface="Arial"/>
              </a:rPr>
              <a:t>.</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dirty="0" smtClean="0">
                <a:solidFill>
                  <a:srgbClr val="333333"/>
                </a:solidFill>
                <a:highlight>
                  <a:srgbClr val="FFFFFF"/>
                </a:highlight>
              </a:rPr>
              <a:t>Used concepts of</a:t>
            </a:r>
            <a:r>
              <a:rPr lang="en-US" sz="2000" b="1" i="0" u="none" strike="noStrike" cap="none" dirty="0" smtClean="0">
                <a:solidFill>
                  <a:srgbClr val="333333"/>
                </a:solidFill>
                <a:highlight>
                  <a:srgbClr val="FFFFFF"/>
                </a:highlight>
                <a:latin typeface="Arial"/>
                <a:ea typeface="Arial"/>
                <a:cs typeface="Arial"/>
                <a:sym typeface="Arial"/>
              </a:rPr>
              <a:t> </a:t>
            </a:r>
            <a:r>
              <a:rPr lang="en-US" sz="2000" b="1" i="0" u="none" strike="noStrike" cap="none" dirty="0">
                <a:solidFill>
                  <a:srgbClr val="333333"/>
                </a:solidFill>
                <a:highlight>
                  <a:srgbClr val="FFFFFF"/>
                </a:highlight>
                <a:latin typeface="Arial"/>
                <a:ea typeface="Arial"/>
                <a:cs typeface="Arial"/>
                <a:sym typeface="Arial"/>
              </a:rPr>
              <a:t>TIME </a:t>
            </a:r>
            <a:r>
              <a:rPr lang="en-US" sz="2000" b="1" i="0" u="none" strike="noStrike" cap="none" dirty="0" smtClean="0">
                <a:solidFill>
                  <a:srgbClr val="333333"/>
                </a:solidFill>
                <a:highlight>
                  <a:srgbClr val="FFFFFF"/>
                </a:highlight>
                <a:latin typeface="Arial"/>
                <a:ea typeface="Arial"/>
                <a:cs typeface="Arial"/>
                <a:sym typeface="Arial"/>
              </a:rPr>
              <a:t>STAMP,NONCE and DIFFICULTY.</a:t>
            </a:r>
            <a:endParaRPr/>
          </a:p>
          <a:p>
            <a:pPr marL="457200" marR="0" lvl="0" indent="-342900" algn="l" rtl="0">
              <a:lnSpc>
                <a:spcPct val="150000"/>
              </a:lnSpc>
              <a:spcBef>
                <a:spcPts val="0"/>
              </a:spcBef>
              <a:spcAft>
                <a:spcPts val="0"/>
              </a:spcAft>
              <a:buClr>
                <a:schemeClr val="dk1"/>
              </a:buClr>
              <a:buSzPts val="1800"/>
              <a:buFont typeface="Source Sans Pro"/>
              <a:buChar char="●"/>
            </a:pPr>
            <a:r>
              <a:rPr lang="en-US" sz="2000" b="1" i="0" u="none" strike="noStrike" cap="none" dirty="0" smtClean="0">
                <a:solidFill>
                  <a:srgbClr val="333333"/>
                </a:solidFill>
                <a:highlight>
                  <a:srgbClr val="FFFFFF"/>
                </a:highlight>
                <a:latin typeface="Arial"/>
                <a:ea typeface="Arial"/>
                <a:cs typeface="Arial"/>
                <a:sym typeface="Arial"/>
              </a:rPr>
              <a:t>Generated </a:t>
            </a:r>
            <a:r>
              <a:rPr lang="en-US" sz="2000" b="1" i="0" u="none" strike="noStrike" cap="none" dirty="0">
                <a:solidFill>
                  <a:srgbClr val="333333"/>
                </a:solidFill>
                <a:highlight>
                  <a:srgbClr val="FFFFFF"/>
                </a:highlight>
                <a:latin typeface="Arial"/>
                <a:ea typeface="Arial"/>
                <a:cs typeface="Arial"/>
                <a:sym typeface="Arial"/>
              </a:rPr>
              <a:t>blocks by using </a:t>
            </a:r>
            <a:r>
              <a:rPr lang="en-US" sz="2000" b="1" i="0" u="none" strike="noStrike" cap="none" dirty="0" err="1" smtClean="0">
                <a:solidFill>
                  <a:srgbClr val="333333"/>
                </a:solidFill>
                <a:highlight>
                  <a:srgbClr val="FFFFFF"/>
                </a:highlight>
                <a:latin typeface="Arial"/>
                <a:ea typeface="Arial"/>
                <a:cs typeface="Arial"/>
                <a:sym typeface="Arial"/>
              </a:rPr>
              <a:t>google</a:t>
            </a:r>
            <a:r>
              <a:rPr lang="en-US" sz="2000" b="1" dirty="0" err="1">
                <a:solidFill>
                  <a:srgbClr val="333333"/>
                </a:solidFill>
                <a:highlight>
                  <a:srgbClr val="FFFFFF"/>
                </a:highlight>
              </a:rPr>
              <a:t>-</a:t>
            </a:r>
            <a:r>
              <a:rPr lang="en-US" sz="2000" b="1" i="0" u="none" strike="noStrike" cap="none" dirty="0" err="1" smtClean="0">
                <a:solidFill>
                  <a:srgbClr val="333333"/>
                </a:solidFill>
                <a:highlight>
                  <a:srgbClr val="FFFFFF"/>
                </a:highlight>
                <a:latin typeface="Arial"/>
                <a:ea typeface="Arial"/>
                <a:cs typeface="Arial"/>
                <a:sym typeface="Arial"/>
              </a:rPr>
              <a:t>gson</a:t>
            </a:r>
            <a:r>
              <a:rPr lang="en-US" sz="2000" b="1" i="0" u="none" strike="noStrike" cap="none" dirty="0" smtClean="0">
                <a:solidFill>
                  <a:srgbClr val="333333"/>
                </a:solidFill>
                <a:highlight>
                  <a:srgbClr val="FFFFFF"/>
                </a:highlight>
                <a:latin typeface="Arial"/>
                <a:ea typeface="Arial"/>
                <a:cs typeface="Arial"/>
                <a:sym typeface="Arial"/>
              </a:rPr>
              <a:t> </a:t>
            </a:r>
            <a:r>
              <a:rPr lang="en-US" sz="2000" b="1" i="0" u="none" strike="noStrike" cap="none" dirty="0">
                <a:solidFill>
                  <a:srgbClr val="333333"/>
                </a:solidFill>
                <a:highlight>
                  <a:srgbClr val="FFFFFF"/>
                </a:highlight>
                <a:latin typeface="Arial"/>
                <a:ea typeface="Arial"/>
                <a:cs typeface="Arial"/>
                <a:sym typeface="Arial"/>
              </a:rPr>
              <a:t>library extension</a:t>
            </a:r>
            <a:r>
              <a:rPr lang="en-US" sz="2000" b="1" i="0" u="none" strike="noStrike" cap="none" dirty="0" smtClean="0">
                <a:solidFill>
                  <a:srgbClr val="333333"/>
                </a:solidFill>
                <a:highlight>
                  <a:srgbClr val="FFFFFF"/>
                </a:highlight>
                <a:latin typeface="Arial"/>
                <a:ea typeface="Arial"/>
                <a:cs typeface="Arial"/>
                <a:sym typeface="Arial"/>
              </a:rPr>
              <a:t>.</a:t>
            </a:r>
          </a:p>
          <a:p>
            <a:pPr marL="457200" marR="0" lvl="0" indent="-342900" algn="l" rtl="0">
              <a:lnSpc>
                <a:spcPct val="150000"/>
              </a:lnSpc>
              <a:spcBef>
                <a:spcPts val="0"/>
              </a:spcBef>
              <a:spcAft>
                <a:spcPts val="0"/>
              </a:spcAft>
              <a:buClr>
                <a:schemeClr val="dk1"/>
              </a:buClr>
              <a:buSzPts val="1800"/>
              <a:buFont typeface="Source Sans Pro"/>
              <a:buChar char="●"/>
            </a:pPr>
            <a:r>
              <a:rPr lang="en-IN" sz="2000" b="1" dirty="0" smtClean="0">
                <a:solidFill>
                  <a:srgbClr val="333333"/>
                </a:solidFill>
                <a:highlight>
                  <a:srgbClr val="FFFFFF"/>
                </a:highlight>
              </a:rPr>
              <a:t>Deployed student database in oracle.</a:t>
            </a:r>
          </a:p>
          <a:p>
            <a:pPr marL="457200" marR="0" lvl="0" indent="-342900" algn="l" rtl="0">
              <a:lnSpc>
                <a:spcPct val="150000"/>
              </a:lnSpc>
              <a:spcBef>
                <a:spcPts val="0"/>
              </a:spcBef>
              <a:spcAft>
                <a:spcPts val="0"/>
              </a:spcAft>
              <a:buClr>
                <a:schemeClr val="dk1"/>
              </a:buClr>
              <a:buSzPts val="1800"/>
              <a:buFont typeface="Source Sans Pro"/>
              <a:buChar char="●"/>
            </a:pPr>
            <a:r>
              <a:rPr lang="en-IN" sz="2000" b="1" dirty="0" smtClean="0">
                <a:solidFill>
                  <a:srgbClr val="333333"/>
                </a:solidFill>
                <a:highlight>
                  <a:srgbClr val="FFFFFF"/>
                </a:highlight>
              </a:rPr>
              <a:t>By interfacing oracle with java we implemented BCT for Student Data successfully.</a:t>
            </a:r>
            <a:endParaRPr/>
          </a:p>
        </p:txBody>
      </p:sp>
    </p:spTree>
  </p:cSld>
  <p:clrMapOvr>
    <a:masterClrMapping/>
  </p:clrMapOvr>
</p:sld>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714</Words>
  <PresentationFormat>On-screen Show (4:3)</PresentationFormat>
  <Paragraphs>94</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Source Sans Pro</vt:lpstr>
      <vt:lpstr>Comic Sans MS</vt:lpstr>
      <vt:lpstr>Noto Sans Symbols</vt:lpstr>
      <vt:lpstr>Angles</vt:lpstr>
      <vt:lpstr>IMPLEMENTATION OF BLOCK CHAIN TECHNOLOGY FOR STUDENT DATABASE IN JAVA PLATFORM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BLOCK CHAIN TECHNOLOGY FOR STUDENT DATABASE IN JAVA PLATFORM…</dc:title>
  <dc:creator>Windows</dc:creator>
  <cp:lastModifiedBy>HP</cp:lastModifiedBy>
  <cp:revision>39</cp:revision>
  <dcterms:modified xsi:type="dcterms:W3CDTF">2019-04-04T10:09:29Z</dcterms:modified>
</cp:coreProperties>
</file>