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3" r:id="rId1"/>
  </p:sldMasterIdLst>
  <p:sldIdLst>
    <p:sldId id="256" r:id="rId2"/>
    <p:sldId id="257" r:id="rId3"/>
    <p:sldId id="261" r:id="rId4"/>
    <p:sldId id="280" r:id="rId5"/>
    <p:sldId id="281" r:id="rId6"/>
    <p:sldId id="287" r:id="rId7"/>
    <p:sldId id="259" r:id="rId8"/>
    <p:sldId id="260" r:id="rId9"/>
    <p:sldId id="278" r:id="rId10"/>
    <p:sldId id="279" r:id="rId11"/>
    <p:sldId id="262" r:id="rId12"/>
    <p:sldId id="268" r:id="rId13"/>
    <p:sldId id="286" r:id="rId14"/>
    <p:sldId id="267" r:id="rId15"/>
    <p:sldId id="276" r:id="rId16"/>
    <p:sldId id="269" r:id="rId17"/>
    <p:sldId id="270" r:id="rId18"/>
    <p:sldId id="271" r:id="rId19"/>
    <p:sldId id="282" r:id="rId20"/>
    <p:sldId id="284" r:id="rId21"/>
    <p:sldId id="283" r:id="rId22"/>
    <p:sldId id="288" r:id="rId23"/>
    <p:sldId id="299" r:id="rId24"/>
    <p:sldId id="300" r:id="rId25"/>
    <p:sldId id="297" r:id="rId26"/>
    <p:sldId id="298" r:id="rId27"/>
    <p:sldId id="272" r:id="rId28"/>
    <p:sldId id="294" r:id="rId29"/>
    <p:sldId id="265" r:id="rId30"/>
    <p:sldId id="29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45778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9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72541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8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1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5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08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1724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794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02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2241-5111-48AF-9E11-23AB2636C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325218"/>
            <a:ext cx="8361229" cy="1245704"/>
          </a:xfrm>
        </p:spPr>
        <p:txBody>
          <a:bodyPr/>
          <a:lstStyle/>
          <a:p>
            <a:r>
              <a:rPr lang="en-IN" sz="4000" dirty="0"/>
              <a:t>Studies on Influential node of complex networks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1199D-0E61-438C-A800-10F301970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654" y="2716697"/>
            <a:ext cx="6831673" cy="232582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IN" dirty="0"/>
              <a:t>Under the Guidance of</a:t>
            </a:r>
          </a:p>
          <a:p>
            <a:pPr algn="r"/>
            <a:r>
              <a:rPr lang="en-IN" sz="2400" b="1" dirty="0"/>
              <a:t>Prof. </a:t>
            </a:r>
            <a:r>
              <a:rPr lang="en-IN" sz="2400" b="1" dirty="0" err="1"/>
              <a:t>Susanta</a:t>
            </a:r>
            <a:r>
              <a:rPr lang="en-IN" sz="2400" b="1" dirty="0"/>
              <a:t> Chakraborty</a:t>
            </a:r>
            <a:endParaRPr lang="en-IN" sz="2100" b="1" dirty="0"/>
          </a:p>
          <a:p>
            <a:pPr algn="r"/>
            <a:r>
              <a:rPr lang="en-IN" dirty="0"/>
              <a:t>Members:</a:t>
            </a:r>
          </a:p>
          <a:p>
            <a:pPr algn="r"/>
            <a:r>
              <a:rPr lang="en-IN" dirty="0"/>
              <a:t>Arijit Saha (510517004)</a:t>
            </a:r>
            <a:endParaRPr lang="en-IN" sz="2400" dirty="0"/>
          </a:p>
          <a:p>
            <a:pPr lvl="1" algn="r"/>
            <a:r>
              <a:rPr lang="en-IN" sz="2400" i="0" dirty="0"/>
              <a:t>Rohit Kumar (510517007)</a:t>
            </a:r>
          </a:p>
          <a:p>
            <a:pPr lvl="1" algn="r"/>
            <a:r>
              <a:rPr lang="en-IN" sz="2400" i="0" dirty="0" err="1"/>
              <a:t>Subhajyoti</a:t>
            </a:r>
            <a:r>
              <a:rPr lang="en-IN" sz="2400" i="0" dirty="0"/>
              <a:t> Saha (510517024)</a:t>
            </a:r>
          </a:p>
          <a:p>
            <a:pPr lvl="1" algn="r"/>
            <a:r>
              <a:rPr lang="en-IN" sz="2400" i="0" dirty="0"/>
              <a:t>Akash Singh (510517012)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81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3681-B6F0-46D5-99D5-D0353760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4228-A9FC-4E03-A3AE-B7923A79F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4816"/>
            <a:ext cx="9601200" cy="3932583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Calculation of Centrality Measures such as Clustering Coefficient, Betweenness Centrality, Closeness Centrality, Degree Centrality, Edge Contribution Factor.</a:t>
            </a:r>
          </a:p>
          <a:p>
            <a:pPr algn="just"/>
            <a:r>
              <a:rPr lang="en-IN" sz="2800" dirty="0"/>
              <a:t>Identification of most influential node (central) from the given graph according to the above factors.</a:t>
            </a:r>
          </a:p>
        </p:txBody>
      </p:sp>
    </p:spTree>
    <p:extLst>
      <p:ext uri="{BB962C8B-B14F-4D97-AF65-F5344CB8AC3E}">
        <p14:creationId xmlns:p14="http://schemas.microsoft.com/office/powerpoint/2010/main" val="97094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99F8-5CC8-4990-8956-97F6E7EE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Preliminaries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54BB1-B5B7-4183-9137-234E9E6FD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9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E980-D8D2-406F-A7AA-84F951BE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/>
          <a:lstStyle/>
          <a:p>
            <a:r>
              <a:rPr lang="en-IN" dirty="0"/>
              <a:t>Degree Centrality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D1F66-EE4B-49B6-8B33-BAA61E818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63757"/>
                <a:ext cx="9601200" cy="4303643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IN" sz="2800" dirty="0"/>
                  <a:t>Degree Centrality is defined as the total weight of the links incident upon a node divided by total weight of graph. For a directed graph, we define two degree centralities.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𝐼𝑛𝑑𝑒𝑔𝑟𝑒𝑒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𝐶𝑒𝑛𝑡𝑟𝑎𝑙𝑖𝑡𝑦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𝑖𝑣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800" dirty="0"/>
                  <a:t>, where,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𝑖𝑣</m:t>
                            </m:r>
                          </m:sub>
                        </m:sSub>
                      </m:e>
                    </m:nary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/>
                  <a:t>is the sum of all weights of edges incoming on the vertex v and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/>
                  <a:t> is the total weight of the graph.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𝑂𝑢𝑡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𝐶𝑒𝑛𝑡𝑟𝑎𝑙𝑖𝑡𝑦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800" dirty="0"/>
                  <a:t>, where,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nary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/>
                  <a:t>is the sum of all weights of edges originating from the vertex v and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/>
                  <a:t> is the total weight of the graph.</a:t>
                </a:r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D1F66-EE4B-49B6-8B33-BAA61E818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63757"/>
                <a:ext cx="9601200" cy="4303643"/>
              </a:xfrm>
              <a:blipFill>
                <a:blip r:embed="rId2"/>
                <a:stretch>
                  <a:fillRect l="-1143" t="-3116" r="-12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46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A2F6-6ABA-4CAE-8E07-D7F69656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/>
          <a:lstStyle/>
          <a:p>
            <a:pPr algn="ctr"/>
            <a:r>
              <a:rPr lang="en-IN" dirty="0"/>
              <a:t>Degree Centrality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6970E-5A27-4901-887F-3FC5A3E81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391478"/>
            <a:ext cx="4443984" cy="705678"/>
          </a:xfrm>
        </p:spPr>
        <p:txBody>
          <a:bodyPr/>
          <a:lstStyle/>
          <a:p>
            <a:r>
              <a:rPr lang="en-IN" dirty="0"/>
              <a:t>Graph with Indegree Count written on nodes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4269A1-57DF-4CB1-971F-57D82CA31B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08150" y="2097088"/>
            <a:ext cx="3770312" cy="377031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1C269-5894-4143-A6BA-BB07C553A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391478"/>
            <a:ext cx="4443984" cy="705678"/>
          </a:xfrm>
        </p:spPr>
        <p:txBody>
          <a:bodyPr/>
          <a:lstStyle/>
          <a:p>
            <a:r>
              <a:rPr lang="en-IN" dirty="0"/>
              <a:t>Graph with Outdegree Count written on nodes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3305253-6BE6-4E0C-8E1D-AA5206C8A8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61969" y="2097088"/>
            <a:ext cx="3770312" cy="3770312"/>
          </a:xfrm>
        </p:spPr>
      </p:pic>
    </p:spTree>
    <p:extLst>
      <p:ext uri="{BB962C8B-B14F-4D97-AF65-F5344CB8AC3E}">
        <p14:creationId xmlns:p14="http://schemas.microsoft.com/office/powerpoint/2010/main" val="667779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A363-3AFB-4293-8F95-7DC934DF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443"/>
          </a:xfrm>
        </p:spPr>
        <p:txBody>
          <a:bodyPr/>
          <a:lstStyle/>
          <a:p>
            <a:r>
              <a:rPr lang="en-IN" dirty="0"/>
              <a:t>Betweenness Centrality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9A692-45A7-4D96-8280-32E9D088EF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014330"/>
                <a:ext cx="9601200" cy="3853070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/>
                  <a:t>Betweenness centrality quantifies the number of times a </a:t>
                </a:r>
                <a:r>
                  <a:rPr lang="en-IN" sz="2800" dirty="0">
                    <a:solidFill>
                      <a:schemeClr val="tx1"/>
                    </a:solidFill>
                  </a:rPr>
                  <a:t>node acts as a bridge along the shortest path between two other nodes.</a:t>
                </a:r>
                <a:endParaRPr lang="en-I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𝐵𝑒𝑡𝑤𝑒𝑒𝑛𝑛𝑒𝑠𝑠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𝑐𝑒𝑛𝑡𝑟𝑎𝑙𝑖𝑡𝑦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f>
                          <m:f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𝑠𝑑</m:t>
                                </m:r>
                              </m:sub>
                            </m:s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𝑠𝑑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/>
                  <a:t> </a:t>
                </a:r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2800" dirty="0"/>
                  <a:t> is the no of paths from s to 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/>
                  <a:t> is the no of these paths v appears in</a:t>
                </a:r>
                <a:r>
                  <a:rPr lang="en-IN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9A692-45A7-4D96-8280-32E9D088E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014330"/>
                <a:ext cx="9601200" cy="3853070"/>
              </a:xfrm>
              <a:blipFill>
                <a:blip r:embed="rId2"/>
                <a:stretch>
                  <a:fillRect l="-1143" t="-2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4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6A90-0C5E-4250-9BA1-AA9C3629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Betweenness Centrality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82555E-EF44-462A-A6EE-F97F2B5E2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4594" y="685800"/>
            <a:ext cx="5175250" cy="51752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BA983-742C-428E-8B8C-9066D4E48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Undirected Graph Coloured On The Basis Of Betweenness Centrality</a:t>
            </a:r>
          </a:p>
          <a:p>
            <a:r>
              <a:rPr lang="en-IN" sz="2400" dirty="0"/>
              <a:t>Blue to Red corresponds to High to Low Betweenness Centrality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3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2B32-979A-4296-9719-8CD00B868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443"/>
          </a:xfrm>
        </p:spPr>
        <p:txBody>
          <a:bodyPr/>
          <a:lstStyle/>
          <a:p>
            <a:r>
              <a:rPr lang="en-IN" dirty="0"/>
              <a:t>Closeness Centrality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E8F54-3C77-4430-9C8C-2C2B482F40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84242"/>
                <a:ext cx="9601200" cy="4383157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/>
                  <a:t>The closeness centrality of a node is taken as the inverse of farness, which is defined as the sum of all path lengths from that node to all other nodes of the graph.</a:t>
                </a:r>
              </a:p>
              <a:p>
                <a:r>
                  <a:rPr lang="en-IN" sz="2800" dirty="0"/>
                  <a:t>Closeness is defined as the reciprocal of the farness, that is:</a:t>
                </a:r>
              </a:p>
              <a:p>
                <a:pPr marL="98755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𝐶𝑙𝑜𝑠𝑒𝑛𝑒𝑠𝑠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𝐶𝑒𝑛𝑡𝑟𝑎𝑙𝑖𝑡𝑦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sz="2800" dirty="0"/>
              </a:p>
              <a:p>
                <a:pPr marL="987552" lvl="2" indent="0">
                  <a:buNone/>
                </a:pPr>
                <a:r>
                  <a:rPr lang="en-IN" sz="2800" dirty="0"/>
                  <a:t>Where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/>
                  <a:t> is the distance between the node u and v.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E8F54-3C77-4430-9C8C-2C2B482F40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84242"/>
                <a:ext cx="9601200" cy="4383157"/>
              </a:xfrm>
              <a:blipFill>
                <a:blip r:embed="rId2"/>
                <a:stretch>
                  <a:fillRect l="-1143" t="-1947" r="-12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58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6C30-33F9-49C3-AE12-EB456CF9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758687"/>
          </a:xfrm>
        </p:spPr>
        <p:txBody>
          <a:bodyPr>
            <a:normAutofit/>
          </a:bodyPr>
          <a:lstStyle/>
          <a:p>
            <a:r>
              <a:rPr lang="en-IN" dirty="0"/>
              <a:t>Edge Contribution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EAF158-C10E-410F-9AC6-14A4D10AD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44486"/>
                <a:ext cx="9601200" cy="4422914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/>
                  <a:t>Edge Contribution Factor of a node is defined as the sum of weights of all neighbour edges and neighbour to neighbour edges of that node divided by total weight of the graph.</a:t>
                </a:r>
              </a:p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𝐸𝑑𝑔𝑒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𝐶𝑜𝑛𝑡𝑟𝑖𝑏𝑢𝑡𝑖𝑜𝑛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𝐹𝑎𝑐𝑡𝑜𝑟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𝑆𝑢𝑚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𝑁𝑒𝑖𝑔h𝑏𝑜𝑢𝑟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𝑒𝑑𝑔𝑒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𝑤𝑒𝑖𝑔h𝑡𝑠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𝑛𝑒𝑖𝑔h𝑏𝑜𝑢𝑟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𝑒𝑑𝑔𝑒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𝑤𝑒𝑖𝑔h𝑡𝑠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𝑊𝑒𝑖𝑔h𝑡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𝑔𝑟𝑎𝑝h</m:t>
                        </m:r>
                      </m:den>
                    </m:f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EAF158-C10E-410F-9AC6-14A4D10AD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44486"/>
                <a:ext cx="9601200" cy="4422914"/>
              </a:xfrm>
              <a:blipFill>
                <a:blip r:embed="rId2"/>
                <a:stretch>
                  <a:fillRect l="-1143" t="-2066" r="-6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770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A38B-DB9F-47D8-BDF8-DDB9D096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5435"/>
          </a:xfrm>
        </p:spPr>
        <p:txBody>
          <a:bodyPr/>
          <a:lstStyle/>
          <a:p>
            <a:r>
              <a:rPr lang="en-IN" dirty="0"/>
              <a:t>Clustering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A2373-ED04-4278-A4E3-CB6C0D4DA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31235"/>
                <a:ext cx="9601200" cy="4436165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/>
                  <a:t>In a complex network, clustering coefficient of a node is a measure of the degree to which its neighbour nodes are interconnected.</a:t>
                </a:r>
              </a:p>
              <a:p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𝐶𝑙𝑢𝑠𝑡𝑒𝑟𝑖𝑛𝑔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𝐶𝑜𝑒𝑓𝑓𝑖𝑐𝑖𝑒𝑛𝑡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/>
                  <a:t>is defined as</a:t>
                </a:r>
              </a:p>
              <a:p>
                <a:pPr marL="98755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𝐸𝑑𝑔𝑒𝑠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𝑛𝑒𝑖𝑔h𝑏𝑜𝑢𝑟𝑠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𝑒𝑑𝑔𝑒𝑠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𝑝𝑜𝑠𝑠𝑖𝑏𝑙𝑒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𝑛𝑒𝑖𝑔h𝑏𝑜𝑢𝑟𝑠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IN" sz="2600" dirty="0"/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A2373-ED04-4278-A4E3-CB6C0D4DA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31235"/>
                <a:ext cx="9601200" cy="4436165"/>
              </a:xfrm>
              <a:blipFill>
                <a:blip r:embed="rId2"/>
                <a:stretch>
                  <a:fillRect l="-1143" t="-20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272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E2D2-32FA-46EB-933D-7ED73E39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1CC53-B8FF-4CE7-B721-FDF688217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5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82DA-A09F-4DCA-A1DB-77C1B02A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1939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6E48-D064-41F7-9561-90EB7F7E1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7739"/>
            <a:ext cx="9601200" cy="4409661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Introduction</a:t>
            </a:r>
          </a:p>
          <a:p>
            <a:r>
              <a:rPr lang="en-IN" sz="2400" dirty="0">
                <a:solidFill>
                  <a:schemeClr val="tx1"/>
                </a:solidFill>
              </a:rPr>
              <a:t>Motivation</a:t>
            </a:r>
          </a:p>
          <a:p>
            <a:r>
              <a:rPr lang="en-IN" sz="2400" dirty="0">
                <a:solidFill>
                  <a:schemeClr val="tx1"/>
                </a:solidFill>
              </a:rPr>
              <a:t>Objective</a:t>
            </a:r>
          </a:p>
          <a:p>
            <a:r>
              <a:rPr lang="en-IN" sz="2400" dirty="0">
                <a:solidFill>
                  <a:schemeClr val="tx1"/>
                </a:solidFill>
              </a:rPr>
              <a:t>Preliminaries</a:t>
            </a:r>
          </a:p>
          <a:p>
            <a:r>
              <a:rPr lang="en-IN" sz="2400" dirty="0">
                <a:solidFill>
                  <a:schemeClr val="tx1"/>
                </a:solidFill>
              </a:rPr>
              <a:t>Our Approach</a:t>
            </a:r>
          </a:p>
          <a:p>
            <a:r>
              <a:rPr lang="en-IN" sz="2400" dirty="0">
                <a:solidFill>
                  <a:schemeClr val="tx1"/>
                </a:solidFill>
              </a:rPr>
              <a:t>Example</a:t>
            </a:r>
          </a:p>
          <a:p>
            <a:r>
              <a:rPr lang="en-IN" sz="2400" dirty="0">
                <a:solidFill>
                  <a:schemeClr val="tx1"/>
                </a:solidFill>
              </a:rPr>
              <a:t>Dataset</a:t>
            </a:r>
          </a:p>
          <a:p>
            <a:r>
              <a:rPr lang="en-IN" sz="2400" dirty="0">
                <a:solidFill>
                  <a:schemeClr val="tx1"/>
                </a:solidFill>
              </a:rPr>
              <a:t>Result and Analysis</a:t>
            </a:r>
          </a:p>
          <a:p>
            <a:r>
              <a:rPr lang="en-IN" sz="2400" dirty="0">
                <a:solidFill>
                  <a:schemeClr val="tx1"/>
                </a:solidFill>
              </a:rPr>
              <a:t>Future Scope</a:t>
            </a:r>
            <a:endParaRPr lang="en-IN" sz="2400" dirty="0">
              <a:solidFill>
                <a:srgbClr val="FF0000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373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4C47-B5F6-4058-A0D6-885FCB57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930"/>
          </a:xfrm>
        </p:spPr>
        <p:txBody>
          <a:bodyPr/>
          <a:lstStyle/>
          <a:p>
            <a:r>
              <a:rPr lang="en-IN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0D12-EC75-408D-B77E-6B9BE937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730"/>
            <a:ext cx="9601200" cy="4462670"/>
          </a:xfrm>
        </p:spPr>
        <p:txBody>
          <a:bodyPr>
            <a:normAutofit/>
          </a:bodyPr>
          <a:lstStyle/>
          <a:p>
            <a:r>
              <a:rPr lang="en-IN" sz="2800" dirty="0"/>
              <a:t>We have calculated Closeness Centrality and Betweenness Centrality using their mathematical definition with the help of Dijkstra’s Algorithm to find out all shortest paths.</a:t>
            </a:r>
          </a:p>
          <a:p>
            <a:r>
              <a:rPr lang="en-IN" sz="2800" dirty="0"/>
              <a:t>For Edge Contribution Factor and Degree Centralities, both Indegree and Outdegree, we have calculated using simple traversal though all nodes and summing their Indegree Count and Outdegree Count.</a:t>
            </a:r>
          </a:p>
          <a:p>
            <a:r>
              <a:rPr lang="en-IN" sz="2800" dirty="0"/>
              <a:t>For Clustering Coefficient, we take a simple ratio of all neighbour edges with total possible directed edges between the neighbours.</a:t>
            </a:r>
          </a:p>
        </p:txBody>
      </p:sp>
    </p:spTree>
    <p:extLst>
      <p:ext uri="{BB962C8B-B14F-4D97-AF65-F5344CB8AC3E}">
        <p14:creationId xmlns:p14="http://schemas.microsoft.com/office/powerpoint/2010/main" val="1365199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DFED-691C-4CF8-BF06-A4756132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11531-670A-4F1A-8A8C-410E0B3CB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259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4C47-B5F6-4058-A0D6-885FCB57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930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0D12-EC75-408D-B77E-6B9BE937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4730"/>
            <a:ext cx="9601200" cy="4462670"/>
          </a:xfrm>
        </p:spPr>
        <p:txBody>
          <a:bodyPr>
            <a:normAutofit/>
          </a:bodyPr>
          <a:lstStyle/>
          <a:p>
            <a:r>
              <a:rPr lang="en-IN" sz="2800" dirty="0"/>
              <a:t>We applied our algorithm to the following graph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1AB4C-7A17-4F57-8DD2-CE27E024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333" y="2012907"/>
            <a:ext cx="3733333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69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60F2-1032-4374-AA1C-580F9494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0026"/>
            <a:ext cx="9601200" cy="1485900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FD6792E-6603-4C86-A20A-3B980C2BE5F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7627896"/>
                  </p:ext>
                </p:extLst>
              </p:nvPr>
            </p:nvGraphicFramePr>
            <p:xfrm>
              <a:off x="1504122" y="2219739"/>
              <a:ext cx="9601200" cy="388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017">
                      <a:extLst>
                        <a:ext uri="{9D8B030D-6E8A-4147-A177-3AD203B41FA5}">
                          <a16:colId xmlns:a16="http://schemas.microsoft.com/office/drawing/2014/main" val="4140417250"/>
                        </a:ext>
                      </a:extLst>
                    </a:gridCol>
                    <a:gridCol w="1444487">
                      <a:extLst>
                        <a:ext uri="{9D8B030D-6E8A-4147-A177-3AD203B41FA5}">
                          <a16:colId xmlns:a16="http://schemas.microsoft.com/office/drawing/2014/main" val="152691323"/>
                        </a:ext>
                      </a:extLst>
                    </a:gridCol>
                    <a:gridCol w="1457739">
                      <a:extLst>
                        <a:ext uri="{9D8B030D-6E8A-4147-A177-3AD203B41FA5}">
                          <a16:colId xmlns:a16="http://schemas.microsoft.com/office/drawing/2014/main" val="1733717628"/>
                        </a:ext>
                      </a:extLst>
                    </a:gridCol>
                    <a:gridCol w="1325218">
                      <a:extLst>
                        <a:ext uri="{9D8B030D-6E8A-4147-A177-3AD203B41FA5}">
                          <a16:colId xmlns:a16="http://schemas.microsoft.com/office/drawing/2014/main" val="2007965445"/>
                        </a:ext>
                      </a:extLst>
                    </a:gridCol>
                    <a:gridCol w="1457739">
                      <a:extLst>
                        <a:ext uri="{9D8B030D-6E8A-4147-A177-3AD203B41FA5}">
                          <a16:colId xmlns:a16="http://schemas.microsoft.com/office/drawing/2014/main" val="2174647058"/>
                        </a:ext>
                      </a:extLst>
                    </a:gridCol>
                    <a:gridCol w="1391478">
                      <a:extLst>
                        <a:ext uri="{9D8B030D-6E8A-4147-A177-3AD203B41FA5}">
                          <a16:colId xmlns:a16="http://schemas.microsoft.com/office/drawing/2014/main" val="671857493"/>
                        </a:ext>
                      </a:extLst>
                    </a:gridCol>
                    <a:gridCol w="1656522">
                      <a:extLst>
                        <a:ext uri="{9D8B030D-6E8A-4147-A177-3AD203B41FA5}">
                          <a16:colId xmlns:a16="http://schemas.microsoft.com/office/drawing/2014/main" val="1359759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Node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Edge Contribution Factor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Clustering Coefficient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Indegree Centrality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Outdegree Centrality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Closeness Centrality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Betweenness Centrality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577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2.94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37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1828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080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7942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2.32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4563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892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32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84512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FD6792E-6603-4C86-A20A-3B980C2BE5F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7627896"/>
                  </p:ext>
                </p:extLst>
              </p:nvPr>
            </p:nvGraphicFramePr>
            <p:xfrm>
              <a:off x="1504122" y="2219739"/>
              <a:ext cx="9601200" cy="388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017">
                      <a:extLst>
                        <a:ext uri="{9D8B030D-6E8A-4147-A177-3AD203B41FA5}">
                          <a16:colId xmlns:a16="http://schemas.microsoft.com/office/drawing/2014/main" val="4140417250"/>
                        </a:ext>
                      </a:extLst>
                    </a:gridCol>
                    <a:gridCol w="1444487">
                      <a:extLst>
                        <a:ext uri="{9D8B030D-6E8A-4147-A177-3AD203B41FA5}">
                          <a16:colId xmlns:a16="http://schemas.microsoft.com/office/drawing/2014/main" val="152691323"/>
                        </a:ext>
                      </a:extLst>
                    </a:gridCol>
                    <a:gridCol w="1457739">
                      <a:extLst>
                        <a:ext uri="{9D8B030D-6E8A-4147-A177-3AD203B41FA5}">
                          <a16:colId xmlns:a16="http://schemas.microsoft.com/office/drawing/2014/main" val="1733717628"/>
                        </a:ext>
                      </a:extLst>
                    </a:gridCol>
                    <a:gridCol w="1325218">
                      <a:extLst>
                        <a:ext uri="{9D8B030D-6E8A-4147-A177-3AD203B41FA5}">
                          <a16:colId xmlns:a16="http://schemas.microsoft.com/office/drawing/2014/main" val="2007965445"/>
                        </a:ext>
                      </a:extLst>
                    </a:gridCol>
                    <a:gridCol w="1457739">
                      <a:extLst>
                        <a:ext uri="{9D8B030D-6E8A-4147-A177-3AD203B41FA5}">
                          <a16:colId xmlns:a16="http://schemas.microsoft.com/office/drawing/2014/main" val="2174647058"/>
                        </a:ext>
                      </a:extLst>
                    </a:gridCol>
                    <a:gridCol w="1391478">
                      <a:extLst>
                        <a:ext uri="{9D8B030D-6E8A-4147-A177-3AD203B41FA5}">
                          <a16:colId xmlns:a16="http://schemas.microsoft.com/office/drawing/2014/main" val="671857493"/>
                        </a:ext>
                      </a:extLst>
                    </a:gridCol>
                    <a:gridCol w="1656522">
                      <a:extLst>
                        <a:ext uri="{9D8B030D-6E8A-4147-A177-3AD203B41FA5}">
                          <a16:colId xmlns:a16="http://schemas.microsoft.com/office/drawing/2014/main" val="135975916"/>
                        </a:ext>
                      </a:extLst>
                    </a:gridCol>
                  </a:tblGrid>
                  <a:tr h="920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Node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Edge Contribution Factor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Clustering Coefficient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Indegree Centrality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Outdegree Centrality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2368" t="-3311" r="-121053" b="-3324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Betweenness Centrality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5779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2.94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537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1828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080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7942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2.32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4563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892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327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84512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7579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0495-B3F0-493A-9ED1-5C2CFECA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FADCB-215B-4984-A4DE-3E5BE23A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After Voting on the factors as our algorithm in Our Approach Section Suggests, we get the most influential node to be node B with 3 votes.</a:t>
            </a:r>
          </a:p>
        </p:txBody>
      </p:sp>
    </p:spTree>
    <p:extLst>
      <p:ext uri="{BB962C8B-B14F-4D97-AF65-F5344CB8AC3E}">
        <p14:creationId xmlns:p14="http://schemas.microsoft.com/office/powerpoint/2010/main" val="730864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47EA-7EFE-4CEF-8679-D1B6B9B6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14F16-3E80-442A-B4BB-B160AD61D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466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63DD-4F9C-4561-A441-ECFEC705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0722"/>
          </a:xfrm>
        </p:spPr>
        <p:txBody>
          <a:bodyPr>
            <a:normAutofit/>
          </a:bodyPr>
          <a:lstStyle/>
          <a:p>
            <a:r>
              <a:rPr lang="en-IN" sz="4800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FE97-E7D0-49BE-9E63-496FE8CB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2296"/>
            <a:ext cx="9601200" cy="4065104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/>
              <a:t>We have taken a free dataset from Wiki-Vote which is a directed weighted network.</a:t>
            </a:r>
          </a:p>
          <a:p>
            <a:r>
              <a:rPr lang="en-IN" sz="2800" dirty="0"/>
              <a:t>The network contains all the Wikipedia Voting data from the inception of Wikipedia till January 2008 that consist of 1235 elections.</a:t>
            </a:r>
          </a:p>
          <a:p>
            <a:r>
              <a:rPr lang="en-IN" sz="2800" dirty="0"/>
              <a:t>Nodes in the network represent </a:t>
            </a:r>
            <a:r>
              <a:rPr lang="en-IN" sz="2800" dirty="0" err="1"/>
              <a:t>wikipedia</a:t>
            </a:r>
            <a:r>
              <a:rPr lang="en-IN" sz="2800" dirty="0"/>
              <a:t> users and a directed edge from node </a:t>
            </a:r>
            <a:r>
              <a:rPr lang="en-IN" sz="2800" i="1" dirty="0" err="1"/>
              <a:t>i</a:t>
            </a:r>
            <a:r>
              <a:rPr lang="en-IN" sz="2800" dirty="0"/>
              <a:t> to node </a:t>
            </a:r>
            <a:r>
              <a:rPr lang="en-IN" sz="2800" i="1" dirty="0"/>
              <a:t>j</a:t>
            </a:r>
            <a:r>
              <a:rPr lang="en-IN" sz="2800" dirty="0"/>
              <a:t> with weight </a:t>
            </a:r>
            <a:r>
              <a:rPr lang="en-IN" sz="2800" i="1" dirty="0"/>
              <a:t>w</a:t>
            </a:r>
            <a:r>
              <a:rPr lang="en-IN" sz="2800" dirty="0"/>
              <a:t> represents that user </a:t>
            </a:r>
            <a:r>
              <a:rPr lang="en-IN" sz="2800" i="1" dirty="0" err="1"/>
              <a:t>i</a:t>
            </a:r>
            <a:r>
              <a:rPr lang="en-IN" sz="2800" dirty="0"/>
              <a:t> voted for user </a:t>
            </a:r>
            <a:r>
              <a:rPr lang="en-IN" sz="2800" i="1" dirty="0"/>
              <a:t>j, w </a:t>
            </a:r>
            <a:r>
              <a:rPr lang="en-IN" sz="2800" dirty="0"/>
              <a:t>times.</a:t>
            </a:r>
          </a:p>
          <a:p>
            <a:r>
              <a:rPr lang="en-IN" sz="2800" dirty="0"/>
              <a:t>The Graph Contains 7066 nodes (voters and candidates) and has in total 103663 votes.</a:t>
            </a:r>
          </a:p>
        </p:txBody>
      </p:sp>
    </p:spTree>
    <p:extLst>
      <p:ext uri="{BB962C8B-B14F-4D97-AF65-F5344CB8AC3E}">
        <p14:creationId xmlns:p14="http://schemas.microsoft.com/office/powerpoint/2010/main" val="1073184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A8D6-84B6-421A-9AED-2165EA48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46AAE-1472-4D60-9142-E43FEE205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772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CAB6-1F1A-4CAA-9F7C-D8BD3643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864704"/>
          </a:xfrm>
        </p:spPr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3045-6250-48AA-BD8B-46F20D3FE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7009"/>
            <a:ext cx="9601200" cy="4290391"/>
          </a:xfrm>
        </p:spPr>
        <p:txBody>
          <a:bodyPr>
            <a:normAutofit/>
          </a:bodyPr>
          <a:lstStyle/>
          <a:p>
            <a:r>
              <a:rPr lang="en-IN" sz="2800" dirty="0"/>
              <a:t>Minimum (non zero) Clustering Coefficient: 0.140936</a:t>
            </a:r>
          </a:p>
          <a:p>
            <a:r>
              <a:rPr lang="en-IN" sz="2800" dirty="0"/>
              <a:t>Maximum Closeness Centrality: 0</a:t>
            </a:r>
          </a:p>
          <a:p>
            <a:r>
              <a:rPr lang="en-IN" sz="2800" dirty="0"/>
              <a:t>Maximum Betweenness Centrality: 0.000331</a:t>
            </a:r>
          </a:p>
          <a:p>
            <a:r>
              <a:rPr lang="en-IN" sz="2800" dirty="0"/>
              <a:t>Maximum Outdegree Centrality: 0.003667</a:t>
            </a:r>
          </a:p>
          <a:p>
            <a:r>
              <a:rPr lang="en-IN" sz="2800" dirty="0"/>
              <a:t>Maximum Indegree Centrality: 0.000042</a:t>
            </a:r>
          </a:p>
          <a:p>
            <a:r>
              <a:rPr lang="en-IN" sz="2800" dirty="0"/>
              <a:t>Maximum Edge Contribution Factor: 0.000729</a:t>
            </a:r>
          </a:p>
          <a:p>
            <a:r>
              <a:rPr lang="en-IN" sz="2800" dirty="0"/>
              <a:t>Key Node: Node no 3</a:t>
            </a:r>
          </a:p>
        </p:txBody>
      </p:sp>
    </p:spTree>
    <p:extLst>
      <p:ext uri="{BB962C8B-B14F-4D97-AF65-F5344CB8AC3E}">
        <p14:creationId xmlns:p14="http://schemas.microsoft.com/office/powerpoint/2010/main" val="1291491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6A30-7098-49E5-BCD3-B443BA38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23E93-4C3E-4C9D-8DD5-31575D7ED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95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FE6A-7DEB-420A-8960-AF6474E4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F1A64-78C9-45EC-BCA3-5CE40958A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22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A616-1EC8-42B6-B783-2199771A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1939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BDBE-E764-466F-AAED-41DD78E3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7739"/>
            <a:ext cx="9601200" cy="4409661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In the future, our aim is to be able to assimilate the temporal data associated with each node such that we can find out at which point of time a node was influential (or central) in this network.</a:t>
            </a:r>
          </a:p>
          <a:p>
            <a:pPr algn="just"/>
            <a:r>
              <a:rPr lang="en-IN" sz="2800" dirty="0"/>
              <a:t>By using the above data, and concepts of Machine Learning, we also aim to be able to predict the shift in Centrality of the Network as time passes.</a:t>
            </a:r>
          </a:p>
        </p:txBody>
      </p:sp>
    </p:spTree>
    <p:extLst>
      <p:ext uri="{BB962C8B-B14F-4D97-AF65-F5344CB8AC3E}">
        <p14:creationId xmlns:p14="http://schemas.microsoft.com/office/powerpoint/2010/main" val="318312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C883-2FF5-456E-8A21-B66E65EF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B87C-CC8A-41FC-9348-E70D2029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6278"/>
            <a:ext cx="9601200" cy="417112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800" dirty="0"/>
              <a:t>Complex Networks have become an integral part of our life, without our knowledge.</a:t>
            </a:r>
          </a:p>
          <a:p>
            <a:pPr algn="just"/>
            <a:r>
              <a:rPr lang="en-IN" sz="2800" dirty="0"/>
              <a:t>Facebook ego networks, Google Plus Circles, WhatsApp group chats are just a few examples of networks that are created on a global scale.</a:t>
            </a:r>
          </a:p>
          <a:p>
            <a:pPr algn="just"/>
            <a:r>
              <a:rPr lang="en-IN" sz="2800" dirty="0"/>
              <a:t>Gene Regulatory Networks are formed in biological processes that regulate genomes in human body and can be represented as complex networks.</a:t>
            </a:r>
          </a:p>
          <a:p>
            <a:pPr algn="just"/>
            <a:r>
              <a:rPr lang="en-IN" sz="2800" dirty="0"/>
              <a:t>Influential Nodes are taken as the nodes with minimum clustering coefficient, maximum degree centrality, betweenness centrality, closeness centrality and edge contribution factor.</a:t>
            </a:r>
          </a:p>
        </p:txBody>
      </p:sp>
    </p:spTree>
    <p:extLst>
      <p:ext uri="{BB962C8B-B14F-4D97-AF65-F5344CB8AC3E}">
        <p14:creationId xmlns:p14="http://schemas.microsoft.com/office/powerpoint/2010/main" val="208384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D47C-7DFE-4CC6-A264-F61DE637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A63A4-AB5E-445A-9725-03BECFDCD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39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5391-0088-4EB6-BAF6-020A4A55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2183"/>
          </a:xfrm>
        </p:spPr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BE50-9A11-4E1D-AFA6-E1B98650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13113"/>
            <a:ext cx="9601200" cy="3654287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We can predict the pattern of spreading of data given the source by finding the influential nodes in a complex network.</a:t>
            </a:r>
          </a:p>
          <a:p>
            <a:pPr algn="just"/>
            <a:r>
              <a:rPr lang="en-IN" sz="2800" dirty="0"/>
              <a:t>We can identify the key nodes that if changed can affect the networks data transfer.</a:t>
            </a:r>
          </a:p>
          <a:p>
            <a:pPr algn="just"/>
            <a:r>
              <a:rPr lang="en-IN" sz="2800" dirty="0"/>
              <a:t>We can identify the nodes that exhibit the most potential for spreading viruses, if the given graph pertains to a computer network.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9526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58D1-3039-45A7-BBFF-51523315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4704"/>
          </a:xfrm>
        </p:spPr>
        <p:txBody>
          <a:bodyPr>
            <a:normAutofit/>
          </a:bodyPr>
          <a:lstStyle/>
          <a:p>
            <a:r>
              <a:rPr lang="en-IN" dirty="0"/>
              <a:t>Complex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D7A5A-67AD-486A-AA5B-28BAD48A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0504"/>
            <a:ext cx="9601200" cy="4316896"/>
          </a:xfrm>
        </p:spPr>
        <p:txBody>
          <a:bodyPr/>
          <a:lstStyle/>
          <a:p>
            <a:pPr algn="just"/>
            <a:r>
              <a:rPr lang="en-IN" sz="2800" dirty="0">
                <a:solidFill>
                  <a:schemeClr val="tx1"/>
                </a:solidFill>
              </a:rPr>
              <a:t>Complex network analysis is the process of investigating Complex structures through the use of networks and graph theory.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It characterizes networked structures in terms of nodes and the ties, edges, or links (relationships or interactions) that connect them.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This Analysis is done by creating a mathematical model of the Complex Network Graph.</a:t>
            </a:r>
          </a:p>
        </p:txBody>
      </p:sp>
    </p:spTree>
    <p:extLst>
      <p:ext uri="{BB962C8B-B14F-4D97-AF65-F5344CB8AC3E}">
        <p14:creationId xmlns:p14="http://schemas.microsoft.com/office/powerpoint/2010/main" val="342530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82E8-C76F-49FD-8AB0-52F92D81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1696"/>
          </a:xfrm>
        </p:spPr>
        <p:txBody>
          <a:bodyPr>
            <a:normAutofit fontScale="90000"/>
          </a:bodyPr>
          <a:lstStyle/>
          <a:p>
            <a:r>
              <a:rPr lang="en-IN" dirty="0"/>
              <a:t>Applications of Complex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7F1E5-FFB4-4A99-B495-84B8133D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7496"/>
            <a:ext cx="9601200" cy="4369904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Finding Political Preferences of the general Public</a:t>
            </a:r>
          </a:p>
          <a:p>
            <a:pPr algn="just"/>
            <a:r>
              <a:rPr lang="en-IN" sz="2800" dirty="0"/>
              <a:t>Social Score of a person on a network such as Facebook, Orkut, Twitter</a:t>
            </a:r>
          </a:p>
          <a:p>
            <a:pPr algn="just"/>
            <a:r>
              <a:rPr lang="en-IN" sz="2800" dirty="0"/>
              <a:t>Finding Key Targets in terrorist Organisations</a:t>
            </a:r>
          </a:p>
          <a:p>
            <a:pPr algn="just"/>
            <a:r>
              <a:rPr lang="en-IN" sz="2800" dirty="0"/>
              <a:t>Finding Clusters among Social Networks and draw inferences regarding location and psychology</a:t>
            </a:r>
          </a:p>
          <a:p>
            <a:pPr algn="just"/>
            <a:r>
              <a:rPr lang="en-IN" sz="2800" dirty="0"/>
              <a:t>Gene Regulatory Network, to find the key genomes cause the propagation of genetic diseases and cure accordingly.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0320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C58B-EC4F-462B-8575-AFBD7E64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OBjective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D80A7-EFCF-4FC4-959C-16AB2DEE5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0945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903</TotalTime>
  <Words>926</Words>
  <Application>Microsoft Office PowerPoint</Application>
  <PresentationFormat>Widescreen</PresentationFormat>
  <Paragraphs>162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Cambria Math</vt:lpstr>
      <vt:lpstr>Franklin Gothic Book</vt:lpstr>
      <vt:lpstr>Crop</vt:lpstr>
      <vt:lpstr>Studies on Influential node of complex networks</vt:lpstr>
      <vt:lpstr>Outline</vt:lpstr>
      <vt:lpstr>Introduction</vt:lpstr>
      <vt:lpstr>Introduction</vt:lpstr>
      <vt:lpstr>Motivation</vt:lpstr>
      <vt:lpstr>Motivation</vt:lpstr>
      <vt:lpstr>Complex Network Analysis</vt:lpstr>
      <vt:lpstr>Applications of Complex Network Analysis</vt:lpstr>
      <vt:lpstr>OBjective</vt:lpstr>
      <vt:lpstr>Objective</vt:lpstr>
      <vt:lpstr>Preliminaries</vt:lpstr>
      <vt:lpstr>Degree Centrality</vt:lpstr>
      <vt:lpstr>Degree Centrality</vt:lpstr>
      <vt:lpstr>Betweenness Centrality</vt:lpstr>
      <vt:lpstr>Betweenness Centrality</vt:lpstr>
      <vt:lpstr>Closeness Centrality</vt:lpstr>
      <vt:lpstr>Edge Contribution Factor</vt:lpstr>
      <vt:lpstr>Clustering Coefficient</vt:lpstr>
      <vt:lpstr>Our Approach</vt:lpstr>
      <vt:lpstr>Our Approach</vt:lpstr>
      <vt:lpstr>AN Example</vt:lpstr>
      <vt:lpstr>Example</vt:lpstr>
      <vt:lpstr>Example</vt:lpstr>
      <vt:lpstr>Example</vt:lpstr>
      <vt:lpstr>Dataset</vt:lpstr>
      <vt:lpstr>Dataset</vt:lpstr>
      <vt:lpstr>RESULT</vt:lpstr>
      <vt:lpstr>Result</vt:lpstr>
      <vt:lpstr>Future Scope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arijit saha</dc:creator>
  <cp:lastModifiedBy>arijit saha</cp:lastModifiedBy>
  <cp:revision>83</cp:revision>
  <dcterms:created xsi:type="dcterms:W3CDTF">2018-12-09T09:54:53Z</dcterms:created>
  <dcterms:modified xsi:type="dcterms:W3CDTF">2018-12-10T11:37:55Z</dcterms:modified>
</cp:coreProperties>
</file>