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  <p:sldMasterId id="2147483671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8+WSiKjWEdkbEzLA527bxGnhn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c9d4596cb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c9d4596cb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c5807dd50_1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91" name="Google Shape;291;g1bc5807dd50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d6947ec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d6947ec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d945d1b0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bd945d1b0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c4eb79c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1bc4eb79c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d945d1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d945d1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c9d4596cb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c9d4596cb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c9d4596c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c9d4596c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/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1"/>
          <p:cNvSpPr txBox="1">
            <a:spLocks noGrp="1"/>
          </p:cNvSpPr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body" idx="1"/>
          </p:nvPr>
        </p:nvSpPr>
        <p:spPr>
          <a:xfrm rot="5400000">
            <a:off x="1598644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dt" idx="10"/>
          </p:nvPr>
        </p:nvSpPr>
        <p:spPr>
          <a:xfrm>
            <a:off x="6745255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c5807dd50_1_12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bc5807dd50_1_1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1bc5807dd50_1_12"/>
          <p:cNvSpPr txBox="1">
            <a:spLocks noGrp="1"/>
          </p:cNvSpPr>
          <p:nvPr>
            <p:ph type="body" idx="1"/>
          </p:nvPr>
        </p:nvSpPr>
        <p:spPr>
          <a:xfrm>
            <a:off x="435895" y="1635373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◼"/>
              <a:defRPr/>
            </a:lvl1pPr>
            <a:lvl2pPr marL="914400" lvl="1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marL="182880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5pPr>
            <a:lvl6pPr marL="274320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6pPr>
            <a:lvl7pPr marL="320040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7pPr>
            <a:lvl8pPr marL="365760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8pPr>
            <a:lvl9pPr marL="411480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900"/>
              <a:buChar char="◼"/>
              <a:defRPr/>
            </a:lvl9pPr>
          </a:lstStyle>
          <a:p>
            <a:endParaRPr/>
          </a:p>
        </p:txBody>
      </p:sp>
      <p:sp>
        <p:nvSpPr>
          <p:cNvPr id="152" name="Google Shape;152;g1bc5807dd50_1_12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bc5807dd50_1_1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bc5807dd50_1_12"/>
          <p:cNvSpPr txBox="1">
            <a:spLocks noGrp="1"/>
          </p:cNvSpPr>
          <p:nvPr>
            <p:ph type="sldNum" idx="12"/>
          </p:nvPr>
        </p:nvSpPr>
        <p:spPr>
          <a:xfrm>
            <a:off x="7918726" y="4467104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c5807dd50_1_19"/>
          <p:cNvSpPr/>
          <p:nvPr/>
        </p:nvSpPr>
        <p:spPr>
          <a:xfrm>
            <a:off x="335864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bc5807dd50_1_19"/>
          <p:cNvSpPr txBox="1">
            <a:spLocks noGrp="1"/>
          </p:cNvSpPr>
          <p:nvPr>
            <p:ph type="title"/>
          </p:nvPr>
        </p:nvSpPr>
        <p:spPr>
          <a:xfrm>
            <a:off x="435896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None/>
              <a:defRPr sz="27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bc5807dd50_1_19"/>
          <p:cNvSpPr txBox="1">
            <a:spLocks noGrp="1"/>
          </p:cNvSpPr>
          <p:nvPr>
            <p:ph type="body" idx="1"/>
          </p:nvPr>
        </p:nvSpPr>
        <p:spPr>
          <a:xfrm>
            <a:off x="435895" y="3406064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4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g1bc5807dd50_1_19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1bc5807dd50_1_1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bc5807dd50_1_19"/>
          <p:cNvSpPr txBox="1">
            <a:spLocks noGrp="1"/>
          </p:cNvSpPr>
          <p:nvPr>
            <p:ph type="sldNum" idx="12"/>
          </p:nvPr>
        </p:nvSpPr>
        <p:spPr>
          <a:xfrm>
            <a:off x="7918725" y="4467104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c5807dd50_1_2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bc5807dd50_1_26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1bc5807dd50_1_26"/>
          <p:cNvSpPr txBox="1">
            <a:spLocks noGrp="1"/>
          </p:cNvSpPr>
          <p:nvPr>
            <p:ph type="subTitle" idx="1"/>
          </p:nvPr>
        </p:nvSpPr>
        <p:spPr>
          <a:xfrm>
            <a:off x="435896" y="1871585"/>
            <a:ext cx="8245160" cy="44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g1bc5807dd50_1_26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1bc5807dd50_1_2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1bc5807dd50_1_26"/>
          <p:cNvSpPr txBox="1">
            <a:spLocks noGrp="1"/>
          </p:cNvSpPr>
          <p:nvPr>
            <p:ph type="sldNum" idx="12"/>
          </p:nvPr>
        </p:nvSpPr>
        <p:spPr>
          <a:xfrm>
            <a:off x="7918725" y="4467104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c5807dd50_1_33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bc5807dd50_1_33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1bc5807dd50_1_33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793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◼"/>
              <a:defRPr/>
            </a:lvl1pPr>
            <a:lvl2pPr marL="914400" lvl="1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marL="182880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5pPr>
            <a:lvl6pPr marL="274320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6pPr>
            <a:lvl7pPr marL="320040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7pPr>
            <a:lvl8pPr marL="365760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8pPr>
            <a:lvl9pPr marL="411480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900"/>
              <a:buChar char="◼"/>
              <a:defRPr/>
            </a:lvl9pPr>
          </a:lstStyle>
          <a:p>
            <a:endParaRPr/>
          </a:p>
        </p:txBody>
      </p:sp>
      <p:sp>
        <p:nvSpPr>
          <p:cNvPr id="173" name="Google Shape;173;g1bc5807dd50_1_33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◼"/>
              <a:defRPr/>
            </a:lvl1pPr>
            <a:lvl2pPr marL="914400" lvl="1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marL="182880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5pPr>
            <a:lvl6pPr marL="274320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6pPr>
            <a:lvl7pPr marL="320040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7pPr>
            <a:lvl8pPr marL="365760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8pPr>
            <a:lvl9pPr marL="411480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900"/>
              <a:buChar char="◼"/>
              <a:defRPr/>
            </a:lvl9pPr>
          </a:lstStyle>
          <a:p>
            <a:endParaRPr/>
          </a:p>
        </p:txBody>
      </p:sp>
      <p:sp>
        <p:nvSpPr>
          <p:cNvPr id="174" name="Google Shape;174;g1bc5807dd50_1_33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1bc5807dd50_1_33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1bc5807dd50_1_33"/>
          <p:cNvSpPr txBox="1">
            <a:spLocks noGrp="1"/>
          </p:cNvSpPr>
          <p:nvPr>
            <p:ph type="sldNum" idx="12"/>
          </p:nvPr>
        </p:nvSpPr>
        <p:spPr>
          <a:xfrm>
            <a:off x="7918725" y="4467104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c5807dd50_1_41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bc5807dd50_1_41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g1bc5807dd50_1_41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7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200" b="1"/>
            </a:lvl9pPr>
          </a:lstStyle>
          <a:p>
            <a:endParaRPr/>
          </a:p>
        </p:txBody>
      </p:sp>
      <p:sp>
        <p:nvSpPr>
          <p:cNvPr id="181" name="Google Shape;181;g1bc5807dd50_1_41"/>
          <p:cNvSpPr txBox="1">
            <a:spLocks noGrp="1"/>
          </p:cNvSpPr>
          <p:nvPr>
            <p:ph type="body" idx="2"/>
          </p:nvPr>
        </p:nvSpPr>
        <p:spPr>
          <a:xfrm>
            <a:off x="435896" y="2194540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◼"/>
              <a:defRPr/>
            </a:lvl1pPr>
            <a:lvl2pPr marL="914400" lvl="1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marL="182880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5pPr>
            <a:lvl6pPr marL="274320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6pPr>
            <a:lvl7pPr marL="320040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7pPr>
            <a:lvl8pPr marL="365760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8pPr>
            <a:lvl9pPr marL="411480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900"/>
              <a:buChar char="◼"/>
              <a:defRPr/>
            </a:lvl9pPr>
          </a:lstStyle>
          <a:p>
            <a:endParaRPr/>
          </a:p>
        </p:txBody>
      </p:sp>
      <p:sp>
        <p:nvSpPr>
          <p:cNvPr id="182" name="Google Shape;182;g1bc5807dd50_1_41"/>
          <p:cNvSpPr txBox="1">
            <a:spLocks noGrp="1"/>
          </p:cNvSpPr>
          <p:nvPr>
            <p:ph type="body" idx="3"/>
          </p:nvPr>
        </p:nvSpPr>
        <p:spPr>
          <a:xfrm>
            <a:off x="4892802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7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200" b="1"/>
            </a:lvl9pPr>
          </a:lstStyle>
          <a:p>
            <a:endParaRPr/>
          </a:p>
        </p:txBody>
      </p:sp>
      <p:sp>
        <p:nvSpPr>
          <p:cNvPr id="183" name="Google Shape;183;g1bc5807dd50_1_41"/>
          <p:cNvSpPr txBox="1">
            <a:spLocks noGrp="1"/>
          </p:cNvSpPr>
          <p:nvPr>
            <p:ph type="body" idx="4"/>
          </p:nvPr>
        </p:nvSpPr>
        <p:spPr>
          <a:xfrm>
            <a:off x="4663283" y="2194540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◼"/>
              <a:defRPr/>
            </a:lvl1pPr>
            <a:lvl2pPr marL="914400" lvl="1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marL="182880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5pPr>
            <a:lvl6pPr marL="274320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6pPr>
            <a:lvl7pPr marL="320040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7pPr>
            <a:lvl8pPr marL="365760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8pPr>
            <a:lvl9pPr marL="411480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900"/>
              <a:buChar char="◼"/>
              <a:defRPr/>
            </a:lvl9pPr>
          </a:lstStyle>
          <a:p>
            <a:endParaRPr/>
          </a:p>
        </p:txBody>
      </p:sp>
      <p:sp>
        <p:nvSpPr>
          <p:cNvPr id="184" name="Google Shape;184;g1bc5807dd50_1_41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1bc5807dd50_1_4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bc5807dd50_1_41"/>
          <p:cNvSpPr txBox="1">
            <a:spLocks noGrp="1"/>
          </p:cNvSpPr>
          <p:nvPr>
            <p:ph type="sldNum" idx="12"/>
          </p:nvPr>
        </p:nvSpPr>
        <p:spPr>
          <a:xfrm>
            <a:off x="7918725" y="4467104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c5807dd50_1_51"/>
          <p:cNvSpPr/>
          <p:nvPr/>
        </p:nvSpPr>
        <p:spPr>
          <a:xfrm>
            <a:off x="330512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bc5807dd50_1_51"/>
          <p:cNvSpPr txBox="1"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g1bc5807dd50_1_51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1bc5807dd50_1_5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g1bc5807dd50_1_51"/>
          <p:cNvSpPr txBox="1">
            <a:spLocks noGrp="1"/>
          </p:cNvSpPr>
          <p:nvPr>
            <p:ph type="sldNum" idx="12"/>
          </p:nvPr>
        </p:nvSpPr>
        <p:spPr>
          <a:xfrm>
            <a:off x="7918725" y="4467104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5807dd50_1_57"/>
          <p:cNvSpPr/>
          <p:nvPr/>
        </p:nvSpPr>
        <p:spPr>
          <a:xfrm>
            <a:off x="335863" y="3856481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bc5807dd50_1_57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100"/>
              <a:buFont typeface="Gill Sans"/>
              <a:buNone/>
              <a:defRPr sz="1500" b="0"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1bc5807dd50_1_57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rmAutofit/>
          </a:bodyPr>
          <a:lstStyle>
            <a:lvl1pPr marL="457200" lvl="0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◼"/>
              <a:defRPr sz="1500">
                <a:solidFill>
                  <a:schemeClr val="dk2"/>
                </a:solidFill>
              </a:defRPr>
            </a:lvl1pPr>
            <a:lvl2pPr marL="914400" lvl="1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 sz="1400">
                <a:solidFill>
                  <a:schemeClr val="dk2"/>
                </a:solidFill>
              </a:defRPr>
            </a:lvl2pPr>
            <a:lvl3pPr marL="1371600" lvl="2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 sz="1200">
                <a:solidFill>
                  <a:schemeClr val="dk2"/>
                </a:solidFill>
              </a:defRPr>
            </a:lvl3pPr>
            <a:lvl4pPr marL="1828800" lvl="3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 sz="1100">
                <a:solidFill>
                  <a:schemeClr val="dk2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 sz="1100">
                <a:solidFill>
                  <a:schemeClr val="dk2"/>
                </a:solidFill>
              </a:defRPr>
            </a:lvl5pPr>
            <a:lvl6pPr marL="2743200" lvl="5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 sz="1100">
                <a:solidFill>
                  <a:schemeClr val="dk2"/>
                </a:solidFill>
              </a:defRPr>
            </a:lvl6pPr>
            <a:lvl7pPr marL="3200400" lvl="6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 sz="1100">
                <a:solidFill>
                  <a:schemeClr val="dk2"/>
                </a:solidFill>
              </a:defRPr>
            </a:lvl7pPr>
            <a:lvl8pPr marL="3657600" lvl="7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 sz="1100">
                <a:solidFill>
                  <a:schemeClr val="dk2"/>
                </a:solidFill>
              </a:defRPr>
            </a:lvl8pPr>
            <a:lvl9pPr marL="4114800" lvl="8" indent="-2794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Char char="◼"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g1bc5807dd50_1_57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98" name="Google Shape;198;g1bc5807dd50_1_57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1bc5807dd50_1_5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1bc5807dd50_1_57"/>
          <p:cNvSpPr txBox="1">
            <a:spLocks noGrp="1"/>
          </p:cNvSpPr>
          <p:nvPr>
            <p:ph type="sldNum" idx="12"/>
          </p:nvPr>
        </p:nvSpPr>
        <p:spPr>
          <a:xfrm>
            <a:off x="7918725" y="4467104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c5807dd50_1_65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ill Sans"/>
              <a:buNone/>
              <a:defRPr sz="18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1bc5807dd50_1_65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g1bc5807dd50_1_65"/>
          <p:cNvSpPr txBox="1">
            <a:spLocks noGrp="1"/>
          </p:cNvSpPr>
          <p:nvPr>
            <p:ph type="body" idx="1"/>
          </p:nvPr>
        </p:nvSpPr>
        <p:spPr>
          <a:xfrm>
            <a:off x="435895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9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205" name="Google Shape;205;g1bc5807dd50_1_65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1bc5807dd50_1_6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1bc5807dd50_1_65"/>
          <p:cNvSpPr txBox="1">
            <a:spLocks noGrp="1"/>
          </p:cNvSpPr>
          <p:nvPr>
            <p:ph type="sldNum" idx="12"/>
          </p:nvPr>
        </p:nvSpPr>
        <p:spPr>
          <a:xfrm>
            <a:off x="7918725" y="4467104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4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ubTitle" idx="1"/>
          </p:nvPr>
        </p:nvSpPr>
        <p:spPr>
          <a:xfrm>
            <a:off x="435896" y="1871584"/>
            <a:ext cx="8245160" cy="44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c5807dd50_1_72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bc5807dd50_1_7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g1bc5807dd50_1_72"/>
          <p:cNvSpPr txBox="1">
            <a:spLocks noGrp="1"/>
          </p:cNvSpPr>
          <p:nvPr>
            <p:ph type="body" idx="1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◼"/>
              <a:defRPr/>
            </a:lvl1pPr>
            <a:lvl2pPr marL="914400" lvl="1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2pPr>
            <a:lvl3pPr marL="1371600" lvl="2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3pPr>
            <a:lvl4pPr marL="1828800" lvl="3" indent="-266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Char char="◼"/>
              <a:defRPr/>
            </a:lvl4pPr>
            <a:lvl5pPr marL="2286000" lvl="4" indent="-266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Char char="◼"/>
              <a:defRPr/>
            </a:lvl5pPr>
            <a:lvl6pPr marL="274320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6pPr>
            <a:lvl7pPr marL="320040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7pPr>
            <a:lvl8pPr marL="365760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8pPr>
            <a:lvl9pPr marL="411480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900"/>
              <a:buChar char="◼"/>
              <a:defRPr/>
            </a:lvl9pPr>
          </a:lstStyle>
          <a:p>
            <a:endParaRPr/>
          </a:p>
        </p:txBody>
      </p:sp>
      <p:sp>
        <p:nvSpPr>
          <p:cNvPr id="212" name="Google Shape;212;g1bc5807dd50_1_72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1bc5807dd50_1_7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1bc5807dd50_1_72"/>
          <p:cNvSpPr txBox="1">
            <a:spLocks noGrp="1"/>
          </p:cNvSpPr>
          <p:nvPr>
            <p:ph type="sldNum" idx="12"/>
          </p:nvPr>
        </p:nvSpPr>
        <p:spPr>
          <a:xfrm>
            <a:off x="7918725" y="4467104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c5807dd50_1_79"/>
          <p:cNvSpPr/>
          <p:nvPr/>
        </p:nvSpPr>
        <p:spPr>
          <a:xfrm>
            <a:off x="6629402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bc5807dd50_1_79"/>
          <p:cNvSpPr txBox="1">
            <a:spLocks noGrp="1"/>
          </p:cNvSpPr>
          <p:nvPr>
            <p:ph type="title"/>
          </p:nvPr>
        </p:nvSpPr>
        <p:spPr>
          <a:xfrm rot="5400000">
            <a:off x="5437311" y="1698886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g1bc5807dd50_1_79"/>
          <p:cNvSpPr txBox="1">
            <a:spLocks noGrp="1"/>
          </p:cNvSpPr>
          <p:nvPr>
            <p:ph type="body" idx="1"/>
          </p:nvPr>
        </p:nvSpPr>
        <p:spPr>
          <a:xfrm rot="5400000">
            <a:off x="1598644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◼"/>
              <a:defRPr/>
            </a:lvl1pPr>
            <a:lvl2pPr marL="914400" lvl="1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marL="182880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5pPr>
            <a:lvl6pPr marL="274320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6pPr>
            <a:lvl7pPr marL="320040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7pPr>
            <a:lvl8pPr marL="365760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8pPr>
            <a:lvl9pPr marL="411480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900"/>
              <a:buChar char="◼"/>
              <a:defRPr/>
            </a:lvl9pPr>
          </a:lstStyle>
          <a:p>
            <a:endParaRPr/>
          </a:p>
        </p:txBody>
      </p:sp>
      <p:sp>
        <p:nvSpPr>
          <p:cNvPr id="219" name="Google Shape;219;g1bc5807dd50_1_79"/>
          <p:cNvSpPr txBox="1">
            <a:spLocks noGrp="1"/>
          </p:cNvSpPr>
          <p:nvPr>
            <p:ph type="dt" idx="10"/>
          </p:nvPr>
        </p:nvSpPr>
        <p:spPr>
          <a:xfrm>
            <a:off x="6745256" y="4467104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g1bc5807dd50_1_79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g1bc5807dd50_1_79"/>
          <p:cNvSpPr txBox="1">
            <a:spLocks noGrp="1"/>
          </p:cNvSpPr>
          <p:nvPr>
            <p:ph type="sldNum" idx="12"/>
          </p:nvPr>
        </p:nvSpPr>
        <p:spPr>
          <a:xfrm>
            <a:off x="7834961" y="4467104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793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7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2"/>
          </p:nvPr>
        </p:nvSpPr>
        <p:spPr>
          <a:xfrm>
            <a:off x="435896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7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/>
          <p:nvPr/>
        </p:nvSpPr>
        <p:spPr>
          <a:xfrm>
            <a:off x="330512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7"/>
          <p:cNvSpPr txBox="1"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500"/>
              <a:buFont typeface="Gill Sans"/>
              <a:buNone/>
              <a:defRPr sz="1500" b="0"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marL="3200400" lvl="6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marL="3657600" lvl="7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sz="18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marL="1371600" lvl="2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marL="1828800" lvl="3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marL="2286000" lvl="4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sz="2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214222" y="-544963"/>
            <a:ext cx="244378" cy="14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35894" y="528843"/>
            <a:ext cx="1640252" cy="73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486047" y="487153"/>
            <a:ext cx="1362343" cy="8137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c5807dd50_1_0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ill Sans"/>
              <a:buNone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g1bc5807dd50_1_0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rm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Char char="◼"/>
              <a:defRPr sz="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Char char="◼"/>
              <a:defRPr sz="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Char char="◼"/>
              <a:defRPr sz="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Char char="◼"/>
              <a:defRPr sz="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Char char="◼"/>
              <a:defRPr sz="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667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600"/>
              <a:buFont typeface="Noto Sans Symbols"/>
              <a:buChar char="◼"/>
              <a:defRPr sz="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g1bc5807dd50_1_0"/>
          <p:cNvSpPr txBox="1">
            <a:spLocks noGrp="1"/>
          </p:cNvSpPr>
          <p:nvPr>
            <p:ph type="dt" idx="10"/>
          </p:nvPr>
        </p:nvSpPr>
        <p:spPr>
          <a:xfrm>
            <a:off x="5704463" y="4467104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0" name="Google Shape;140;g1bc5807dd50_1_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1" name="Google Shape;141;g1bc5807dd50_1_0"/>
          <p:cNvSpPr txBox="1">
            <a:spLocks noGrp="1"/>
          </p:cNvSpPr>
          <p:nvPr>
            <p:ph type="sldNum" idx="12"/>
          </p:nvPr>
        </p:nvSpPr>
        <p:spPr>
          <a:xfrm>
            <a:off x="7918725" y="4467104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2" name="Google Shape;142;g1bc5807dd50_1_0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bc5807dd50_1_0"/>
          <p:cNvSpPr/>
          <p:nvPr/>
        </p:nvSpPr>
        <p:spPr>
          <a:xfrm>
            <a:off x="6031610" y="340233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bc5807dd50_1_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1bc5807dd50_1_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214222" y="-544963"/>
            <a:ext cx="244378" cy="14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bc5807dd50_1_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35894" y="528843"/>
            <a:ext cx="1640252" cy="73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bc5807dd50_1_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486048" y="487154"/>
            <a:ext cx="1362343" cy="8137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prashant111/game-of-thrones?select=battles.csv" TargetMode="External"/><Relationship Id="rId5" Type="http://schemas.openxmlformats.org/officeDocument/2006/relationships/hyperlink" Target="https://www.kaggle.com/datasets/neelgajare/463-game-of-thrones-houses-dataset" TargetMode="External"/><Relationship Id="rId4" Type="http://schemas.openxmlformats.org/officeDocument/2006/relationships/hyperlink" Target="https://www.kaggle.com/datasets/dalmacyali1905/game-of-thrones-classification-decision-tre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SaeedEbr/GOT/blob/main/rawData/character_predictions_pose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"/>
          <p:cNvSpPr txBox="1"/>
          <p:nvPr/>
        </p:nvSpPr>
        <p:spPr>
          <a:xfrm>
            <a:off x="2286697" y="654177"/>
            <a:ext cx="45705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Department of Information Engineering </a:t>
            </a:r>
            <a:r>
              <a:rPr lang="en-GB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Academic Year 202</a:t>
            </a:r>
            <a:r>
              <a:rPr lang="en-GB">
                <a:solidFill>
                  <a:srgbClr val="C00000"/>
                </a:solidFill>
              </a:rPr>
              <a:t>2</a:t>
            </a:r>
            <a:r>
              <a:rPr lang="en-GB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n-GB">
                <a:solidFill>
                  <a:srgbClr val="C00000"/>
                </a:solidFill>
              </a:rPr>
              <a:t>3</a:t>
            </a:r>
            <a:endParaRPr sz="2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 txBox="1"/>
          <p:nvPr/>
        </p:nvSpPr>
        <p:spPr>
          <a:xfrm>
            <a:off x="3635500" y="1381298"/>
            <a:ext cx="22839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II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 txBox="1"/>
          <p:nvPr/>
        </p:nvSpPr>
        <p:spPr>
          <a:xfrm>
            <a:off x="2607278" y="1937651"/>
            <a:ext cx="4184400" cy="46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Of Thrones  </a:t>
            </a:r>
            <a:endParaRPr sz="2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 txBox="1"/>
          <p:nvPr/>
        </p:nvSpPr>
        <p:spPr>
          <a:xfrm>
            <a:off x="1473924" y="2887277"/>
            <a:ext cx="6196044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r>
              <a:rPr lang="en-GB">
                <a:solidFill>
                  <a:schemeClr val="dk1"/>
                </a:solidFill>
              </a:rPr>
              <a:t>’s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Degree in C</a:t>
            </a:r>
            <a:r>
              <a:rPr lang="en-GB">
                <a:solidFill>
                  <a:schemeClr val="dk1"/>
                </a:solidFill>
              </a:rPr>
              <a:t>omputer Engineering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 txBox="1"/>
          <p:nvPr/>
        </p:nvSpPr>
        <p:spPr>
          <a:xfrm>
            <a:off x="3750996" y="3566741"/>
            <a:ext cx="1641901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Members 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 txBox="1"/>
          <p:nvPr/>
        </p:nvSpPr>
        <p:spPr>
          <a:xfrm>
            <a:off x="3464054" y="3984785"/>
            <a:ext cx="27264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⮚"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Ebrahimi Mohammad Saeed</a:t>
            </a:r>
            <a:endParaRPr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⮚"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Kordi Mohsen</a:t>
            </a:r>
            <a:endParaRPr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⮚"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Mehrbanou Samane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c9d4596cb_2_1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- Protege</a:t>
            </a:r>
            <a:endParaRPr/>
          </a:p>
        </p:txBody>
      </p:sp>
      <p:pic>
        <p:nvPicPr>
          <p:cNvPr id="287" name="Google Shape;287;g1bc9d4596cb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750" y="1621425"/>
            <a:ext cx="4835998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bc9d4596cb_2_16"/>
          <p:cNvSpPr txBox="1"/>
          <p:nvPr/>
        </p:nvSpPr>
        <p:spPr>
          <a:xfrm>
            <a:off x="435900" y="1353000"/>
            <a:ext cx="61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3. Data Properties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c5807dd50_1_86"/>
          <p:cNvSpPr txBox="1">
            <a:spLocks noGrp="1"/>
          </p:cNvSpPr>
          <p:nvPr>
            <p:ph type="title"/>
          </p:nvPr>
        </p:nvSpPr>
        <p:spPr>
          <a:xfrm>
            <a:off x="230331" y="369226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400"/>
              <a:t>Serialization</a:t>
            </a:r>
            <a:endParaRPr/>
          </a:p>
        </p:txBody>
      </p:sp>
      <p:grpSp>
        <p:nvGrpSpPr>
          <p:cNvPr id="294" name="Google Shape;294;g1bc5807dd50_1_86"/>
          <p:cNvGrpSpPr/>
          <p:nvPr/>
        </p:nvGrpSpPr>
        <p:grpSpPr>
          <a:xfrm>
            <a:off x="323475" y="1479098"/>
            <a:ext cx="8479275" cy="3425553"/>
            <a:chOff x="5160" y="908323"/>
            <a:chExt cx="11305700" cy="3169461"/>
          </a:xfrm>
        </p:grpSpPr>
        <p:sp>
          <p:nvSpPr>
            <p:cNvPr id="295" name="Google Shape;295;g1bc5807dd50_1_86"/>
            <p:cNvSpPr/>
            <p:nvPr/>
          </p:nvSpPr>
          <p:spPr>
            <a:xfrm>
              <a:off x="5160" y="908323"/>
              <a:ext cx="2433900" cy="9735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g1bc5807dd50_1_86"/>
            <p:cNvSpPr txBox="1"/>
            <p:nvPr/>
          </p:nvSpPr>
          <p:spPr>
            <a:xfrm>
              <a:off x="491950" y="908323"/>
              <a:ext cx="14604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00" tIns="23000" rIns="23000" bIns="2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GB" sz="17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Loading</a:t>
              </a:r>
              <a:endParaRPr sz="1100"/>
            </a:p>
          </p:txBody>
        </p:sp>
        <p:sp>
          <p:nvSpPr>
            <p:cNvPr id="297" name="Google Shape;297;g1bc5807dd50_1_86"/>
            <p:cNvSpPr txBox="1"/>
            <p:nvPr/>
          </p:nvSpPr>
          <p:spPr>
            <a:xfrm>
              <a:off x="5160" y="1945984"/>
              <a:ext cx="1947300" cy="21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88900" marR="0" lvl="1" indent="-952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Load CSV Files</a:t>
              </a:r>
              <a:endParaRPr sz="1100"/>
            </a:p>
            <a:p>
              <a:pPr marL="88900" marR="0" lvl="1" indent="-95250" algn="l" rtl="0">
                <a:lnSpc>
                  <a:spcPct val="15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Replace Null values</a:t>
              </a:r>
              <a:endParaRPr sz="1100"/>
            </a:p>
            <a:p>
              <a:pPr marL="88900" marR="0" lvl="1" indent="-95250" algn="l" rtl="0">
                <a:lnSpc>
                  <a:spcPct val="15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>
                  <a:latin typeface="Calibri"/>
                  <a:ea typeface="Calibri"/>
                  <a:cs typeface="Calibri"/>
                  <a:sym typeface="Calibri"/>
                </a:rPr>
                <a:t>Query </a:t>
              </a: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Wikidata profiles</a:t>
              </a:r>
              <a:endParaRPr sz="1100"/>
            </a:p>
          </p:txBody>
        </p:sp>
        <p:sp>
          <p:nvSpPr>
            <p:cNvPr id="298" name="Google Shape;298;g1bc5807dd50_1_86"/>
            <p:cNvSpPr/>
            <p:nvPr/>
          </p:nvSpPr>
          <p:spPr>
            <a:xfrm>
              <a:off x="2223110" y="908323"/>
              <a:ext cx="2433900" cy="973500"/>
            </a:xfrm>
            <a:prstGeom prst="chevron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g1bc5807dd50_1_86"/>
            <p:cNvSpPr txBox="1"/>
            <p:nvPr/>
          </p:nvSpPr>
          <p:spPr>
            <a:xfrm>
              <a:off x="2709900" y="908323"/>
              <a:ext cx="14604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00" tIns="23000" rIns="23000" bIns="2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GB" sz="17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Pre-Processing</a:t>
              </a:r>
              <a:endParaRPr sz="1100"/>
            </a:p>
          </p:txBody>
        </p:sp>
        <p:sp>
          <p:nvSpPr>
            <p:cNvPr id="300" name="Google Shape;300;g1bc5807dd50_1_86"/>
            <p:cNvSpPr txBox="1"/>
            <p:nvPr/>
          </p:nvSpPr>
          <p:spPr>
            <a:xfrm>
              <a:off x="2223110" y="1945984"/>
              <a:ext cx="1947300" cy="21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88900" marR="0" lvl="1" indent="-952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Drop useless columns</a:t>
              </a:r>
              <a:endParaRPr sz="1100"/>
            </a:p>
            <a:p>
              <a:pPr marL="88900" marR="0" lvl="1" indent="-95250" algn="l" rtl="0">
                <a:lnSpc>
                  <a:spcPct val="15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Rename columns based on ontology</a:t>
              </a:r>
              <a:endParaRPr sz="1100"/>
            </a:p>
          </p:txBody>
        </p:sp>
        <p:sp>
          <p:nvSpPr>
            <p:cNvPr id="301" name="Google Shape;301;g1bc5807dd50_1_86"/>
            <p:cNvSpPr/>
            <p:nvPr/>
          </p:nvSpPr>
          <p:spPr>
            <a:xfrm>
              <a:off x="4441060" y="908323"/>
              <a:ext cx="2433900" cy="97350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g1bc5807dd50_1_86"/>
            <p:cNvSpPr txBox="1"/>
            <p:nvPr/>
          </p:nvSpPr>
          <p:spPr>
            <a:xfrm>
              <a:off x="4927850" y="908323"/>
              <a:ext cx="14604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00" tIns="23000" rIns="23000" bIns="2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GB" sz="17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Cleaning</a:t>
              </a:r>
              <a:endParaRPr sz="1100"/>
            </a:p>
          </p:txBody>
        </p:sp>
        <p:sp>
          <p:nvSpPr>
            <p:cNvPr id="303" name="Google Shape;303;g1bc5807dd50_1_86"/>
            <p:cNvSpPr txBox="1"/>
            <p:nvPr/>
          </p:nvSpPr>
          <p:spPr>
            <a:xfrm>
              <a:off x="4441060" y="1945984"/>
              <a:ext cx="1947300" cy="21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88900" marR="0" lvl="1" indent="-952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Removing some part of data such as ‘House of’</a:t>
              </a:r>
              <a:endParaRPr sz="1100"/>
            </a:p>
            <a:p>
              <a:pPr marL="88900" marR="0" lvl="1" indent="-95250" algn="l" rtl="0">
                <a:lnSpc>
                  <a:spcPct val="15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Converting multivalued columns to multiple single valued columns</a:t>
              </a:r>
              <a:endParaRPr sz="1100"/>
            </a:p>
          </p:txBody>
        </p:sp>
        <p:sp>
          <p:nvSpPr>
            <p:cNvPr id="304" name="Google Shape;304;g1bc5807dd50_1_86"/>
            <p:cNvSpPr/>
            <p:nvPr/>
          </p:nvSpPr>
          <p:spPr>
            <a:xfrm>
              <a:off x="6659010" y="908323"/>
              <a:ext cx="2433900" cy="973500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g1bc5807dd50_1_86"/>
            <p:cNvSpPr txBox="1"/>
            <p:nvPr/>
          </p:nvSpPr>
          <p:spPr>
            <a:xfrm>
              <a:off x="7145800" y="908323"/>
              <a:ext cx="14604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00" tIns="23000" rIns="23000" bIns="2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GB" sz="17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Post-Processing</a:t>
              </a:r>
              <a:endParaRPr sz="1100"/>
            </a:p>
          </p:txBody>
        </p:sp>
        <p:sp>
          <p:nvSpPr>
            <p:cNvPr id="306" name="Google Shape;306;g1bc5807dd50_1_86"/>
            <p:cNvSpPr txBox="1"/>
            <p:nvPr/>
          </p:nvSpPr>
          <p:spPr>
            <a:xfrm>
              <a:off x="6659010" y="1945984"/>
              <a:ext cx="1947300" cy="21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88900" marR="0" lvl="1" indent="-952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List all unique values of characters, regions, houses, cultures, battles</a:t>
              </a:r>
              <a:endParaRPr sz="1100"/>
            </a:p>
          </p:txBody>
        </p:sp>
        <p:sp>
          <p:nvSpPr>
            <p:cNvPr id="307" name="Google Shape;307;g1bc5807dd50_1_86"/>
            <p:cNvSpPr/>
            <p:nvPr/>
          </p:nvSpPr>
          <p:spPr>
            <a:xfrm>
              <a:off x="8876960" y="908323"/>
              <a:ext cx="2433900" cy="973500"/>
            </a:xfrm>
            <a:prstGeom prst="chevron">
              <a:avLst>
                <a:gd name="adj" fmla="val 50000"/>
              </a:avLst>
            </a:prstGeom>
            <a:solidFill>
              <a:srgbClr val="70AD47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g1bc5807dd50_1_86"/>
            <p:cNvSpPr txBox="1"/>
            <p:nvPr/>
          </p:nvSpPr>
          <p:spPr>
            <a:xfrm>
              <a:off x="9363750" y="908323"/>
              <a:ext cx="14604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00" tIns="23000" rIns="23000" bIns="2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GB" sz="17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Publishing</a:t>
              </a:r>
              <a:endParaRPr sz="1100"/>
            </a:p>
          </p:txBody>
        </p:sp>
        <p:sp>
          <p:nvSpPr>
            <p:cNvPr id="309" name="Google Shape;309;g1bc5807dd50_1_86"/>
            <p:cNvSpPr txBox="1"/>
            <p:nvPr/>
          </p:nvSpPr>
          <p:spPr>
            <a:xfrm>
              <a:off x="8876960" y="1945984"/>
              <a:ext cx="1947300" cy="21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88900" marR="0" lvl="1" indent="-952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 all unique values to graph</a:t>
              </a:r>
              <a:endParaRPr sz="1100"/>
            </a:p>
            <a:p>
              <a:pPr marL="88900" marR="0" lvl="1" indent="-95250" algn="l" rtl="0">
                <a:lnSpc>
                  <a:spcPct val="15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 all properties to graph</a:t>
              </a:r>
              <a:endParaRPr sz="1100"/>
            </a:p>
          </p:txBody>
        </p:sp>
        <p:sp>
          <p:nvSpPr>
            <p:cNvPr id="310" name="Google Shape;310;g1bc5807dd50_1_86"/>
            <p:cNvSpPr/>
            <p:nvPr/>
          </p:nvSpPr>
          <p:spPr>
            <a:xfrm>
              <a:off x="8876960" y="1945984"/>
              <a:ext cx="1947300" cy="2131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  <p:sp>
          <p:nvSpPr>
            <p:cNvPr id="311" name="Google Shape;311;g1bc5807dd50_1_86"/>
            <p:cNvSpPr/>
            <p:nvPr/>
          </p:nvSpPr>
          <p:spPr>
            <a:xfrm>
              <a:off x="4441060" y="1945984"/>
              <a:ext cx="1947300" cy="2131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  <p:sp>
          <p:nvSpPr>
            <p:cNvPr id="312" name="Google Shape;312;g1bc5807dd50_1_86"/>
            <p:cNvSpPr/>
            <p:nvPr/>
          </p:nvSpPr>
          <p:spPr>
            <a:xfrm>
              <a:off x="2223110" y="1945984"/>
              <a:ext cx="1947300" cy="2131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  <p:sp>
          <p:nvSpPr>
            <p:cNvPr id="313" name="Google Shape;313;g1bc5807dd50_1_86"/>
            <p:cNvSpPr/>
            <p:nvPr/>
          </p:nvSpPr>
          <p:spPr>
            <a:xfrm>
              <a:off x="5160" y="1945984"/>
              <a:ext cx="1947300" cy="2131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  <p:sp>
          <p:nvSpPr>
            <p:cNvPr id="314" name="Google Shape;314;g1bc5807dd50_1_86"/>
            <p:cNvSpPr/>
            <p:nvPr/>
          </p:nvSpPr>
          <p:spPr>
            <a:xfrm>
              <a:off x="6659010" y="1945984"/>
              <a:ext cx="1947300" cy="2131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bd6947ec8c_1_0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</p:spPr>
        <p:txBody>
          <a:bodyPr spcFirstLastPara="1" wrap="square" lIns="51425" tIns="25700" rIns="51425" bIns="2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Sample Queries</a:t>
            </a:r>
            <a:endParaRPr sz="2400"/>
          </a:p>
        </p:txBody>
      </p:sp>
      <p:sp>
        <p:nvSpPr>
          <p:cNvPr id="320" name="Google Shape;320;g1bd6947ec8c_1_0"/>
          <p:cNvSpPr txBox="1">
            <a:spLocks noGrp="1"/>
          </p:cNvSpPr>
          <p:nvPr>
            <p:ph type="body" idx="1"/>
          </p:nvPr>
        </p:nvSpPr>
        <p:spPr>
          <a:xfrm>
            <a:off x="435900" y="1671000"/>
            <a:ext cx="4066800" cy="3214800"/>
          </a:xfrm>
          <a:prstGeom prst="rect">
            <a:avLst/>
          </a:prstGeom>
        </p:spPr>
        <p:txBody>
          <a:bodyPr spcFirstLastPara="1" wrap="square" lIns="51425" tIns="25700" rIns="51425" bIns="25700" anchor="ctr" anchorCtr="0">
            <a:norm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Char char="◼"/>
            </a:pPr>
            <a:r>
              <a:rPr lang="en-GB" sz="1200" b="1"/>
              <a:t>Query Number 2:</a:t>
            </a:r>
            <a:r>
              <a:rPr lang="en-GB" sz="1500"/>
              <a:t> Average number of the army that attacker Houses used to invade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◼"/>
            </a:pPr>
            <a:r>
              <a:rPr lang="en-GB" sz="1200" b="1" i="1"/>
              <a:t>Query Number 5: </a:t>
            </a:r>
            <a:r>
              <a:rPr lang="en-GB" sz="1500" i="1"/>
              <a:t>20 most popular people who were not involved in any battle</a:t>
            </a:r>
            <a:endParaRPr sz="1500" i="1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◼"/>
            </a:pPr>
            <a:r>
              <a:rPr lang="en-GB" sz="1200" b="1"/>
              <a:t>Query Number 8:</a:t>
            </a:r>
            <a:r>
              <a:rPr lang="en-GB" sz="1500"/>
              <a:t> 5 characters mostly won in battles as attacker king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◼"/>
            </a:pPr>
            <a:r>
              <a:rPr lang="en-GB" sz="1200" b="1"/>
              <a:t>Query Number 9:</a:t>
            </a:r>
            <a:r>
              <a:rPr lang="en-GB" sz="1500"/>
              <a:t> region names that had the highest number of win and loss battles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◼"/>
            </a:pPr>
            <a:r>
              <a:rPr lang="en-GB" sz="1200" b="1"/>
              <a:t>Query Number 10:</a:t>
            </a:r>
            <a:r>
              <a:rPr lang="en-GB" sz="1500"/>
              <a:t> all the battles that the attacker lost despite having more soldiers</a:t>
            </a:r>
            <a:endParaRPr sz="1500"/>
          </a:p>
        </p:txBody>
      </p:sp>
      <p:pic>
        <p:nvPicPr>
          <p:cNvPr id="321" name="Google Shape;321;g1bd6947ec8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399" y="1899000"/>
            <a:ext cx="4255002" cy="275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2400"/>
              <a:t>Comparison</a:t>
            </a:r>
            <a:endParaRPr sz="2400"/>
          </a:p>
        </p:txBody>
      </p:sp>
      <p:sp>
        <p:nvSpPr>
          <p:cNvPr id="327" name="Google Shape;327;p7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28" name="Google Shape;328;p7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" name="Google Shape;32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25" y="1537000"/>
            <a:ext cx="4134776" cy="321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460675"/>
            <a:ext cx="4378476" cy="3395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d945d1b0c_0_13"/>
          <p:cNvSpPr txBox="1"/>
          <p:nvPr/>
        </p:nvSpPr>
        <p:spPr>
          <a:xfrm>
            <a:off x="1342875" y="1862300"/>
            <a:ext cx="638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Here is our repository link if you are interested in GoT and wanna try some queries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" name="Google Shape;336;g1bd945d1b0c_0_13"/>
          <p:cNvSpPr txBox="1"/>
          <p:nvPr/>
        </p:nvSpPr>
        <p:spPr>
          <a:xfrm>
            <a:off x="2739075" y="2660425"/>
            <a:ext cx="498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https://github.com/IamSaeedEbr/GOT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>
            <a:spLocks noGrp="1"/>
          </p:cNvSpPr>
          <p:nvPr>
            <p:ph type="title"/>
          </p:nvPr>
        </p:nvSpPr>
        <p:spPr>
          <a:xfrm>
            <a:off x="435900" y="2282929"/>
            <a:ext cx="82722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3300"/>
              <a:t>Thank you for your attention!</a:t>
            </a:r>
            <a:endParaRPr sz="3300"/>
          </a:p>
        </p:txBody>
      </p:sp>
      <p:sp>
        <p:nvSpPr>
          <p:cNvPr id="342" name="Google Shape;342;p8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/>
          <p:nvPr/>
        </p:nvSpPr>
        <p:spPr>
          <a:xfrm>
            <a:off x="1424763" y="2248584"/>
            <a:ext cx="6081823" cy="646331"/>
          </a:xfrm>
          <a:prstGeom prst="rect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GAME OF THRONES?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c4eb79c94_0_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-GB" sz="2400"/>
              <a:t>The Goal?</a:t>
            </a:r>
            <a:endParaRPr sz="2400"/>
          </a:p>
        </p:txBody>
      </p:sp>
      <p:sp>
        <p:nvSpPr>
          <p:cNvPr id="242" name="Google Shape;242;g1bc4eb79c94_0_0"/>
          <p:cNvSpPr txBox="1"/>
          <p:nvPr/>
        </p:nvSpPr>
        <p:spPr>
          <a:xfrm>
            <a:off x="361507" y="1672856"/>
            <a:ext cx="7790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 is to model characters of the book with their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: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Relatives (Father, Mother, Spouse, Heir)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Properties (Culture, House, Age)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Popularity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Battles (Kings, Commanders, Houses of attacker/defender and battle year/result)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-GB" sz="2400"/>
              <a:t>Which Datasets?</a:t>
            </a:r>
            <a:endParaRPr sz="2400"/>
          </a:p>
        </p:txBody>
      </p:sp>
      <p:pic>
        <p:nvPicPr>
          <p:cNvPr id="248" name="Google Shape;2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688" y="2133600"/>
            <a:ext cx="368204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"/>
          <p:cNvSpPr txBox="1"/>
          <p:nvPr/>
        </p:nvSpPr>
        <p:spPr>
          <a:xfrm>
            <a:off x="361500" y="1672850"/>
            <a:ext cx="83466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3 different Datasets related to the topic from kaggle.com and used them to complete and connect the data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First and Main dataset is: </a:t>
            </a:r>
            <a:r>
              <a:rPr lang="en-GB" sz="1400" b="1" i="0" u="sng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 of Thrones - Classification (Decision) Tree</a:t>
            </a:r>
            <a:endParaRPr sz="1400" b="1" i="0" u="none" strike="noStrike" cap="non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has a CSV file which contains the data about the characters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The second dataset is :</a:t>
            </a:r>
            <a:r>
              <a:rPr lang="en-GB" sz="1400" b="1" i="0" u="sng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463 Game of Thrones Houses Dataset</a:t>
            </a:r>
            <a:endParaRPr sz="1400" b="1" i="0" u="none" strike="noStrike" cap="non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again has 1 CSV file with Houses details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The last dataset is</a:t>
            </a:r>
            <a:r>
              <a:rPr lang="en-GB" sz="1400" b="1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00" b="1" i="0" u="sng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 of Thrones</a:t>
            </a:r>
            <a:endParaRPr sz="1400" b="1" i="0" u="none" strike="noStrike" cap="non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has 3 datasets one about the battles, one about the death of characters, and 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the characters. From this dataset, we only used the battles CSV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/>
              <a:t>We also find profiles of characters in Wikidata and link them.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xfrm>
            <a:off x="230331" y="369226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/>
              <a:t>Files and fields </a:t>
            </a:r>
            <a:endParaRPr/>
          </a:p>
        </p:txBody>
      </p:sp>
      <p:sp>
        <p:nvSpPr>
          <p:cNvPr id="255" name="Google Shape;255;p4"/>
          <p:cNvSpPr txBox="1"/>
          <p:nvPr/>
        </p:nvSpPr>
        <p:spPr>
          <a:xfrm>
            <a:off x="483538" y="1697625"/>
            <a:ext cx="7765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The first file is : 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character_predictions_pose.csv</a:t>
            </a:r>
            <a:b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Which has 30 columns. The most important fields are 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Name , title , house , father , mother , ….</a:t>
            </a:r>
            <a:br>
              <a:rPr lang="en-GB"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We decided not to use some columns like 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IsAlive , IsMarried ,etc, mostly because you could found the related data from the dataset or there was not any related data presented .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The second file is battles.csv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Which has 25 columns . and we used almost all of these columns 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The last file is Houses.csv . which has 9 columns and we used these ones 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Which has 9 columns, and we used 5 of them.</a:t>
            </a:r>
            <a:endParaRPr>
              <a:highlight>
                <a:schemeClr val="lt1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Region, house, sigil, blazon, origin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d945d1b0c_0_0"/>
          <p:cNvSpPr txBox="1">
            <a:spLocks noGrp="1"/>
          </p:cNvSpPr>
          <p:nvPr>
            <p:ph type="body" idx="1"/>
          </p:nvPr>
        </p:nvSpPr>
        <p:spPr>
          <a:xfrm>
            <a:off x="435894" y="2462845"/>
            <a:ext cx="8272200" cy="449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2900" b="1"/>
              <a:t>ONTOLOGY</a:t>
            </a:r>
            <a:endParaRPr sz="29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Graph Model</a:t>
            </a:r>
            <a:endParaRPr/>
          </a:p>
        </p:txBody>
      </p:sp>
      <p:pic>
        <p:nvPicPr>
          <p:cNvPr id="266" name="Google Shape;26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50" y="1411475"/>
            <a:ext cx="4724701" cy="36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c9d4596cb_2_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- Protege</a:t>
            </a:r>
            <a:endParaRPr/>
          </a:p>
        </p:txBody>
      </p:sp>
      <p:pic>
        <p:nvPicPr>
          <p:cNvPr id="272" name="Google Shape;272;g1bc9d4596cb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6513"/>
            <a:ext cx="4260951" cy="3332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bc9d4596cb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06" y="2097142"/>
            <a:ext cx="3862492" cy="23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bc9d4596cb_2_1"/>
          <p:cNvSpPr txBox="1"/>
          <p:nvPr/>
        </p:nvSpPr>
        <p:spPr>
          <a:xfrm>
            <a:off x="435900" y="1363750"/>
            <a:ext cx="61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AutoNum type="arabicPeriod"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Taxonomy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c9d4596cb_2_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- Protege</a:t>
            </a:r>
            <a:endParaRPr/>
          </a:p>
        </p:txBody>
      </p:sp>
      <p:pic>
        <p:nvPicPr>
          <p:cNvPr id="280" name="Google Shape;280;g1bc9d4596cb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900" y="1471742"/>
            <a:ext cx="5473019" cy="355158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bc9d4596cb_2_6"/>
          <p:cNvSpPr txBox="1"/>
          <p:nvPr/>
        </p:nvSpPr>
        <p:spPr>
          <a:xfrm>
            <a:off x="435900" y="1374450"/>
            <a:ext cx="61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2.  Object Properties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Times New Roman</vt:lpstr>
      <vt:lpstr>Noto Sans Symbols</vt:lpstr>
      <vt:lpstr>Gill Sans</vt:lpstr>
      <vt:lpstr>Calibri</vt:lpstr>
      <vt:lpstr>Dividend</vt:lpstr>
      <vt:lpstr>Simple Light</vt:lpstr>
      <vt:lpstr>Dividend</vt:lpstr>
      <vt:lpstr>PowerPoint Presentation</vt:lpstr>
      <vt:lpstr>PowerPoint Presentation</vt:lpstr>
      <vt:lpstr>The Goal?</vt:lpstr>
      <vt:lpstr>Which Datasets?</vt:lpstr>
      <vt:lpstr>Files and fields </vt:lpstr>
      <vt:lpstr>PowerPoint Presentation</vt:lpstr>
      <vt:lpstr>Graph Model</vt:lpstr>
      <vt:lpstr>Implementation - Protege</vt:lpstr>
      <vt:lpstr>Implementation - Protege</vt:lpstr>
      <vt:lpstr>Implementation - Protege</vt:lpstr>
      <vt:lpstr>Serialization</vt:lpstr>
      <vt:lpstr>Sample Queries</vt:lpstr>
      <vt:lpstr>Comparison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Samane Mehrbanou</dc:creator>
  <cp:lastModifiedBy>Samane Mehrbanou</cp:lastModifiedBy>
  <cp:revision>1</cp:revision>
  <dcterms:modified xsi:type="dcterms:W3CDTF">2022-12-20T16:15:11Z</dcterms:modified>
</cp:coreProperties>
</file>