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474" r:id="rId3"/>
    <p:sldId id="362" r:id="rId4"/>
    <p:sldId id="363" r:id="rId5"/>
    <p:sldId id="364" r:id="rId6"/>
    <p:sldId id="365" r:id="rId7"/>
    <p:sldId id="367" r:id="rId8"/>
    <p:sldId id="368" r:id="rId9"/>
    <p:sldId id="369" r:id="rId10"/>
    <p:sldId id="370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71" r:id="rId19"/>
    <p:sldId id="372" r:id="rId20"/>
    <p:sldId id="373" r:id="rId21"/>
    <p:sldId id="257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6" r:id="rId33"/>
    <p:sldId id="437" r:id="rId34"/>
    <p:sldId id="438" r:id="rId35"/>
    <p:sldId id="439" r:id="rId36"/>
    <p:sldId id="440" r:id="rId37"/>
    <p:sldId id="441" r:id="rId38"/>
    <p:sldId id="443" r:id="rId39"/>
    <p:sldId id="444" r:id="rId40"/>
    <p:sldId id="445" r:id="rId41"/>
    <p:sldId id="446" r:id="rId42"/>
    <p:sldId id="447" r:id="rId43"/>
    <p:sldId id="448" r:id="rId44"/>
    <p:sldId id="449" r:id="rId45"/>
    <p:sldId id="450" r:id="rId46"/>
    <p:sldId id="451" r:id="rId47"/>
    <p:sldId id="452" r:id="rId48"/>
    <p:sldId id="453" r:id="rId49"/>
    <p:sldId id="454" r:id="rId50"/>
    <p:sldId id="455" r:id="rId51"/>
    <p:sldId id="456" r:id="rId52"/>
    <p:sldId id="457" r:id="rId53"/>
    <p:sldId id="458" r:id="rId54"/>
    <p:sldId id="459" r:id="rId55"/>
    <p:sldId id="460" r:id="rId56"/>
    <p:sldId id="461" r:id="rId57"/>
    <p:sldId id="462" r:id="rId58"/>
    <p:sldId id="463" r:id="rId59"/>
    <p:sldId id="464" r:id="rId60"/>
    <p:sldId id="465" r:id="rId61"/>
    <p:sldId id="466" r:id="rId62"/>
    <p:sldId id="467" r:id="rId63"/>
    <p:sldId id="468" r:id="rId64"/>
    <p:sldId id="469" r:id="rId65"/>
    <p:sldId id="470" r:id="rId66"/>
    <p:sldId id="471" r:id="rId67"/>
    <p:sldId id="472" r:id="rId68"/>
    <p:sldId id="473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10"/>
    <p:restoredTop sz="96327"/>
  </p:normalViewPr>
  <p:slideViewPr>
    <p:cSldViewPr snapToGrid="0" snapToObjects="1">
      <p:cViewPr varScale="1">
        <p:scale>
          <a:sx n="139" d="100"/>
          <a:sy n="139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3E85C0-2930-4227-8884-9CE126C6380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A5511A-B911-44D1-BF6B-D63A1A5099F7}">
      <dgm:prSet/>
      <dgm:spPr/>
      <dgm:t>
        <a:bodyPr/>
        <a:lstStyle/>
        <a:p>
          <a:r>
            <a:rPr lang="en-US"/>
            <a:t>The most common Adapter classes are the </a:t>
          </a:r>
          <a:r>
            <a:rPr lang="en-US" b="1"/>
            <a:t>CursorAdapter</a:t>
          </a:r>
          <a:r>
            <a:rPr lang="en-US"/>
            <a:t> and the </a:t>
          </a:r>
          <a:r>
            <a:rPr lang="en-US" b="1"/>
            <a:t>ArrayAdapter</a:t>
          </a:r>
          <a:r>
            <a:rPr lang="en-US"/>
            <a:t>.</a:t>
          </a:r>
        </a:p>
      </dgm:t>
    </dgm:pt>
    <dgm:pt modelId="{9084F583-95B6-49F4-B1B9-00093D0A389A}" type="parTrans" cxnId="{778726EE-8373-42BB-B6A0-704D104F034C}">
      <dgm:prSet/>
      <dgm:spPr/>
      <dgm:t>
        <a:bodyPr/>
        <a:lstStyle/>
        <a:p>
          <a:endParaRPr lang="en-US"/>
        </a:p>
      </dgm:t>
    </dgm:pt>
    <dgm:pt modelId="{FF2D3893-BEE3-44D2-B330-1F7422A46462}" type="sibTrans" cxnId="{778726EE-8373-42BB-B6A0-704D104F034C}">
      <dgm:prSet/>
      <dgm:spPr/>
      <dgm:t>
        <a:bodyPr/>
        <a:lstStyle/>
        <a:p>
          <a:endParaRPr lang="en-US"/>
        </a:p>
      </dgm:t>
    </dgm:pt>
    <dgm:pt modelId="{B8271C94-4707-4588-80E0-58D82EF2E577}">
      <dgm:prSet/>
      <dgm:spPr/>
      <dgm:t>
        <a:bodyPr/>
        <a:lstStyle/>
        <a:p>
          <a:r>
            <a:rPr lang="en-US"/>
            <a:t>The </a:t>
          </a:r>
          <a:r>
            <a:rPr lang="en-US" b="1"/>
            <a:t>CursorAdapter</a:t>
          </a:r>
          <a:r>
            <a:rPr lang="en-US"/>
            <a:t> gathers data from a </a:t>
          </a:r>
          <a:r>
            <a:rPr lang="en-US" b="1"/>
            <a:t>Cursor</a:t>
          </a:r>
          <a:r>
            <a:rPr lang="en-US"/>
            <a:t>, whereas the ArrayAdapter gathers data from an </a:t>
          </a:r>
          <a:r>
            <a:rPr lang="en-US" b="1"/>
            <a:t>array</a:t>
          </a:r>
          <a:r>
            <a:rPr lang="en-US"/>
            <a:t>.</a:t>
          </a:r>
        </a:p>
      </dgm:t>
    </dgm:pt>
    <dgm:pt modelId="{8B77E542-AA58-40F2-922E-BF9A87E065A4}" type="parTrans" cxnId="{F479EEE1-CB42-4AA1-8E5D-013C02BEEAE4}">
      <dgm:prSet/>
      <dgm:spPr/>
      <dgm:t>
        <a:bodyPr/>
        <a:lstStyle/>
        <a:p>
          <a:endParaRPr lang="en-US"/>
        </a:p>
      </dgm:t>
    </dgm:pt>
    <dgm:pt modelId="{6097528D-B6E3-475B-950D-26ACB3551FC1}" type="sibTrans" cxnId="{F479EEE1-CB42-4AA1-8E5D-013C02BEEAE4}">
      <dgm:prSet/>
      <dgm:spPr/>
      <dgm:t>
        <a:bodyPr/>
        <a:lstStyle/>
        <a:p>
          <a:endParaRPr lang="en-US"/>
        </a:p>
      </dgm:t>
    </dgm:pt>
    <dgm:pt modelId="{23C8E00E-821B-452B-A628-F4DEAC5819FB}">
      <dgm:prSet/>
      <dgm:spPr/>
      <dgm:t>
        <a:bodyPr/>
        <a:lstStyle/>
        <a:p>
          <a:r>
            <a:rPr lang="en-US" dirty="0"/>
            <a:t>A </a:t>
          </a:r>
          <a:r>
            <a:rPr lang="en-US" dirty="0" err="1"/>
            <a:t>CursorAdapter</a:t>
          </a:r>
          <a:r>
            <a:rPr lang="en-US" dirty="0"/>
            <a:t> is a good choice to use when using data from a database.</a:t>
          </a:r>
        </a:p>
      </dgm:t>
    </dgm:pt>
    <dgm:pt modelId="{66F8C8FE-CBA0-4F26-800A-BFB80CD6D057}" type="parTrans" cxnId="{FFC0B4B7-18A4-487C-BB8C-584ECF68B1B5}">
      <dgm:prSet/>
      <dgm:spPr/>
      <dgm:t>
        <a:bodyPr/>
        <a:lstStyle/>
        <a:p>
          <a:endParaRPr lang="en-US"/>
        </a:p>
      </dgm:t>
    </dgm:pt>
    <dgm:pt modelId="{501A5EF9-7581-4B5C-96F3-C6F2F862371A}" type="sibTrans" cxnId="{FFC0B4B7-18A4-487C-BB8C-584ECF68B1B5}">
      <dgm:prSet/>
      <dgm:spPr/>
      <dgm:t>
        <a:bodyPr/>
        <a:lstStyle/>
        <a:p>
          <a:endParaRPr lang="en-US"/>
        </a:p>
      </dgm:t>
    </dgm:pt>
    <dgm:pt modelId="{161061E7-AAF5-4845-9F4A-9631A3F632ED}">
      <dgm:prSet/>
      <dgm:spPr/>
      <dgm:t>
        <a:bodyPr/>
        <a:lstStyle/>
        <a:p>
          <a:r>
            <a:rPr lang="en-US"/>
            <a:t>The </a:t>
          </a:r>
          <a:r>
            <a:rPr lang="en-US" b="1"/>
            <a:t>ArrayAdapter</a:t>
          </a:r>
          <a:r>
            <a:rPr lang="en-US"/>
            <a:t> is a good choice to use when there is only a single column of data or when the data comes from a resource array.</a:t>
          </a:r>
        </a:p>
      </dgm:t>
    </dgm:pt>
    <dgm:pt modelId="{21860724-F04A-4572-89D4-12F9EF30C199}" type="parTrans" cxnId="{993DC2E8-7D4C-475F-86FA-0E868BD9EB30}">
      <dgm:prSet/>
      <dgm:spPr/>
      <dgm:t>
        <a:bodyPr/>
        <a:lstStyle/>
        <a:p>
          <a:endParaRPr lang="en-US"/>
        </a:p>
      </dgm:t>
    </dgm:pt>
    <dgm:pt modelId="{51BCF4C1-3962-4B05-A0D5-19B8A6C6E986}" type="sibTrans" cxnId="{993DC2E8-7D4C-475F-86FA-0E868BD9EB30}">
      <dgm:prSet/>
      <dgm:spPr/>
      <dgm:t>
        <a:bodyPr/>
        <a:lstStyle/>
        <a:p>
          <a:endParaRPr lang="en-US"/>
        </a:p>
      </dgm:t>
    </dgm:pt>
    <dgm:pt modelId="{7EA64965-FFBB-4947-80B3-FE89EA6FFCE1}" type="pres">
      <dgm:prSet presAssocID="{E73E85C0-2930-4227-8884-9CE126C63809}" presName="linear" presStyleCnt="0">
        <dgm:presLayoutVars>
          <dgm:animLvl val="lvl"/>
          <dgm:resizeHandles val="exact"/>
        </dgm:presLayoutVars>
      </dgm:prSet>
      <dgm:spPr/>
    </dgm:pt>
    <dgm:pt modelId="{A87013B3-BC67-A14C-832A-CD3C6CFED3B4}" type="pres">
      <dgm:prSet presAssocID="{DFA5511A-B911-44D1-BF6B-D63A1A5099F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8393D5-E027-CC4A-8A5D-3892AA73C39F}" type="pres">
      <dgm:prSet presAssocID="{FF2D3893-BEE3-44D2-B330-1F7422A46462}" presName="spacer" presStyleCnt="0"/>
      <dgm:spPr/>
    </dgm:pt>
    <dgm:pt modelId="{BD5AC9A0-6792-F645-B41B-D4C9993EC6CE}" type="pres">
      <dgm:prSet presAssocID="{B8271C94-4707-4588-80E0-58D82EF2E5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94975FE-9762-534A-ADA4-9ABA4F35AF6E}" type="pres">
      <dgm:prSet presAssocID="{6097528D-B6E3-475B-950D-26ACB3551FC1}" presName="spacer" presStyleCnt="0"/>
      <dgm:spPr/>
    </dgm:pt>
    <dgm:pt modelId="{0FE4E786-5C61-FD41-AAD4-C774FD0BF320}" type="pres">
      <dgm:prSet presAssocID="{23C8E00E-821B-452B-A628-F4DEAC5819F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607D59-5807-2744-B8C2-DFF0E379DC15}" type="pres">
      <dgm:prSet presAssocID="{501A5EF9-7581-4B5C-96F3-C6F2F862371A}" presName="spacer" presStyleCnt="0"/>
      <dgm:spPr/>
    </dgm:pt>
    <dgm:pt modelId="{0037DC2E-82FC-6B47-86D2-38F72E3B796E}" type="pres">
      <dgm:prSet presAssocID="{161061E7-AAF5-4845-9F4A-9631A3F632E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0422922-B43D-0149-8581-A126C1103AE4}" type="presOf" srcId="{E73E85C0-2930-4227-8884-9CE126C63809}" destId="{7EA64965-FFBB-4947-80B3-FE89EA6FFCE1}" srcOrd="0" destOrd="0" presId="urn:microsoft.com/office/officeart/2005/8/layout/vList2"/>
    <dgm:cxn modelId="{0A8C3A42-354C-6841-9DBD-CEDD4E43FF5A}" type="presOf" srcId="{DFA5511A-B911-44D1-BF6B-D63A1A5099F7}" destId="{A87013B3-BC67-A14C-832A-CD3C6CFED3B4}" srcOrd="0" destOrd="0" presId="urn:microsoft.com/office/officeart/2005/8/layout/vList2"/>
    <dgm:cxn modelId="{C74D7A6A-57E0-534B-9C5C-D48FD8C22F44}" type="presOf" srcId="{23C8E00E-821B-452B-A628-F4DEAC5819FB}" destId="{0FE4E786-5C61-FD41-AAD4-C774FD0BF320}" srcOrd="0" destOrd="0" presId="urn:microsoft.com/office/officeart/2005/8/layout/vList2"/>
    <dgm:cxn modelId="{FFC0B4B7-18A4-487C-BB8C-584ECF68B1B5}" srcId="{E73E85C0-2930-4227-8884-9CE126C63809}" destId="{23C8E00E-821B-452B-A628-F4DEAC5819FB}" srcOrd="2" destOrd="0" parTransId="{66F8C8FE-CBA0-4F26-800A-BFB80CD6D057}" sibTransId="{501A5EF9-7581-4B5C-96F3-C6F2F862371A}"/>
    <dgm:cxn modelId="{0EF6FDC3-4CDA-AA4A-88F8-66A3334A22B8}" type="presOf" srcId="{161061E7-AAF5-4845-9F4A-9631A3F632ED}" destId="{0037DC2E-82FC-6B47-86D2-38F72E3B796E}" srcOrd="0" destOrd="0" presId="urn:microsoft.com/office/officeart/2005/8/layout/vList2"/>
    <dgm:cxn modelId="{840A25D2-D155-4C47-9C15-F9246C494428}" type="presOf" srcId="{B8271C94-4707-4588-80E0-58D82EF2E577}" destId="{BD5AC9A0-6792-F645-B41B-D4C9993EC6CE}" srcOrd="0" destOrd="0" presId="urn:microsoft.com/office/officeart/2005/8/layout/vList2"/>
    <dgm:cxn modelId="{F479EEE1-CB42-4AA1-8E5D-013C02BEEAE4}" srcId="{E73E85C0-2930-4227-8884-9CE126C63809}" destId="{B8271C94-4707-4588-80E0-58D82EF2E577}" srcOrd="1" destOrd="0" parTransId="{8B77E542-AA58-40F2-922E-BF9A87E065A4}" sibTransId="{6097528D-B6E3-475B-950D-26ACB3551FC1}"/>
    <dgm:cxn modelId="{993DC2E8-7D4C-475F-86FA-0E868BD9EB30}" srcId="{E73E85C0-2930-4227-8884-9CE126C63809}" destId="{161061E7-AAF5-4845-9F4A-9631A3F632ED}" srcOrd="3" destOrd="0" parTransId="{21860724-F04A-4572-89D4-12F9EF30C199}" sibTransId="{51BCF4C1-3962-4B05-A0D5-19B8A6C6E986}"/>
    <dgm:cxn modelId="{778726EE-8373-42BB-B6A0-704D104F034C}" srcId="{E73E85C0-2930-4227-8884-9CE126C63809}" destId="{DFA5511A-B911-44D1-BF6B-D63A1A5099F7}" srcOrd="0" destOrd="0" parTransId="{9084F583-95B6-49F4-B1B9-00093D0A389A}" sibTransId="{FF2D3893-BEE3-44D2-B330-1F7422A46462}"/>
    <dgm:cxn modelId="{AA3E55AC-13FF-1742-954B-60BE881F292A}" type="presParOf" srcId="{7EA64965-FFBB-4947-80B3-FE89EA6FFCE1}" destId="{A87013B3-BC67-A14C-832A-CD3C6CFED3B4}" srcOrd="0" destOrd="0" presId="urn:microsoft.com/office/officeart/2005/8/layout/vList2"/>
    <dgm:cxn modelId="{ED86A0DD-FF3B-F247-A021-C6D5C94884B5}" type="presParOf" srcId="{7EA64965-FFBB-4947-80B3-FE89EA6FFCE1}" destId="{968393D5-E027-CC4A-8A5D-3892AA73C39F}" srcOrd="1" destOrd="0" presId="urn:microsoft.com/office/officeart/2005/8/layout/vList2"/>
    <dgm:cxn modelId="{0CDBE6E7-F234-5E4A-9803-17288A597BFE}" type="presParOf" srcId="{7EA64965-FFBB-4947-80B3-FE89EA6FFCE1}" destId="{BD5AC9A0-6792-F645-B41B-D4C9993EC6CE}" srcOrd="2" destOrd="0" presId="urn:microsoft.com/office/officeart/2005/8/layout/vList2"/>
    <dgm:cxn modelId="{88485E89-291E-7443-BD25-8A090334C519}" type="presParOf" srcId="{7EA64965-FFBB-4947-80B3-FE89EA6FFCE1}" destId="{894975FE-9762-534A-ADA4-9ABA4F35AF6E}" srcOrd="3" destOrd="0" presId="urn:microsoft.com/office/officeart/2005/8/layout/vList2"/>
    <dgm:cxn modelId="{AF41D441-9E96-BB4E-8281-96DA55BD2FFB}" type="presParOf" srcId="{7EA64965-FFBB-4947-80B3-FE89EA6FFCE1}" destId="{0FE4E786-5C61-FD41-AAD4-C774FD0BF320}" srcOrd="4" destOrd="0" presId="urn:microsoft.com/office/officeart/2005/8/layout/vList2"/>
    <dgm:cxn modelId="{15409AB9-8B74-D34A-9EEC-18AD516CDDFA}" type="presParOf" srcId="{7EA64965-FFBB-4947-80B3-FE89EA6FFCE1}" destId="{97607D59-5807-2744-B8C2-DFF0E379DC15}" srcOrd="5" destOrd="0" presId="urn:microsoft.com/office/officeart/2005/8/layout/vList2"/>
    <dgm:cxn modelId="{E5917147-4FCF-A54B-8449-3378D2702B90}" type="presParOf" srcId="{7EA64965-FFBB-4947-80B3-FE89EA6FFCE1}" destId="{0037DC2E-82FC-6B47-86D2-38F72E3B796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013B3-BC67-A14C-832A-CD3C6CFED3B4}">
      <dsp:nvSpPr>
        <dsp:cNvPr id="0" name=""/>
        <dsp:cNvSpPr/>
      </dsp:nvSpPr>
      <dsp:spPr>
        <a:xfrm>
          <a:off x="0" y="79715"/>
          <a:ext cx="6263640" cy="1286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most common Adapter classes are the </a:t>
          </a:r>
          <a:r>
            <a:rPr lang="en-US" sz="2300" b="1" kern="1200"/>
            <a:t>CursorAdapter</a:t>
          </a:r>
          <a:r>
            <a:rPr lang="en-US" sz="2300" kern="1200"/>
            <a:t> and the </a:t>
          </a:r>
          <a:r>
            <a:rPr lang="en-US" sz="2300" b="1" kern="1200"/>
            <a:t>ArrayAdapter</a:t>
          </a:r>
          <a:r>
            <a:rPr lang="en-US" sz="2300" kern="1200"/>
            <a:t>.</a:t>
          </a:r>
        </a:p>
      </dsp:txBody>
      <dsp:txXfrm>
        <a:off x="62808" y="142523"/>
        <a:ext cx="6138024" cy="1161018"/>
      </dsp:txXfrm>
    </dsp:sp>
    <dsp:sp modelId="{BD5AC9A0-6792-F645-B41B-D4C9993EC6CE}">
      <dsp:nvSpPr>
        <dsp:cNvPr id="0" name=""/>
        <dsp:cNvSpPr/>
      </dsp:nvSpPr>
      <dsp:spPr>
        <a:xfrm>
          <a:off x="0" y="1432589"/>
          <a:ext cx="6263640" cy="128663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</a:t>
          </a:r>
          <a:r>
            <a:rPr lang="en-US" sz="2300" b="1" kern="1200"/>
            <a:t>CursorAdapter</a:t>
          </a:r>
          <a:r>
            <a:rPr lang="en-US" sz="2300" kern="1200"/>
            <a:t> gathers data from a </a:t>
          </a:r>
          <a:r>
            <a:rPr lang="en-US" sz="2300" b="1" kern="1200"/>
            <a:t>Cursor</a:t>
          </a:r>
          <a:r>
            <a:rPr lang="en-US" sz="2300" kern="1200"/>
            <a:t>, whereas the ArrayAdapter gathers data from an </a:t>
          </a:r>
          <a:r>
            <a:rPr lang="en-US" sz="2300" b="1" kern="1200"/>
            <a:t>array</a:t>
          </a:r>
          <a:r>
            <a:rPr lang="en-US" sz="2300" kern="1200"/>
            <a:t>.</a:t>
          </a:r>
        </a:p>
      </dsp:txBody>
      <dsp:txXfrm>
        <a:off x="62808" y="1495397"/>
        <a:ext cx="6138024" cy="1161018"/>
      </dsp:txXfrm>
    </dsp:sp>
    <dsp:sp modelId="{0FE4E786-5C61-FD41-AAD4-C774FD0BF320}">
      <dsp:nvSpPr>
        <dsp:cNvPr id="0" name=""/>
        <dsp:cNvSpPr/>
      </dsp:nvSpPr>
      <dsp:spPr>
        <a:xfrm>
          <a:off x="0" y="2785464"/>
          <a:ext cx="6263640" cy="128663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</a:t>
          </a:r>
          <a:r>
            <a:rPr lang="en-US" sz="2300" kern="1200" dirty="0" err="1"/>
            <a:t>CursorAdapter</a:t>
          </a:r>
          <a:r>
            <a:rPr lang="en-US" sz="2300" kern="1200" dirty="0"/>
            <a:t> is a good choice to use when using data from a database.</a:t>
          </a:r>
        </a:p>
      </dsp:txBody>
      <dsp:txXfrm>
        <a:off x="62808" y="2848272"/>
        <a:ext cx="6138024" cy="1161018"/>
      </dsp:txXfrm>
    </dsp:sp>
    <dsp:sp modelId="{0037DC2E-82FC-6B47-86D2-38F72E3B796E}">
      <dsp:nvSpPr>
        <dsp:cNvPr id="0" name=""/>
        <dsp:cNvSpPr/>
      </dsp:nvSpPr>
      <dsp:spPr>
        <a:xfrm>
          <a:off x="0" y="4138338"/>
          <a:ext cx="6263640" cy="128663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</a:t>
          </a:r>
          <a:r>
            <a:rPr lang="en-US" sz="2300" b="1" kern="1200"/>
            <a:t>ArrayAdapter</a:t>
          </a:r>
          <a:r>
            <a:rPr lang="en-US" sz="2300" kern="1200"/>
            <a:t> is a good choice to use when there is only a single column of data or when the data comes from a resource array.</a:t>
          </a:r>
        </a:p>
      </dsp:txBody>
      <dsp:txXfrm>
        <a:off x="62808" y="4201146"/>
        <a:ext cx="6138024" cy="116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16CD9-86FE-9945-AA99-7498F6AD5492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10B55-6CF3-8047-894F-5504A2CB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96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widget/ProgressBar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.vexedlogic.com/2011/04/02/android-lists-listactivity-and-listview-i-basic-usage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.vexedlogic.com/2011/04/02/android-lists-listactivity-and-listview-i-basic-usage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s.javacodegeeks.com/android/core/graphics/canvas-graphics/android-canvas-example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Arial" charset="0"/>
                <a:hlinkClick r:id="rId3"/>
              </a:rPr>
              <a:t>http://developer.android.com/reference/android/widget/ProgressBar.html</a:t>
            </a:r>
            <a:endParaRPr lang="en-US" sz="2000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48E3F1-8A01-4B3C-947F-CDC675BF2E0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21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6EC3EF-77EA-4E41-8BC3-4E63FDEE59D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26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ea typeface="+mn-ea"/>
                <a:cs typeface="+mn-cs"/>
              </a:rPr>
              <a:t>LinearGradient</a:t>
            </a:r>
            <a:r>
              <a:rPr lang="en-US" sz="1200" dirty="0">
                <a:ea typeface="+mn-ea"/>
                <a:cs typeface="+mn-cs"/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from Week 6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LinearGradient2 through </a:t>
            </a:r>
            <a:r>
              <a:rPr lang="en-US" sz="2000" dirty="0" err="1">
                <a:solidFill>
                  <a:schemeClr val="tx1"/>
                </a:solidFill>
              </a:rPr>
              <a:t>activity_main</a:t>
            </a:r>
            <a:r>
              <a:rPr lang="en-US" sz="2000" dirty="0">
                <a:solidFill>
                  <a:schemeClr val="tx1"/>
                </a:solidFill>
              </a:rPr>
              <a:t> XML or dynamically in the Java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0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26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06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/training/basics/fragments/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78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/training/basics/fragments/</a:t>
            </a:r>
            <a:r>
              <a:rPr lang="en-US" dirty="0" err="1"/>
              <a:t>index.html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24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developer.android.com</a:t>
            </a:r>
            <a:r>
              <a:rPr lang="en-CA" dirty="0"/>
              <a:t>/training/animation/screen-</a:t>
            </a:r>
            <a:r>
              <a:rPr lang="en-CA" dirty="0" err="1"/>
              <a:t>slide.html</a:t>
            </a:r>
            <a:endParaRPr lang="en-CA" dirty="0"/>
          </a:p>
          <a:p>
            <a:endParaRPr lang="en-CA" dirty="0"/>
          </a:p>
          <a:p>
            <a:r>
              <a:rPr lang="en-CA" dirty="0"/>
              <a:t>https://</a:t>
            </a:r>
            <a:r>
              <a:rPr lang="en-CA" dirty="0" err="1"/>
              <a:t>guides.codepath.com</a:t>
            </a:r>
            <a:r>
              <a:rPr lang="en-CA" dirty="0"/>
              <a:t>/android/Sliding-Tabs-with-</a:t>
            </a:r>
            <a:r>
              <a:rPr lang="en-CA" dirty="0" err="1"/>
              <a:t>PagerSlidingTabStrip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89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developer.android.com</a:t>
            </a:r>
            <a:r>
              <a:rPr lang="en-CA" dirty="0"/>
              <a:t>/training/animation/screen-</a:t>
            </a:r>
            <a:r>
              <a:rPr lang="en-CA" dirty="0" err="1"/>
              <a:t>slide.html</a:t>
            </a:r>
            <a:endParaRPr lang="en-CA" dirty="0"/>
          </a:p>
          <a:p>
            <a:endParaRPr lang="en-CA" dirty="0"/>
          </a:p>
          <a:p>
            <a:r>
              <a:rPr lang="en-CA" dirty="0"/>
              <a:t>https://</a:t>
            </a:r>
            <a:r>
              <a:rPr lang="en-CA" dirty="0" err="1"/>
              <a:t>guides.codepath.com</a:t>
            </a:r>
            <a:r>
              <a:rPr lang="en-CA" dirty="0"/>
              <a:t>/android/Sliding-Tabs-with-</a:t>
            </a:r>
            <a:r>
              <a:rPr lang="en-CA" dirty="0" err="1"/>
              <a:t>PagerSlidingTabStrip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64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</a:t>
            </a:r>
            <a:r>
              <a:rPr lang="en-CA" dirty="0" err="1"/>
              <a:t>developer.android.com</a:t>
            </a:r>
            <a:r>
              <a:rPr lang="en-CA" dirty="0"/>
              <a:t>/training/animation/screen-</a:t>
            </a:r>
            <a:r>
              <a:rPr lang="en-CA" dirty="0" err="1"/>
              <a:t>slide.html</a:t>
            </a:r>
            <a:endParaRPr lang="en-CA" dirty="0"/>
          </a:p>
          <a:p>
            <a:endParaRPr lang="en-CA" dirty="0"/>
          </a:p>
          <a:p>
            <a:r>
              <a:rPr lang="en-CA" dirty="0"/>
              <a:t>https://</a:t>
            </a:r>
            <a:r>
              <a:rPr lang="en-CA" dirty="0" err="1"/>
              <a:t>guides.codepath.com</a:t>
            </a:r>
            <a:r>
              <a:rPr lang="en-CA" dirty="0"/>
              <a:t>/android/Sliding-Tabs-with-</a:t>
            </a:r>
            <a:r>
              <a:rPr lang="en-CA" dirty="0" err="1"/>
              <a:t>PagerSlidingTabStrip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67CD56-00D2-405B-A449-FE344E98A1BD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6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StylesThemes</a:t>
            </a:r>
            <a:r>
              <a:rPr lang="en-US" dirty="0"/>
              <a:t> Follow instructions and fix the Manifest files.  Android Styles and Themes Example </a:t>
            </a:r>
            <a:r>
              <a:rPr lang="en-US" dirty="0" err="1"/>
              <a:t>docx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Let’s create a</a:t>
            </a:r>
            <a:r>
              <a:rPr lang="en-US" baseline="0" dirty="0"/>
              <a:t> theme for the activity different the entire app 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3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4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ListViewExample</a:t>
            </a:r>
            <a:r>
              <a:rPr lang="en-US" sz="1200" dirty="0"/>
              <a:t> from Module 5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0A1B4-5B9B-A643-B4EF-3A9CC7DA650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5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0A1B4-5B9B-A643-B4EF-3A9CC7DA650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9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http://android.vexedlogic.com/2011/04/02/android-lists-listactivity-and-listview-i-basic-usage/</a:t>
            </a:r>
            <a:endParaRPr lang="en-CA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  <a:hlinkClick r:id="" action="ppaction://noaction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" action="ppaction://noaction"/>
              </a:rPr>
              <a:t>http://examples.javacodegeeks.com/android/core/app/listactivity/android-listactivity-example/</a:t>
            </a:r>
            <a:endParaRPr lang="en-CA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http://android.vexedlogic.com/2011/04/02/android-lists-listactivity-and-listview-i-basic-usage/</a:t>
            </a:r>
            <a:endParaRPr lang="en-CA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u="sng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  <a:hlinkClick r:id="" action="ppaction://noaction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sng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" action="ppaction://noaction"/>
              </a:rPr>
              <a:t>http://examples.javacodegeeks.com/android/core/app/listactivity/android-listactivity-example/</a:t>
            </a:r>
            <a:endParaRPr lang="en-CA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0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054763-15D3-426D-9D88-26405739A0B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28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hlinkClick r:id="rId3"/>
              </a:rPr>
              <a:t>http://examples.javacodegeeks.com/android/core/graphics/canvas-graphics/android-canvas-example/</a:t>
            </a:r>
            <a:endParaRPr lang="en-CA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CanvasExample</a:t>
            </a: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5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If ANTI_ALIAS_FLAG bit is set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AntiAliasing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smooths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out the edges of what is being drawn, but is has no impact on the interior of the shape.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8DDC40-83CD-4B53-8D1C-842A3CBCE80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0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F43B-985A-1741-8CFB-EBCC90E56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897EE-892D-B846-B261-35BDB3D1B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4B2F-6DE1-FB41-BC0B-F7E20A09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7E827-0128-0146-8B44-2D7D3198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DE430-44D7-A246-887C-1B24BC03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4AD8-6FBE-D24C-B958-97A323BB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BC8C3-16D7-1448-8EF3-ADBEE2FA9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5651F-A568-0F4A-B6E5-DE34C314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A8D7E-289F-2143-A0DD-517ACF07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811BB-DC8D-8F4C-B1D8-43D5D72F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1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7C8C7-8192-1746-B40E-BDB2268EB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A1EC3-C85B-934A-B617-D7213C871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E0DF1-C333-9749-B875-9534F552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3134D-D3C7-8B48-874D-B4A2078E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1B1C-045A-E343-ABDA-662EA3E4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0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603F-3F3D-9D4C-B249-D7EAAAA5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BCE2-C43E-FF4F-AF07-413551CEE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87C63-1AE4-0B45-91F5-1F5CF28A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8E981-9519-E249-9D77-5457F0FE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282F-3B87-A245-B6B6-9FCF44F0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1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FED9-0B1E-D041-AD93-C61A1313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DD8E7-DD2C-D64F-BCB5-9FC2034E0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4FB0-4B31-CB44-98F4-F30E4DDC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899D4-6303-354A-BAA9-FE1EDF53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2C1F8-51BF-404F-BEB2-CF2A9063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3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7B57-2F29-D349-99D8-D1341E9B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7CED-2285-804E-8621-FD09964DE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AA9DB-5217-5846-9615-1ED7A2C36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F91C5-330A-0541-B4B0-0B6C2BD4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2F1D8-BE44-E34B-B16F-7F3D75D9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89F97-88C2-4D4F-A0C6-75C76F6B0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7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E8D0-6085-F746-A111-6397F75B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A4DD-4794-074B-A7BB-126DD4A2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A22A5-C73E-0E49-ADD6-B53CF6C82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09477-5210-0444-820B-20B6FB4AC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01C3E-6557-2340-A9ED-934A3DD8E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77B7D-B59A-7C40-A4D4-DFF885B1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26596-9B41-D743-A529-60D22303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51B27-48F4-F943-BC67-52F7A028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7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AEF3-30D7-0D4C-AA2F-3C2F19F8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9D975-BCED-B643-B46F-AC8318D6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C6D5F-4AC2-3F46-8DE2-19C7C5F0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F0428-0BEC-D043-B72E-F7DCA9A1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0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25F31-CAF0-BE4F-9933-89AD98A7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3B0A5-075B-F640-9B52-72A3A823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AF7EA-B25C-2048-A6B9-FC40B25F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71D2-4755-4F47-9B6E-C07BADF8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11FB-4B13-F44B-AD49-90E75422C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1B8F8-FA29-A546-B68B-8A38C07F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BF59F-252F-CD43-AA5A-D710D68A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FED92-CD61-6942-B43C-4E9D42AD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5A83E-463B-1D4C-8A49-A7C2BAE5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7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489A-E937-6244-B701-E7DE161C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F3998-893A-C04E-AA01-A75E87178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06C95-E4EC-BC41-AC23-B44398E07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543C6-2C8E-3A44-97F4-B34B3F8F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0FAA-CE1B-7845-8CBA-CA4B7C55707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459A6-48A6-E145-88D6-69FE1D6E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F2C6-3BE7-024F-86FB-A3374A3B3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2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5683B-37F4-C746-87E2-DB398D4B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27E85-C152-484C-A32F-6908C3116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4A42-E6B6-6046-89C1-17E171CE0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C0FAA-CE1B-7845-8CBA-CA4B7C55707B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CFCEA-9812-B24B-B410-AB93B1A22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61081-33F2-C84C-A0AD-266ABAF9E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6CA84-3F8C-D041-B4C2-5593F290D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1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.html" TargetMode="External"/><Relationship Id="rId2" Type="http://schemas.openxmlformats.org/officeDocument/2006/relationships/hyperlink" Target="http://developer.android.com/reference/android/widget/Adapter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://www.edureka.co/blog/what-are-adapters-in-android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1722885/what-is-difference-between-android-r-layout-simple-list-item-1-and-android-r-la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ListActivity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app/Activity.html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app/Fragment.html%23getView(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Fragmen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training/basics/fragments/fragment-ui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codepath.com/android/ViewPager-with-FragmentPagerAdapte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codepath.com/android/ActionBar-Tabs-with-Fragments" TargetMode="External"/><Relationship Id="rId4" Type="http://schemas.openxmlformats.org/officeDocument/2006/relationships/hyperlink" Target="https://developer.android.com/reference/android/support/design/widget/TabLayout.html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codepath.com/android/google-play-style-tabs-using-tablayou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training/implementing-navigation/lateral.html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webz.com/tutorial/google-play-style-tabs-using-tablayou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raining/basics/fragments/communicating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tools/studio/index.html" TargetMode="External"/><Relationship Id="rId2" Type="http://schemas.openxmlformats.org/officeDocument/2006/relationships/hyperlink" Target="https://developer.android.com/guide/components/fundamental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android.com/training/basics/firstapp/creating-projec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477718-32CF-5446-B468-F9782B4C6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COMP3074 Mobile App Development I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40EE6-74E8-9C4E-ABA5-6B66FEFE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Week 3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6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Displaying Rating Data with </a:t>
            </a:r>
            <a:r>
              <a:rPr lang="en-US" sz="3200" b="1"/>
              <a:t>RatingBar</a:t>
            </a:r>
            <a:endParaRPr lang="en-US" sz="320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show a numeric representation of this value to the user implement 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err="1"/>
              <a:t>onRatingChanged</a:t>
            </a:r>
            <a:r>
              <a:rPr lang="en-US" sz="2000" dirty="0"/>
              <a:t>()</a:t>
            </a:r>
            <a:r>
              <a:rPr lang="en-US" sz="2000" dirty="0">
                <a:solidFill>
                  <a:srgbClr val="339933"/>
                </a:solidFill>
              </a:rPr>
              <a:t> method of the </a:t>
            </a:r>
            <a:r>
              <a:rPr lang="en-US" sz="2000" dirty="0" err="1">
                <a:solidFill>
                  <a:srgbClr val="339933"/>
                </a:solidFill>
              </a:rPr>
              <a:t>RatingBar.</a:t>
            </a:r>
            <a:r>
              <a:rPr lang="en-US" sz="2000" dirty="0" err="1"/>
              <a:t>OnRatingBarChangeListener</a:t>
            </a:r>
            <a:r>
              <a:rPr lang="en-US" sz="2000" dirty="0">
                <a:solidFill>
                  <a:srgbClr val="339933"/>
                </a:solidFill>
              </a:rPr>
              <a:t> class.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err="1"/>
              <a:t>RatingBar</a:t>
            </a:r>
            <a:r>
              <a:rPr lang="en-US" sz="1800" dirty="0"/>
              <a:t> rate = (</a:t>
            </a:r>
            <a:r>
              <a:rPr lang="en-US" sz="1800" dirty="0" err="1"/>
              <a:t>RatingBar</a:t>
            </a:r>
            <a:r>
              <a:rPr lang="en-US" sz="1800" dirty="0"/>
              <a:t>) </a:t>
            </a:r>
            <a:r>
              <a:rPr lang="en-US" sz="1800" dirty="0" err="1"/>
              <a:t>findViewById</a:t>
            </a:r>
            <a:r>
              <a:rPr lang="en-US" sz="1800" dirty="0"/>
              <a:t>(R.id.ratebar1);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err="1"/>
              <a:t>rate.</a:t>
            </a:r>
            <a:r>
              <a:rPr lang="en-US" sz="1800" b="1" dirty="0" err="1"/>
              <a:t>setOnRatingBarChangeListener</a:t>
            </a:r>
            <a:r>
              <a:rPr lang="en-US" sz="1800" dirty="0"/>
              <a:t>(new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err="1"/>
              <a:t>RatingBar.</a:t>
            </a:r>
            <a:r>
              <a:rPr lang="en-US" sz="1800" b="1" dirty="0" err="1"/>
              <a:t>OnRatingBarChangeListener</a:t>
            </a:r>
            <a:r>
              <a:rPr lang="en-US" sz="1800" b="1" dirty="0"/>
              <a:t>()</a:t>
            </a:r>
            <a:r>
              <a:rPr lang="en-US" sz="1800" dirty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public void </a:t>
            </a:r>
            <a:r>
              <a:rPr lang="en-US" sz="1800" b="1" dirty="0" err="1"/>
              <a:t>onRatingChanged</a:t>
            </a:r>
            <a:r>
              <a:rPr lang="en-US" sz="1800" dirty="0"/>
              <a:t>(</a:t>
            </a:r>
            <a:r>
              <a:rPr lang="en-US" sz="1800" dirty="0" err="1"/>
              <a:t>RatingBar</a:t>
            </a:r>
            <a:r>
              <a:rPr lang="en-US" sz="1800" dirty="0"/>
              <a:t> </a:t>
            </a:r>
            <a:r>
              <a:rPr lang="en-US" sz="1800" dirty="0" err="1"/>
              <a:t>ratingBar</a:t>
            </a:r>
            <a:r>
              <a:rPr lang="en-US" sz="1800" dirty="0"/>
              <a:t>,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float rating,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/>
              <a:t>fromTouch</a:t>
            </a:r>
            <a:r>
              <a:rPr lang="en-US" sz="1800" dirty="0"/>
              <a:t>) 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((</a:t>
            </a:r>
            <a:r>
              <a:rPr lang="en-US" sz="1800" dirty="0" err="1"/>
              <a:t>TextView</a:t>
            </a:r>
            <a:r>
              <a:rPr lang="en-US" sz="1800" dirty="0"/>
              <a:t>)</a:t>
            </a:r>
            <a:r>
              <a:rPr lang="en-US" sz="1800" dirty="0" err="1"/>
              <a:t>findViewById</a:t>
            </a:r>
            <a:r>
              <a:rPr lang="en-US" sz="1800" dirty="0"/>
              <a:t>(</a:t>
            </a:r>
            <a:r>
              <a:rPr lang="en-US" sz="1800" dirty="0" err="1"/>
              <a:t>R.id.rating_text</a:t>
            </a:r>
            <a:r>
              <a:rPr lang="en-US" sz="1800" dirty="0"/>
              <a:t>)).</a:t>
            </a:r>
            <a:r>
              <a:rPr lang="en-US" sz="1800" dirty="0" err="1"/>
              <a:t>setText</a:t>
            </a:r>
            <a:r>
              <a:rPr lang="en-US" sz="1800" dirty="0"/>
              <a:t>(“Rating: “+ rating);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});</a:t>
            </a:r>
          </a:p>
        </p:txBody>
      </p:sp>
      <p:sp>
        <p:nvSpPr>
          <p:cNvPr id="358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11DAA2-5F36-43E4-A8F9-4EA14913A451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FF55F3-0E18-4197-B3C2-C3EE38026F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7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by using a style, you can take this layout XML:</a:t>
            </a:r>
          </a:p>
          <a:p>
            <a:pPr lvl="1">
              <a:buNone/>
            </a:pPr>
            <a:r>
              <a:rPr lang="en-US" sz="2000" dirty="0"/>
              <a:t>&lt;</a:t>
            </a:r>
            <a:r>
              <a:rPr lang="en-US" sz="2000" dirty="0" err="1"/>
              <a:t>TextView</a:t>
            </a:r>
            <a:br>
              <a:rPr lang="en-US" sz="2000" dirty="0"/>
            </a:br>
            <a:r>
              <a:rPr lang="en-US" sz="2000" dirty="0" err="1"/>
              <a:t>android:layout_width</a:t>
            </a:r>
            <a:r>
              <a:rPr lang="en-US" sz="2000" dirty="0"/>
              <a:t>="</a:t>
            </a:r>
            <a:r>
              <a:rPr lang="en-US" sz="2000" dirty="0" err="1"/>
              <a:t>fill_parent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err="1"/>
              <a:t>android:layout_height</a:t>
            </a:r>
            <a:r>
              <a:rPr lang="en-US" sz="2000" dirty="0"/>
              <a:t>="</a:t>
            </a:r>
            <a:r>
              <a:rPr lang="en-US" sz="2000" dirty="0" err="1"/>
              <a:t>wrap_content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err="1"/>
              <a:t>android:textColor</a:t>
            </a:r>
            <a:r>
              <a:rPr lang="en-US" sz="2000" dirty="0"/>
              <a:t>="#00FF00"</a:t>
            </a:r>
            <a:br>
              <a:rPr lang="en-US" sz="2000" dirty="0"/>
            </a:br>
            <a:r>
              <a:rPr lang="en-US" sz="2000" dirty="0" err="1"/>
              <a:t>android:typeface</a:t>
            </a:r>
            <a:r>
              <a:rPr lang="en-US" sz="2000" dirty="0"/>
              <a:t>="</a:t>
            </a:r>
            <a:r>
              <a:rPr lang="en-US" sz="2000" dirty="0" err="1"/>
              <a:t>monospace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err="1"/>
              <a:t>android:text</a:t>
            </a:r>
            <a:r>
              <a:rPr lang="en-US" sz="2000" dirty="0"/>
              <a:t>="@string/hello" /&gt;</a:t>
            </a:r>
          </a:p>
          <a:p>
            <a:pPr>
              <a:buNone/>
            </a:pPr>
            <a:r>
              <a:rPr lang="en-US" dirty="0"/>
              <a:t>And turn it into this:</a:t>
            </a:r>
          </a:p>
          <a:p>
            <a:pPr lvl="1">
              <a:buNone/>
            </a:pPr>
            <a:r>
              <a:rPr lang="en-US" sz="2000" dirty="0"/>
              <a:t>&lt;</a:t>
            </a:r>
            <a:r>
              <a:rPr lang="en-US" sz="2000" dirty="0" err="1"/>
              <a:t>TextView</a:t>
            </a:r>
            <a:br>
              <a:rPr lang="en-US" sz="2000" dirty="0"/>
            </a:br>
            <a:r>
              <a:rPr lang="en-US" sz="2000" b="1" dirty="0"/>
              <a:t>style</a:t>
            </a:r>
            <a:r>
              <a:rPr lang="en-US" sz="2000" dirty="0"/>
              <a:t>="@style/</a:t>
            </a:r>
            <a:r>
              <a:rPr lang="en-US" sz="2000" dirty="0" err="1"/>
              <a:t>CodeFont</a:t>
            </a:r>
            <a:r>
              <a:rPr lang="en-US" sz="2000" dirty="0"/>
              <a:t>"</a:t>
            </a:r>
            <a:br>
              <a:rPr lang="en-US" sz="2000" dirty="0"/>
            </a:br>
            <a:r>
              <a:rPr lang="en-US" sz="2000" dirty="0" err="1"/>
              <a:t>android:text</a:t>
            </a:r>
            <a:r>
              <a:rPr lang="en-US" sz="2000" dirty="0"/>
              <a:t>="@string/hello" /&gt;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92A503-5D8E-4619-B9B6-1488AC40607C}" type="datetime1">
              <a:rPr lang="en-US" smtClean="0"/>
              <a:pPr>
                <a:defRPr/>
              </a:pPr>
              <a:t>9/21/21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F9792-2D0D-455D-A340-60EC826C519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4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Styles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Here’s an example of a simple style resource file /res/values/styles.xml containing two styles: </a:t>
            </a:r>
          </a:p>
          <a:p>
            <a:pPr lvl="1"/>
            <a:r>
              <a:rPr lang="en-US" sz="2000" dirty="0"/>
              <a:t>one for mandatory form fields, and one for optional form fields on </a:t>
            </a:r>
            <a:r>
              <a:rPr lang="en-US" sz="2000" dirty="0" err="1"/>
              <a:t>TextView</a:t>
            </a:r>
            <a:r>
              <a:rPr lang="en-US" sz="2000" dirty="0"/>
              <a:t> and </a:t>
            </a:r>
            <a:r>
              <a:rPr lang="en-US" sz="2000" dirty="0" err="1"/>
              <a:t>EditText</a:t>
            </a:r>
            <a:r>
              <a:rPr lang="en-US" sz="2000" dirty="0"/>
              <a:t> objects: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&lt;?xml version=”1.0” encoding=”utf-8”?&gt;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&lt;resources&gt;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</a:t>
            </a:r>
            <a:r>
              <a:rPr lang="en-US" sz="1600" b="1" dirty="0"/>
              <a:t>style</a:t>
            </a:r>
            <a:r>
              <a:rPr lang="en-US" sz="1600" dirty="0"/>
              <a:t> name=”</a:t>
            </a:r>
            <a:r>
              <a:rPr lang="en-US" sz="1600" dirty="0" err="1"/>
              <a:t>mandatory_text_field_style</a:t>
            </a:r>
            <a:r>
              <a:rPr lang="en-US" sz="1600" dirty="0"/>
              <a:t>”&gt;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android:textColor</a:t>
            </a:r>
            <a:r>
              <a:rPr lang="en-US" sz="1600" dirty="0"/>
              <a:t>”&gt;#000000&lt;/item&gt;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android:textSize</a:t>
            </a:r>
            <a:r>
              <a:rPr lang="en-US" sz="1600" dirty="0"/>
              <a:t>”&gt;14pt&lt;/item&gt;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android:textStyle</a:t>
            </a:r>
            <a:r>
              <a:rPr lang="en-US" sz="1600" dirty="0"/>
              <a:t>”&gt;bold&lt;/item&gt;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&lt;/style&gt;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</a:t>
            </a:r>
            <a:r>
              <a:rPr lang="en-US" sz="1600" b="1" dirty="0"/>
              <a:t>style</a:t>
            </a:r>
            <a:r>
              <a:rPr lang="en-US" sz="1600" dirty="0"/>
              <a:t> name=”</a:t>
            </a:r>
            <a:r>
              <a:rPr lang="en-US" sz="1600" dirty="0" err="1"/>
              <a:t>optional_text_field_style</a:t>
            </a:r>
            <a:r>
              <a:rPr lang="en-US" sz="1600" dirty="0"/>
              <a:t>”&gt;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android:textColor</a:t>
            </a:r>
            <a:r>
              <a:rPr lang="en-US" sz="1600" dirty="0"/>
              <a:t>”&gt;#0F0F0F&lt;/item&gt;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android:textSize</a:t>
            </a:r>
            <a:r>
              <a:rPr lang="en-US" sz="1600" dirty="0"/>
              <a:t>”&gt;12pt&lt;/item&gt;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&lt;item name=”</a:t>
            </a:r>
            <a:r>
              <a:rPr lang="en-US" sz="1600" dirty="0" err="1"/>
              <a:t>android:textStyle</a:t>
            </a:r>
            <a:r>
              <a:rPr lang="en-US" sz="1600" dirty="0"/>
              <a:t>”&gt;italic&lt;/item&gt;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&lt;/style&gt;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&lt;/resources&gt;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7C687E4-88E8-4F34-AD8D-80BEBE82B845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BB3A0-37F2-42DD-BB9E-7B37A0DB810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2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Styles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Here’s the </a:t>
            </a:r>
            <a:r>
              <a:rPr lang="en-US" sz="2000" b="1" dirty="0"/>
              <a:t>styles.xml</a:t>
            </a:r>
            <a:r>
              <a:rPr lang="en-US" sz="2000" dirty="0"/>
              <a:t> file again; this time, the color and text size fields are available in the other resource files: colors.xml and dimens.xml: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&lt;?xml version=”1.0” encoding=”utf-8”?&gt;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&lt;resources&gt;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</a:t>
            </a:r>
            <a:r>
              <a:rPr lang="en-US" sz="1800" b="1" dirty="0"/>
              <a:t>style</a:t>
            </a:r>
            <a:r>
              <a:rPr lang="en-US" sz="1800" dirty="0"/>
              <a:t> name=”</a:t>
            </a:r>
            <a:r>
              <a:rPr lang="en-US" sz="1800" dirty="0" err="1"/>
              <a:t>mandatory_text_field_style</a:t>
            </a:r>
            <a:r>
              <a:rPr lang="en-US" sz="1800" dirty="0"/>
              <a:t>”&gt;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android:textColor</a:t>
            </a:r>
            <a:r>
              <a:rPr lang="en-US" sz="1800" dirty="0"/>
              <a:t>”&gt;@color/</a:t>
            </a:r>
            <a:r>
              <a:rPr lang="en-US" sz="1800" dirty="0" err="1"/>
              <a:t>mand_text_color</a:t>
            </a:r>
            <a:r>
              <a:rPr lang="en-US" sz="1800" dirty="0"/>
              <a:t>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android:textSize</a:t>
            </a:r>
            <a:r>
              <a:rPr lang="en-US" sz="1800" dirty="0"/>
              <a:t>”&gt;@</a:t>
            </a:r>
            <a:r>
              <a:rPr lang="en-US" sz="1800" dirty="0" err="1"/>
              <a:t>dimen</a:t>
            </a:r>
            <a:r>
              <a:rPr lang="en-US" sz="1800" dirty="0"/>
              <a:t>/</a:t>
            </a:r>
            <a:r>
              <a:rPr lang="en-US" sz="1800" dirty="0" err="1"/>
              <a:t>important_text</a:t>
            </a:r>
            <a:r>
              <a:rPr lang="en-US" sz="1800" dirty="0"/>
              <a:t>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android:textStyle</a:t>
            </a:r>
            <a:r>
              <a:rPr lang="en-US" sz="1800" dirty="0"/>
              <a:t>”&gt;bold&lt;/item&gt;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&lt;/style&gt;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</a:t>
            </a:r>
            <a:r>
              <a:rPr lang="en-US" sz="1800" b="1" dirty="0"/>
              <a:t>style</a:t>
            </a:r>
            <a:r>
              <a:rPr lang="en-US" sz="1800" dirty="0"/>
              <a:t> name=”</a:t>
            </a:r>
            <a:r>
              <a:rPr lang="en-US" sz="1800" dirty="0" err="1"/>
              <a:t>optional_text_field_style</a:t>
            </a:r>
            <a:r>
              <a:rPr lang="en-US" sz="1800" dirty="0"/>
              <a:t>”&gt;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android:textColor</a:t>
            </a:r>
            <a:r>
              <a:rPr lang="en-US" sz="1800" dirty="0"/>
              <a:t>”&gt;@color/</a:t>
            </a:r>
            <a:r>
              <a:rPr lang="en-US" sz="1800" dirty="0" err="1"/>
              <a:t>opt_text_color</a:t>
            </a:r>
            <a:r>
              <a:rPr lang="en-US" sz="1800" dirty="0"/>
              <a:t>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android:textSize</a:t>
            </a:r>
            <a:r>
              <a:rPr lang="en-US" sz="1800" dirty="0"/>
              <a:t>”&gt;@</a:t>
            </a:r>
            <a:r>
              <a:rPr lang="en-US" sz="1800" dirty="0" err="1"/>
              <a:t>dimen</a:t>
            </a:r>
            <a:r>
              <a:rPr lang="en-US" sz="1800" dirty="0"/>
              <a:t>/</a:t>
            </a:r>
            <a:r>
              <a:rPr lang="en-US" sz="1800" dirty="0" err="1"/>
              <a:t>unimportant_text</a:t>
            </a:r>
            <a:r>
              <a:rPr lang="en-US" sz="1800" dirty="0"/>
              <a:t>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&lt;item name=”</a:t>
            </a:r>
            <a:r>
              <a:rPr lang="en-US" sz="1800" dirty="0" err="1"/>
              <a:t>android:textStyle</a:t>
            </a:r>
            <a:r>
              <a:rPr lang="en-US" sz="1800" dirty="0"/>
              <a:t>”&gt;italic&lt;/item&gt;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&lt;/style&gt;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&lt;/resources&gt;</a:t>
            </a:r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1E80776-0DA9-43D1-9D5A-B5F16A20DFEC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C2FA22-5CE9-4587-BD39-EB7045E62E3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52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Styles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 each control’s style attribute by referencing it as:</a:t>
            </a:r>
          </a:p>
          <a:p>
            <a:pPr algn="ctr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style=”@style/</a:t>
            </a:r>
            <a:r>
              <a:rPr lang="en-US" dirty="0" err="1">
                <a:solidFill>
                  <a:schemeClr val="tx1"/>
                </a:solidFill>
              </a:rPr>
              <a:t>name_of_style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algn="ctr"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9900"/>
                </a:solidFill>
              </a:rPr>
              <a:t>For example: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&lt;</a:t>
            </a:r>
            <a:r>
              <a:rPr lang="en-US" dirty="0" err="1">
                <a:solidFill>
                  <a:schemeClr val="tx1"/>
                </a:solidFill>
              </a:rPr>
              <a:t>TextView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android:id</a:t>
            </a:r>
            <a:r>
              <a:rPr lang="en-US" dirty="0">
                <a:solidFill>
                  <a:schemeClr val="tx1"/>
                </a:solidFill>
              </a:rPr>
              <a:t>=”@+id/TextView01”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rgbClr val="0070C0"/>
                </a:solidFill>
              </a:rPr>
              <a:t>style=”@style/</a:t>
            </a:r>
            <a:r>
              <a:rPr lang="en-US" dirty="0" err="1">
                <a:solidFill>
                  <a:srgbClr val="0070C0"/>
                </a:solidFill>
              </a:rPr>
              <a:t>mandatory_text_field_style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android:layout_height</a:t>
            </a:r>
            <a:r>
              <a:rPr lang="en-US" dirty="0">
                <a:solidFill>
                  <a:schemeClr val="tx1"/>
                </a:solidFill>
              </a:rPr>
              <a:t>=”</a:t>
            </a:r>
            <a:r>
              <a:rPr lang="en-US" dirty="0" err="1">
                <a:solidFill>
                  <a:schemeClr val="tx1"/>
                </a:solidFill>
              </a:rPr>
              <a:t>wrap_content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android:text</a:t>
            </a:r>
            <a:r>
              <a:rPr lang="en-US" dirty="0">
                <a:solidFill>
                  <a:schemeClr val="tx1"/>
                </a:solidFill>
              </a:rPr>
              <a:t>=”@string/</a:t>
            </a:r>
            <a:r>
              <a:rPr lang="en-US" dirty="0" err="1">
                <a:solidFill>
                  <a:schemeClr val="tx1"/>
                </a:solidFill>
              </a:rPr>
              <a:t>mand_label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android:layout_width</a:t>
            </a:r>
            <a:r>
              <a:rPr lang="en-US" dirty="0">
                <a:solidFill>
                  <a:schemeClr val="tx1"/>
                </a:solidFill>
              </a:rPr>
              <a:t>=”</a:t>
            </a:r>
            <a:r>
              <a:rPr lang="en-US" dirty="0" err="1">
                <a:solidFill>
                  <a:schemeClr val="tx1"/>
                </a:solidFill>
              </a:rPr>
              <a:t>wrap_content</a:t>
            </a:r>
            <a:r>
              <a:rPr lang="en-US" dirty="0">
                <a:solidFill>
                  <a:schemeClr val="tx1"/>
                </a:solidFill>
              </a:rPr>
              <a:t>” /&gt;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41E075C-1261-4ACA-ADA4-7E1EF63D6C05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94AA8-BB8A-4A05-87DD-096FFD0193B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1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Themes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Themes</a:t>
            </a:r>
            <a:r>
              <a:rPr lang="en-US" dirty="0"/>
              <a:t> are like styles, but instead of being applied to one layout element at a time, they </a:t>
            </a:r>
            <a:r>
              <a:rPr lang="en-US" b="1" dirty="0"/>
              <a:t>are applied to all elements of a given activity</a:t>
            </a:r>
            <a:r>
              <a:rPr lang="en-US" dirty="0"/>
              <a:t>.</a:t>
            </a:r>
          </a:p>
          <a:p>
            <a:r>
              <a:rPr lang="en-US" dirty="0"/>
              <a:t>Themes are defined in exactly the same way as styles.</a:t>
            </a:r>
          </a:p>
          <a:p>
            <a:pPr lvl="1"/>
            <a:r>
              <a:rPr lang="en-US" dirty="0"/>
              <a:t>Themes use the </a:t>
            </a:r>
            <a:r>
              <a:rPr lang="en-US" dirty="0">
                <a:solidFill>
                  <a:schemeClr val="tx1"/>
                </a:solidFill>
              </a:rPr>
              <a:t>&lt;style&gt;</a:t>
            </a:r>
            <a:r>
              <a:rPr lang="en-US" dirty="0"/>
              <a:t> tag and should be stored in the </a:t>
            </a:r>
            <a:r>
              <a:rPr lang="en-US" dirty="0">
                <a:solidFill>
                  <a:schemeClr val="tx1"/>
                </a:solidFill>
              </a:rPr>
              <a:t>/res/values </a:t>
            </a:r>
            <a:r>
              <a:rPr lang="en-US" dirty="0"/>
              <a:t>directory.</a:t>
            </a:r>
          </a:p>
          <a:p>
            <a:r>
              <a:rPr lang="en-US" dirty="0"/>
              <a:t>The only difference is that instead of applying that named style to a layout element, you define it as the </a:t>
            </a:r>
            <a:r>
              <a:rPr lang="en-US" b="1" dirty="0"/>
              <a:t>theme attribute of an activity in the AndroidManifest.xml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sp>
        <p:nvSpPr>
          <p:cNvPr id="266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72CB0C-E4F4-426A-AC4B-1A6B97ED2092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266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454692-DE97-4695-AF04-3C93519DE9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2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a theme for all the activities of your application, open the AndroidManifest.xml file and edit the </a:t>
            </a:r>
            <a:r>
              <a:rPr lang="en-US" dirty="0">
                <a:solidFill>
                  <a:schemeClr val="tx1"/>
                </a:solidFill>
              </a:rPr>
              <a:t>&lt;application&gt;</a:t>
            </a:r>
            <a:r>
              <a:rPr lang="en-US" dirty="0"/>
              <a:t> tag to include the </a:t>
            </a:r>
            <a:r>
              <a:rPr lang="en-US" dirty="0" err="1">
                <a:solidFill>
                  <a:schemeClr val="tx1"/>
                </a:solidFill>
              </a:rPr>
              <a:t>android:theme</a:t>
            </a:r>
            <a:r>
              <a:rPr lang="en-US" dirty="0"/>
              <a:t> attribute with the style name. For example:</a:t>
            </a:r>
          </a:p>
          <a:p>
            <a:pPr algn="ctr">
              <a:buNone/>
            </a:pPr>
            <a:r>
              <a:rPr lang="en-US" sz="2000" dirty="0"/>
              <a:t>&lt;application </a:t>
            </a:r>
            <a:r>
              <a:rPr lang="en-US" sz="2000" dirty="0" err="1"/>
              <a:t>android:theme</a:t>
            </a:r>
            <a:r>
              <a:rPr lang="en-US" sz="2000" dirty="0"/>
              <a:t>="@style/</a:t>
            </a:r>
            <a:r>
              <a:rPr lang="en-US" sz="2000" dirty="0" err="1"/>
              <a:t>CustomTheme</a:t>
            </a:r>
            <a:r>
              <a:rPr lang="en-US" sz="2000" dirty="0"/>
              <a:t>"&gt;</a:t>
            </a:r>
          </a:p>
          <a:p>
            <a:r>
              <a:rPr lang="en-US" dirty="0"/>
              <a:t>To apply a theme to just one Activity in your application, add the </a:t>
            </a:r>
            <a:r>
              <a:rPr lang="en-US" dirty="0" err="1"/>
              <a:t>android:theme</a:t>
            </a:r>
            <a:r>
              <a:rPr lang="en-US" dirty="0"/>
              <a:t> attribute to the </a:t>
            </a:r>
            <a:r>
              <a:rPr lang="en-US" dirty="0">
                <a:solidFill>
                  <a:schemeClr val="tx1"/>
                </a:solidFill>
              </a:rPr>
              <a:t>&lt;activity&gt;</a:t>
            </a:r>
            <a:r>
              <a:rPr lang="en-US" dirty="0"/>
              <a:t> tag instead:</a:t>
            </a:r>
          </a:p>
          <a:p>
            <a:pPr>
              <a:buNone/>
            </a:pPr>
            <a:r>
              <a:rPr lang="en-US" sz="2000" dirty="0"/>
              <a:t>&lt;activity </a:t>
            </a:r>
            <a:r>
              <a:rPr lang="en-US" sz="2000" dirty="0" err="1"/>
              <a:t>android:theme</a:t>
            </a:r>
            <a:r>
              <a:rPr lang="en-US" sz="2000" dirty="0"/>
              <a:t>="@</a:t>
            </a:r>
            <a:r>
              <a:rPr lang="en-US" sz="2000" dirty="0" err="1"/>
              <a:t>android:style</a:t>
            </a:r>
            <a:r>
              <a:rPr lang="en-US" sz="2000" dirty="0"/>
              <a:t>/</a:t>
            </a:r>
            <a:r>
              <a:rPr lang="en-US" sz="2000" dirty="0" err="1"/>
              <a:t>CustomTheme</a:t>
            </a:r>
            <a:r>
              <a:rPr lang="en-US" sz="2000" dirty="0"/>
              <a:t>"&gt;</a:t>
            </a:r>
          </a:p>
          <a:p>
            <a:r>
              <a:rPr lang="en-US" dirty="0"/>
              <a:t>You can inherit built-in themes. For example:</a:t>
            </a:r>
          </a:p>
          <a:p>
            <a:pPr algn="ctr">
              <a:buNone/>
            </a:pPr>
            <a:r>
              <a:rPr lang="en-US" sz="2000" dirty="0"/>
              <a:t>&lt;activity </a:t>
            </a:r>
            <a:r>
              <a:rPr lang="en-US" sz="2000" dirty="0" err="1"/>
              <a:t>android:theme</a:t>
            </a:r>
            <a:r>
              <a:rPr lang="en-US" sz="2000" dirty="0"/>
              <a:t>="@</a:t>
            </a:r>
            <a:r>
              <a:rPr lang="en-US" sz="2000" dirty="0" err="1"/>
              <a:t>android:style</a:t>
            </a:r>
            <a:r>
              <a:rPr lang="en-US" sz="2000" dirty="0"/>
              <a:t>/</a:t>
            </a:r>
            <a:r>
              <a:rPr lang="en-US" sz="2000" dirty="0" err="1"/>
              <a:t>Theme.</a:t>
            </a:r>
            <a:r>
              <a:rPr lang="en-US" sz="2000" b="1" dirty="0" err="1"/>
              <a:t>Dialog</a:t>
            </a:r>
            <a:r>
              <a:rPr lang="en-US" sz="2000" dirty="0"/>
              <a:t>"&gt;</a:t>
            </a:r>
          </a:p>
          <a:p>
            <a:pPr>
              <a:buNone/>
            </a:pPr>
            <a:r>
              <a:rPr lang="en-US" sz="2000" dirty="0"/>
              <a:t>will make your activity to look like a dialog box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92A503-5D8E-4619-B9B6-1488AC40607C}" type="datetime1">
              <a:rPr lang="en-US" smtClean="0"/>
              <a:pPr>
                <a:defRPr/>
              </a:pPr>
              <a:t>9/21/21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EF9792-2D0D-455D-A340-60EC826C519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5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Styles Example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09800" y="1858963"/>
            <a:ext cx="7772400" cy="838200"/>
          </a:xfrm>
        </p:spPr>
        <p:txBody>
          <a:bodyPr/>
          <a:lstStyle/>
          <a:p>
            <a:r>
              <a:rPr lang="en-US" dirty="0" err="1"/>
              <a:t>StylesTest</a:t>
            </a:r>
            <a:r>
              <a:rPr lang="en-US" dirty="0"/>
              <a:t> app</a:t>
            </a:r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EA2750B-3BB1-4EF0-8FA9-6F3594449A52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86D002-4442-495D-949E-C6D772DF59C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5" name="Picture 7" descr="06fig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371600"/>
            <a:ext cx="292893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245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Dialogs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303462" y="1385888"/>
            <a:ext cx="7772400" cy="609600"/>
          </a:xfrm>
        </p:spPr>
        <p:txBody>
          <a:bodyPr/>
          <a:lstStyle/>
          <a:p>
            <a:r>
              <a:rPr lang="en-US" dirty="0"/>
              <a:t>The different dialog types available in Android</a:t>
            </a:r>
          </a:p>
        </p:txBody>
      </p:sp>
      <p:sp>
        <p:nvSpPr>
          <p:cNvPr id="409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0D4E7FB-16D2-4A9B-8EE4-B54812FC15C1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409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A04E2A-BA35-40AB-B185-889E27EE373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09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981200"/>
            <a:ext cx="6916738" cy="357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091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Dialogs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An Activity uses the following methods to manage a Dialog:</a:t>
            </a:r>
          </a:p>
          <a:p>
            <a:r>
              <a:rPr lang="en-US" sz="2200" b="1" dirty="0" err="1"/>
              <a:t>showDialog</a:t>
            </a:r>
            <a:r>
              <a:rPr lang="en-US" sz="2200" b="1" dirty="0"/>
              <a:t>()</a:t>
            </a:r>
            <a:r>
              <a:rPr lang="en-US" sz="2200" dirty="0"/>
              <a:t> method is used to display a Dialog.</a:t>
            </a:r>
          </a:p>
          <a:p>
            <a:r>
              <a:rPr lang="en-US" sz="2200" b="1" dirty="0" err="1"/>
              <a:t>dismissDialog</a:t>
            </a:r>
            <a:r>
              <a:rPr lang="en-US" sz="2200" b="1" dirty="0"/>
              <a:t>()</a:t>
            </a:r>
            <a:r>
              <a:rPr lang="en-US" sz="2200" dirty="0"/>
              <a:t> method is used to stop showing a Dialog.</a:t>
            </a:r>
          </a:p>
          <a:p>
            <a:pPr lvl="1"/>
            <a:r>
              <a:rPr lang="en-US" sz="2200" dirty="0"/>
              <a:t>The Dialog is kept around in the Activity’s Dialog pool. </a:t>
            </a:r>
          </a:p>
          <a:p>
            <a:pPr lvl="1"/>
            <a:r>
              <a:rPr lang="en-US" sz="2200" dirty="0"/>
              <a:t>If the Dialog is shown again using </a:t>
            </a:r>
            <a:r>
              <a:rPr lang="en-US" sz="2200" dirty="0" err="1"/>
              <a:t>showDialog</a:t>
            </a:r>
            <a:r>
              <a:rPr lang="en-US" sz="2200" dirty="0"/>
              <a:t>(), the cached version is displayed once more.</a:t>
            </a:r>
          </a:p>
          <a:p>
            <a:r>
              <a:rPr lang="en-US" sz="2200" b="1" dirty="0" err="1"/>
              <a:t>removeDialog</a:t>
            </a:r>
            <a:r>
              <a:rPr lang="en-US" sz="2200" b="1" dirty="0"/>
              <a:t>()</a:t>
            </a:r>
            <a:r>
              <a:rPr lang="en-US" sz="2200" dirty="0"/>
              <a:t> method is used to remove a Dialog from the Activity objects Dialog pool.</a:t>
            </a:r>
          </a:p>
          <a:p>
            <a:pPr lvl="1"/>
            <a:r>
              <a:rPr lang="en-US" sz="2200" dirty="0"/>
              <a:t>The Dialog is no longer kept around for future use. </a:t>
            </a:r>
          </a:p>
          <a:p>
            <a:pPr lvl="1"/>
            <a:r>
              <a:rPr lang="en-US" sz="2200" dirty="0"/>
              <a:t>If you call </a:t>
            </a:r>
            <a:r>
              <a:rPr lang="en-US" sz="2200" dirty="0" err="1"/>
              <a:t>showDialog</a:t>
            </a:r>
            <a:r>
              <a:rPr lang="en-US" sz="2200" dirty="0"/>
              <a:t>() again, the Dialog must be re-created.</a:t>
            </a:r>
          </a:p>
        </p:txBody>
      </p:sp>
      <p:sp>
        <p:nvSpPr>
          <p:cNvPr id="4198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5B0849A-484C-4FC6-B18C-0F193CF6BFB6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C4F8CC-84E3-4781-B063-BF720FD6BC4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066F-07EF-6A49-9D3B-C6E5D82B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F30D-8769-D245-A3B3-F061C2F4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views</a:t>
            </a:r>
          </a:p>
          <a:p>
            <a:r>
              <a:rPr lang="en-US" dirty="0"/>
              <a:t>Themes and Styles</a:t>
            </a:r>
          </a:p>
          <a:p>
            <a:r>
              <a:rPr lang="en-US" dirty="0"/>
              <a:t>Fragments</a:t>
            </a:r>
          </a:p>
        </p:txBody>
      </p:sp>
    </p:spTree>
    <p:extLst>
      <p:ext uri="{BB962C8B-B14F-4D97-AF65-F5344CB8AC3E}">
        <p14:creationId xmlns:p14="http://schemas.microsoft.com/office/powerpoint/2010/main" val="3700405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Dialogs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up to the developer to override the </a:t>
            </a:r>
            <a:r>
              <a:rPr lang="en-US" b="1" dirty="0" err="1"/>
              <a:t>onCreateDialog</a:t>
            </a:r>
            <a:r>
              <a:rPr lang="en-US" dirty="0"/>
              <a:t>() method of the Activity and return the appropriate Dialog for a given identifier. </a:t>
            </a:r>
          </a:p>
          <a:p>
            <a:pPr lvl="1"/>
            <a:r>
              <a:rPr lang="en-US" dirty="0"/>
              <a:t>If an Activity has multiple Dialog windows, the </a:t>
            </a:r>
            <a:r>
              <a:rPr lang="en-US" b="1" dirty="0" err="1"/>
              <a:t>onCreateDialog</a:t>
            </a:r>
            <a:r>
              <a:rPr lang="en-US" dirty="0"/>
              <a:t>() method generally contains a </a:t>
            </a:r>
            <a:r>
              <a:rPr lang="en-US" i="1" dirty="0"/>
              <a:t>switch statement to return the appropriate Dialog</a:t>
            </a:r>
            <a:r>
              <a:rPr lang="en-US" dirty="0"/>
              <a:t> based on the incoming parameter—the Dialog identifier</a:t>
            </a:r>
          </a:p>
          <a:p>
            <a:r>
              <a:rPr lang="en-US" dirty="0"/>
              <a:t>It might be important to re-initialize a Dialog each time it is shown, instead of just when it is created the first time. </a:t>
            </a:r>
          </a:p>
          <a:p>
            <a:pPr lvl="1"/>
            <a:r>
              <a:rPr lang="en-US" dirty="0"/>
              <a:t>For this purpose, you can override the </a:t>
            </a:r>
            <a:r>
              <a:rPr lang="en-US" b="1" dirty="0" err="1"/>
              <a:t>onPrepareDialog</a:t>
            </a:r>
            <a:r>
              <a:rPr lang="en-US" dirty="0"/>
              <a:t>() method of the Activity</a:t>
            </a:r>
          </a:p>
        </p:txBody>
      </p:sp>
      <p:sp>
        <p:nvSpPr>
          <p:cNvPr id="430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89149F-D1B9-4F21-A0B6-E58010E84E05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430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DDEB77-FDE5-41C8-96E4-A911718A95B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9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>
                <a:solidFill>
                  <a:srgbClr val="FFFFFF"/>
                </a:solidFill>
              </a:rPr>
              <a:t>Designing UI with Views</a:t>
            </a:r>
          </a:p>
        </p:txBody>
      </p:sp>
      <p:sp>
        <p:nvSpPr>
          <p:cNvPr id="3082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endParaRPr lang="en-US" b="1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/>
          </a:p>
          <a:p>
            <a:pPr eaLnBrk="1" hangingPunct="1">
              <a:buFont typeface="Wingdings" pitchFamily="2" charset="2"/>
              <a:buNone/>
              <a:defRPr/>
            </a:pPr>
            <a:endParaRPr lang="en-US" b="1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dirty="0"/>
              <a:t>Objectives: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Using Data-Driven Containers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Using Drawings and Animations in Android Apps 	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	</a:t>
            </a:r>
          </a:p>
          <a:p>
            <a:pPr marL="342900" lvl="1" indent="-342900">
              <a:buFont typeface="Wingdings" pitchFamily="2" charset="2"/>
              <a:buChar char="q"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buFont typeface="Wingdings" pitchFamily="2" charset="2"/>
              <a:buNone/>
              <a:defRPr/>
            </a:pPr>
            <a:endParaRPr lang="en-US" b="1" dirty="0"/>
          </a:p>
          <a:p>
            <a:pPr eaLnBrk="1" hangingPunct="1">
              <a:defRPr/>
            </a:pPr>
            <a:endParaRPr lang="en-US" b="1" dirty="0"/>
          </a:p>
        </p:txBody>
      </p:sp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16A539-A22A-4D0D-8B7F-ED79A017BBE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9/21/21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E04D79-9EE2-4BF0-9FC5-E3A99B195D27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8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Data-Driven Containers</a:t>
            </a:r>
          </a:p>
        </p:txBody>
      </p:sp>
      <p:sp useBgFill="1"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Data-Driven Containers are all types of </a:t>
            </a:r>
            <a:r>
              <a:rPr lang="en-US" sz="2400" b="1" dirty="0" err="1"/>
              <a:t>AdapterView</a:t>
            </a:r>
            <a:r>
              <a:rPr lang="en-US" sz="2400" dirty="0"/>
              <a:t> controls.</a:t>
            </a:r>
          </a:p>
          <a:p>
            <a:r>
              <a:rPr lang="en-US" sz="2400" dirty="0"/>
              <a:t>An </a:t>
            </a:r>
            <a:r>
              <a:rPr lang="en-US" sz="2400" b="1" dirty="0" err="1"/>
              <a:t>AdapterView</a:t>
            </a:r>
            <a:r>
              <a:rPr lang="en-US" sz="2400" dirty="0"/>
              <a:t> control contains a set of child View controls to display data from some data source.</a:t>
            </a:r>
          </a:p>
          <a:p>
            <a:r>
              <a:rPr lang="en-US" sz="2400" dirty="0"/>
              <a:t>An Adapter generates these child View controls from a data source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Adapter reads data from some data source</a:t>
            </a:r>
            <a:r>
              <a:rPr lang="en-US" dirty="0"/>
              <a:t> and </a:t>
            </a:r>
            <a:r>
              <a:rPr lang="en-US" b="1" dirty="0"/>
              <a:t>provides a View object</a:t>
            </a:r>
            <a:r>
              <a:rPr lang="en-US" dirty="0"/>
              <a:t> based on some rules, depending on the type of Adapter used.</a:t>
            </a:r>
          </a:p>
          <a:p>
            <a:r>
              <a:rPr lang="en-US" sz="2400" dirty="0"/>
              <a:t>This </a:t>
            </a:r>
            <a:r>
              <a:rPr lang="en-US" sz="2400" b="1" dirty="0"/>
              <a:t>View is used to populate the child View objects</a:t>
            </a:r>
            <a:r>
              <a:rPr lang="en-US" sz="2400" dirty="0"/>
              <a:t> of a particular </a:t>
            </a:r>
            <a:r>
              <a:rPr lang="en-US" sz="2400" dirty="0" err="1"/>
              <a:t>AdapterView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A7A474-0151-42F1-AE96-32E34194AB29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59B588-A766-4272-93E4-73B2B4C5507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1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3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Using Data-Driven Containers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2908523-C8DC-4414-87E8-64B08057F1B8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5128" name="Content Placeholder 2">
            <a:extLst>
              <a:ext uri="{FF2B5EF4-FFF2-40B4-BE49-F238E27FC236}">
                <a16:creationId xmlns:a16="http://schemas.microsoft.com/office/drawing/2014/main" id="{88B4B4C8-A1CF-4F48-B7A6-0BC502576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68874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083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 b="1"/>
              <a:t>ArrayAdapter</a:t>
            </a:r>
            <a:endParaRPr lang="en-US"/>
          </a:p>
        </p:txBody>
      </p:sp>
      <p:sp useBgFill="1"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200" dirty="0"/>
              <a:t>An </a:t>
            </a:r>
            <a:r>
              <a:rPr lang="en-US" sz="2200" b="1" dirty="0" err="1"/>
              <a:t>ArrayAdapter</a:t>
            </a:r>
            <a:r>
              <a:rPr lang="en-US" sz="2200" dirty="0"/>
              <a:t> binds each element of the array to a single View object within the layout resource. </a:t>
            </a:r>
          </a:p>
          <a:p>
            <a:r>
              <a:rPr lang="en-US" sz="2200" dirty="0"/>
              <a:t>Here is an example of creating an </a:t>
            </a:r>
            <a:r>
              <a:rPr lang="en-US" sz="2200" dirty="0" err="1"/>
              <a:t>ArrayAdapter</a:t>
            </a:r>
            <a:r>
              <a:rPr lang="en-US" sz="2200" dirty="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String[] </a:t>
            </a:r>
            <a:r>
              <a:rPr lang="en-US" sz="1600" b="1" dirty="0"/>
              <a:t>programs</a:t>
            </a:r>
            <a:r>
              <a:rPr lang="en-US" sz="1600" dirty="0"/>
              <a:t> = {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"Software Engineering Technology",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"Interactive Gaming",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"Health Informatics Technology",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"Software Systems Design"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};</a:t>
            </a:r>
          </a:p>
          <a:p>
            <a:pPr>
              <a:buFont typeface="Wingdings" pitchFamily="2" charset="2"/>
              <a:buNone/>
            </a:pPr>
            <a:r>
              <a:rPr lang="en-US" sz="1600" dirty="0" err="1"/>
              <a:t>ArrayAdapter</a:t>
            </a:r>
            <a:r>
              <a:rPr lang="en-US" sz="1600" dirty="0"/>
              <a:t>&lt;String&gt; adapter = </a:t>
            </a:r>
            <a:r>
              <a:rPr lang="en-US" sz="1600" b="1" dirty="0"/>
              <a:t>new </a:t>
            </a:r>
            <a:r>
              <a:rPr lang="en-US" sz="1600" b="1" dirty="0" err="1"/>
              <a:t>ArrayAdapter</a:t>
            </a:r>
            <a:r>
              <a:rPr lang="en-US" sz="1600" b="1" dirty="0"/>
              <a:t>&lt;String&gt;(this,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android.R.layout.</a:t>
            </a:r>
            <a:r>
              <a:rPr lang="en-US" sz="1600" i="1" dirty="0"/>
              <a:t>simple_dropdown_item_1line, </a:t>
            </a:r>
            <a:r>
              <a:rPr lang="en-US" sz="1600" b="1" i="1" dirty="0"/>
              <a:t>programs</a:t>
            </a:r>
            <a:r>
              <a:rPr lang="en-US" sz="1600" i="1" dirty="0"/>
              <a:t>);</a:t>
            </a:r>
          </a:p>
          <a:p>
            <a:pPr>
              <a:buFont typeface="Wingdings" pitchFamily="2" charset="2"/>
              <a:buNone/>
            </a:pPr>
            <a:endParaRPr lang="en-US" sz="1600" dirty="0"/>
          </a:p>
          <a:p>
            <a:pPr>
              <a:buFont typeface="Wingdings" pitchFamily="2" charset="2"/>
              <a:buNone/>
            </a:pPr>
            <a:r>
              <a:rPr lang="en-US" sz="1600" b="1" dirty="0" err="1"/>
              <a:t>AutoCompleteTextView</a:t>
            </a:r>
            <a:r>
              <a:rPr lang="en-US" sz="1600" dirty="0"/>
              <a:t> </a:t>
            </a:r>
            <a:r>
              <a:rPr lang="en-US" sz="1600" dirty="0" err="1"/>
              <a:t>textView</a:t>
            </a:r>
            <a:r>
              <a:rPr lang="en-US" sz="1600" dirty="0"/>
              <a:t> = (</a:t>
            </a:r>
            <a:r>
              <a:rPr lang="en-US" sz="1600" dirty="0" err="1"/>
              <a:t>AutoCompleteTextView</a:t>
            </a:r>
            <a:r>
              <a:rPr lang="en-US" sz="1600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findViewById</a:t>
            </a:r>
            <a:r>
              <a:rPr lang="en-US" sz="1600" dirty="0"/>
              <a:t>(</a:t>
            </a:r>
            <a:r>
              <a:rPr lang="en-US" sz="1600" dirty="0" err="1"/>
              <a:t>R.id.</a:t>
            </a:r>
            <a:r>
              <a:rPr lang="en-US" sz="1600" u="sng" dirty="0" err="1"/>
              <a:t>txtPrograms</a:t>
            </a:r>
            <a:r>
              <a:rPr lang="en-US" sz="1600" u="sng" dirty="0"/>
              <a:t>);</a:t>
            </a:r>
          </a:p>
          <a:p>
            <a:pPr>
              <a:buFont typeface="Wingdings" pitchFamily="2" charset="2"/>
              <a:buNone/>
            </a:pPr>
            <a:r>
              <a:rPr lang="en-US" sz="1600" dirty="0" err="1"/>
              <a:t>textView.</a:t>
            </a:r>
            <a:r>
              <a:rPr lang="en-US" sz="1600" b="1" dirty="0" err="1"/>
              <a:t>setThreshold</a:t>
            </a:r>
            <a:r>
              <a:rPr lang="en-US" sz="1600" dirty="0"/>
              <a:t>(3);</a:t>
            </a:r>
          </a:p>
          <a:p>
            <a:pPr>
              <a:buFont typeface="Wingdings" pitchFamily="2" charset="2"/>
              <a:buNone/>
            </a:pPr>
            <a:r>
              <a:rPr lang="en-US" sz="1600" dirty="0" err="1"/>
              <a:t>textView.</a:t>
            </a:r>
            <a:r>
              <a:rPr lang="en-US" sz="1600" b="1" dirty="0" err="1"/>
              <a:t>setAdapter</a:t>
            </a:r>
            <a:r>
              <a:rPr lang="en-US" sz="1600" dirty="0"/>
              <a:t>(adapter);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904EB8-6EBB-46DB-9B64-CC961DF13131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5099D2-4A17-4939-B1F1-A39E87806CA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59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 b="1"/>
              <a:t>CursorAdapter</a:t>
            </a:r>
            <a:endParaRPr lang="en-US"/>
          </a:p>
        </p:txBody>
      </p:sp>
      <p:sp useBgFill="1"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CursorAdapter binds one or more </a:t>
            </a:r>
            <a:r>
              <a:rPr lang="en-US" b="1"/>
              <a:t>columns of data </a:t>
            </a:r>
            <a:r>
              <a:rPr lang="en-US"/>
              <a:t>to one or more View objects within the layout resource provided.</a:t>
            </a:r>
          </a:p>
          <a:p>
            <a:r>
              <a:rPr lang="en-US"/>
              <a:t>The CursorAdapter requires the use of a Cursor.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1174227-4BE8-4C59-80E0-B261FC400A9D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50152D-283C-4BFF-89EC-E6DC0AE736F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12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</a:t>
            </a:r>
            <a:r>
              <a:rPr lang="en-US" b="1"/>
              <a:t>CursorAdapter</a:t>
            </a:r>
            <a:endParaRPr lang="en-US"/>
          </a:p>
        </p:txBody>
      </p:sp>
      <p:sp useBgFill="1"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1463675"/>
            <a:ext cx="10876005" cy="5257800"/>
          </a:xfrm>
        </p:spPr>
        <p:txBody>
          <a:bodyPr/>
          <a:lstStyle/>
          <a:p>
            <a:r>
              <a:rPr lang="en-US" sz="2400" dirty="0"/>
              <a:t>The following example demonstrates creating a </a:t>
            </a:r>
            <a:r>
              <a:rPr lang="en-US" sz="2400" b="1" dirty="0" err="1"/>
              <a:t>CursorAdapter</a:t>
            </a:r>
            <a:r>
              <a:rPr lang="en-US" sz="2400" dirty="0"/>
              <a:t> by querying the Contacts content provider.</a:t>
            </a:r>
          </a:p>
          <a:p>
            <a:pPr lvl="1">
              <a:buFont typeface="Wingdings" pitchFamily="2" charset="2"/>
              <a:buNone/>
            </a:pPr>
            <a:r>
              <a:rPr lang="en-US" b="1" dirty="0"/>
              <a:t>Cursor</a:t>
            </a:r>
            <a:r>
              <a:rPr lang="en-US" dirty="0"/>
              <a:t> names = </a:t>
            </a:r>
            <a:r>
              <a:rPr lang="en-US" b="1" dirty="0" err="1"/>
              <a:t>managedQuery</a:t>
            </a:r>
            <a:r>
              <a:rPr lang="en-US" dirty="0"/>
              <a:t>(</a:t>
            </a:r>
          </a:p>
          <a:p>
            <a:pPr lvl="1">
              <a:buFont typeface="Wingdings" pitchFamily="2" charset="2"/>
              <a:buNone/>
            </a:pPr>
            <a:r>
              <a:rPr lang="it-IT" b="1" dirty="0"/>
              <a:t>Contacts</a:t>
            </a:r>
            <a:r>
              <a:rPr lang="it-IT" dirty="0"/>
              <a:t>.Phones.CONTENT_URI, null, null, null, null);</a:t>
            </a:r>
          </a:p>
          <a:p>
            <a:pPr lvl="1">
              <a:buFont typeface="Wingdings" pitchFamily="2" charset="2"/>
              <a:buNone/>
            </a:pPr>
            <a:r>
              <a:rPr lang="en-US" dirty="0" err="1"/>
              <a:t>startManagingCursor</a:t>
            </a:r>
            <a:r>
              <a:rPr lang="en-US" dirty="0"/>
              <a:t>(names);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/>
              <a:t>ListAdapter</a:t>
            </a:r>
            <a:r>
              <a:rPr lang="en-US" dirty="0"/>
              <a:t> adapter = new </a:t>
            </a:r>
            <a:r>
              <a:rPr lang="en-US" b="1" dirty="0" err="1"/>
              <a:t>SimpleCursorAdapter</a:t>
            </a:r>
            <a:r>
              <a:rPr lang="en-US" dirty="0"/>
              <a:t>(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this, </a:t>
            </a:r>
            <a:r>
              <a:rPr lang="en-US" dirty="0" err="1"/>
              <a:t>R.layout.two_text</a:t>
            </a:r>
            <a:r>
              <a:rPr lang="en-US" dirty="0"/>
              <a:t>, names, new String[] {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Contacts.Phones.NAME, </a:t>
            </a:r>
            <a:r>
              <a:rPr lang="en-US" dirty="0" err="1"/>
              <a:t>Contacts.Phones.NUMBER</a:t>
            </a:r>
            <a:r>
              <a:rPr lang="en-US" dirty="0"/>
              <a:t>}, new </a:t>
            </a:r>
            <a:r>
              <a:rPr lang="en-US" dirty="0" err="1"/>
              <a:t>int</a:t>
            </a:r>
            <a:r>
              <a:rPr lang="en-US" dirty="0"/>
              <a:t>[] {R.id.scratch_text1,R.id.scratch_text2});</a:t>
            </a:r>
          </a:p>
          <a:p>
            <a:r>
              <a:rPr lang="en-US" sz="2400" b="1" dirty="0" err="1"/>
              <a:t>SimpleCursorAdapter</a:t>
            </a:r>
            <a:r>
              <a:rPr lang="en-US" sz="2400" dirty="0"/>
              <a:t> enables us to match up columns in the database with particular controls in our layout. </a:t>
            </a:r>
          </a:p>
          <a:p>
            <a:r>
              <a:rPr lang="en-US" sz="2400" dirty="0"/>
              <a:t>For each row returned from the query, we get one instance of the layout within our </a:t>
            </a:r>
            <a:r>
              <a:rPr lang="en-US" sz="2400" dirty="0" err="1"/>
              <a:t>AdapterView</a:t>
            </a:r>
            <a:r>
              <a:rPr lang="en-US" sz="2400" dirty="0"/>
              <a:t>.</a:t>
            </a: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369176D-40B2-4649-9523-EF542AC2911F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714D38-D052-4A2D-9055-C7807EFC22A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25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Data to the </a:t>
            </a:r>
            <a:r>
              <a:rPr lang="en-US" b="1"/>
              <a:t>AdapterView</a:t>
            </a:r>
            <a:endParaRPr lang="en-US"/>
          </a:p>
        </p:txBody>
      </p:sp>
      <p:sp useBgFill="1"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the Adapter object to one of the </a:t>
            </a:r>
            <a:r>
              <a:rPr lang="en-US" dirty="0" err="1"/>
              <a:t>AdapterView</a:t>
            </a:r>
            <a:r>
              <a:rPr lang="en-US" dirty="0"/>
              <a:t> controls.</a:t>
            </a:r>
          </a:p>
          <a:p>
            <a:r>
              <a:rPr lang="en-US" dirty="0"/>
              <a:t>Here is an example of this with a </a:t>
            </a:r>
            <a:r>
              <a:rPr lang="en-US" b="1" dirty="0" err="1"/>
              <a:t>ListView</a:t>
            </a:r>
            <a:r>
              <a:rPr lang="en-US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 sz="2200" dirty="0"/>
              <a:t>((</a:t>
            </a:r>
            <a:r>
              <a:rPr lang="en-US" sz="2200" b="1" dirty="0" err="1"/>
              <a:t>ListView</a:t>
            </a:r>
            <a:r>
              <a:rPr lang="en-US" sz="2200" dirty="0"/>
              <a:t>)</a:t>
            </a:r>
            <a:r>
              <a:rPr lang="en-US" sz="2200" dirty="0" err="1"/>
              <a:t>findViewById</a:t>
            </a:r>
            <a:r>
              <a:rPr lang="en-US" sz="2200" dirty="0"/>
              <a:t>(</a:t>
            </a:r>
            <a:r>
              <a:rPr lang="en-US" sz="2200" dirty="0" err="1"/>
              <a:t>R.id.list</a:t>
            </a:r>
            <a:r>
              <a:rPr lang="en-US" sz="2200" dirty="0"/>
              <a:t>)).</a:t>
            </a:r>
            <a:r>
              <a:rPr lang="en-US" sz="2200" b="1" dirty="0" err="1"/>
              <a:t>setAdapter</a:t>
            </a:r>
            <a:r>
              <a:rPr lang="en-US" sz="2200" dirty="0"/>
              <a:t>(adapter);</a:t>
            </a:r>
          </a:p>
          <a:p>
            <a:pPr lvl="1">
              <a:buFont typeface="Wingdings" pitchFamily="2" charset="2"/>
              <a:buNone/>
            </a:pPr>
            <a:endParaRPr lang="en-US" sz="2000" dirty="0"/>
          </a:p>
          <a:p>
            <a:r>
              <a:rPr lang="en-US" dirty="0"/>
              <a:t>The call to the </a:t>
            </a:r>
            <a:r>
              <a:rPr lang="en-US" b="1" dirty="0" err="1"/>
              <a:t>setAdapter</a:t>
            </a:r>
            <a:r>
              <a:rPr lang="en-US" b="1" dirty="0"/>
              <a:t>() </a:t>
            </a:r>
            <a:r>
              <a:rPr lang="en-US" dirty="0"/>
              <a:t>method of the </a:t>
            </a:r>
            <a:r>
              <a:rPr lang="en-US" dirty="0" err="1"/>
              <a:t>AdapterView</a:t>
            </a:r>
            <a:r>
              <a:rPr lang="en-US" dirty="0"/>
              <a:t>, a </a:t>
            </a:r>
            <a:r>
              <a:rPr lang="en-US" dirty="0" err="1"/>
              <a:t>ListView</a:t>
            </a:r>
            <a:r>
              <a:rPr lang="en-US" dirty="0"/>
              <a:t> in this case, should come after your call to </a:t>
            </a:r>
            <a:r>
              <a:rPr lang="en-US" dirty="0" err="1"/>
              <a:t>setContentView</a:t>
            </a:r>
            <a:r>
              <a:rPr lang="en-US" dirty="0"/>
              <a:t>().</a:t>
            </a:r>
          </a:p>
          <a:p>
            <a:r>
              <a:rPr lang="en-US" dirty="0"/>
              <a:t>This is all that is required to bind data to your </a:t>
            </a:r>
            <a:r>
              <a:rPr lang="en-US" dirty="0" err="1"/>
              <a:t>AdapterView</a:t>
            </a:r>
            <a:r>
              <a:rPr lang="en-US" dirty="0"/>
              <a:t>. </a:t>
            </a: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DB86A1B-305F-4BDD-BDFD-BAFFDFA1070B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DA1CC5-29AF-4BC2-A203-773924D25F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4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2438401" y="0"/>
            <a:ext cx="7540031" cy="657846"/>
          </a:xfrm>
        </p:spPr>
        <p:txBody>
          <a:bodyPr/>
          <a:lstStyle/>
          <a:p>
            <a:r>
              <a:rPr lang="en-US" sz="3200" dirty="0"/>
              <a:t>Binding Data to the </a:t>
            </a:r>
            <a:r>
              <a:rPr lang="en-US" sz="3200" b="1" dirty="0" err="1"/>
              <a:t>AdapterView</a:t>
            </a:r>
            <a:endParaRPr lang="en-US" sz="3200" dirty="0"/>
          </a:p>
        </p:txBody>
      </p:sp>
      <p:sp useBgFill="1"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438401" y="520579"/>
            <a:ext cx="7540031" cy="1300953"/>
          </a:xfrm>
        </p:spPr>
        <p:txBody>
          <a:bodyPr/>
          <a:lstStyle/>
          <a:p>
            <a:r>
              <a:rPr lang="en-US" sz="2400" dirty="0"/>
              <a:t>Figure below shows binding data to an </a:t>
            </a:r>
            <a:r>
              <a:rPr lang="en-US" sz="2400" dirty="0" err="1"/>
              <a:t>ArrayAdapter</a:t>
            </a:r>
            <a:r>
              <a:rPr lang="en-US" sz="2400" dirty="0"/>
              <a:t> </a:t>
            </a:r>
          </a:p>
          <a:p>
            <a:r>
              <a:rPr lang="en-US" sz="2400" dirty="0"/>
              <a:t>Let’s complete the </a:t>
            </a:r>
            <a:r>
              <a:rPr lang="en-US" sz="2400" dirty="0" err="1"/>
              <a:t>ListView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5B7641F-C65E-4F13-97F8-B2FC2E513EB8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471676-79D5-443E-8187-ACC6F7C36A39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47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8024" y="1821532"/>
            <a:ext cx="64262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1886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Selection Events</a:t>
            </a:r>
          </a:p>
        </p:txBody>
      </p:sp>
      <p:sp useBgFill="1"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ListView</a:t>
            </a:r>
            <a:r>
              <a:rPr lang="en-US" sz="2000" dirty="0"/>
              <a:t>, and </a:t>
            </a:r>
            <a:r>
              <a:rPr lang="en-US" sz="2000" dirty="0" err="1"/>
              <a:t>GridView</a:t>
            </a:r>
            <a:r>
              <a:rPr lang="en-US" sz="2000" dirty="0"/>
              <a:t>—enable your application to monitor for click events in the same way.</a:t>
            </a:r>
          </a:p>
          <a:p>
            <a:r>
              <a:rPr lang="en-US" sz="2000" dirty="0"/>
              <a:t>You need to call </a:t>
            </a:r>
            <a:r>
              <a:rPr lang="en-US" sz="2000" b="1" dirty="0" err="1"/>
              <a:t>setOnItemClickListener</a:t>
            </a:r>
            <a:r>
              <a:rPr lang="en-US" sz="2000" dirty="0"/>
              <a:t>() on your </a:t>
            </a:r>
            <a:r>
              <a:rPr lang="en-US" sz="2000" dirty="0" err="1"/>
              <a:t>AdapterView</a:t>
            </a:r>
            <a:r>
              <a:rPr lang="en-US" sz="2000" dirty="0"/>
              <a:t> and pass in an implementation of the </a:t>
            </a:r>
            <a:r>
              <a:rPr lang="en-US" sz="2000" b="1" dirty="0" err="1"/>
              <a:t>AdapterView.OnItemClickListener</a:t>
            </a:r>
            <a:r>
              <a:rPr lang="en-US" sz="2000" dirty="0"/>
              <a:t> class. </a:t>
            </a:r>
          </a:p>
          <a:p>
            <a:r>
              <a:rPr lang="en-US" sz="2000" dirty="0"/>
              <a:t>Here is an example implementation of this class: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err="1"/>
              <a:t>listView.</a:t>
            </a:r>
            <a:r>
              <a:rPr lang="en-US" sz="1800" b="1" dirty="0" err="1"/>
              <a:t>setOnItemClickListener</a:t>
            </a:r>
            <a:r>
              <a:rPr lang="en-US" sz="1800" dirty="0"/>
              <a:t>(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new </a:t>
            </a:r>
            <a:r>
              <a:rPr lang="en-US" sz="1800" b="1" dirty="0" err="1"/>
              <a:t>AdapterView.OnItemClickListener</a:t>
            </a:r>
            <a:r>
              <a:rPr lang="en-US" sz="1800" dirty="0"/>
              <a:t>() {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public void </a:t>
            </a:r>
            <a:r>
              <a:rPr lang="en-US" sz="1800" b="1" dirty="0" err="1"/>
              <a:t>onItemClick</a:t>
            </a:r>
            <a:r>
              <a:rPr lang="en-US" sz="1800" dirty="0"/>
              <a:t>(</a:t>
            </a:r>
          </a:p>
          <a:p>
            <a:pPr lvl="3">
              <a:buFontTx/>
              <a:buNone/>
            </a:pPr>
            <a:r>
              <a:rPr lang="en-US" dirty="0" err="1"/>
              <a:t>AdapterView</a:t>
            </a:r>
            <a:r>
              <a:rPr lang="en-US" dirty="0"/>
              <a:t>&lt;?&gt; parent, View view,</a:t>
            </a:r>
          </a:p>
          <a:p>
            <a:pPr lvl="3">
              <a:buFontTx/>
              <a:buNone/>
            </a:pPr>
            <a:r>
              <a:rPr lang="en-US" dirty="0" err="1"/>
              <a:t>int</a:t>
            </a:r>
            <a:r>
              <a:rPr lang="en-US" dirty="0"/>
              <a:t> position, long id) {</a:t>
            </a:r>
          </a:p>
          <a:p>
            <a:pPr lvl="3">
              <a:buFontTx/>
              <a:buNone/>
            </a:pPr>
            <a:r>
              <a:rPr lang="en-US" dirty="0" err="1"/>
              <a:t>Toast.makeText</a:t>
            </a:r>
            <a:r>
              <a:rPr lang="en-US" dirty="0"/>
              <a:t>(</a:t>
            </a:r>
            <a:r>
              <a:rPr lang="en-US" dirty="0" err="1"/>
              <a:t>Scratch.this</a:t>
            </a:r>
            <a:r>
              <a:rPr lang="en-US" dirty="0"/>
              <a:t>, “Clicked _id=”+id,</a:t>
            </a:r>
          </a:p>
          <a:p>
            <a:pPr lvl="3">
              <a:buFontTx/>
              <a:buNone/>
            </a:pPr>
            <a:r>
              <a:rPr lang="en-US" dirty="0" err="1"/>
              <a:t>Toast.LENGTH_SHORT</a:t>
            </a:r>
            <a:r>
              <a:rPr lang="en-US" dirty="0"/>
              <a:t>).show();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});</a:t>
            </a:r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EA55D8-766E-420D-88D8-BB78559878A4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FB1121-5D5F-447B-906F-C3EA8C05DC7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9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Progress Indicators</a:t>
            </a:r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r="96"/>
          <a:stretch/>
        </p:blipFill>
        <p:spPr bwMode="auto">
          <a:xfrm>
            <a:off x="1" y="10"/>
            <a:ext cx="4196496" cy="6857990"/>
          </a:xfrm>
          <a:prstGeom prst="rect">
            <a:avLst/>
          </a:prstGeom>
          <a:noFill/>
          <a:effectLst/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US" sz="1700"/>
              <a:t>The Android SDK provides several types of progress bars.</a:t>
            </a:r>
          </a:p>
          <a:p>
            <a:r>
              <a:rPr lang="en-US" sz="1700"/>
              <a:t>The </a:t>
            </a:r>
            <a:r>
              <a:rPr lang="en-US" sz="1700" b="1"/>
              <a:t>standard progress </a:t>
            </a:r>
            <a:r>
              <a:rPr lang="en-US" sz="1700"/>
              <a:t>bar is a </a:t>
            </a:r>
            <a:r>
              <a:rPr lang="en-US" sz="1700" b="1"/>
              <a:t>circular</a:t>
            </a:r>
            <a:r>
              <a:rPr lang="en-US" sz="1700"/>
              <a:t> indicator that only animates. </a:t>
            </a:r>
          </a:p>
          <a:p>
            <a:pPr lvl="1"/>
            <a:r>
              <a:rPr lang="en-US" sz="1700"/>
              <a:t>It only shows that something is taking place</a:t>
            </a:r>
          </a:p>
          <a:p>
            <a:pPr lvl="1"/>
            <a:r>
              <a:rPr lang="en-US" sz="1700"/>
              <a:t>There </a:t>
            </a:r>
            <a:r>
              <a:rPr lang="en-US" sz="1700" b="1"/>
              <a:t>are three sizes </a:t>
            </a:r>
            <a:r>
              <a:rPr lang="en-US" sz="1700"/>
              <a:t>of this type of progress indicator</a:t>
            </a:r>
          </a:p>
          <a:p>
            <a:r>
              <a:rPr lang="en-US" sz="1700"/>
              <a:t>A basic </a:t>
            </a:r>
            <a:r>
              <a:rPr lang="en-US" sz="1700" b="1"/>
              <a:t>indeterminate</a:t>
            </a:r>
            <a:r>
              <a:rPr lang="en-US" sz="1700"/>
              <a:t> progress bar:</a:t>
            </a:r>
          </a:p>
          <a:p>
            <a:pPr lvl="1">
              <a:buNone/>
            </a:pPr>
            <a:r>
              <a:rPr lang="en-US" sz="1700"/>
              <a:t>&lt;</a:t>
            </a:r>
            <a:r>
              <a:rPr lang="en-US" sz="1700" b="1"/>
              <a:t>ProgressBar</a:t>
            </a:r>
          </a:p>
          <a:p>
            <a:pPr lvl="1">
              <a:buNone/>
            </a:pPr>
            <a:r>
              <a:rPr lang="en-US" sz="1700"/>
              <a:t>android:id=”@+id/progress_bar”</a:t>
            </a:r>
          </a:p>
          <a:p>
            <a:pPr lvl="1">
              <a:buNone/>
            </a:pPr>
            <a:r>
              <a:rPr lang="en-US" sz="1700"/>
              <a:t>android:layout_width=”wrap_content”</a:t>
            </a:r>
          </a:p>
          <a:p>
            <a:pPr lvl="1">
              <a:buNone/>
            </a:pPr>
            <a:r>
              <a:rPr lang="en-US" sz="1700"/>
              <a:t>android:layout_height=”wrap_content” /&gt;</a:t>
            </a:r>
          </a:p>
          <a:p>
            <a:r>
              <a:rPr lang="en-US" sz="1700"/>
              <a:t>The default style is for a medium-size circular progress indicator</a:t>
            </a:r>
          </a:p>
          <a:p>
            <a:endParaRPr lang="en-US" sz="170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33B15D9-7CC4-47ED-8DA8-3213A592802E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9/21/21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93686" y="6356350"/>
            <a:ext cx="21601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C7D18FF-8F74-4E5D-A6BA-E14C00E59CCB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16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ListView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173501" y="1845426"/>
            <a:ext cx="7841945" cy="4450303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A5C177D-2C77-48D6-866F-89AFA25C7070}" type="datetime1">
              <a:rPr lang="en-US" smtClean="0"/>
              <a:pPr>
                <a:spcAft>
                  <a:spcPts val="600"/>
                </a:spcAft>
                <a:defRPr/>
              </a:pPr>
              <a:t>9/21/21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8A0A1C8-ED3F-42A0-8379-DC754180040E}" type="slidenum">
              <a:rPr lang="en-US" smtClean="0"/>
              <a:pPr>
                <a:spcAft>
                  <a:spcPts val="60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3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charset="0"/>
              </a:rPr>
              <a:t>Adapter</a:t>
            </a:r>
          </a:p>
        </p:txBody>
      </p:sp>
      <p:sp useBgFill="1"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/>
              <a:t>An Adapter object acts as a bridge between an </a:t>
            </a:r>
            <a:r>
              <a:rPr lang="en-US" sz="2000">
                <a:hlinkClick r:id="rId2"/>
              </a:rPr>
              <a:t>AdapterView and the underlying data for that view. The Adapter provides access to the data items. The Adapter is also responsible for making a </a:t>
            </a:r>
            <a:r>
              <a:rPr lang="en-US" sz="2000">
                <a:hlinkClick r:id="rId3"/>
              </a:rPr>
              <a:t>View for each item in the data set.</a:t>
            </a:r>
            <a:endParaRPr lang="en-US" sz="2000"/>
          </a:p>
          <a:p>
            <a:r>
              <a:rPr lang="en-US" sz="2000">
                <a:latin typeface="Arial" charset="0"/>
              </a:rPr>
              <a:t>Understanding Adapters in Android</a:t>
            </a:r>
          </a:p>
          <a:p>
            <a:r>
              <a:rPr lang="en-US" sz="2000">
                <a:latin typeface="Arial" charset="0"/>
                <a:hlinkClick r:id="rId4"/>
              </a:rPr>
              <a:t>http://www.edureka.co/blog/what-are-adapters-in-android/</a:t>
            </a:r>
            <a:endParaRPr lang="en-US" sz="2000">
              <a:latin typeface="Arial" charset="0"/>
            </a:endParaRPr>
          </a:p>
          <a:p>
            <a:endParaRPr lang="en-US" sz="2000">
              <a:latin typeface="Arial" charset="0"/>
            </a:endParaRPr>
          </a:p>
        </p:txBody>
      </p:sp>
      <p:pic>
        <p:nvPicPr>
          <p:cNvPr id="2" name="Picture 1" descr="adapters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3510227"/>
            <a:ext cx="6894236" cy="2361277"/>
          </a:xfrm>
          <a:prstGeom prst="rect">
            <a:avLst/>
          </a:prstGeom>
        </p:spPr>
      </p:pic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43467" y="6356350"/>
            <a:ext cx="2937933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2315EBC8-3E17-EF4A-95FA-927604CB1CC3}" type="datetime1">
              <a:rPr lang="en-US">
                <a:solidFill>
                  <a:srgbClr val="FFFFFF">
                    <a:alpha val="80000"/>
                  </a:srgbClr>
                </a:solidFill>
              </a:rPr>
              <a:pPr eaLnBrk="1" hangingPunct="1">
                <a:spcAft>
                  <a:spcPts val="600"/>
                </a:spcAft>
              </a:pPr>
              <a:t>9/21/21</a:t>
            </a:fld>
            <a:endParaRPr lang="en-US">
              <a:solidFill>
                <a:srgbClr val="FFFFFF">
                  <a:alpha val="80000"/>
                </a:srgbClr>
              </a:solidFill>
            </a:endParaRPr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34650" y="6356350"/>
            <a:ext cx="819150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76593BFE-7DFE-C649-8041-99E6E6639E41}" type="slidenum">
              <a:rPr lang="en-US">
                <a:solidFill>
                  <a:prstClr val="black">
                    <a:tint val="75000"/>
                  </a:prstClr>
                </a:solidFill>
              </a:rPr>
              <a:pPr eaLnBrk="1" hangingPunct="1">
                <a:spcAft>
                  <a:spcPts val="600"/>
                </a:spcAft>
              </a:pPr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703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Create </a:t>
            </a:r>
            <a:r>
              <a:rPr lang="en-US" dirty="0" err="1">
                <a:latin typeface="Arial" charset="0"/>
              </a:rPr>
              <a:t>ListView</a:t>
            </a:r>
            <a:endParaRPr lang="en-US" dirty="0">
              <a:latin typeface="Arial" charset="0"/>
            </a:endParaRPr>
          </a:p>
        </p:txBody>
      </p:sp>
      <p:sp useBgFill="1"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b="1" dirty="0"/>
              <a:t>In this android example creating a simple </a:t>
            </a:r>
            <a:r>
              <a:rPr lang="en-US" sz="2000" b="1" dirty="0" err="1"/>
              <a:t>listview</a:t>
            </a:r>
            <a:r>
              <a:rPr lang="en-US" sz="2000" b="1" dirty="0"/>
              <a:t> to display an array values.</a:t>
            </a:r>
          </a:p>
          <a:p>
            <a:r>
              <a:rPr lang="en-US" sz="1600" b="1" dirty="0" err="1"/>
              <a:t>activity_list_view_android_example.xml</a:t>
            </a:r>
            <a:r>
              <a:rPr lang="en-US" sz="1600" b="1" dirty="0"/>
              <a:t> File</a:t>
            </a:r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LinearLayout</a:t>
            </a:r>
            <a:r>
              <a:rPr lang="en-US" sz="1600" dirty="0"/>
              <a:t> </a:t>
            </a:r>
            <a:r>
              <a:rPr lang="en-US" sz="1600" dirty="0" err="1"/>
              <a:t>xmlns:android</a:t>
            </a:r>
            <a:r>
              <a:rPr lang="en-US" sz="1600" dirty="0"/>
              <a:t>=</a:t>
            </a:r>
            <a:r>
              <a:rPr lang="en-US" sz="1600" dirty="0">
                <a:hlinkClick r:id="rId2"/>
              </a:rPr>
              <a:t>http://schemas.android.com/apk/res/android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err="1"/>
              <a:t>android:layout_width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</a:p>
          <a:p>
            <a:pPr marL="0" indent="0">
              <a:buNone/>
            </a:pPr>
            <a:r>
              <a:rPr lang="en-US" sz="1600" dirty="0"/>
              <a:t>    </a:t>
            </a:r>
            <a:r>
              <a:rPr lang="en-US" sz="1600" dirty="0" err="1"/>
              <a:t>android:layout_height</a:t>
            </a:r>
            <a:r>
              <a:rPr lang="en-US" sz="1600" dirty="0"/>
              <a:t>="</a:t>
            </a:r>
            <a:r>
              <a:rPr lang="en-US" sz="1600" dirty="0" err="1"/>
              <a:t>match_parent</a:t>
            </a:r>
            <a:r>
              <a:rPr lang="en-US" sz="1600" dirty="0"/>
              <a:t>"</a:t>
            </a:r>
          </a:p>
          <a:p>
            <a:pPr marL="0" indent="0">
              <a:buNone/>
            </a:pPr>
            <a:r>
              <a:rPr lang="en-US" sz="1600" dirty="0"/>
              <a:t>    </a:t>
            </a:r>
            <a:r>
              <a:rPr lang="en-US" sz="1600" dirty="0" err="1"/>
              <a:t>android:orientation</a:t>
            </a:r>
            <a:r>
              <a:rPr lang="en-US" sz="1600" dirty="0"/>
              <a:t>="vertical" &gt;</a:t>
            </a: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marL="0" indent="0">
              <a:buNone/>
            </a:pPr>
            <a:r>
              <a:rPr lang="pl-PL" sz="1600" b="1" dirty="0"/>
              <a:t>         &lt;</a:t>
            </a:r>
            <a:r>
              <a:rPr lang="pl-PL" sz="1600" b="1" dirty="0" err="1"/>
              <a:t>ListView</a:t>
            </a:r>
            <a:endParaRPr lang="pl-PL" sz="1600" dirty="0"/>
          </a:p>
          <a:p>
            <a:pPr marL="0" indent="0">
              <a:buNone/>
            </a:pPr>
            <a:r>
              <a:rPr lang="fr-FR" sz="1600" b="1" dirty="0"/>
              <a:t>              </a:t>
            </a:r>
            <a:r>
              <a:rPr lang="fr-FR" sz="1600" b="1" dirty="0" err="1"/>
              <a:t>android:id</a:t>
            </a:r>
            <a:r>
              <a:rPr lang="fr-FR" sz="1600" b="1" dirty="0"/>
              <a:t>="@+id/</a:t>
            </a:r>
            <a:r>
              <a:rPr lang="fr-FR" sz="1600" b="1" dirty="0" err="1"/>
              <a:t>list</a:t>
            </a:r>
            <a:r>
              <a:rPr lang="fr-FR" sz="1600" b="1" dirty="0"/>
              <a:t>"</a:t>
            </a:r>
            <a:endParaRPr lang="fr-FR" sz="1600" dirty="0"/>
          </a:p>
          <a:p>
            <a:pPr marL="0" indent="0">
              <a:buNone/>
            </a:pPr>
            <a:r>
              <a:rPr lang="fr-FR" sz="1600" b="1" dirty="0"/>
              <a:t>              </a:t>
            </a:r>
            <a:r>
              <a:rPr lang="fr-FR" sz="1600" b="1" dirty="0" err="1"/>
              <a:t>android:layout_height</a:t>
            </a:r>
            <a:r>
              <a:rPr lang="fr-FR" sz="1600" b="1" dirty="0"/>
              <a:t>="</a:t>
            </a:r>
            <a:r>
              <a:rPr lang="fr-FR" sz="1600" b="1" dirty="0" err="1"/>
              <a:t>wrap_content</a:t>
            </a:r>
            <a:r>
              <a:rPr lang="fr-FR" sz="1600" b="1" dirty="0"/>
              <a:t>"</a:t>
            </a:r>
            <a:endParaRPr lang="fr-FR" sz="1600" dirty="0"/>
          </a:p>
          <a:p>
            <a:pPr marL="0" indent="0">
              <a:buNone/>
            </a:pPr>
            <a:r>
              <a:rPr lang="fr-FR" sz="1600" b="1" dirty="0"/>
              <a:t>              </a:t>
            </a:r>
            <a:r>
              <a:rPr lang="fr-FR" sz="1600" b="1" dirty="0" err="1"/>
              <a:t>android:layout_width</a:t>
            </a:r>
            <a:r>
              <a:rPr lang="fr-FR" sz="1600" b="1" dirty="0"/>
              <a:t>="</a:t>
            </a:r>
            <a:r>
              <a:rPr lang="fr-FR" sz="1600" b="1" dirty="0" err="1"/>
              <a:t>match_parent</a:t>
            </a:r>
            <a:r>
              <a:rPr lang="fr-FR" sz="1600" b="1" dirty="0"/>
              <a:t>"&gt;</a:t>
            </a:r>
            <a:endParaRPr lang="fr-FR" sz="1600" dirty="0"/>
          </a:p>
          <a:p>
            <a:pPr marL="0" indent="0">
              <a:buNone/>
            </a:pPr>
            <a:r>
              <a:rPr lang="pl-PL" sz="1600" b="1" dirty="0"/>
              <a:t>         &lt;/</a:t>
            </a:r>
            <a:r>
              <a:rPr lang="pl-PL" sz="1600" b="1" dirty="0" err="1"/>
              <a:t>ListView</a:t>
            </a:r>
            <a:r>
              <a:rPr lang="pl-PL" sz="1600" b="1" dirty="0"/>
              <a:t>&gt;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 </a:t>
            </a:r>
          </a:p>
          <a:p>
            <a:pPr marL="0" indent="0">
              <a:buNone/>
            </a:pPr>
            <a:r>
              <a:rPr lang="pl-PL" sz="1600" dirty="0"/>
              <a:t>&lt;/</a:t>
            </a:r>
            <a:r>
              <a:rPr lang="pl-PL" sz="1600" dirty="0" err="1"/>
              <a:t>LinearLayout</a:t>
            </a:r>
            <a:r>
              <a:rPr lang="pl-PL" sz="1600" dirty="0"/>
              <a:t>&gt;</a:t>
            </a:r>
          </a:p>
          <a:p>
            <a:r>
              <a:rPr lang="en-US" sz="1600" b="1" dirty="0"/>
              <a:t>Explanation :</a:t>
            </a:r>
            <a:endParaRPr lang="en-US" sz="1600" dirty="0"/>
          </a:p>
          <a:p>
            <a:r>
              <a:rPr lang="en-US" sz="1600" dirty="0"/>
              <a:t>Define </a:t>
            </a:r>
            <a:r>
              <a:rPr lang="en-US" sz="1600" dirty="0" err="1"/>
              <a:t>ListView</a:t>
            </a:r>
            <a:r>
              <a:rPr lang="en-US" sz="1600" dirty="0"/>
              <a:t> in xml file</a:t>
            </a:r>
            <a:endParaRPr lang="en-US" sz="1600" dirty="0">
              <a:latin typeface="Arial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E9201D-42C5-6B45-8EDB-6D9EB620C893}" type="datetime1">
              <a:rPr lang="en-US">
                <a:solidFill>
                  <a:srgbClr val="339966"/>
                </a:solidFill>
              </a:rPr>
              <a:pPr eaLnBrk="1" hangingPunct="1"/>
              <a:t>9/21/21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6033B4-0EE4-F643-93BE-DB5B38B3D90D}" type="slidenum">
              <a:rPr lang="en-US">
                <a:solidFill>
                  <a:srgbClr val="339966"/>
                </a:solidFill>
              </a:rPr>
              <a:pPr eaLnBrk="1" hangingPunct="1"/>
              <a:t>32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47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charset="0"/>
              </a:rPr>
              <a:t>Create ListView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 dirty="0">
                <a:latin typeface="Arial" charset="0"/>
              </a:rPr>
              <a:t>Get </a:t>
            </a:r>
            <a:r>
              <a:rPr lang="en-US" sz="2200" dirty="0" err="1"/>
              <a:t>ListView</a:t>
            </a:r>
            <a:r>
              <a:rPr lang="en-US" sz="2200" dirty="0"/>
              <a:t> and run the application, try to understand the logic.</a:t>
            </a:r>
          </a:p>
          <a:p>
            <a:r>
              <a:rPr lang="en-US" sz="2200" dirty="0"/>
              <a:t>Adapters are used to provide the data to the </a:t>
            </a:r>
            <a:r>
              <a:rPr lang="en-US" sz="2200" dirty="0" err="1"/>
              <a:t>ListView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Parameters:</a:t>
            </a:r>
          </a:p>
          <a:p>
            <a:r>
              <a:rPr lang="en-CA" sz="2200" dirty="0"/>
              <a:t>Reference to a built-in XML layout document that is part of the Android OS, rather than one of your own XML layouts</a:t>
            </a:r>
          </a:p>
          <a:p>
            <a:endParaRPr lang="en-US" sz="2200" dirty="0"/>
          </a:p>
          <a:p>
            <a:r>
              <a:rPr lang="en-US" sz="2200" b="1" dirty="0"/>
              <a:t>simple_list_item_1</a:t>
            </a:r>
            <a:r>
              <a:rPr lang="en-US" sz="2200" dirty="0"/>
              <a:t> :  Android internal layout view.</a:t>
            </a:r>
          </a:p>
          <a:p>
            <a:r>
              <a:rPr lang="en-US" sz="2200" b="1" dirty="0"/>
              <a:t>android.R.id.text1 </a:t>
            </a:r>
            <a:r>
              <a:rPr lang="en-US" sz="2200" dirty="0"/>
              <a:t>   :  In Android internal layout view already defined text fields to show data.</a:t>
            </a:r>
          </a:p>
          <a:p>
            <a:r>
              <a:rPr lang="en-US" sz="2200" b="1" dirty="0"/>
              <a:t>values</a:t>
            </a:r>
            <a:r>
              <a:rPr lang="en-US" sz="2200" dirty="0"/>
              <a:t>  :  User defined data array.</a:t>
            </a:r>
          </a:p>
          <a:p>
            <a:endParaRPr lang="en-US" sz="2200" dirty="0">
              <a:latin typeface="Arial" charset="0"/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236033B4-0EE4-F643-93BE-DB5B38B3D90D}" type="slidenum">
              <a:rPr lang="en-US"/>
              <a:pPr eaLnBrk="1" hangingPunct="1"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18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</a:rPr>
              <a:t>ListView</a:t>
            </a:r>
            <a:endParaRPr lang="en-US" dirty="0">
              <a:latin typeface="Arial" charset="0"/>
            </a:endParaRPr>
          </a:p>
        </p:txBody>
      </p:sp>
      <p:sp useBgFill="1"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difference is the following. simple_list_item_1 contains only a </a:t>
            </a:r>
            <a:r>
              <a:rPr lang="en-US" sz="3200" dirty="0" err="1"/>
              <a:t>TextView</a:t>
            </a:r>
            <a:r>
              <a:rPr lang="en-US" sz="3200" dirty="0"/>
              <a:t>, whereas simple_list_item_2 has two inside a subclass of </a:t>
            </a:r>
            <a:r>
              <a:rPr lang="en-US" sz="3200" dirty="0" err="1"/>
              <a:t>RelativeLayout</a:t>
            </a:r>
            <a:r>
              <a:rPr lang="en-US" sz="3200" dirty="0"/>
              <a:t>. These are both taken from Jelly Bean.</a:t>
            </a:r>
          </a:p>
          <a:p>
            <a:endParaRPr lang="en-US" sz="2000" dirty="0">
              <a:latin typeface="Arial" charset="0"/>
            </a:endParaRPr>
          </a:p>
          <a:p>
            <a:endParaRPr lang="en-US" sz="2000" dirty="0">
              <a:latin typeface="Arial" charset="0"/>
            </a:endParaRPr>
          </a:p>
          <a:p>
            <a:r>
              <a:rPr lang="en-US" sz="2000" dirty="0">
                <a:latin typeface="Arial" charset="0"/>
              </a:rPr>
              <a:t>Check the link below to see what it says:</a:t>
            </a:r>
          </a:p>
          <a:p>
            <a:r>
              <a:rPr lang="en-US" sz="2000" dirty="0">
                <a:latin typeface="Arial" charset="0"/>
                <a:hlinkClick r:id="rId3"/>
              </a:rPr>
              <a:t>http://stackoverflow.com/questions/11722885/what-is-difference-between-android-r-layout-simple-list-item-1-and-android-r-lay</a:t>
            </a:r>
            <a:endParaRPr lang="en-US" sz="2000" dirty="0">
              <a:latin typeface="Arial" charset="0"/>
            </a:endParaRPr>
          </a:p>
          <a:p>
            <a:endParaRPr lang="en-US" sz="2000" dirty="0">
              <a:latin typeface="Arial" charset="0"/>
            </a:endParaRPr>
          </a:p>
          <a:p>
            <a:endParaRPr lang="en-US" sz="2000" dirty="0">
              <a:latin typeface="Arial" charset="0"/>
            </a:endParaRP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E9201D-42C5-6B45-8EDB-6D9EB620C893}" type="datetime1">
              <a:rPr lang="en-US">
                <a:solidFill>
                  <a:srgbClr val="339966"/>
                </a:solidFill>
              </a:rPr>
              <a:pPr eaLnBrk="1" hangingPunct="1"/>
              <a:t>9/21/21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36033B4-0EE4-F643-93BE-DB5B38B3D90D}" type="slidenum">
              <a:rPr lang="en-US">
                <a:solidFill>
                  <a:srgbClr val="339966"/>
                </a:solidFill>
              </a:rPr>
              <a:pPr eaLnBrk="1" hangingPunct="1"/>
              <a:t>34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936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the </a:t>
            </a:r>
            <a:r>
              <a:rPr lang="en-US" b="1">
                <a:latin typeface="Arial" charset="0"/>
              </a:rPr>
              <a:t>CursorAdapter</a:t>
            </a:r>
            <a:endParaRPr lang="en-US">
              <a:latin typeface="Arial" charset="0"/>
            </a:endParaRPr>
          </a:p>
        </p:txBody>
      </p:sp>
      <p:sp useBgFill="1"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A CursorAdapter binds one or more </a:t>
            </a:r>
            <a:r>
              <a:rPr lang="en-US" b="1">
                <a:latin typeface="Arial" charset="0"/>
              </a:rPr>
              <a:t>columns of data </a:t>
            </a:r>
            <a:r>
              <a:rPr lang="en-US">
                <a:latin typeface="Arial" charset="0"/>
              </a:rPr>
              <a:t>to one or more View objects within the layout resource provided.</a:t>
            </a:r>
          </a:p>
          <a:p>
            <a:r>
              <a:rPr lang="en-US">
                <a:latin typeface="Arial" charset="0"/>
              </a:rPr>
              <a:t>The CursorAdapter requires the use of a Cursor.</a:t>
            </a: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73D41-60BD-F349-8AF0-5F76F92AB002}" type="datetime1">
              <a:rPr lang="en-US">
                <a:solidFill>
                  <a:srgbClr val="339966"/>
                </a:solidFill>
              </a:rPr>
              <a:pPr eaLnBrk="1" hangingPunct="1"/>
              <a:t>9/21/21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792E69-F113-9447-9D0C-A761B215638E}" type="slidenum">
              <a:rPr lang="en-US">
                <a:solidFill>
                  <a:srgbClr val="339966"/>
                </a:solidFill>
              </a:rPr>
              <a:pPr eaLnBrk="1" hangingPunct="1"/>
              <a:t>35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49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CursorAdapters</a:t>
            </a:r>
            <a:endParaRPr lang="en-US" dirty="0">
              <a:latin typeface="Arial" charset="0"/>
            </a:endParaRPr>
          </a:p>
        </p:txBody>
      </p:sp>
      <p:sp useBgFill="1"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Android provides adapter classes specifically to display data from an SQLite database query:</a:t>
            </a:r>
          </a:p>
          <a:p>
            <a:r>
              <a:rPr lang="en-US" sz="2000" b="1" dirty="0" err="1"/>
              <a:t>SimpleCursorAdapter</a:t>
            </a:r>
            <a:r>
              <a:rPr lang="en-US" sz="2000" dirty="0"/>
              <a:t> – Similar to an </a:t>
            </a:r>
            <a:r>
              <a:rPr lang="en-US" sz="2000" dirty="0" err="1"/>
              <a:t>ArrayAdapter</a:t>
            </a:r>
            <a:r>
              <a:rPr lang="en-US" sz="2000" dirty="0"/>
              <a:t> because it can be used without </a:t>
            </a:r>
            <a:r>
              <a:rPr lang="en-US" sz="2000" dirty="0" err="1"/>
              <a:t>subclassing</a:t>
            </a:r>
            <a:r>
              <a:rPr lang="en-US" sz="2000" dirty="0"/>
              <a:t>. Simply provide the required parameters (such as a cursor and layout information) in the constructor and then assign to a </a:t>
            </a:r>
            <a:r>
              <a:rPr lang="en-US" sz="2000" dirty="0" err="1"/>
              <a:t>ListView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CursorAdapter</a:t>
            </a:r>
            <a:r>
              <a:rPr lang="en-US" sz="2000" dirty="0"/>
              <a:t> – A base class that you can inherit from when you need more control over the binding of data values to layout controls (for example, hiding/showing controls or changing their properties).</a:t>
            </a:r>
          </a:p>
          <a:p>
            <a:r>
              <a:rPr lang="en-US" sz="2000" dirty="0"/>
              <a:t>Cursor adapters provide a high-performance way to scroll through long lists of data that are stored in SQLite. The consuming code must define an SQL query in a Cursor object and then describe how to create and populate the views for each row</a:t>
            </a:r>
            <a:r>
              <a:rPr lang="en-US" sz="2000" dirty="0">
                <a:latin typeface="Arial" charset="0"/>
              </a:rPr>
              <a:t>.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CBDA91-C595-FE43-BA08-499DF54D7FDF}" type="datetime1">
              <a:rPr lang="en-US">
                <a:solidFill>
                  <a:srgbClr val="339966"/>
                </a:solidFill>
              </a:rPr>
              <a:pPr eaLnBrk="1" hangingPunct="1"/>
              <a:t>9/21/21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0DA8AE-BC53-F042-A5A1-AB1F2D19B27D}" type="slidenum">
              <a:rPr lang="en-US">
                <a:solidFill>
                  <a:srgbClr val="339966"/>
                </a:solidFill>
              </a:rPr>
              <a:pPr eaLnBrk="1" hangingPunct="1"/>
              <a:t>36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456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the </a:t>
            </a:r>
            <a:r>
              <a:rPr lang="en-US" b="1">
                <a:latin typeface="Arial" charset="0"/>
              </a:rPr>
              <a:t>CursorAdapter</a:t>
            </a:r>
            <a:endParaRPr lang="en-US">
              <a:latin typeface="Arial" charset="0"/>
            </a:endParaRPr>
          </a:p>
        </p:txBody>
      </p:sp>
      <p:sp useBgFill="1"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>
                <a:latin typeface="Arial" charset="0"/>
              </a:rPr>
              <a:t>The following example demonstrates creating a </a:t>
            </a:r>
            <a:r>
              <a:rPr lang="en-US" sz="2200" dirty="0" err="1">
                <a:latin typeface="Arial" charset="0"/>
              </a:rPr>
              <a:t>CursorAdapter</a:t>
            </a:r>
            <a:r>
              <a:rPr lang="en-US" sz="2200" dirty="0">
                <a:latin typeface="Arial" charset="0"/>
              </a:rPr>
              <a:t> by querying the Contacts content provider.</a:t>
            </a:r>
          </a:p>
          <a:p>
            <a:pPr lvl="1">
              <a:buFont typeface="Wingdings" charset="0"/>
              <a:buNone/>
            </a:pPr>
            <a:r>
              <a:rPr lang="en-US" sz="2000" b="1" dirty="0">
                <a:latin typeface="Arial" charset="0"/>
              </a:rPr>
              <a:t>Cursor</a:t>
            </a:r>
            <a:r>
              <a:rPr lang="en-US" sz="2000" dirty="0">
                <a:latin typeface="Arial" charset="0"/>
              </a:rPr>
              <a:t> names = </a:t>
            </a:r>
            <a:r>
              <a:rPr lang="en-US" sz="2000" b="1" dirty="0" err="1">
                <a:latin typeface="Arial" charset="0"/>
              </a:rPr>
              <a:t>managedQuery</a:t>
            </a:r>
            <a:r>
              <a:rPr lang="en-US" sz="2000" dirty="0">
                <a:latin typeface="Arial" charset="0"/>
              </a:rPr>
              <a:t>(</a:t>
            </a:r>
          </a:p>
          <a:p>
            <a:pPr lvl="1">
              <a:buFont typeface="Wingdings" charset="0"/>
              <a:buNone/>
            </a:pPr>
            <a:r>
              <a:rPr lang="it-IT" sz="2000" b="1" dirty="0" err="1">
                <a:latin typeface="Arial" charset="0"/>
              </a:rPr>
              <a:t>Contacts</a:t>
            </a:r>
            <a:r>
              <a:rPr lang="it-IT" sz="2000" dirty="0" err="1">
                <a:latin typeface="Arial" charset="0"/>
              </a:rPr>
              <a:t>.Phones.CONTENT_URI</a:t>
            </a:r>
            <a:r>
              <a:rPr lang="it-IT" sz="2000" dirty="0">
                <a:latin typeface="Arial" charset="0"/>
              </a:rPr>
              <a:t>, </a:t>
            </a:r>
            <a:r>
              <a:rPr lang="it-IT" sz="2000" dirty="0" err="1">
                <a:latin typeface="Arial" charset="0"/>
              </a:rPr>
              <a:t>null</a:t>
            </a:r>
            <a:r>
              <a:rPr lang="it-IT" sz="2000" dirty="0">
                <a:latin typeface="Arial" charset="0"/>
              </a:rPr>
              <a:t>, </a:t>
            </a:r>
            <a:r>
              <a:rPr lang="it-IT" sz="2000" dirty="0" err="1">
                <a:latin typeface="Arial" charset="0"/>
              </a:rPr>
              <a:t>null</a:t>
            </a:r>
            <a:r>
              <a:rPr lang="it-IT" sz="2000" dirty="0">
                <a:latin typeface="Arial" charset="0"/>
              </a:rPr>
              <a:t>, </a:t>
            </a:r>
            <a:r>
              <a:rPr lang="it-IT" sz="2000" dirty="0" err="1">
                <a:latin typeface="Arial" charset="0"/>
              </a:rPr>
              <a:t>null</a:t>
            </a:r>
            <a:r>
              <a:rPr lang="it-IT" sz="2000" dirty="0">
                <a:latin typeface="Arial" charset="0"/>
              </a:rPr>
              <a:t>, </a:t>
            </a:r>
            <a:r>
              <a:rPr lang="it-IT" sz="2000" dirty="0" err="1">
                <a:latin typeface="Arial" charset="0"/>
              </a:rPr>
              <a:t>null</a:t>
            </a:r>
            <a:r>
              <a:rPr lang="it-IT" sz="2000" dirty="0">
                <a:latin typeface="Arial" charset="0"/>
              </a:rPr>
              <a:t>);</a:t>
            </a:r>
          </a:p>
          <a:p>
            <a:pPr lvl="1">
              <a:buFont typeface="Wingdings" charset="0"/>
              <a:buNone/>
            </a:pPr>
            <a:r>
              <a:rPr lang="en-US" sz="2000" dirty="0" err="1">
                <a:latin typeface="Arial" charset="0"/>
              </a:rPr>
              <a:t>startManagingCursor</a:t>
            </a:r>
            <a:r>
              <a:rPr lang="en-US" sz="2000" dirty="0">
                <a:latin typeface="Arial" charset="0"/>
              </a:rPr>
              <a:t>(names);</a:t>
            </a:r>
          </a:p>
          <a:p>
            <a:pPr lvl="1">
              <a:buFont typeface="Wingdings" charset="0"/>
              <a:buNone/>
            </a:pPr>
            <a:r>
              <a:rPr lang="en-US" sz="2000" b="1" dirty="0" err="1">
                <a:latin typeface="Arial" charset="0"/>
              </a:rPr>
              <a:t>ListAdapter</a:t>
            </a:r>
            <a:r>
              <a:rPr lang="en-US" sz="2000" dirty="0">
                <a:latin typeface="Arial" charset="0"/>
              </a:rPr>
              <a:t> adapter = new </a:t>
            </a:r>
            <a:r>
              <a:rPr lang="en-US" sz="2000" b="1" dirty="0" err="1">
                <a:latin typeface="Arial" charset="0"/>
              </a:rPr>
              <a:t>SimpleCursorAdapter</a:t>
            </a:r>
            <a:r>
              <a:rPr lang="en-US" sz="2000" dirty="0">
                <a:latin typeface="Arial" charset="0"/>
              </a:rPr>
              <a:t>(</a:t>
            </a:r>
          </a:p>
          <a:p>
            <a:pPr lvl="1">
              <a:buFont typeface="Wingdings" charset="0"/>
              <a:buNone/>
            </a:pPr>
            <a:r>
              <a:rPr lang="en-US" sz="2000" dirty="0">
                <a:latin typeface="Arial" charset="0"/>
              </a:rPr>
              <a:t>this, </a:t>
            </a:r>
            <a:r>
              <a:rPr lang="en-US" sz="2000" dirty="0" err="1">
                <a:latin typeface="Arial" charset="0"/>
              </a:rPr>
              <a:t>R.layout.two_text</a:t>
            </a:r>
            <a:r>
              <a:rPr lang="en-US" sz="2000" dirty="0">
                <a:latin typeface="Arial" charset="0"/>
              </a:rPr>
              <a:t>, names, new String[] {</a:t>
            </a:r>
          </a:p>
          <a:p>
            <a:pPr lvl="1">
              <a:buFont typeface="Wingdings" charset="0"/>
              <a:buNone/>
            </a:pPr>
            <a:r>
              <a:rPr lang="en-US" sz="2000" dirty="0" err="1">
                <a:latin typeface="Arial" charset="0"/>
              </a:rPr>
              <a:t>Contacts.Phones.NAME</a:t>
            </a:r>
            <a:r>
              <a:rPr lang="en-US" sz="2000" dirty="0">
                <a:latin typeface="Arial" charset="0"/>
              </a:rPr>
              <a:t>, </a:t>
            </a:r>
            <a:r>
              <a:rPr lang="en-US" sz="2000" dirty="0" err="1">
                <a:latin typeface="Arial" charset="0"/>
              </a:rPr>
              <a:t>Contacts.Phones.NUMBER</a:t>
            </a:r>
            <a:r>
              <a:rPr lang="en-US" sz="2000" dirty="0">
                <a:latin typeface="Arial" charset="0"/>
              </a:rPr>
              <a:t>}, new </a:t>
            </a:r>
            <a:r>
              <a:rPr lang="en-US" sz="2000" dirty="0" err="1">
                <a:latin typeface="Arial" charset="0"/>
              </a:rPr>
              <a:t>int</a:t>
            </a:r>
            <a:r>
              <a:rPr lang="en-US" sz="2000" dirty="0">
                <a:latin typeface="Arial" charset="0"/>
              </a:rPr>
              <a:t>[] {R.id.scratch_text1,R.id.scratch_text2});</a:t>
            </a:r>
          </a:p>
          <a:p>
            <a:r>
              <a:rPr lang="en-US" sz="2400" b="1" dirty="0" err="1">
                <a:latin typeface="Arial" charset="0"/>
              </a:rPr>
              <a:t>SimpleCursorAdapter</a:t>
            </a:r>
            <a:r>
              <a:rPr lang="en-US" sz="2400" dirty="0">
                <a:latin typeface="Arial" charset="0"/>
              </a:rPr>
              <a:t> enables us to match up columns in the database with particular controls in our layout. </a:t>
            </a:r>
          </a:p>
          <a:p>
            <a:r>
              <a:rPr lang="en-US" sz="2400" dirty="0">
                <a:latin typeface="Arial" charset="0"/>
              </a:rPr>
              <a:t>For each row returned from the query, we get one instance of the layout within our </a:t>
            </a:r>
            <a:r>
              <a:rPr lang="en-US" sz="2400" dirty="0" err="1">
                <a:latin typeface="Arial" charset="0"/>
              </a:rPr>
              <a:t>AdapterView</a:t>
            </a:r>
            <a:endParaRPr lang="en-US" sz="2400" dirty="0">
              <a:latin typeface="Arial" charset="0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E99355-F2EA-7141-AC69-34AD466E39C1}" type="datetime1">
              <a:rPr lang="en-US">
                <a:solidFill>
                  <a:srgbClr val="339966"/>
                </a:solidFill>
              </a:rPr>
              <a:pPr eaLnBrk="1" hangingPunct="1"/>
              <a:t>9/21/21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207850-ACE0-BF4C-B4FF-B8C5D4B3AEFF}" type="slidenum">
              <a:rPr lang="en-US">
                <a:solidFill>
                  <a:srgbClr val="339966"/>
                </a:solidFill>
              </a:rPr>
              <a:pPr eaLnBrk="1" hangingPunct="1"/>
              <a:t>37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8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the </a:t>
            </a:r>
            <a:r>
              <a:rPr lang="en-US" b="1">
                <a:latin typeface="Arial" charset="0"/>
              </a:rPr>
              <a:t>ListActivity</a:t>
            </a:r>
            <a:endParaRPr lang="en-US">
              <a:latin typeface="Arial" charset="0"/>
            </a:endParaRPr>
          </a:p>
        </p:txBody>
      </p:sp>
      <p:sp useBgFill="1"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Arial" charset="0"/>
              </a:rPr>
              <a:t>The </a:t>
            </a:r>
            <a:r>
              <a:rPr lang="en-US" sz="2000" b="1" dirty="0" err="1">
                <a:latin typeface="Arial" charset="0"/>
              </a:rPr>
              <a:t>ListView</a:t>
            </a:r>
            <a:r>
              <a:rPr lang="en-US" sz="2000" dirty="0">
                <a:latin typeface="Arial" charset="0"/>
              </a:rPr>
              <a:t> control is commonly used for full-screen menus or lists of items from which a user selects.</a:t>
            </a:r>
          </a:p>
          <a:p>
            <a:r>
              <a:rPr lang="en-US" sz="2000" dirty="0">
                <a:latin typeface="Arial" charset="0"/>
              </a:rPr>
              <a:t>As such, you might consider using </a:t>
            </a:r>
            <a:r>
              <a:rPr lang="en-US" sz="2000" b="1" dirty="0" err="1">
                <a:latin typeface="Arial" charset="0"/>
              </a:rPr>
              <a:t>ListActivity</a:t>
            </a:r>
            <a:r>
              <a:rPr lang="en-US" sz="2000" b="1" dirty="0">
                <a:latin typeface="Arial" charset="0"/>
              </a:rPr>
              <a:t> as the base class </a:t>
            </a:r>
            <a:r>
              <a:rPr lang="en-US" sz="2000" dirty="0">
                <a:latin typeface="Arial" charset="0"/>
              </a:rPr>
              <a:t>for such screens. </a:t>
            </a:r>
          </a:p>
          <a:p>
            <a:r>
              <a:rPr lang="en-US" sz="2000" dirty="0">
                <a:latin typeface="Arial" charset="0"/>
              </a:rPr>
              <a:t>First, to </a:t>
            </a:r>
            <a:r>
              <a:rPr lang="en-US" sz="2000" b="1" dirty="0">
                <a:latin typeface="Arial" charset="0"/>
              </a:rPr>
              <a:t>handle item events</a:t>
            </a:r>
            <a:r>
              <a:rPr lang="en-US" sz="2000" dirty="0">
                <a:latin typeface="Arial" charset="0"/>
              </a:rPr>
              <a:t>, you now need to provide an implementation in your </a:t>
            </a:r>
            <a:r>
              <a:rPr lang="en-US" sz="2000" dirty="0" err="1">
                <a:latin typeface="Arial" charset="0"/>
              </a:rPr>
              <a:t>ListActivit</a:t>
            </a:r>
            <a:r>
              <a:rPr lang="en-US" sz="2000" b="1" dirty="0" err="1">
                <a:latin typeface="Arial" charset="0"/>
              </a:rPr>
              <a:t>y</a:t>
            </a:r>
            <a:r>
              <a:rPr lang="en-US" sz="2000" dirty="0">
                <a:latin typeface="Arial" charset="0"/>
              </a:rPr>
              <a:t>. </a:t>
            </a:r>
          </a:p>
          <a:p>
            <a:pPr lvl="1"/>
            <a:r>
              <a:rPr lang="en-US" sz="2000" dirty="0">
                <a:latin typeface="Arial" charset="0"/>
              </a:rPr>
              <a:t>For instance, the equivalent of </a:t>
            </a:r>
            <a:r>
              <a:rPr lang="en-US" sz="2000" dirty="0" err="1">
                <a:latin typeface="Arial" charset="0"/>
              </a:rPr>
              <a:t>onListItemClickListener</a:t>
            </a:r>
            <a:r>
              <a:rPr lang="en-US" sz="2000" dirty="0">
                <a:latin typeface="Arial" charset="0"/>
              </a:rPr>
              <a:t> is to implement the </a:t>
            </a:r>
            <a:r>
              <a:rPr lang="en-US" sz="2000" b="1" dirty="0" err="1">
                <a:latin typeface="Arial" charset="0"/>
              </a:rPr>
              <a:t>onListItemClick</a:t>
            </a:r>
            <a:r>
              <a:rPr lang="en-US" sz="2000" b="1" dirty="0">
                <a:latin typeface="Arial" charset="0"/>
              </a:rPr>
              <a:t>() </a:t>
            </a:r>
            <a:r>
              <a:rPr lang="en-US" sz="2000" dirty="0">
                <a:latin typeface="Arial" charset="0"/>
              </a:rPr>
              <a:t>method within your </a:t>
            </a:r>
            <a:r>
              <a:rPr lang="en-US" sz="2000" dirty="0" err="1">
                <a:latin typeface="Arial" charset="0"/>
              </a:rPr>
              <a:t>ListActivity</a:t>
            </a:r>
            <a:r>
              <a:rPr lang="en-US" sz="2000" dirty="0">
                <a:latin typeface="Arial" charset="0"/>
              </a:rPr>
              <a:t>.</a:t>
            </a:r>
          </a:p>
          <a:p>
            <a:r>
              <a:rPr lang="en-US" sz="2000" dirty="0">
                <a:latin typeface="Arial" charset="0"/>
              </a:rPr>
              <a:t>Second, to </a:t>
            </a:r>
            <a:r>
              <a:rPr lang="en-US" sz="2000" b="1" dirty="0">
                <a:latin typeface="Arial" charset="0"/>
              </a:rPr>
              <a:t>assign an Adapter</a:t>
            </a:r>
            <a:r>
              <a:rPr lang="en-US" sz="2000" dirty="0">
                <a:latin typeface="Arial" charset="0"/>
              </a:rPr>
              <a:t>, you need a call to the </a:t>
            </a:r>
            <a:r>
              <a:rPr lang="en-US" sz="2000" dirty="0" err="1">
                <a:latin typeface="Arial" charset="0"/>
              </a:rPr>
              <a:t>setListAdapter</a:t>
            </a:r>
            <a:r>
              <a:rPr lang="en-US" sz="2000" dirty="0">
                <a:latin typeface="Arial" charset="0"/>
              </a:rPr>
              <a:t>() method.</a:t>
            </a:r>
          </a:p>
          <a:p>
            <a:r>
              <a:rPr lang="en-US" sz="2000" dirty="0">
                <a:latin typeface="Arial" charset="0"/>
              </a:rPr>
              <a:t>You do this after the call to the </a:t>
            </a:r>
            <a:r>
              <a:rPr lang="en-US" sz="2000" dirty="0" err="1">
                <a:latin typeface="Arial" charset="0"/>
              </a:rPr>
              <a:t>setContentView</a:t>
            </a:r>
            <a:r>
              <a:rPr lang="en-US" sz="2000" dirty="0">
                <a:latin typeface="Arial" charset="0"/>
              </a:rPr>
              <a:t>() method.</a:t>
            </a: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6CBDA91-C595-FE43-BA08-499DF54D7FDF}" type="datetime1">
              <a:rPr lang="en-US">
                <a:solidFill>
                  <a:srgbClr val="339966"/>
                </a:solidFill>
              </a:rPr>
              <a:pPr eaLnBrk="1" hangingPunct="1"/>
              <a:t>9/21/21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80DA8AE-BC53-F042-A5A1-AB1F2D19B27D}" type="slidenum">
              <a:rPr lang="en-US">
                <a:solidFill>
                  <a:srgbClr val="339966"/>
                </a:solidFill>
              </a:rPr>
              <a:pPr eaLnBrk="1" hangingPunct="1"/>
              <a:t>38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419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Using the </a:t>
            </a:r>
            <a:r>
              <a:rPr lang="en-US" b="1">
                <a:latin typeface="Arial" charset="0"/>
              </a:rPr>
              <a:t>ListActivity</a:t>
            </a:r>
            <a:endParaRPr lang="en-US">
              <a:latin typeface="Arial" charset="0"/>
            </a:endParaRPr>
          </a:p>
        </p:txBody>
      </p:sp>
      <p:sp useBgFill="1"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To use </a:t>
            </a:r>
            <a:r>
              <a:rPr lang="en-US" dirty="0" err="1">
                <a:latin typeface="Arial" charset="0"/>
              </a:rPr>
              <a:t>ListActivity</a:t>
            </a:r>
            <a:r>
              <a:rPr lang="en-US" dirty="0">
                <a:latin typeface="Arial" charset="0"/>
              </a:rPr>
              <a:t>, the layout that is set with the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setContentView</a:t>
            </a:r>
            <a:r>
              <a:rPr lang="en-US" dirty="0">
                <a:latin typeface="Arial" charset="0"/>
              </a:rPr>
              <a:t>() method must contain a </a:t>
            </a:r>
            <a:r>
              <a:rPr lang="en-US" dirty="0" err="1">
                <a:latin typeface="Arial" charset="0"/>
              </a:rPr>
              <a:t>ListView</a:t>
            </a:r>
            <a:r>
              <a:rPr lang="en-US" dirty="0">
                <a:latin typeface="Arial" charset="0"/>
              </a:rPr>
              <a:t> with the identifier set to </a:t>
            </a:r>
            <a:r>
              <a:rPr lang="en-US" b="1" dirty="0" err="1">
                <a:solidFill>
                  <a:schemeClr val="tx1"/>
                </a:solidFill>
                <a:latin typeface="Arial" charset="0"/>
              </a:rPr>
              <a:t>android:list</a:t>
            </a:r>
            <a:r>
              <a:rPr lang="en-US" dirty="0">
                <a:latin typeface="Arial" charset="0"/>
              </a:rPr>
              <a:t>; this cannot be changed. </a:t>
            </a:r>
          </a:p>
          <a:p>
            <a:r>
              <a:rPr lang="en-US" dirty="0">
                <a:latin typeface="Arial" charset="0"/>
              </a:rPr>
              <a:t>Second, you can also have a View with an identifier set to </a:t>
            </a:r>
            <a:r>
              <a:rPr lang="en-US" dirty="0" err="1">
                <a:solidFill>
                  <a:schemeClr val="tx1"/>
                </a:solidFill>
                <a:latin typeface="Arial" charset="0"/>
              </a:rPr>
              <a:t>android:empty</a:t>
            </a:r>
            <a:r>
              <a:rPr lang="en-US" dirty="0">
                <a:latin typeface="Arial" charset="0"/>
              </a:rPr>
              <a:t> to have a View display when no data is returned from the Adapter. </a:t>
            </a:r>
          </a:p>
          <a:p>
            <a:r>
              <a:rPr lang="en-US" dirty="0">
                <a:latin typeface="Arial" charset="0"/>
              </a:rPr>
              <a:t>Finally, this </a:t>
            </a:r>
            <a:r>
              <a:rPr lang="en-US" b="1" dirty="0">
                <a:latin typeface="Arial" charset="0"/>
              </a:rPr>
              <a:t>works only with </a:t>
            </a:r>
            <a:r>
              <a:rPr lang="en-US" b="1" dirty="0" err="1">
                <a:latin typeface="Arial" charset="0"/>
              </a:rPr>
              <a:t>ListView</a:t>
            </a:r>
            <a:r>
              <a:rPr lang="en-US" b="1" dirty="0">
                <a:latin typeface="Arial" charset="0"/>
              </a:rPr>
              <a:t> controls</a:t>
            </a:r>
            <a:r>
              <a:rPr lang="en-US" dirty="0">
                <a:latin typeface="Arial" charset="0"/>
              </a:rPr>
              <a:t>, so it has limited use. 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7A3D8E5-C4E5-D24B-AAA9-99B829F2C48B}" type="datetime1">
              <a:rPr lang="en-US">
                <a:solidFill>
                  <a:srgbClr val="339966"/>
                </a:solidFill>
              </a:rPr>
              <a:pPr eaLnBrk="1" hangingPunct="1"/>
              <a:t>9/21/21</a:t>
            </a:fld>
            <a:endParaRPr lang="en-US">
              <a:solidFill>
                <a:srgbClr val="339966"/>
              </a:solidFill>
            </a:endParaRP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768204-C17C-C84B-89F3-2B29E67E4795}" type="slidenum">
              <a:rPr lang="en-US">
                <a:solidFill>
                  <a:srgbClr val="339966"/>
                </a:solidFill>
              </a:rPr>
              <a:pPr eaLnBrk="1" hangingPunct="1"/>
              <a:t>39</a:t>
            </a:fld>
            <a:endParaRPr lang="en-US">
              <a:solidFill>
                <a:srgbClr val="339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9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Indicators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Two other styles for indeterminate progress bar are </a:t>
            </a:r>
            <a:r>
              <a:rPr lang="en-US" sz="2000" b="1" dirty="0" err="1"/>
              <a:t>progressBarStyleLarge</a:t>
            </a:r>
            <a:r>
              <a:rPr lang="en-US" sz="2000" dirty="0"/>
              <a:t> and </a:t>
            </a:r>
            <a:r>
              <a:rPr lang="en-US" sz="2000" b="1" dirty="0" err="1"/>
              <a:t>progressBarStyleSmall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This style animates automatically</a:t>
            </a:r>
          </a:p>
          <a:p>
            <a:r>
              <a:rPr lang="en-US" sz="2000" dirty="0"/>
              <a:t>When the value reaches the maximum value, the indicators fade away so that they aren’t visible.</a:t>
            </a:r>
          </a:p>
          <a:p>
            <a:r>
              <a:rPr lang="en-US" sz="2000" dirty="0"/>
              <a:t>The following code demonstrates how to place this type of indeterminate progress indicator on your Activity screen:</a:t>
            </a:r>
          </a:p>
          <a:p>
            <a:pPr lvl="1">
              <a:buNone/>
            </a:pPr>
            <a:r>
              <a:rPr lang="en-US" sz="2000" dirty="0" err="1"/>
              <a:t>requestWindowFeature</a:t>
            </a:r>
            <a:r>
              <a:rPr lang="en-US" sz="2000" dirty="0"/>
              <a:t>(</a:t>
            </a:r>
            <a:r>
              <a:rPr lang="en-US" sz="2000" dirty="0" err="1"/>
              <a:t>Window.FEATURE_INDETERMINATE_PROGRESS</a:t>
            </a:r>
            <a:r>
              <a:rPr lang="en-US" sz="2000" dirty="0"/>
              <a:t>);</a:t>
            </a:r>
          </a:p>
          <a:p>
            <a:pPr lvl="1">
              <a:buNone/>
            </a:pPr>
            <a:r>
              <a:rPr lang="en-US" sz="2000" dirty="0" err="1"/>
              <a:t>requestWindowFeature</a:t>
            </a:r>
            <a:r>
              <a:rPr lang="en-US" sz="2000" dirty="0"/>
              <a:t>(</a:t>
            </a:r>
            <a:r>
              <a:rPr lang="en-US" sz="2000" dirty="0" err="1"/>
              <a:t>Window.FEATURE_PROGRESS</a:t>
            </a:r>
            <a:r>
              <a:rPr lang="en-US" sz="2000" dirty="0"/>
              <a:t>);</a:t>
            </a:r>
          </a:p>
          <a:p>
            <a:pPr lvl="1">
              <a:buNone/>
            </a:pPr>
            <a:r>
              <a:rPr lang="en-US" sz="2000" dirty="0" err="1"/>
              <a:t>setContentView</a:t>
            </a:r>
            <a:r>
              <a:rPr lang="en-US" sz="2000" dirty="0"/>
              <a:t>(</a:t>
            </a:r>
            <a:r>
              <a:rPr lang="en-US" sz="2000" dirty="0" err="1"/>
              <a:t>R.layout.indicators</a:t>
            </a:r>
            <a:r>
              <a:rPr lang="en-US" sz="2000" dirty="0"/>
              <a:t>);</a:t>
            </a:r>
          </a:p>
          <a:p>
            <a:pPr lvl="1">
              <a:buNone/>
            </a:pPr>
            <a:r>
              <a:rPr lang="en-US" sz="2000" dirty="0" err="1"/>
              <a:t>setProgressBarIndeterminateVisibility</a:t>
            </a:r>
            <a:r>
              <a:rPr lang="en-US" sz="2000" dirty="0"/>
              <a:t>(true);</a:t>
            </a:r>
          </a:p>
          <a:p>
            <a:pPr lvl="1">
              <a:buNone/>
            </a:pPr>
            <a:r>
              <a:rPr lang="en-US" sz="2000" dirty="0" err="1"/>
              <a:t>setProgressBarVisibility</a:t>
            </a:r>
            <a:r>
              <a:rPr lang="en-US" sz="2000" dirty="0"/>
              <a:t>(true);</a:t>
            </a:r>
          </a:p>
          <a:p>
            <a:pPr lvl="1">
              <a:buNone/>
            </a:pPr>
            <a:r>
              <a:rPr lang="en-US" sz="2000" dirty="0" err="1"/>
              <a:t>setProgress</a:t>
            </a:r>
            <a:r>
              <a:rPr lang="en-US" sz="2000" dirty="0"/>
              <a:t>(5000);</a:t>
            </a:r>
          </a:p>
          <a:p>
            <a:endParaRPr lang="en-US" sz="2000" dirty="0"/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857899D-A911-4EEA-9C9E-6BE447CD2E6C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584640-3C0E-4A54-9543-38294A902A5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83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charset="0"/>
              </a:rPr>
              <a:t>Using the </a:t>
            </a:r>
            <a:r>
              <a:rPr lang="en-US" b="1">
                <a:solidFill>
                  <a:srgbClr val="FFFFFF"/>
                </a:solidFill>
                <a:latin typeface="Arial" charset="0"/>
              </a:rPr>
              <a:t>ListActivity</a:t>
            </a:r>
            <a:endParaRPr lang="en-US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Android </a:t>
            </a:r>
            <a:r>
              <a:rPr lang="en-CA" sz="2400" b="1" u="sng" dirty="0">
                <a:hlinkClick r:id="rId3"/>
              </a:rPr>
              <a:t>ListActivity</a:t>
            </a:r>
            <a:r>
              <a:rPr lang="en-US" sz="2400" dirty="0"/>
              <a:t> makes it simple to display a list of items in your application.  If the main purpose of a screen (</a:t>
            </a:r>
            <a:r>
              <a:rPr lang="en-US" sz="2400" b="1" u="sng" dirty="0">
                <a:hlinkClick r:id="rId4"/>
              </a:rPr>
              <a:t>Activity</a:t>
            </a:r>
            <a:r>
              <a:rPr lang="en-US" sz="2400" dirty="0"/>
              <a:t>) in your mobile application is to present a list of choices or content to the user, use </a:t>
            </a:r>
            <a:r>
              <a:rPr lang="en-US" sz="2400" dirty="0" err="1"/>
              <a:t>ListActivity</a:t>
            </a:r>
            <a:r>
              <a:rPr lang="en-US" sz="2400" dirty="0"/>
              <a:t> instead of Activity.  </a:t>
            </a:r>
          </a:p>
          <a:p>
            <a:r>
              <a:rPr lang="en-US" sz="2400" dirty="0"/>
              <a:t>If all you want to do is display a list to the user and nothing more, you don’t even need to create a layout definition for the activity. 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ListActivity</a:t>
            </a:r>
            <a:r>
              <a:rPr lang="en-US" sz="2400" dirty="0"/>
              <a:t> has a default layout that provides a </a:t>
            </a:r>
            <a:r>
              <a:rPr lang="en-US" sz="2400" dirty="0" err="1"/>
              <a:t>ListView</a:t>
            </a:r>
            <a:r>
              <a:rPr lang="en-US" sz="2400" dirty="0"/>
              <a:t> for you.  </a:t>
            </a:r>
          </a:p>
          <a:p>
            <a:r>
              <a:rPr lang="en-US" sz="2400" dirty="0"/>
              <a:t>However, if you wish to customize the way your </a:t>
            </a:r>
            <a:r>
              <a:rPr lang="en-US" sz="2400" dirty="0" err="1"/>
              <a:t>ListActivity</a:t>
            </a:r>
            <a:r>
              <a:rPr lang="en-US" sz="2400" dirty="0"/>
              <a:t> looks, the single required element in your layout definition is an object with an id of </a:t>
            </a:r>
            <a:r>
              <a:rPr lang="en-US" sz="2400" i="1" dirty="0"/>
              <a:t>@</a:t>
            </a:r>
            <a:r>
              <a:rPr lang="en-US" sz="2400" i="1" dirty="0" err="1"/>
              <a:t>android:id</a:t>
            </a:r>
            <a:r>
              <a:rPr lang="en-US" sz="2400" i="1" dirty="0"/>
              <a:t>/list</a:t>
            </a:r>
            <a:r>
              <a:rPr lang="en-US" sz="2400" dirty="0"/>
              <a:t>.  </a:t>
            </a:r>
          </a:p>
          <a:p>
            <a:endParaRPr lang="en-US" sz="2400" dirty="0">
              <a:latin typeface="Arial" charset="0"/>
            </a:endParaRP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B7A3D8E5-C4E5-D24B-AAA9-99B829F2C48B}" type="datetime1">
              <a:rPr lang="en-US">
                <a:solidFill>
                  <a:srgbClr val="FFFFFF"/>
                </a:solidFill>
              </a:rPr>
              <a:pPr eaLnBrk="1" hangingPunct="1">
                <a:spcAft>
                  <a:spcPts val="600"/>
                </a:spcAft>
              </a:pPr>
              <a:t>9/21/21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C7768204-C17C-C84B-89F3-2B29E67E4795}" type="slidenum">
              <a:rPr lang="en-US"/>
              <a:pPr eaLnBrk="1" hangingPunct="1">
                <a:spcAft>
                  <a:spcPts val="600"/>
                </a:spcAft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42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368" name="Rectangle 7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9" name="Freeform: Shape 7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charset="0"/>
              </a:rPr>
              <a:t>Drawing on the Screen</a:t>
            </a:r>
          </a:p>
        </p:txBody>
      </p:sp>
      <p:sp>
        <p:nvSpPr>
          <p:cNvPr id="15370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To use the canvas just display the View like any other layout. </a:t>
            </a:r>
          </a:p>
          <a:p>
            <a:r>
              <a:rPr lang="en-US" dirty="0">
                <a:latin typeface="Arial" charset="0"/>
              </a:rPr>
              <a:t>In the </a:t>
            </a:r>
            <a:r>
              <a:rPr lang="en-US" dirty="0" err="1">
                <a:latin typeface="Arial" charset="0"/>
              </a:rPr>
              <a:t>onCreate</a:t>
            </a:r>
            <a:r>
              <a:rPr lang="en-US" dirty="0">
                <a:latin typeface="Arial" charset="0"/>
              </a:rPr>
              <a:t>() method use the following code:</a:t>
            </a:r>
          </a:p>
          <a:p>
            <a:pPr>
              <a:buFont typeface="Wingdings" charset="0"/>
              <a:buNone/>
            </a:pPr>
            <a:r>
              <a:rPr lang="en-US" dirty="0" err="1">
                <a:latin typeface="Arial" charset="0"/>
              </a:rPr>
              <a:t>setContentView</a:t>
            </a:r>
            <a:r>
              <a:rPr lang="en-US" dirty="0">
                <a:latin typeface="Arial" charset="0"/>
              </a:rPr>
              <a:t>(new </a:t>
            </a:r>
            <a:r>
              <a:rPr lang="en-US" dirty="0" err="1">
                <a:latin typeface="Arial" charset="0"/>
              </a:rPr>
              <a:t>ViewWithRedDot</a:t>
            </a:r>
            <a:r>
              <a:rPr lang="en-US" dirty="0">
                <a:latin typeface="Arial" charset="0"/>
              </a:rPr>
              <a:t>(this));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2743200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F7AEBB90-A193-8445-AD0E-090675FD3C57}" type="datetime1">
              <a:rPr lang="en-US"/>
              <a:pPr eaLnBrk="1" hangingPunct="1">
                <a:spcAft>
                  <a:spcPts val="600"/>
                </a:spcAft>
              </a:pPr>
              <a:t>9/21/21</a:t>
            </a:fld>
            <a:endParaRPr 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fld id="{59FDAF54-BF82-3047-8CC8-88ADAB62707A}" type="slidenum">
              <a:rPr lang="en-US"/>
              <a:pPr eaLnBrk="1" hangingPunct="1">
                <a:spcAft>
                  <a:spcPts val="600"/>
                </a:spcAft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06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Drawing on the Screen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Canvas objects are used for drawing.</a:t>
            </a:r>
          </a:p>
          <a:p>
            <a:r>
              <a:rPr lang="en-US" sz="1600" dirty="0"/>
              <a:t>Create a subclass of the </a:t>
            </a:r>
            <a:r>
              <a:rPr lang="en-US" sz="1600" b="1" dirty="0"/>
              <a:t>View</a:t>
            </a:r>
            <a:r>
              <a:rPr lang="en-US" sz="1600" dirty="0"/>
              <a:t> class and write the drawing code in </a:t>
            </a:r>
            <a:r>
              <a:rPr lang="en-US" sz="1600" b="1" dirty="0" err="1"/>
              <a:t>onDraw</a:t>
            </a:r>
            <a:r>
              <a:rPr lang="en-US" sz="1600" b="1" dirty="0"/>
              <a:t>()</a:t>
            </a:r>
            <a:r>
              <a:rPr lang="en-US" sz="1600" dirty="0"/>
              <a:t> method.</a:t>
            </a:r>
          </a:p>
          <a:p>
            <a:pPr marL="0" indent="0">
              <a:buNone/>
            </a:pPr>
            <a:r>
              <a:rPr lang="en-US" sz="1600" dirty="0"/>
              <a:t>private static class </a:t>
            </a:r>
            <a:r>
              <a:rPr lang="en-US" sz="1600" dirty="0" err="1"/>
              <a:t>ViewWithRedDot</a:t>
            </a:r>
            <a:r>
              <a:rPr lang="en-US" sz="1600" dirty="0"/>
              <a:t> </a:t>
            </a:r>
            <a:r>
              <a:rPr lang="en-US" sz="1600" b="1" dirty="0"/>
              <a:t>extends View </a:t>
            </a:r>
            <a:r>
              <a:rPr lang="en-US" sz="1600" dirty="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public </a:t>
            </a:r>
            <a:r>
              <a:rPr lang="en-US" sz="1600" dirty="0" err="1"/>
              <a:t>ViewWithRedDot</a:t>
            </a:r>
            <a:r>
              <a:rPr lang="en-US" sz="1600" dirty="0"/>
              <a:t>(</a:t>
            </a:r>
            <a:r>
              <a:rPr lang="en-US" sz="1600" b="1" dirty="0"/>
              <a:t>Context</a:t>
            </a:r>
            <a:r>
              <a:rPr lang="en-US" sz="1600" dirty="0"/>
              <a:t> context) {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super(context);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}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@Override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protected void </a:t>
            </a:r>
            <a:r>
              <a:rPr lang="en-US" sz="1600" b="1" dirty="0" err="1"/>
              <a:t>onDraw</a:t>
            </a:r>
            <a:r>
              <a:rPr lang="en-US" sz="1600" dirty="0"/>
              <a:t>(</a:t>
            </a:r>
            <a:r>
              <a:rPr lang="en-US" sz="1600" b="1" dirty="0"/>
              <a:t>Canvas</a:t>
            </a:r>
            <a:r>
              <a:rPr lang="en-US" sz="1600" dirty="0"/>
              <a:t> canvas) {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 err="1"/>
              <a:t>canvas.drawColor</a:t>
            </a:r>
            <a:r>
              <a:rPr lang="en-US" sz="1600" dirty="0"/>
              <a:t>(</a:t>
            </a:r>
            <a:r>
              <a:rPr lang="en-US" sz="1600" dirty="0" err="1"/>
              <a:t>Color.BLACK</a:t>
            </a:r>
            <a:r>
              <a:rPr lang="en-US" sz="1600" dirty="0"/>
              <a:t>);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/>
              <a:t>Paint </a:t>
            </a:r>
            <a:r>
              <a:rPr lang="en-US" sz="1600" dirty="0" err="1"/>
              <a:t>circlePaint</a:t>
            </a:r>
            <a:r>
              <a:rPr lang="en-US" sz="1600" dirty="0"/>
              <a:t> = new Paint();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 err="1"/>
              <a:t>circlePaint.</a:t>
            </a:r>
            <a:r>
              <a:rPr lang="en-US" sz="1600" b="1" dirty="0" err="1"/>
              <a:t>setColor</a:t>
            </a:r>
            <a:r>
              <a:rPr lang="en-US" sz="1600" b="1" dirty="0"/>
              <a:t>(</a:t>
            </a:r>
            <a:r>
              <a:rPr lang="en-US" sz="1600" dirty="0" err="1"/>
              <a:t>Color.RED</a:t>
            </a:r>
            <a:r>
              <a:rPr lang="en-US" sz="1600" dirty="0"/>
              <a:t>);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 err="1"/>
              <a:t>canvas.</a:t>
            </a:r>
            <a:r>
              <a:rPr lang="en-US" sz="1600" b="1" dirty="0" err="1"/>
              <a:t>drawCircle</a:t>
            </a:r>
            <a:r>
              <a:rPr lang="en-US" sz="1600" dirty="0"/>
              <a:t>(</a:t>
            </a:r>
            <a:r>
              <a:rPr lang="en-US" sz="1600" dirty="0" err="1"/>
              <a:t>canvas.getWidth</a:t>
            </a:r>
            <a:r>
              <a:rPr lang="en-US" sz="1600" dirty="0"/>
              <a:t>()/2,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 err="1"/>
              <a:t>canvas.getHeight</a:t>
            </a:r>
            <a:r>
              <a:rPr lang="en-US" sz="1600" dirty="0"/>
              <a:t>()/2,</a:t>
            </a:r>
          </a:p>
          <a:p>
            <a:pPr lvl="2">
              <a:buFont typeface="Wingdings" pitchFamily="2" charset="2"/>
              <a:buNone/>
            </a:pPr>
            <a:r>
              <a:rPr lang="en-US" sz="1600" dirty="0" err="1"/>
              <a:t>canvas.getWidth</a:t>
            </a:r>
            <a:r>
              <a:rPr lang="en-US" sz="1600" dirty="0"/>
              <a:t>()/3, </a:t>
            </a:r>
            <a:r>
              <a:rPr lang="en-US" sz="1600" dirty="0" err="1"/>
              <a:t>circlePaint</a:t>
            </a:r>
            <a:r>
              <a:rPr lang="en-US" sz="1600" dirty="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}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}</a:t>
            </a:r>
          </a:p>
        </p:txBody>
      </p:sp>
      <p:sp>
        <p:nvSpPr>
          <p:cNvPr id="1434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F3E951A-43BB-45EE-97E5-AC8E83C4F4A8}" type="datetime1">
              <a:rPr lang="en-US" smtClean="0"/>
              <a:pPr>
                <a:spcAft>
                  <a:spcPts val="600"/>
                </a:spcAft>
              </a:pPr>
              <a:t>9/21/21</a:t>
            </a:fld>
            <a:endParaRPr lang="en-US"/>
          </a:p>
        </p:txBody>
      </p:sp>
      <p:sp>
        <p:nvSpPr>
          <p:cNvPr id="143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BA97AD-EACD-4B8A-9D2A-4FD107A23FED}" type="slidenum">
              <a:rPr lang="en-US" smtClean="0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4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Drawing on the Screen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To use the canvas just display the View like any other layout. </a:t>
            </a:r>
          </a:p>
          <a:p>
            <a:r>
              <a:rPr lang="en-US"/>
              <a:t>In the onCreate() method use the following code:</a:t>
            </a:r>
          </a:p>
          <a:p>
            <a:pPr>
              <a:buFont typeface="Wingdings" pitchFamily="2" charset="2"/>
              <a:buNone/>
            </a:pPr>
            <a:r>
              <a:rPr lang="en-US"/>
              <a:t>setContentView(new ViewWithRedDot(this));</a:t>
            </a:r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9BBBF3-2D65-4FFE-863B-91441FD307DE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9/21/21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BD3096-6283-491A-87EA-A9042A3E9513}" type="slidenum">
              <a:rPr lang="en-US" smtClean="0"/>
              <a:pPr>
                <a:spcAft>
                  <a:spcPts val="600"/>
                </a:spcAft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03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Drawing on the Screen</a:t>
            </a:r>
          </a:p>
        </p:txBody>
      </p:sp>
      <p:pic>
        <p:nvPicPr>
          <p:cNvPr id="16390" name="Picture 14" descr="09fig0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482548" y="1361100"/>
            <a:ext cx="2451652" cy="4011794"/>
          </a:xfrm>
        </p:spPr>
      </p:pic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2209800" y="5762625"/>
            <a:ext cx="77724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93" tIns="45646" rIns="91293" bIns="45646" anchor="ctr"/>
          <a:lstStyle/>
          <a:p>
            <a:pPr algn="ctr" defTabSz="911225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2482851" y="5762626"/>
            <a:ext cx="73326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69" tIns="41134" rIns="82269" bIns="41134">
            <a:spAutoFit/>
          </a:bodyPr>
          <a:lstStyle/>
          <a:p>
            <a:pPr algn="ctr"/>
            <a:r>
              <a:rPr lang="en-US" sz="1300" dirty="0"/>
              <a:t>The </a:t>
            </a:r>
            <a:r>
              <a:rPr lang="en-US" sz="1300" dirty="0" err="1"/>
              <a:t>ViewWithRedDot</a:t>
            </a:r>
            <a:r>
              <a:rPr lang="en-US" sz="1300" dirty="0"/>
              <a:t> view draws a red circle on a black canvas background.</a:t>
            </a:r>
          </a:p>
        </p:txBody>
      </p:sp>
    </p:spTree>
    <p:extLst>
      <p:ext uri="{BB962C8B-B14F-4D97-AF65-F5344CB8AC3E}">
        <p14:creationId xmlns:p14="http://schemas.microsoft.com/office/powerpoint/2010/main" val="757383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Drawing on the Screen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Canvas</a:t>
            </a:r>
            <a:r>
              <a:rPr lang="en-US" dirty="0"/>
              <a:t> (</a:t>
            </a:r>
            <a:r>
              <a:rPr lang="en-US" dirty="0" err="1"/>
              <a:t>android.graphics.Canvas</a:t>
            </a:r>
            <a:r>
              <a:rPr lang="en-US" dirty="0"/>
              <a:t>) contains the necessary methods available for drawing images, text, shapes, and support for clipping regions.</a:t>
            </a:r>
          </a:p>
          <a:p>
            <a:r>
              <a:rPr lang="en-US" dirty="0"/>
              <a:t>The dimensions of the </a:t>
            </a:r>
            <a:r>
              <a:rPr lang="en-US" b="1" dirty="0"/>
              <a:t>Canvas</a:t>
            </a:r>
            <a:r>
              <a:rPr lang="en-US" dirty="0"/>
              <a:t> are bound by the container view.</a:t>
            </a:r>
          </a:p>
          <a:p>
            <a:r>
              <a:rPr lang="en-US" dirty="0"/>
              <a:t>You can retrieve the size of the Canvas using the </a:t>
            </a:r>
            <a:r>
              <a:rPr lang="en-US" dirty="0" err="1"/>
              <a:t>getHeight</a:t>
            </a:r>
            <a:r>
              <a:rPr lang="en-US" dirty="0"/>
              <a:t>() and </a:t>
            </a:r>
            <a:r>
              <a:rPr lang="en-US" dirty="0" err="1"/>
              <a:t>getWidth</a:t>
            </a:r>
            <a:r>
              <a:rPr lang="en-US" dirty="0"/>
              <a:t>() methods.</a:t>
            </a:r>
          </a:p>
          <a:p>
            <a:r>
              <a:rPr lang="en-US" b="1" dirty="0"/>
              <a:t>Paint</a:t>
            </a:r>
            <a:r>
              <a:rPr lang="en-US" dirty="0"/>
              <a:t> (</a:t>
            </a:r>
            <a:r>
              <a:rPr lang="en-US" dirty="0" err="1"/>
              <a:t>android.graphics.Paint</a:t>
            </a:r>
            <a:r>
              <a:rPr lang="en-US" dirty="0"/>
              <a:t>) class encapsulates the </a:t>
            </a:r>
            <a:r>
              <a:rPr lang="en-US" b="1" dirty="0"/>
              <a:t>style</a:t>
            </a:r>
            <a:r>
              <a:rPr lang="en-US" dirty="0"/>
              <a:t> and </a:t>
            </a:r>
            <a:r>
              <a:rPr lang="en-US" b="1" dirty="0"/>
              <a:t>complex color </a:t>
            </a:r>
            <a:r>
              <a:rPr lang="en-US" dirty="0"/>
              <a:t>and rendering information, which can be applied to a </a:t>
            </a:r>
            <a:r>
              <a:rPr lang="en-US" dirty="0" err="1"/>
              <a:t>drawable</a:t>
            </a:r>
            <a:r>
              <a:rPr lang="en-US" dirty="0"/>
              <a:t> like a </a:t>
            </a:r>
            <a:r>
              <a:rPr lang="en-US" b="1" dirty="0"/>
              <a:t>graphic</a:t>
            </a:r>
            <a:r>
              <a:rPr lang="en-US" dirty="0"/>
              <a:t>, </a:t>
            </a:r>
            <a:r>
              <a:rPr lang="en-US" b="1" dirty="0"/>
              <a:t>shape</a:t>
            </a:r>
            <a:r>
              <a:rPr lang="en-US" dirty="0"/>
              <a:t>, or piece of </a:t>
            </a:r>
            <a:r>
              <a:rPr lang="en-US" b="1" dirty="0"/>
              <a:t>text</a:t>
            </a:r>
            <a:r>
              <a:rPr lang="en-US" dirty="0"/>
              <a:t> in a given Typeface.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49D8C8-5BDA-414F-8874-1BD38B2FE89D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9/21/21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E7F386-A7CB-4905-80B1-02ADE0343F5D}" type="slidenum">
              <a:rPr lang="en-US" smtClean="0"/>
              <a:pPr>
                <a:spcAft>
                  <a:spcPts val="600"/>
                </a:spcAft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33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Drawing on the Screen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You can set the color of the Paint using the </a:t>
            </a:r>
            <a:r>
              <a:rPr lang="en-US" dirty="0" err="1"/>
              <a:t>setColor</a:t>
            </a:r>
            <a:r>
              <a:rPr lang="en-US" dirty="0"/>
              <a:t>() method. </a:t>
            </a:r>
          </a:p>
          <a:p>
            <a:r>
              <a:rPr lang="en-US" dirty="0"/>
              <a:t>Standard colors are predefined within the </a:t>
            </a:r>
            <a:r>
              <a:rPr lang="en-US" dirty="0" err="1"/>
              <a:t>android.graphics.</a:t>
            </a:r>
            <a:r>
              <a:rPr lang="en-US" b="1" dirty="0" err="1"/>
              <a:t>Color</a:t>
            </a:r>
            <a:r>
              <a:rPr lang="en-US" dirty="0"/>
              <a:t> class. </a:t>
            </a:r>
          </a:p>
          <a:p>
            <a:r>
              <a:rPr lang="en-US" dirty="0"/>
              <a:t>For example, the following code sets the paint color to red:</a:t>
            </a:r>
          </a:p>
          <a:p>
            <a:pPr>
              <a:buFont typeface="Wingdings" pitchFamily="2" charset="2"/>
              <a:buNone/>
            </a:pPr>
            <a:r>
              <a:rPr lang="en-US"/>
              <a:t>Paint </a:t>
            </a:r>
            <a:r>
              <a:rPr lang="en-US" err="1"/>
              <a:t>redPaint</a:t>
            </a:r>
            <a:r>
              <a:rPr lang="en-US"/>
              <a:t> = new Paint();</a:t>
            </a:r>
          </a:p>
          <a:p>
            <a:pPr>
              <a:buFont typeface="Wingdings" pitchFamily="2" charset="2"/>
              <a:buNone/>
            </a:pPr>
            <a:r>
              <a:rPr lang="en-US" err="1"/>
              <a:t>redPaint.setColor</a:t>
            </a:r>
            <a:r>
              <a:rPr lang="en-US"/>
              <a:t>(</a:t>
            </a:r>
            <a:r>
              <a:rPr lang="en-US" err="1"/>
              <a:t>Color.RED</a:t>
            </a:r>
            <a:r>
              <a:rPr lang="en-US"/>
              <a:t>);</a:t>
            </a:r>
          </a:p>
          <a:p>
            <a:r>
              <a:rPr lang="en-US" dirty="0"/>
              <a:t>The following code instantiates a Paint object with antialiasing enabled:</a:t>
            </a:r>
          </a:p>
          <a:p>
            <a:pPr>
              <a:buFont typeface="Wingdings" pitchFamily="2" charset="2"/>
              <a:buNone/>
            </a:pPr>
            <a:r>
              <a:rPr lang="en-US"/>
              <a:t>Paint </a:t>
            </a:r>
            <a:r>
              <a:rPr lang="en-US" err="1"/>
              <a:t>aliasedPaint</a:t>
            </a:r>
            <a:r>
              <a:rPr lang="en-US"/>
              <a:t> = new Paint(</a:t>
            </a:r>
            <a:r>
              <a:rPr lang="en-US" err="1"/>
              <a:t>Paint.ANTI_ALIAS_FLAG</a:t>
            </a:r>
            <a:r>
              <a:rPr lang="en-US"/>
              <a:t>);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B94A76-240F-469F-A432-9107020880E3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9/21/21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809D6A7-BC21-4BEF-9E5B-4914EB125DD9}" type="slidenum">
              <a:rPr lang="en-US" smtClean="0"/>
              <a:pPr>
                <a:spcAft>
                  <a:spcPts val="600"/>
                </a:spcAft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17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Paint Styles</a:t>
            </a:r>
          </a:p>
        </p:txBody>
      </p:sp>
      <p:sp useBgFill="1"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Paint style controls how an object is filled with color.</a:t>
            </a:r>
          </a:p>
          <a:p>
            <a:r>
              <a:rPr lang="en-US" dirty="0"/>
              <a:t>For example, the following code instantiates a Paint object and sets the Style to STROKE, which signifies that the object should be painted as a </a:t>
            </a:r>
            <a:r>
              <a:rPr lang="en-US" b="1" dirty="0"/>
              <a:t>line drawing and not filled</a:t>
            </a:r>
            <a:r>
              <a:rPr lang="en-US" dirty="0"/>
              <a:t> (the default):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Paint </a:t>
            </a:r>
            <a:r>
              <a:rPr lang="en-US" dirty="0" err="1">
                <a:solidFill>
                  <a:schemeClr val="tx1"/>
                </a:solidFill>
              </a:rPr>
              <a:t>linePaint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3333CC"/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Paint();</a:t>
            </a:r>
          </a:p>
          <a:p>
            <a:pPr lvl="1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linePaint.</a:t>
            </a:r>
            <a:r>
              <a:rPr lang="en-US" dirty="0" err="1">
                <a:solidFill>
                  <a:schemeClr val="accent2"/>
                </a:solidFill>
              </a:rPr>
              <a:t>setStyle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Paint.Style.STROKE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FE3450-8597-4087-9265-29B89997FF31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80108B-EBD2-4D7F-B6CB-76894ED2CE1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6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and Paint</a:t>
            </a:r>
          </a:p>
        </p:txBody>
      </p:sp>
      <p:sp useBgFill="1"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Android provides a set of APIs for 2D-drawing that allow you to render your custom graphics on a canvas or modify the existing Views. When drawing 2D graphics, you have two choices to work with:</a:t>
            </a:r>
          </a:p>
          <a:p>
            <a:r>
              <a:rPr lang="en-CA" dirty="0"/>
              <a:t>Let’s get the example </a:t>
            </a:r>
            <a:r>
              <a:rPr lang="en-CA" b="1" dirty="0"/>
              <a:t>CanvasExample3</a:t>
            </a:r>
            <a:r>
              <a:rPr lang="en-CA" dirty="0"/>
              <a:t> from Week 6!</a:t>
            </a:r>
          </a:p>
          <a:p>
            <a:r>
              <a:rPr lang="en-CA" dirty="0"/>
              <a:t>How to add red circle when we start the application and still be able to continue to draw myself ?</a:t>
            </a:r>
          </a:p>
          <a:p>
            <a:r>
              <a:rPr lang="en-CA" dirty="0"/>
              <a:t>Let’s add logic to the clear button.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FE3450-8597-4087-9265-29B89997FF31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80108B-EBD2-4D7F-B6CB-76894ED2CE1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463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Working with Paint Gradients</a:t>
            </a: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200" dirty="0"/>
              <a:t>You can create a gradient of colors using one of the gradient subclasses.</a:t>
            </a:r>
          </a:p>
          <a:p>
            <a:r>
              <a:rPr lang="en-US" sz="2200" dirty="0"/>
              <a:t>The different gradient classes, including </a:t>
            </a:r>
            <a:r>
              <a:rPr lang="en-US" sz="2200" dirty="0" err="1"/>
              <a:t>LinearGradient</a:t>
            </a:r>
            <a:r>
              <a:rPr lang="en-US" sz="2200" dirty="0"/>
              <a:t>, </a:t>
            </a:r>
            <a:r>
              <a:rPr lang="en-US" sz="2200" dirty="0" err="1"/>
              <a:t>RadialGradient</a:t>
            </a:r>
            <a:r>
              <a:rPr lang="en-US" sz="2200" dirty="0"/>
              <a:t>, and </a:t>
            </a:r>
            <a:r>
              <a:rPr lang="en-US" sz="2200" dirty="0" err="1"/>
              <a:t>SweepGradient</a:t>
            </a:r>
            <a:r>
              <a:rPr lang="en-US" sz="2200" dirty="0"/>
              <a:t>, are available under the superclass </a:t>
            </a:r>
            <a:r>
              <a:rPr lang="en-US" sz="2200" dirty="0" err="1"/>
              <a:t>android.graphics.</a:t>
            </a:r>
            <a:r>
              <a:rPr lang="en-US" sz="2200" err="1"/>
              <a:t>Shader</a:t>
            </a:r>
            <a:r>
              <a:rPr lang="en-US" sz="2200" dirty="0"/>
              <a:t>.</a:t>
            </a:r>
          </a:p>
          <a:p>
            <a:r>
              <a:rPr lang="en-US" sz="2200" dirty="0"/>
              <a:t>All gradients need at least two colors—a </a:t>
            </a:r>
            <a:r>
              <a:rPr lang="en-US" sz="2200" b="1" dirty="0"/>
              <a:t>start color </a:t>
            </a:r>
            <a:r>
              <a:rPr lang="en-US" sz="2200" dirty="0"/>
              <a:t>and an </a:t>
            </a:r>
            <a:r>
              <a:rPr lang="en-US" sz="2200" b="1" dirty="0"/>
              <a:t>end color</a:t>
            </a:r>
            <a:r>
              <a:rPr lang="en-US" sz="2200" dirty="0"/>
              <a:t>—but might contain any number of colors in an array.</a:t>
            </a:r>
          </a:p>
          <a:p>
            <a:r>
              <a:rPr lang="en-US" sz="2200" dirty="0"/>
              <a:t>The different types of gradients are differentiated by the direction in which the gradient “flows.” </a:t>
            </a:r>
          </a:p>
          <a:p>
            <a:r>
              <a:rPr lang="en-US" sz="2200" dirty="0"/>
              <a:t>Gradients can be set to mirror and repeat as necessary.</a:t>
            </a:r>
          </a:p>
          <a:p>
            <a:r>
              <a:rPr lang="en-US" sz="2200" dirty="0"/>
              <a:t>You can set the Paint gradient using the </a:t>
            </a:r>
            <a:r>
              <a:rPr lang="en-US" sz="2200" dirty="0" err="1"/>
              <a:t>setShader</a:t>
            </a:r>
            <a:r>
              <a:rPr lang="en-US" sz="2200" dirty="0"/>
              <a:t>() method.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840E041-E898-4A5D-8A60-ADDEE0E7A251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9/21/21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83D56D-92D8-4839-9A99-425374358FCA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5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Indicators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set the indicator progress status programmatically as follows: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err="1"/>
              <a:t>ProgressBar</a:t>
            </a:r>
            <a:r>
              <a:rPr lang="en-US" sz="2000" dirty="0"/>
              <a:t>  Progress = (</a:t>
            </a:r>
            <a:r>
              <a:rPr lang="en-US" sz="2000" dirty="0" err="1"/>
              <a:t>ProgressBar</a:t>
            </a:r>
            <a:r>
              <a:rPr lang="en-US" sz="2000" dirty="0"/>
              <a:t>) </a:t>
            </a:r>
            <a:r>
              <a:rPr lang="en-US" sz="2000" dirty="0" err="1"/>
              <a:t>findViewById</a:t>
            </a:r>
            <a:r>
              <a:rPr lang="en-US" sz="2000" dirty="0"/>
              <a:t>(</a:t>
            </a:r>
            <a:r>
              <a:rPr lang="en-US" sz="2000" dirty="0" err="1"/>
              <a:t>R.id.progress_bar</a:t>
            </a:r>
            <a:r>
              <a:rPr lang="en-US" sz="2000" dirty="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 err="1"/>
              <a:t>Progress.setProgress</a:t>
            </a:r>
            <a:r>
              <a:rPr lang="en-US" sz="2000" dirty="0"/>
              <a:t>(75);</a:t>
            </a:r>
          </a:p>
          <a:p>
            <a:pPr lvl="1"/>
            <a:r>
              <a:rPr lang="en-US" sz="2000" dirty="0"/>
              <a:t>Setting the progress to 75 shows the indicator at 75 percent complete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5A585AA-8EDA-4245-9CFE-C1B9D655033F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300259-8CF0-48DC-8F05-39B75132FFF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0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Paint</a:t>
            </a:r>
          </a:p>
        </p:txBody>
      </p:sp>
      <p:pic>
        <p:nvPicPr>
          <p:cNvPr id="21510" name="Picture 7" descr="09fig0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257800" y="2629694"/>
            <a:ext cx="1676400" cy="2743200"/>
          </a:xfrm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209800" y="5762625"/>
            <a:ext cx="7772400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93" tIns="45646" rIns="91293" bIns="45646" anchor="ctr"/>
          <a:lstStyle/>
          <a:p>
            <a:pPr algn="ctr" defTabSz="911225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482851" y="5762626"/>
            <a:ext cx="73326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269" tIns="41134" rIns="82269" bIns="41134">
            <a:spAutoFit/>
          </a:bodyPr>
          <a:lstStyle/>
          <a:p>
            <a:r>
              <a:rPr lang="en-US" sz="1300" dirty="0"/>
              <a:t>An example of a </a:t>
            </a:r>
            <a:r>
              <a:rPr lang="en-US" sz="1300" dirty="0" err="1"/>
              <a:t>LinearGradient</a:t>
            </a:r>
            <a:r>
              <a:rPr lang="en-US" sz="1300" dirty="0"/>
              <a:t> (top), a </a:t>
            </a:r>
            <a:r>
              <a:rPr lang="en-US" sz="1300" dirty="0" err="1"/>
              <a:t>RadialGradient</a:t>
            </a:r>
            <a:r>
              <a:rPr lang="en-US" sz="1300" dirty="0"/>
              <a:t> (right), and a </a:t>
            </a:r>
            <a:r>
              <a:rPr lang="en-US" sz="1300" dirty="0" err="1"/>
              <a:t>SweepGradient</a:t>
            </a:r>
            <a:r>
              <a:rPr lang="en-US" sz="1300" dirty="0"/>
              <a:t> </a:t>
            </a:r>
          </a:p>
          <a:p>
            <a:r>
              <a:rPr lang="en-US" sz="1300" dirty="0"/>
              <a:t>                   (bottom).</a:t>
            </a:r>
          </a:p>
        </p:txBody>
      </p:sp>
    </p:spTree>
    <p:extLst>
      <p:ext uri="{BB962C8B-B14F-4D97-AF65-F5344CB8AC3E}">
        <p14:creationId xmlns:p14="http://schemas.microsoft.com/office/powerpoint/2010/main" val="1583070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Linear Gradients</a:t>
            </a:r>
          </a:p>
        </p:txBody>
      </p:sp>
      <p:sp useBgFill="1"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linear</a:t>
            </a:r>
            <a:r>
              <a:rPr lang="en-US" dirty="0"/>
              <a:t> gradient is one that </a:t>
            </a:r>
            <a:r>
              <a:rPr lang="en-US" b="1" dirty="0"/>
              <a:t>changes colors along a single straight line</a:t>
            </a:r>
            <a:r>
              <a:rPr lang="en-US" dirty="0"/>
              <a:t>.</a:t>
            </a:r>
          </a:p>
          <a:p>
            <a:r>
              <a:rPr lang="en-US" dirty="0"/>
              <a:t>You can achieve this by creating a </a:t>
            </a:r>
            <a:r>
              <a:rPr lang="en-US" b="1" dirty="0" err="1"/>
              <a:t>LinearGradient</a:t>
            </a:r>
            <a:r>
              <a:rPr lang="en-US" dirty="0"/>
              <a:t> and setting the Paint method </a:t>
            </a:r>
            <a:r>
              <a:rPr lang="en-US" dirty="0" err="1">
                <a:solidFill>
                  <a:schemeClr val="accent2"/>
                </a:solidFill>
              </a:rPr>
              <a:t>setShader</a:t>
            </a:r>
            <a:r>
              <a:rPr lang="en-US" dirty="0">
                <a:solidFill>
                  <a:schemeClr val="accent2"/>
                </a:solidFill>
              </a:rPr>
              <a:t>()</a:t>
            </a:r>
            <a:r>
              <a:rPr lang="en-US" dirty="0"/>
              <a:t> before drawing on a Canvas, as follows:</a:t>
            </a:r>
          </a:p>
          <a:p>
            <a:pPr lvl="1">
              <a:buFont typeface="Wingdings" pitchFamily="2" charset="2"/>
              <a:buNone/>
            </a:pPr>
            <a:r>
              <a:rPr lang="en-US" sz="2800" b="1" dirty="0"/>
              <a:t>Paint</a:t>
            </a:r>
            <a:r>
              <a:rPr lang="en-US" sz="2800" dirty="0"/>
              <a:t> </a:t>
            </a:r>
            <a:r>
              <a:rPr lang="en-US" sz="2800" dirty="0" err="1"/>
              <a:t>circlePaint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3333CC"/>
                </a:solidFill>
              </a:rPr>
              <a:t>new</a:t>
            </a:r>
            <a:r>
              <a:rPr lang="en-US" sz="2800" dirty="0"/>
              <a:t> Paint(</a:t>
            </a:r>
            <a:r>
              <a:rPr lang="en-US" sz="2800" dirty="0" err="1"/>
              <a:t>Paint.ANTI_ALIAS_FLAG</a:t>
            </a:r>
            <a:r>
              <a:rPr lang="en-US" sz="2800" dirty="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sz="2800" b="1" dirty="0"/>
              <a:t> </a:t>
            </a:r>
            <a:r>
              <a:rPr lang="en-US" sz="2800" dirty="0" err="1"/>
              <a:t>linGrad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3333CC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/>
              <a:t>LinearGradient</a:t>
            </a:r>
            <a:r>
              <a:rPr lang="en-US" sz="2800" dirty="0"/>
              <a:t>(0, 0, 25, 25,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 err="1"/>
              <a:t>Color.RED</a:t>
            </a:r>
            <a:r>
              <a:rPr lang="en-US" sz="2800" dirty="0"/>
              <a:t>, </a:t>
            </a:r>
            <a:r>
              <a:rPr lang="en-US" sz="2800" dirty="0" err="1"/>
              <a:t>Color.BLACK</a:t>
            </a:r>
            <a:r>
              <a:rPr lang="en-US" sz="2800" dirty="0"/>
              <a:t>,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 err="1"/>
              <a:t>Shader.TileMode.MIRROR</a:t>
            </a:r>
            <a:r>
              <a:rPr lang="en-US" sz="2800" dirty="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 err="1"/>
              <a:t>circlePaint.</a:t>
            </a:r>
            <a:r>
              <a:rPr lang="en-US" sz="2800" b="1" dirty="0" err="1"/>
              <a:t>setShader</a:t>
            </a:r>
            <a:r>
              <a:rPr lang="en-US" sz="2800" dirty="0"/>
              <a:t>(</a:t>
            </a:r>
            <a:r>
              <a:rPr lang="en-US" sz="2800" dirty="0" err="1"/>
              <a:t>linGrad</a:t>
            </a:r>
            <a:r>
              <a:rPr lang="en-US" sz="2800" dirty="0"/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sz="2800" dirty="0" err="1"/>
              <a:t>canvas.</a:t>
            </a:r>
            <a:r>
              <a:rPr lang="en-US" sz="2800" b="1" dirty="0" err="1"/>
              <a:t>drawCircle</a:t>
            </a:r>
            <a:r>
              <a:rPr lang="en-US" sz="2800" dirty="0"/>
              <a:t>(100, 100, 100, </a:t>
            </a:r>
            <a:r>
              <a:rPr lang="en-US" sz="2800" dirty="0" err="1"/>
              <a:t>circlePaint</a:t>
            </a:r>
            <a:r>
              <a:rPr lang="en-US" sz="2800" dirty="0"/>
              <a:t>);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C9AF2D5-57C0-4A84-9E42-00D2A487BBC7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2B5CDE-275F-4D43-A1DC-BA6887136D2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51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9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FRAGMENTS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400"/>
              <a:t>A fragment is a </a:t>
            </a:r>
            <a:r>
              <a:rPr lang="en-US" sz="2400" b="1"/>
              <a:t>mini activity</a:t>
            </a:r>
            <a:r>
              <a:rPr lang="en-US" sz="2400"/>
              <a:t>. </a:t>
            </a:r>
          </a:p>
          <a:p>
            <a:r>
              <a:rPr lang="en-US" sz="2400"/>
              <a:t>An activity can have many fragments to contain views.</a:t>
            </a:r>
          </a:p>
          <a:p>
            <a:endParaRPr lang="en-US" sz="2400"/>
          </a:p>
        </p:txBody>
      </p:sp>
      <p:pic>
        <p:nvPicPr>
          <p:cNvPr id="45063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r="-1" b="4871"/>
          <a:stretch/>
        </p:blipFill>
        <p:spPr bwMode="auto">
          <a:xfrm>
            <a:off x="6094476" y="2526432"/>
            <a:ext cx="4802404" cy="3278020"/>
          </a:xfrm>
          <a:prstGeom prst="rect">
            <a:avLst/>
          </a:prstGeom>
          <a:noFill/>
        </p:spPr>
      </p:pic>
      <p:sp>
        <p:nvSpPr>
          <p:cNvPr id="45060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717536" y="6382512"/>
            <a:ext cx="2825496" cy="320040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AFC8B822-6FA1-4FC6-897A-4D48B1346060}" type="datetime1">
              <a:rPr lang="en-US" sz="1000"/>
              <a:pPr algn="r">
                <a:spcAft>
                  <a:spcPts val="600"/>
                </a:spcAft>
              </a:pPr>
              <a:t>9/21/21</a:t>
            </a:fld>
            <a:endParaRPr lang="en-US" sz="1000"/>
          </a:p>
        </p:txBody>
      </p:sp>
      <p:sp>
        <p:nvSpPr>
          <p:cNvPr id="450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07624" y="6382512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4B6363A-2D04-438B-B095-A946BF1A1266}" type="slidenum">
              <a:rPr lang="en-US" sz="1000"/>
              <a:pPr>
                <a:spcAft>
                  <a:spcPts val="600"/>
                </a:spcAft>
              </a:pPr>
              <a:t>52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776783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FRAGMENTS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Fragments are Java classes and load their UIs from corresponding XML files</a:t>
            </a:r>
          </a:p>
          <a:p>
            <a:r>
              <a:rPr lang="en-US" sz="1600" dirty="0"/>
              <a:t>A fragment extends the Fragment base class:</a:t>
            </a:r>
          </a:p>
          <a:p>
            <a:pPr lvl="1">
              <a:buFont typeface="Wingdings" pitchFamily="2" charset="2"/>
              <a:buNone/>
            </a:pPr>
            <a:r>
              <a:rPr lang="en-US" sz="1600" b="1" dirty="0"/>
              <a:t>public class Fragment1 extends Fragment {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}</a:t>
            </a:r>
          </a:p>
          <a:p>
            <a:r>
              <a:rPr lang="en-US" sz="1600" dirty="0"/>
              <a:t>To add a fragment to an activity, you use the &lt;fragment&gt; element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&lt;?xml version=”1.0” encoding=”utf-8”?&gt;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&lt;</a:t>
            </a:r>
            <a:r>
              <a:rPr lang="en-US" sz="1600" dirty="0" err="1"/>
              <a:t>LinearLayout</a:t>
            </a:r>
            <a:r>
              <a:rPr lang="en-US" sz="1600" dirty="0"/>
              <a:t> </a:t>
            </a:r>
            <a:r>
              <a:rPr lang="en-US" sz="1600" dirty="0" err="1"/>
              <a:t>xmlns:android</a:t>
            </a:r>
            <a:r>
              <a:rPr lang="en-US" sz="1600" dirty="0"/>
              <a:t>=”http://</a:t>
            </a:r>
            <a:r>
              <a:rPr lang="en-US" sz="1600" dirty="0" err="1"/>
              <a:t>schemas.android.com</a:t>
            </a:r>
            <a:r>
              <a:rPr lang="en-US" sz="1600" dirty="0"/>
              <a:t>/</a:t>
            </a:r>
            <a:r>
              <a:rPr lang="en-US" sz="1600" dirty="0" err="1"/>
              <a:t>apk</a:t>
            </a:r>
            <a:r>
              <a:rPr lang="en-US" sz="1600" dirty="0"/>
              <a:t>/res/android”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err="1"/>
              <a:t>android:layout_width</a:t>
            </a:r>
            <a:r>
              <a:rPr lang="en-US" sz="1600" dirty="0"/>
              <a:t>=”</a:t>
            </a:r>
            <a:r>
              <a:rPr lang="en-US" sz="1600" dirty="0" err="1"/>
              <a:t>fill_parent</a:t>
            </a:r>
            <a:r>
              <a:rPr lang="en-US" sz="1600" dirty="0"/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err="1"/>
              <a:t>android:layout_height</a:t>
            </a:r>
            <a:r>
              <a:rPr lang="en-US" sz="1600" dirty="0"/>
              <a:t>=”</a:t>
            </a:r>
            <a:r>
              <a:rPr lang="en-US" sz="1600" dirty="0" err="1"/>
              <a:t>fill_parent</a:t>
            </a:r>
            <a:r>
              <a:rPr lang="en-US" sz="1600" dirty="0"/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err="1"/>
              <a:t>android:orientation</a:t>
            </a:r>
            <a:r>
              <a:rPr lang="en-US" sz="1600" dirty="0"/>
              <a:t>=”</a:t>
            </a:r>
            <a:r>
              <a:rPr lang="en-US" sz="1600" b="1" dirty="0"/>
              <a:t>horizontal” &gt;</a:t>
            </a:r>
          </a:p>
          <a:p>
            <a:pPr lvl="1">
              <a:buFont typeface="Wingdings" pitchFamily="2" charset="2"/>
              <a:buNone/>
            </a:pPr>
            <a:r>
              <a:rPr lang="en-US" sz="1600" b="1" dirty="0"/>
              <a:t>&lt;fragment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err="1"/>
              <a:t>android:name</a:t>
            </a:r>
            <a:r>
              <a:rPr lang="en-US" sz="1600" dirty="0"/>
              <a:t>=”net.learn2develop.Fragments.Fragment1”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err="1"/>
              <a:t>android:id</a:t>
            </a:r>
            <a:r>
              <a:rPr lang="en-US" sz="1600" dirty="0"/>
              <a:t>=”@+id/fragment1”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err="1"/>
              <a:t>android:layout_weight</a:t>
            </a:r>
            <a:r>
              <a:rPr lang="en-US" sz="1600" dirty="0"/>
              <a:t>=”1”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err="1"/>
              <a:t>android:layout_width</a:t>
            </a:r>
            <a:r>
              <a:rPr lang="en-US" sz="1600" dirty="0"/>
              <a:t>=”0px”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 err="1"/>
              <a:t>android:layout_height</a:t>
            </a:r>
            <a:r>
              <a:rPr lang="en-US" sz="1600" dirty="0"/>
              <a:t>=”</a:t>
            </a:r>
            <a:r>
              <a:rPr lang="en-US" sz="1600" dirty="0" err="1"/>
              <a:t>match_parent</a:t>
            </a:r>
            <a:r>
              <a:rPr lang="en-US" sz="1600" dirty="0"/>
              <a:t>” /&gt;</a:t>
            </a:r>
          </a:p>
          <a:p>
            <a:pPr lvl="1">
              <a:buFont typeface="Wingdings" pitchFamily="2" charset="2"/>
              <a:buNone/>
            </a:pPr>
            <a:r>
              <a:rPr lang="en-US" sz="1600" dirty="0"/>
              <a:t>………..</a:t>
            </a:r>
          </a:p>
          <a:p>
            <a:endParaRPr lang="en-US" sz="1600" dirty="0"/>
          </a:p>
        </p:txBody>
      </p:sp>
      <p:sp>
        <p:nvSpPr>
          <p:cNvPr id="4608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F5DEEED-46E3-4F6D-B912-C763D9157F8D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9/21/21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608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990E8E-355D-44F9-8A9D-1F9CD427F00F}" type="slidenum">
              <a:rPr lang="en-US" smtClean="0"/>
              <a:pPr>
                <a:spcAft>
                  <a:spcPts val="600"/>
                </a:spcAft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67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FRAGMENTS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You can add fragments dynamically to activities during runtime.</a:t>
            </a:r>
          </a:p>
          <a:p>
            <a:pPr lvl="1"/>
            <a:r>
              <a:rPr lang="en-US" sz="1800" dirty="0" err="1"/>
              <a:t>FragmentManager</a:t>
            </a:r>
            <a:r>
              <a:rPr lang="en-US" sz="1800" dirty="0"/>
              <a:t> class</a:t>
            </a:r>
          </a:p>
          <a:p>
            <a:pPr lvl="1"/>
            <a:r>
              <a:rPr lang="en-US" sz="1800" dirty="0" err="1"/>
              <a:t>FragmentTransaction</a:t>
            </a:r>
            <a:r>
              <a:rPr lang="en-US" sz="1800" dirty="0"/>
              <a:t> class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err="1"/>
              <a:t>FragmentManager</a:t>
            </a:r>
            <a:r>
              <a:rPr lang="en-US" sz="1800" b="1" dirty="0"/>
              <a:t> </a:t>
            </a:r>
            <a:r>
              <a:rPr lang="en-US" sz="1800" b="1" dirty="0" err="1"/>
              <a:t>fragmentManager</a:t>
            </a:r>
            <a:r>
              <a:rPr lang="en-US" sz="1800" b="1" dirty="0"/>
              <a:t> = </a:t>
            </a:r>
            <a:r>
              <a:rPr lang="en-US" sz="1800" b="1" dirty="0" err="1"/>
              <a:t>getFragmentManager</a:t>
            </a:r>
            <a:r>
              <a:rPr lang="en-US" sz="1800" b="1" dirty="0"/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err="1"/>
              <a:t>FragmentTransaction</a:t>
            </a:r>
            <a:r>
              <a:rPr lang="en-US" sz="1800" b="1" dirty="0"/>
              <a:t> </a:t>
            </a:r>
            <a:r>
              <a:rPr lang="en-US" sz="1800" b="1" dirty="0" err="1"/>
              <a:t>fragmentTransaction</a:t>
            </a:r>
            <a:r>
              <a:rPr lang="en-US" sz="1800" b="1" dirty="0"/>
              <a:t> =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err="1"/>
              <a:t>fragmentManager.beginTransaction</a:t>
            </a:r>
            <a:r>
              <a:rPr lang="en-US" sz="1800" b="1" dirty="0"/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/>
              <a:t>//---get the current display info---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err="1"/>
              <a:t>WindowManager</a:t>
            </a:r>
            <a:r>
              <a:rPr lang="en-US" sz="1800" b="1" dirty="0"/>
              <a:t> </a:t>
            </a:r>
            <a:r>
              <a:rPr lang="en-US" sz="1800" b="1" dirty="0" err="1"/>
              <a:t>wm</a:t>
            </a:r>
            <a:r>
              <a:rPr lang="en-US" sz="1800" b="1" dirty="0"/>
              <a:t> = </a:t>
            </a:r>
            <a:r>
              <a:rPr lang="en-US" sz="1800" b="1" dirty="0" err="1"/>
              <a:t>getWindowManager</a:t>
            </a:r>
            <a:r>
              <a:rPr lang="en-US" sz="1800" b="1" dirty="0"/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/>
              <a:t>Display d = </a:t>
            </a:r>
            <a:r>
              <a:rPr lang="en-US" sz="1800" b="1" dirty="0" err="1"/>
              <a:t>wm.getDefaultDisplay</a:t>
            </a:r>
            <a:r>
              <a:rPr lang="en-US" sz="1800" b="1" dirty="0"/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/>
              <a:t>if (</a:t>
            </a:r>
            <a:r>
              <a:rPr lang="en-US" sz="1800" b="1" dirty="0" err="1"/>
              <a:t>d.getWidth</a:t>
            </a:r>
            <a:r>
              <a:rPr lang="en-US" sz="1800" b="1" dirty="0"/>
              <a:t>() &gt; </a:t>
            </a:r>
            <a:r>
              <a:rPr lang="en-US" sz="1800" b="1" dirty="0" err="1"/>
              <a:t>d.getHeight</a:t>
            </a:r>
            <a:r>
              <a:rPr lang="en-US" sz="1800" b="1" dirty="0"/>
              <a:t>())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1800" b="1" dirty="0"/>
              <a:t>//---landscape mode---</a:t>
            </a:r>
          </a:p>
          <a:p>
            <a:pPr lvl="2">
              <a:buFont typeface="Wingdings" pitchFamily="2" charset="2"/>
              <a:buNone/>
            </a:pPr>
            <a:r>
              <a:rPr lang="en-US" sz="1800" b="1" dirty="0"/>
              <a:t>Fragment1 fragment1 = new Fragment1();</a:t>
            </a:r>
          </a:p>
          <a:p>
            <a:pPr lvl="2">
              <a:buFont typeface="Wingdings" pitchFamily="2" charset="2"/>
              <a:buNone/>
            </a:pPr>
            <a:r>
              <a:rPr lang="en-US" sz="1800" b="1" dirty="0"/>
              <a:t>// </a:t>
            </a:r>
            <a:r>
              <a:rPr lang="en-US" sz="1800" b="1" dirty="0" err="1"/>
              <a:t>android.R.id.content</a:t>
            </a:r>
            <a:r>
              <a:rPr lang="en-US" sz="1800" b="1" dirty="0"/>
              <a:t> refers to the content</a:t>
            </a:r>
          </a:p>
          <a:p>
            <a:pPr lvl="2">
              <a:buFont typeface="Wingdings" pitchFamily="2" charset="2"/>
              <a:buNone/>
            </a:pPr>
            <a:r>
              <a:rPr lang="en-US" sz="1800" b="1" dirty="0"/>
              <a:t>// view of the activity</a:t>
            </a:r>
          </a:p>
          <a:p>
            <a:pPr lvl="2">
              <a:buFont typeface="Wingdings" pitchFamily="2" charset="2"/>
              <a:buNone/>
            </a:pPr>
            <a:r>
              <a:rPr lang="en-US" sz="1800" b="1" dirty="0" err="1"/>
              <a:t>fragmentTransaction.replace</a:t>
            </a:r>
            <a:r>
              <a:rPr lang="en-US" sz="1800" b="1" dirty="0"/>
              <a:t>(</a:t>
            </a:r>
          </a:p>
          <a:p>
            <a:pPr lvl="2">
              <a:buFont typeface="Wingdings" pitchFamily="2" charset="2"/>
              <a:buNone/>
            </a:pPr>
            <a:r>
              <a:rPr lang="en-US" sz="1800" b="1" dirty="0" err="1"/>
              <a:t>android.R.id.content</a:t>
            </a:r>
            <a:r>
              <a:rPr lang="en-US" sz="1800" b="1" dirty="0"/>
              <a:t>, fragment1);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/>
              <a:t>}</a:t>
            </a:r>
          </a:p>
          <a:p>
            <a:endParaRPr lang="en-US" sz="1800" dirty="0"/>
          </a:p>
        </p:txBody>
      </p:sp>
      <p:sp>
        <p:nvSpPr>
          <p:cNvPr id="4710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838200" y="6356350"/>
            <a:ext cx="163995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BC63B1-A6A5-4582-A7A5-D681114D6612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9/21/21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71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0C19813-DE98-4FCC-9633-1710E4DB9D53}" type="slidenum">
              <a:rPr lang="en-US" smtClean="0"/>
              <a:pPr>
                <a:spcAft>
                  <a:spcPts val="600"/>
                </a:spcAft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39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FRAGMENTS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b="1" dirty="0"/>
              <a:t>else</a:t>
            </a:r>
          </a:p>
          <a:p>
            <a:pPr>
              <a:buFont typeface="Wingdings" pitchFamily="2" charset="2"/>
              <a:buNone/>
            </a:pPr>
            <a:r>
              <a:rPr lang="en-US" sz="1800" b="1" dirty="0"/>
              <a:t>{</a:t>
            </a:r>
          </a:p>
          <a:p>
            <a:pPr>
              <a:buFont typeface="Wingdings" pitchFamily="2" charset="2"/>
              <a:buNone/>
            </a:pPr>
            <a:r>
              <a:rPr lang="en-US" sz="1800" b="1" dirty="0">
                <a:solidFill>
                  <a:srgbClr val="339966"/>
                </a:solidFill>
              </a:rPr>
              <a:t>//---portrait mode---</a:t>
            </a:r>
          </a:p>
          <a:p>
            <a:pPr>
              <a:buFont typeface="Wingdings" pitchFamily="2" charset="2"/>
              <a:buNone/>
            </a:pPr>
            <a:r>
              <a:rPr lang="en-US" sz="1800" b="1" dirty="0"/>
              <a:t>Fragment2 fragment2 = new Fragment2();</a:t>
            </a:r>
          </a:p>
          <a:p>
            <a:pPr>
              <a:buFont typeface="Wingdings" pitchFamily="2" charset="2"/>
              <a:buNone/>
            </a:pPr>
            <a:r>
              <a:rPr lang="en-US" sz="1800" b="1" dirty="0" err="1"/>
              <a:t>fragmentTransaction.replace</a:t>
            </a:r>
            <a:r>
              <a:rPr lang="en-US" sz="1800" b="1" dirty="0"/>
              <a:t>(</a:t>
            </a:r>
          </a:p>
          <a:p>
            <a:pPr>
              <a:buFont typeface="Wingdings" pitchFamily="2" charset="2"/>
              <a:buNone/>
            </a:pPr>
            <a:r>
              <a:rPr lang="en-US" sz="1800" b="1" dirty="0" err="1"/>
              <a:t>android.R.id.content</a:t>
            </a:r>
            <a:r>
              <a:rPr lang="en-US" sz="1800" b="1" dirty="0"/>
              <a:t>, fragment2);</a:t>
            </a:r>
          </a:p>
          <a:p>
            <a:pPr>
              <a:buFont typeface="Wingdings" pitchFamily="2" charset="2"/>
              <a:buNone/>
            </a:pPr>
            <a:r>
              <a:rPr lang="en-US" sz="1800" b="1" dirty="0"/>
              <a:t>}</a:t>
            </a:r>
          </a:p>
          <a:p>
            <a:pPr>
              <a:buFont typeface="Wingdings" pitchFamily="2" charset="2"/>
              <a:buNone/>
            </a:pPr>
            <a:r>
              <a:rPr lang="en-US" sz="1800" b="1" dirty="0" err="1"/>
              <a:t>fragmentTransaction.commit</a:t>
            </a:r>
            <a:r>
              <a:rPr lang="en-US" sz="1800" b="1" dirty="0"/>
              <a:t>();</a:t>
            </a:r>
          </a:p>
          <a:p>
            <a:pPr marL="0" indent="0">
              <a:buNone/>
            </a:pPr>
            <a:endParaRPr lang="en-US" sz="1800" b="1" dirty="0"/>
          </a:p>
          <a:p>
            <a:endParaRPr lang="en-US" sz="1800" dirty="0"/>
          </a:p>
        </p:txBody>
      </p:sp>
      <p:sp>
        <p:nvSpPr>
          <p:cNvPr id="4813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7C9B53A-B8E0-4787-9019-FD7E97DB1318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481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9459BA-BD16-49A8-A872-DC8E55D4295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9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FRAGMENTS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E4924-1225-4F95-98A8-DCDC08D61BC6}" type="datetime1">
              <a:rPr lang="en-US" smtClean="0"/>
              <a:pPr>
                <a:defRPr/>
              </a:pPr>
              <a:t>9/21/21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B896A-C194-4F50-BB12-973ACBD0F4F5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6" y="934810"/>
            <a:ext cx="3362325" cy="531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992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Fragment’s life cycle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fragment is being created, it goes through the following states:</a:t>
            </a:r>
          </a:p>
          <a:p>
            <a:pPr lvl="1">
              <a:buNone/>
            </a:pPr>
            <a:r>
              <a:rPr lang="en-US" dirty="0"/>
              <a:t>➤ </a:t>
            </a:r>
            <a:r>
              <a:rPr lang="en-US" dirty="0" err="1"/>
              <a:t>onAttach</a:t>
            </a:r>
            <a:r>
              <a:rPr lang="en-US" dirty="0"/>
              <a:t>() - fragment is associated with its activity</a:t>
            </a:r>
          </a:p>
          <a:p>
            <a:pPr lvl="1">
              <a:buNone/>
            </a:pPr>
            <a:r>
              <a:rPr lang="en-US" dirty="0"/>
              <a:t>➤ </a:t>
            </a:r>
            <a:r>
              <a:rPr lang="en-US" dirty="0" err="1"/>
              <a:t>onCreate</a:t>
            </a:r>
            <a:r>
              <a:rPr lang="en-US" dirty="0"/>
              <a:t>() - initial creation of the fragment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➤ </a:t>
            </a:r>
            <a:r>
              <a:rPr lang="en-US" dirty="0" err="1"/>
              <a:t>onCreateView</a:t>
            </a:r>
            <a:r>
              <a:rPr lang="en-US" dirty="0"/>
              <a:t>() – creates fragment view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➤ </a:t>
            </a:r>
            <a:r>
              <a:rPr lang="en-US" dirty="0" err="1"/>
              <a:t>onActivityCreated</a:t>
            </a:r>
            <a:r>
              <a:rPr lang="en-US" dirty="0"/>
              <a:t>() – its activity finished </a:t>
            </a:r>
            <a:r>
              <a:rPr lang="en-US" dirty="0" err="1"/>
              <a:t>onCreate</a:t>
            </a:r>
            <a:endParaRPr lang="en-US" dirty="0"/>
          </a:p>
          <a:p>
            <a:r>
              <a:rPr lang="en-US" dirty="0"/>
              <a:t>When the fragment becomes visible, it goes through these states:</a:t>
            </a:r>
          </a:p>
          <a:p>
            <a:pPr lvl="1">
              <a:buNone/>
            </a:pPr>
            <a:r>
              <a:rPr lang="en-US" dirty="0"/>
              <a:t>➤ </a:t>
            </a:r>
            <a:r>
              <a:rPr lang="en-US" dirty="0" err="1">
                <a:solidFill>
                  <a:schemeClr val="tx1"/>
                </a:solidFill>
              </a:rPr>
              <a:t>onStart</a:t>
            </a:r>
            <a:r>
              <a:rPr lang="en-US" dirty="0">
                <a:solidFill>
                  <a:schemeClr val="tx1"/>
                </a:solidFill>
              </a:rPr>
              <a:t>() - </a:t>
            </a:r>
            <a:r>
              <a:rPr lang="en-US" dirty="0"/>
              <a:t>makes the fragment visible to the user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</a:rPr>
              <a:t>➤ </a:t>
            </a:r>
            <a:r>
              <a:rPr lang="en-US" dirty="0" err="1">
                <a:solidFill>
                  <a:schemeClr val="tx1"/>
                </a:solidFill>
              </a:rPr>
              <a:t>onResume</a:t>
            </a:r>
            <a:r>
              <a:rPr lang="en-US" dirty="0">
                <a:solidFill>
                  <a:schemeClr val="tx1"/>
                </a:solidFill>
              </a:rPr>
              <a:t>() - </a:t>
            </a:r>
            <a:r>
              <a:rPr lang="en-US" dirty="0"/>
              <a:t>makes the fragment interacting with the user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1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2B252D7-3612-4259-A7C2-284EB8355138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76FF33-13CB-423E-8FBB-478B78F7F5E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78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Fragment’s life cycle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When the fragment goes into the background mode, it goes through these states: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➤ </a:t>
            </a:r>
            <a:r>
              <a:rPr lang="en-US" sz="2000" dirty="0" err="1"/>
              <a:t>onPause</a:t>
            </a:r>
            <a:r>
              <a:rPr lang="en-US" sz="2000" dirty="0"/>
              <a:t>()</a:t>
            </a:r>
          </a:p>
          <a:p>
            <a:pPr lvl="1">
              <a:buFont typeface="Wingdings" pitchFamily="2" charset="2"/>
              <a:buNone/>
            </a:pPr>
            <a:r>
              <a:rPr lang="en-US" sz="2000" dirty="0"/>
              <a:t>➤ </a:t>
            </a:r>
            <a:r>
              <a:rPr lang="en-US" sz="2000" dirty="0" err="1"/>
              <a:t>onStop</a:t>
            </a:r>
            <a:r>
              <a:rPr lang="en-US" sz="2000" dirty="0"/>
              <a:t>()</a:t>
            </a:r>
          </a:p>
          <a:p>
            <a:r>
              <a:rPr lang="en-US" sz="2000" dirty="0"/>
              <a:t>When the fragment is destroyed (when the activity it is currently hosted in is destroyed), it goes through the following states:</a:t>
            </a:r>
          </a:p>
          <a:p>
            <a:pPr lvl="1">
              <a:buNone/>
            </a:pPr>
            <a:r>
              <a:rPr lang="en-US" sz="2000" dirty="0"/>
              <a:t>➤ </a:t>
            </a:r>
            <a:r>
              <a:rPr lang="en-US" sz="2000" dirty="0" err="1"/>
              <a:t>onPause</a:t>
            </a:r>
            <a:r>
              <a:rPr lang="en-US" sz="2000" dirty="0"/>
              <a:t>() - fragment is no longer interacting with the user </a:t>
            </a:r>
          </a:p>
          <a:p>
            <a:pPr lvl="1">
              <a:buNone/>
            </a:pPr>
            <a:r>
              <a:rPr lang="en-US" sz="2000" dirty="0"/>
              <a:t>➤ </a:t>
            </a:r>
            <a:r>
              <a:rPr lang="en-US" sz="2000" dirty="0" err="1"/>
              <a:t>onStop</a:t>
            </a:r>
            <a:r>
              <a:rPr lang="en-US" sz="2000" dirty="0"/>
              <a:t>() - fragment is no longer visible to the user </a:t>
            </a:r>
          </a:p>
          <a:p>
            <a:pPr lvl="1">
              <a:buNone/>
            </a:pPr>
            <a:r>
              <a:rPr lang="en-US" sz="2000" dirty="0"/>
              <a:t>➤ </a:t>
            </a:r>
            <a:r>
              <a:rPr lang="en-US" sz="2000" dirty="0" err="1"/>
              <a:t>onDestroyView</a:t>
            </a:r>
            <a:r>
              <a:rPr lang="en-US" sz="2000" dirty="0"/>
              <a:t>() - clean up resources associated with its View</a:t>
            </a:r>
          </a:p>
          <a:p>
            <a:pPr lvl="1">
              <a:buNone/>
            </a:pPr>
            <a:r>
              <a:rPr lang="en-US" sz="2000" dirty="0"/>
              <a:t>➤ </a:t>
            </a:r>
            <a:r>
              <a:rPr lang="en-US" sz="2000" dirty="0" err="1"/>
              <a:t>onDestroy</a:t>
            </a:r>
            <a:r>
              <a:rPr lang="en-US" sz="2000" dirty="0"/>
              <a:t>() - final cleanup of the fragment's state</a:t>
            </a:r>
          </a:p>
          <a:p>
            <a:pPr lvl="1">
              <a:buNone/>
            </a:pPr>
            <a:r>
              <a:rPr lang="en-US" sz="2000" dirty="0"/>
              <a:t>➤ </a:t>
            </a:r>
            <a:r>
              <a:rPr lang="en-US" sz="2000" dirty="0" err="1"/>
              <a:t>onDetach</a:t>
            </a:r>
            <a:r>
              <a:rPr lang="en-US" sz="2000" dirty="0"/>
              <a:t>() – before the fragment no longer being associated with its activity</a:t>
            </a:r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D1EFBE-3372-418E-8026-B082023D9150}" type="datetime1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97957E-86A4-4F18-94C1-6DE0A5E1ECC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121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Fragment’s life cycle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Like activities, you can restore an instance of a fragment using a Bundle object, in the following states: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➤ </a:t>
            </a:r>
            <a:r>
              <a:rPr lang="en-US">
                <a:solidFill>
                  <a:schemeClr val="tx1"/>
                </a:solidFill>
              </a:rPr>
              <a:t>onCreate()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➤ onCreateView()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➤ onActivityCreated()</a:t>
            </a:r>
          </a:p>
        </p:txBody>
      </p:sp>
      <p:sp>
        <p:nvSpPr>
          <p:cNvPr id="5120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9C17C1-5667-4E43-B6F0-0A410E8056CB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BD9763-A430-4C9F-A35D-04D1EA18A58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Indicators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type is a </a:t>
            </a:r>
            <a:r>
              <a:rPr lang="en-US" b="1" dirty="0"/>
              <a:t>horizontal progress </a:t>
            </a:r>
            <a:r>
              <a:rPr lang="en-US" dirty="0"/>
              <a:t>bar that </a:t>
            </a:r>
            <a:r>
              <a:rPr lang="en-US" b="1" dirty="0"/>
              <a:t>shows the completeness </a:t>
            </a:r>
            <a:r>
              <a:rPr lang="en-US" dirty="0"/>
              <a:t>of an action.</a:t>
            </a:r>
          </a:p>
          <a:p>
            <a:pPr lvl="1"/>
            <a:r>
              <a:rPr lang="en-US" sz="2000" dirty="0"/>
              <a:t>For example, you can see how much of a file is downloading.</a:t>
            </a:r>
          </a:p>
          <a:p>
            <a:pPr lvl="1"/>
            <a:r>
              <a:rPr lang="en-US" sz="2000" dirty="0"/>
              <a:t>This horizontal progress bar can also have a secondary progress indicator on it</a:t>
            </a:r>
          </a:p>
          <a:p>
            <a:r>
              <a:rPr lang="en-US" dirty="0"/>
              <a:t>This example shows the layout definition for a horizontal progress indicator:</a:t>
            </a:r>
          </a:p>
          <a:p>
            <a:pPr lvl="1">
              <a:buNone/>
            </a:pPr>
            <a:r>
              <a:rPr lang="en-US" sz="2000" dirty="0"/>
              <a:t>&lt;</a:t>
            </a:r>
            <a:r>
              <a:rPr lang="en-US" sz="2000" dirty="0" err="1"/>
              <a:t>ProgressBar</a:t>
            </a:r>
            <a:r>
              <a:rPr lang="en-US" sz="2000" dirty="0"/>
              <a:t> </a:t>
            </a:r>
            <a:r>
              <a:rPr lang="en-US" sz="2000" dirty="0" err="1"/>
              <a:t>android:id</a:t>
            </a:r>
            <a:r>
              <a:rPr lang="en-US" sz="2000" dirty="0"/>
              <a:t>=</a:t>
            </a:r>
            <a:r>
              <a:rPr lang="en-US" sz="2000" i="1" dirty="0"/>
              <a:t>"@+id/</a:t>
            </a:r>
            <a:r>
              <a:rPr lang="en-US" sz="2000" i="1" dirty="0" err="1"/>
              <a:t>progressbar</a:t>
            </a:r>
            <a:r>
              <a:rPr lang="en-US" sz="2000" i="1" dirty="0"/>
              <a:t>"</a:t>
            </a:r>
          </a:p>
          <a:p>
            <a:pPr lvl="1">
              <a:buNone/>
            </a:pPr>
            <a:r>
              <a:rPr lang="en-US" sz="2000" dirty="0"/>
              <a:t>    </a:t>
            </a:r>
            <a:r>
              <a:rPr lang="en-US" sz="2000" dirty="0" err="1"/>
              <a:t>android:layout_width</a:t>
            </a:r>
            <a:r>
              <a:rPr lang="en-US" sz="2000" dirty="0"/>
              <a:t>=</a:t>
            </a:r>
            <a:r>
              <a:rPr lang="en-US" sz="2000" i="1" dirty="0"/>
              <a:t>"</a:t>
            </a:r>
            <a:r>
              <a:rPr lang="en-US" sz="2000" i="1" dirty="0" err="1"/>
              <a:t>fill_parent</a:t>
            </a:r>
            <a:r>
              <a:rPr lang="en-US" sz="2000" i="1" dirty="0"/>
              <a:t>" </a:t>
            </a:r>
          </a:p>
          <a:p>
            <a:pPr lvl="1">
              <a:buNone/>
            </a:pPr>
            <a:r>
              <a:rPr lang="en-US" sz="2000" dirty="0"/>
              <a:t>    </a:t>
            </a:r>
            <a:r>
              <a:rPr lang="en-US" sz="2000" dirty="0" err="1"/>
              <a:t>android:layout_height</a:t>
            </a:r>
            <a:r>
              <a:rPr lang="en-US" sz="2000" dirty="0"/>
              <a:t>=</a:t>
            </a:r>
            <a:r>
              <a:rPr lang="en-US" sz="2000" i="1" dirty="0"/>
              <a:t>"</a:t>
            </a:r>
            <a:r>
              <a:rPr lang="en-US" sz="2000" i="1" dirty="0" err="1"/>
              <a:t>wrap_content</a:t>
            </a:r>
            <a:r>
              <a:rPr lang="en-US" sz="2000" i="1" dirty="0"/>
              <a:t>"</a:t>
            </a:r>
          </a:p>
          <a:p>
            <a:pPr lvl="1">
              <a:buNone/>
            </a:pPr>
            <a:r>
              <a:rPr lang="en-US" sz="2000" dirty="0"/>
              <a:t>    style=</a:t>
            </a:r>
            <a:r>
              <a:rPr lang="en-US" sz="2000" i="1" dirty="0"/>
              <a:t>"@</a:t>
            </a:r>
            <a:r>
              <a:rPr lang="en-US" sz="2000" i="1" dirty="0" err="1"/>
              <a:t>android:style</a:t>
            </a:r>
            <a:r>
              <a:rPr lang="en-US" sz="2000" i="1" dirty="0"/>
              <a:t>/</a:t>
            </a:r>
            <a:r>
              <a:rPr lang="en-US" sz="2000" i="1" dirty="0" err="1"/>
              <a:t>Widget.ProgressBar.</a:t>
            </a:r>
            <a:r>
              <a:rPr lang="en-US" sz="2000" b="1" i="1" dirty="0" err="1"/>
              <a:t>Horizontal</a:t>
            </a:r>
            <a:r>
              <a:rPr lang="en-US" sz="2000" i="1" dirty="0"/>
              <a:t>" /&gt;</a:t>
            </a:r>
            <a:endParaRPr lang="en-US" sz="2000" dirty="0"/>
          </a:p>
        </p:txBody>
      </p:sp>
      <p:sp>
        <p:nvSpPr>
          <p:cNvPr id="297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CBCCD02-06D4-41DD-9232-57852BA2414E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297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AA7151-55E9-4052-9E5B-64361BD1D8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53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Interactions between Fragments</a:t>
            </a:r>
            <a:endParaRPr 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you can obtain the activity in which a fragment is currently embedded by first using the </a:t>
            </a:r>
            <a:r>
              <a:rPr lang="en-US" b="1" dirty="0" err="1"/>
              <a:t>getActivity</a:t>
            </a:r>
            <a:r>
              <a:rPr lang="en-US" b="1" dirty="0"/>
              <a:t>()</a:t>
            </a:r>
            <a:r>
              <a:rPr lang="en-US" dirty="0"/>
              <a:t> method and then using the </a:t>
            </a:r>
            <a:r>
              <a:rPr lang="en-US" b="1" dirty="0" err="1"/>
              <a:t>findViewById</a:t>
            </a:r>
            <a:r>
              <a:rPr lang="en-US" b="1" dirty="0"/>
              <a:t>()</a:t>
            </a:r>
            <a:r>
              <a:rPr lang="en-US" dirty="0"/>
              <a:t> method to locate the view(s) contained within the fragment:</a:t>
            </a:r>
          </a:p>
          <a:p>
            <a:pPr lvl="2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TextView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lbl</a:t>
            </a:r>
            <a:r>
              <a:rPr lang="en-US" dirty="0">
                <a:solidFill>
                  <a:schemeClr val="tx1"/>
                </a:solidFill>
              </a:rPr>
              <a:t> = (</a:t>
            </a:r>
            <a:r>
              <a:rPr lang="en-US" dirty="0" err="1">
                <a:solidFill>
                  <a:schemeClr val="tx1"/>
                </a:solidFill>
              </a:rPr>
              <a:t>TextView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2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getActivity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 err="1">
                <a:solidFill>
                  <a:schemeClr val="tx1"/>
                </a:solidFill>
              </a:rPr>
              <a:t>findViewById</a:t>
            </a:r>
            <a:r>
              <a:rPr lang="en-US" dirty="0">
                <a:solidFill>
                  <a:schemeClr val="tx1"/>
                </a:solidFill>
              </a:rPr>
              <a:t>(R.id.lblFragment1);</a:t>
            </a:r>
          </a:p>
          <a:p>
            <a:pPr lvl="2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Toast.</a:t>
            </a:r>
            <a:r>
              <a:rPr lang="en-US" i="1" dirty="0" err="1">
                <a:solidFill>
                  <a:schemeClr val="tx1"/>
                </a:solidFill>
              </a:rPr>
              <a:t>makeText</a:t>
            </a:r>
            <a:r>
              <a:rPr lang="en-US" i="1" dirty="0">
                <a:solidFill>
                  <a:schemeClr val="tx1"/>
                </a:solidFill>
              </a:rPr>
              <a:t>(</a:t>
            </a:r>
            <a:r>
              <a:rPr lang="en-US" i="1" dirty="0" err="1">
                <a:solidFill>
                  <a:schemeClr val="tx1"/>
                </a:solidFill>
              </a:rPr>
              <a:t>getActivity</a:t>
            </a:r>
            <a:r>
              <a:rPr lang="en-US" i="1" dirty="0">
                <a:solidFill>
                  <a:schemeClr val="tx1"/>
                </a:solidFill>
              </a:rPr>
              <a:t>(), </a:t>
            </a:r>
            <a:r>
              <a:rPr lang="en-US" i="1" dirty="0" err="1">
                <a:solidFill>
                  <a:schemeClr val="tx1"/>
                </a:solidFill>
              </a:rPr>
              <a:t>lbl.getText</a:t>
            </a:r>
            <a:r>
              <a:rPr lang="en-US" i="1" dirty="0">
                <a:solidFill>
                  <a:schemeClr val="tx1"/>
                </a:solidFill>
              </a:rPr>
              <a:t>(),</a:t>
            </a:r>
          </a:p>
          <a:p>
            <a:pPr lvl="2">
              <a:buFont typeface="Wingdings" pitchFamily="2" charset="2"/>
              <a:buNone/>
            </a:pPr>
            <a:r>
              <a:rPr lang="en-US" dirty="0" err="1">
                <a:solidFill>
                  <a:schemeClr val="tx1"/>
                </a:solidFill>
              </a:rPr>
              <a:t>Toast.LENGTH_SHORT</a:t>
            </a:r>
            <a:r>
              <a:rPr lang="en-US" dirty="0">
                <a:solidFill>
                  <a:schemeClr val="tx1"/>
                </a:solidFill>
              </a:rPr>
              <a:t>).show();</a:t>
            </a:r>
          </a:p>
          <a:p>
            <a:pPr lvl="2">
              <a:buNone/>
            </a:pPr>
            <a:r>
              <a:rPr lang="en-CA" dirty="0"/>
              <a:t>Use </a:t>
            </a:r>
            <a:r>
              <a:rPr lang="en-CA" dirty="0">
                <a:hlinkClick r:id="rId3"/>
              </a:rPr>
              <a:t>getView()</a:t>
            </a:r>
            <a:r>
              <a:rPr lang="en-CA" dirty="0"/>
              <a:t>. This will return the root view for the fragment, with this you can call </a:t>
            </a:r>
            <a:r>
              <a:rPr lang="en-CA" dirty="0" err="1"/>
              <a:t>findViewById</a:t>
            </a:r>
            <a:r>
              <a:rPr lang="en-CA" dirty="0"/>
              <a:t>().</a:t>
            </a:r>
          </a:p>
          <a:p>
            <a:pPr lvl="2"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FB2246-A252-4513-9C3B-8FB34B3E1050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272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Interactions between Fragments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990" y="1845426"/>
            <a:ext cx="7206967" cy="445030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F9E4924-1225-4F95-98A8-DCDC08D61BC6}" type="datetime1">
              <a:rPr lang="en-US" smtClean="0"/>
              <a:pPr>
                <a:spcAft>
                  <a:spcPts val="600"/>
                </a:spcAft>
                <a:defRPr/>
              </a:pPr>
              <a:t>9/21/21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89CB896A-C194-4F50-BB12-973ACBD0F4F5}" type="slidenum">
              <a:rPr lang="en-US" smtClean="0"/>
              <a:pPr>
                <a:spcAft>
                  <a:spcPts val="600"/>
                </a:spcAft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73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438400" y="152400"/>
            <a:ext cx="7772400" cy="762000"/>
          </a:xfrm>
        </p:spPr>
        <p:txBody>
          <a:bodyPr/>
          <a:lstStyle/>
          <a:p>
            <a:r>
              <a:rPr lang="en-CA" sz="3200" dirty="0"/>
              <a:t>Building a Dynamic UI with Fragments</a:t>
            </a:r>
            <a:endParaRPr lang="en-CA" sz="3200" b="1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819400" y="1066800"/>
            <a:ext cx="7467600" cy="4900157"/>
          </a:xfrm>
        </p:spPr>
        <p:txBody>
          <a:bodyPr/>
          <a:lstStyle/>
          <a:p>
            <a:r>
              <a:rPr lang="en-US" sz="2400" dirty="0"/>
              <a:t>To create a dynamic and multi-pane user interface on Android, you need to encapsulate UI components and activity behaviors into modules that you can swap into and out of your activities. </a:t>
            </a:r>
          </a:p>
          <a:p>
            <a:r>
              <a:rPr lang="en-US" sz="2400" dirty="0"/>
              <a:t>You can create these modules with the </a:t>
            </a:r>
            <a:r>
              <a:rPr lang="en-CA" sz="2400" u="sng" dirty="0">
                <a:hlinkClick r:id="rId3"/>
              </a:rPr>
              <a:t>Fragment</a:t>
            </a:r>
            <a:r>
              <a:rPr lang="en-US" sz="2400" dirty="0"/>
              <a:t> class, which behaves somewhat like a nested activity that can define its own layout and manage its own lifecycle.</a:t>
            </a:r>
          </a:p>
          <a:p>
            <a:r>
              <a:rPr lang="en-CA" sz="2400" dirty="0"/>
              <a:t>You can think of a fragment as a modular section of an activity.</a:t>
            </a:r>
          </a:p>
          <a:p>
            <a:r>
              <a:rPr lang="en-CA" sz="2400" dirty="0"/>
              <a:t>Fragment has its own lifecycle, receives its own input events, and which you can add or remove while the activity is running (sort of like a "sub activity" that you can reuse in different activities). </a:t>
            </a:r>
          </a:p>
          <a:p>
            <a:pPr marL="0" indent="0">
              <a:buNone/>
            </a:pPr>
            <a:endParaRPr lang="en-CA" sz="2400" dirty="0"/>
          </a:p>
          <a:p>
            <a:pPr lvl="2">
              <a:buFont typeface="Wingdings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FB2246-A252-4513-9C3B-8FB34B3E1050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420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CA" sz="3200" dirty="0"/>
              <a:t>Building a Flexible UI</a:t>
            </a:r>
            <a:br>
              <a:rPr lang="en-CA" sz="3200" b="1" dirty="0"/>
            </a:br>
            <a:endParaRPr lang="en-CA" sz="3200" b="1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514600" y="762000"/>
            <a:ext cx="7772400" cy="5805774"/>
          </a:xfrm>
        </p:spPr>
        <p:txBody>
          <a:bodyPr/>
          <a:lstStyle/>
          <a:p>
            <a:r>
              <a:rPr lang="en-CA" dirty="0"/>
              <a:t>When designing your application to support a wide range of screen sizes, you can reuse your fragments in different layout configurations to optimize the user experience based on the available screen space.</a:t>
            </a:r>
          </a:p>
          <a:p>
            <a:r>
              <a:rPr lang="en-CA" dirty="0"/>
              <a:t>For example, on a handset device it might be appropriate to display just one fragment at a time for a single-pane user interface. </a:t>
            </a:r>
          </a:p>
          <a:p>
            <a:r>
              <a:rPr lang="en-CA" dirty="0"/>
              <a:t>Conversely, you may want to set fragments side-by-side on a tablet which has a wider screen size to display more information to the user.</a:t>
            </a:r>
          </a:p>
          <a:p>
            <a:r>
              <a:rPr lang="en-CA" dirty="0">
                <a:hlinkClick r:id="rId3"/>
              </a:rPr>
              <a:t>https://developer.android.com/training/basics/fragments/fragment-ui.html</a:t>
            </a:r>
            <a:endParaRPr lang="en-CA" dirty="0"/>
          </a:p>
          <a:p>
            <a:endParaRPr lang="en-CA" dirty="0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624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772400" cy="533400"/>
          </a:xfrm>
        </p:spPr>
        <p:txBody>
          <a:bodyPr/>
          <a:lstStyle/>
          <a:p>
            <a:r>
              <a:rPr lang="en-US" sz="2800" b="1" dirty="0"/>
              <a:t>Google Play Style Tabs using </a:t>
            </a:r>
            <a:r>
              <a:rPr lang="en-US" sz="2800" b="1" dirty="0" err="1"/>
              <a:t>TabLayout</a:t>
            </a:r>
            <a:endParaRPr lang="en-CA" sz="2800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742772" y="914400"/>
            <a:ext cx="7544228" cy="5562600"/>
          </a:xfrm>
        </p:spPr>
        <p:txBody>
          <a:bodyPr/>
          <a:lstStyle/>
          <a:p>
            <a:r>
              <a:rPr lang="en-US" sz="2400" dirty="0"/>
              <a:t>Tabs are now best implemented by leveraging the </a:t>
            </a:r>
            <a:r>
              <a:rPr lang="en-US" sz="2400" dirty="0">
                <a:hlinkClick r:id="rId3"/>
              </a:rPr>
              <a:t>ViewPager with a custom "tab indicator" The best way is to use Google's new </a:t>
            </a:r>
            <a:r>
              <a:rPr lang="en-US" sz="2400" dirty="0">
                <a:hlinkClick r:id="rId4"/>
              </a:rPr>
              <a:t>TabLayout included in the support design library release for Android "M".</a:t>
            </a:r>
          </a:p>
          <a:p>
            <a:r>
              <a:rPr lang="en-US" sz="2400" dirty="0"/>
              <a:t>Prior to Android "M", the easiest way to setup tabs with Fragments was to use </a:t>
            </a:r>
            <a:r>
              <a:rPr lang="en-US" sz="2400" dirty="0" err="1"/>
              <a:t>ActionBar</a:t>
            </a:r>
            <a:r>
              <a:rPr lang="en-US" sz="2400" dirty="0"/>
              <a:t> Tabs as described in </a:t>
            </a:r>
            <a:r>
              <a:rPr lang="en-US" sz="2400" dirty="0">
                <a:hlinkClick r:id="rId5"/>
              </a:rPr>
              <a:t>ActionBar  Tabs with Fragments guide. However, all methods related to navigation modes in the ActionBar class (such as setNavigationMode(), addTab(), selectTab(), etc.) are now deprecated.</a:t>
            </a:r>
          </a:p>
          <a:p>
            <a:r>
              <a:rPr lang="en-CA" sz="2400" dirty="0"/>
              <a:t>Swipe views provide lateral navigation between sibling screens such as tabs with a horizontal finger gesture (a pattern sometimes known as horizontal paging). </a:t>
            </a:r>
          </a:p>
          <a:p>
            <a:endParaRPr lang="en-CA" sz="2400" dirty="0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FB2246-A252-4513-9C3B-8FB34B3E1050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519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772400" cy="533400"/>
          </a:xfrm>
        </p:spPr>
        <p:txBody>
          <a:bodyPr/>
          <a:lstStyle/>
          <a:p>
            <a:r>
              <a:rPr lang="en-CA" sz="2800" b="1" dirty="0" err="1"/>
              <a:t>ViewPager</a:t>
            </a:r>
            <a:r>
              <a:rPr lang="en-CA" sz="2800" b="1" dirty="0"/>
              <a:t> With Screen Slide &amp; Tabs</a:t>
            </a:r>
            <a:endParaRPr lang="en-CA" sz="2800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follow the example below</a:t>
            </a:r>
          </a:p>
          <a:p>
            <a:r>
              <a:rPr lang="en-US" dirty="0">
                <a:hlinkClick r:id="rId3"/>
              </a:rPr>
              <a:t>https://guides.codepath.com/android/google-play-style-tabs-using-tablayout</a:t>
            </a:r>
            <a:endParaRPr lang="en-US" dirty="0"/>
          </a:p>
          <a:p>
            <a:r>
              <a:rPr lang="en-CA" dirty="0"/>
              <a:t>SlidingTabsLayout2 Example</a:t>
            </a:r>
          </a:p>
          <a:p>
            <a:r>
              <a:rPr lang="en-US" u="sng" dirty="0">
                <a:hlinkClick r:id="rId4"/>
              </a:rPr>
              <a:t>https://developer.android.com/training/implementing-navigation/lateral.html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FB2246-A252-4513-9C3B-8FB34B3E1050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577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7772400" cy="533400"/>
          </a:xfrm>
        </p:spPr>
        <p:txBody>
          <a:bodyPr/>
          <a:lstStyle/>
          <a:p>
            <a:r>
              <a:rPr lang="en-CA" sz="2800" b="1" dirty="0" err="1"/>
              <a:t>ViewPager</a:t>
            </a:r>
            <a:r>
              <a:rPr lang="en-CA" sz="2800" b="1" dirty="0"/>
              <a:t> With Screen Slide &amp; Tabs</a:t>
            </a:r>
            <a:endParaRPr lang="en-CA" sz="2800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follow the example below</a:t>
            </a:r>
          </a:p>
          <a:p>
            <a:r>
              <a:rPr lang="en-US" dirty="0">
                <a:hlinkClick r:id="rId3"/>
              </a:rPr>
              <a:t>http://www.tutorialwebz.com/tutorial/google-play-style-tabs-using-tablayout/</a:t>
            </a:r>
            <a:endParaRPr lang="en-US" dirty="0"/>
          </a:p>
          <a:p>
            <a:r>
              <a:rPr lang="en-CA" dirty="0" err="1"/>
              <a:t>SlidingTabsLayout</a:t>
            </a:r>
            <a:r>
              <a:rPr lang="en-CA" dirty="0"/>
              <a:t> Example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9FB2246-A252-4513-9C3B-8FB34B3E1050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ABEE41-9DD3-445C-8CC4-E0AF91AC0293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612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438400" y="164616"/>
            <a:ext cx="7772400" cy="597384"/>
          </a:xfrm>
        </p:spPr>
        <p:txBody>
          <a:bodyPr>
            <a:normAutofit fontScale="90000"/>
          </a:bodyPr>
          <a:lstStyle/>
          <a:p>
            <a:r>
              <a:rPr lang="en-US" dirty="0"/>
              <a:t>Fragment’s Communication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743200" y="1066800"/>
            <a:ext cx="7543800" cy="5105400"/>
          </a:xfrm>
        </p:spPr>
        <p:txBody>
          <a:bodyPr/>
          <a:lstStyle/>
          <a:p>
            <a:r>
              <a:rPr lang="en-CA" dirty="0"/>
              <a:t>Communicating with Other Fragments</a:t>
            </a:r>
          </a:p>
          <a:p>
            <a:r>
              <a:rPr lang="en-CA" dirty="0"/>
              <a:t>Often you will want one Fragment to communicate with another, for example to change the content based on a user event. All Fragment-to-Fragment communication is done through the associated Activity. Two Fragments should never communicate directly.</a:t>
            </a:r>
          </a:p>
          <a:p>
            <a:r>
              <a:rPr lang="en-US" u="sng" dirty="0">
                <a:hlinkClick r:id="rId3"/>
              </a:rPr>
              <a:t>http://developer.android.com/training/basics/fragments/communicating.html</a:t>
            </a:r>
            <a:endParaRPr lang="en-CA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FA610F1-961B-4B78-98FC-66F4639BD5C3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C76ECC-6284-4BE1-BE97-E9981C431B40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638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EC3D1CE-EF1E-4AEC-84D1-B660C1B91899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729E6D-ED36-4E75-8DA4-B00C7FC826F5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References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/>
          </a:p>
          <a:p>
            <a:pPr eaLnBrk="1" hangingPunct="1"/>
            <a:r>
              <a:rPr lang="en-US" dirty="0"/>
              <a:t>Android Documentation</a:t>
            </a:r>
          </a:p>
          <a:p>
            <a:pPr lvl="1" eaLnBrk="1" hangingPunct="1"/>
            <a:r>
              <a:rPr lang="en-US" dirty="0">
                <a:hlinkClick r:id="rId2"/>
              </a:rPr>
              <a:t>https://developer.android.com/guide/components/fundamentals.html</a:t>
            </a:r>
            <a:endParaRPr lang="en-US" dirty="0"/>
          </a:p>
          <a:p>
            <a:pPr lvl="1" eaLnBrk="1" hangingPunct="1"/>
            <a:r>
              <a:rPr lang="en-US" dirty="0">
                <a:hlinkClick r:id="rId3"/>
              </a:rPr>
              <a:t>http://developer.android.com/tools/studio/index.html</a:t>
            </a:r>
            <a:endParaRPr lang="en-US" dirty="0"/>
          </a:p>
          <a:p>
            <a:pPr lvl="1" eaLnBrk="1" hangingPunct="1"/>
            <a:r>
              <a:rPr lang="en-US" dirty="0">
                <a:hlinkClick r:id="rId4"/>
              </a:rPr>
              <a:t>https://developer.android.com/training/basics/firstapp/creating-project.html</a:t>
            </a:r>
            <a:endParaRPr lang="en-US" dirty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4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Progress with </a:t>
            </a:r>
            <a:r>
              <a:rPr lang="en-US" b="1"/>
              <a:t>SeekBar</a:t>
            </a:r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SeekBar looks</a:t>
            </a:r>
            <a:r>
              <a:rPr lang="en-US"/>
              <a:t> like the regular horizontal progress bar, but </a:t>
            </a:r>
            <a:r>
              <a:rPr lang="en-US" b="1"/>
              <a:t>includes a thumb</a:t>
            </a:r>
            <a:r>
              <a:rPr lang="en-US"/>
              <a:t>, or selector, that can be dragged by the user.</a:t>
            </a:r>
          </a:p>
          <a:p>
            <a:pPr lvl="1"/>
            <a:r>
              <a:rPr lang="en-US"/>
              <a:t>A default thumb selector is provided, but you can </a:t>
            </a:r>
            <a:r>
              <a:rPr lang="en-US" b="1"/>
              <a:t>use any drawable item as a thumb</a:t>
            </a:r>
            <a:r>
              <a:rPr lang="en-US"/>
              <a:t>.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&lt;SeekBar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android:id=”@+id/seekbar1”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android:layout_height=”wrap_content”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android:layout_width=”240px”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android:max=”500” /&gt;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FD227C9-3AD1-44D9-8BD3-029AF2F8D631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E95FE0-65FB-4B50-8678-490220D9229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3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Progress with </a:t>
            </a:r>
            <a:r>
              <a:rPr lang="en-US" b="1"/>
              <a:t>SeekBar</a:t>
            </a:r>
            <a:endParaRPr lang="en-US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show the user what exact value the user is selecting</a:t>
            </a:r>
          </a:p>
          <a:p>
            <a:pPr lvl="1"/>
            <a:r>
              <a:rPr lang="en-US" sz="2000" dirty="0"/>
              <a:t>Just provide an implementation of the </a:t>
            </a:r>
            <a:r>
              <a:rPr lang="en-US" sz="2000" dirty="0" err="1"/>
              <a:t>onProgressChanged</a:t>
            </a:r>
            <a:r>
              <a:rPr lang="en-US" sz="2000" dirty="0"/>
              <a:t>() method:</a:t>
            </a:r>
          </a:p>
          <a:p>
            <a:pPr lvl="1">
              <a:buFont typeface="Wingdings" pitchFamily="2" charset="2"/>
              <a:buNone/>
            </a:pPr>
            <a:r>
              <a:rPr lang="en-US" sz="1800" b="1" dirty="0" err="1"/>
              <a:t>SeekBar</a:t>
            </a:r>
            <a:r>
              <a:rPr lang="en-US" sz="1800" dirty="0"/>
              <a:t> seek = (</a:t>
            </a:r>
            <a:r>
              <a:rPr lang="en-US" sz="1800" dirty="0" err="1"/>
              <a:t>SeekBar</a:t>
            </a:r>
            <a:r>
              <a:rPr lang="en-US" sz="1800" dirty="0"/>
              <a:t>) </a:t>
            </a:r>
            <a:r>
              <a:rPr lang="en-US" sz="1800" dirty="0" err="1"/>
              <a:t>findViewById</a:t>
            </a:r>
            <a:r>
              <a:rPr lang="en-US" sz="1800" dirty="0"/>
              <a:t>(R.id.seekbar1);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 err="1"/>
              <a:t>seek.</a:t>
            </a:r>
            <a:r>
              <a:rPr lang="en-US" sz="1800" b="1" dirty="0" err="1"/>
              <a:t>setOnSeekBarChangeListener</a:t>
            </a:r>
            <a:r>
              <a:rPr lang="en-US" sz="1800" dirty="0"/>
              <a:t>(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new </a:t>
            </a:r>
            <a:r>
              <a:rPr lang="en-US" sz="1800" dirty="0" err="1"/>
              <a:t>SeekBar.</a:t>
            </a:r>
            <a:r>
              <a:rPr lang="en-US" sz="1800" b="1" dirty="0" err="1"/>
              <a:t>OnSeekBarChangeListener</a:t>
            </a:r>
            <a:r>
              <a:rPr lang="en-US" sz="1800" b="1" dirty="0"/>
              <a:t>()</a:t>
            </a:r>
            <a:r>
              <a:rPr lang="en-US" sz="1800" dirty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{ </a:t>
            </a:r>
            <a:r>
              <a:rPr lang="en-US" sz="1800" dirty="0">
                <a:solidFill>
                  <a:srgbClr val="339933"/>
                </a:solidFill>
              </a:rPr>
              <a:t>//start anonymous class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public void </a:t>
            </a:r>
            <a:r>
              <a:rPr lang="en-US" sz="1800" b="1" dirty="0" err="1"/>
              <a:t>onProgressChanged</a:t>
            </a:r>
            <a:r>
              <a:rPr lang="en-US" sz="1800" dirty="0"/>
              <a:t>(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 err="1"/>
              <a:t>SeekBar</a:t>
            </a:r>
            <a:r>
              <a:rPr lang="en-US" sz="1800" dirty="0"/>
              <a:t> </a:t>
            </a:r>
            <a:r>
              <a:rPr lang="en-US" sz="1800" dirty="0" err="1"/>
              <a:t>seekBar</a:t>
            </a:r>
            <a:r>
              <a:rPr lang="en-US" sz="1800" dirty="0"/>
              <a:t>, 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progress,boolean</a:t>
            </a:r>
            <a:r>
              <a:rPr lang="en-US" sz="1800" dirty="0"/>
              <a:t> </a:t>
            </a:r>
            <a:r>
              <a:rPr lang="en-US" sz="1800" dirty="0" err="1"/>
              <a:t>fromTouch</a:t>
            </a:r>
            <a:r>
              <a:rPr lang="en-US" sz="1800" dirty="0"/>
              <a:t>) 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{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 ((</a:t>
            </a:r>
            <a:r>
              <a:rPr lang="en-US" sz="1800" dirty="0" err="1"/>
              <a:t>TextView</a:t>
            </a:r>
            <a:r>
              <a:rPr lang="en-US" sz="1800" dirty="0"/>
              <a:t>)</a:t>
            </a:r>
            <a:r>
              <a:rPr lang="en-US" sz="1800" dirty="0" err="1"/>
              <a:t>findViewById</a:t>
            </a:r>
            <a:r>
              <a:rPr lang="en-US" sz="1800" dirty="0"/>
              <a:t>(</a:t>
            </a:r>
            <a:r>
              <a:rPr lang="en-US" sz="1800" dirty="0" err="1"/>
              <a:t>R.id.seek_text</a:t>
            </a:r>
            <a:r>
              <a:rPr lang="en-US" sz="1800" dirty="0"/>
              <a:t>)).</a:t>
            </a:r>
            <a:r>
              <a:rPr lang="en-US" sz="1800" dirty="0" err="1"/>
              <a:t>setText</a:t>
            </a:r>
            <a:r>
              <a:rPr lang="en-US" sz="1800" dirty="0"/>
              <a:t>(“Value: “+progress);</a:t>
            </a:r>
          </a:p>
          <a:p>
            <a:pPr lvl="2">
              <a:buFont typeface="Wingdings" pitchFamily="2" charset="2"/>
              <a:buNone/>
            </a:pPr>
            <a:r>
              <a:rPr lang="en-US" sz="1800" dirty="0"/>
              <a:t> </a:t>
            </a:r>
            <a:r>
              <a:rPr lang="en-US" sz="1800" dirty="0" err="1"/>
              <a:t>seekBar.</a:t>
            </a:r>
            <a:r>
              <a:rPr lang="en-US" sz="1800" b="1" dirty="0" err="1"/>
              <a:t>setSecondaryProgress</a:t>
            </a:r>
            <a:r>
              <a:rPr lang="en-US" sz="1800" dirty="0"/>
              <a:t>((</a:t>
            </a:r>
            <a:r>
              <a:rPr lang="en-US" sz="1800" dirty="0" err="1"/>
              <a:t>progress+seekBar.getMax</a:t>
            </a:r>
            <a:r>
              <a:rPr lang="en-US" sz="1800" dirty="0"/>
              <a:t>())/2);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	   }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});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C94283C-080D-4587-BC52-794054DF8027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94D832-5BC0-4CB7-BE5A-E8D8052F7A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Displaying Rating Data with </a:t>
            </a:r>
            <a:r>
              <a:rPr lang="en-US" sz="3200" b="1"/>
              <a:t>RatingBar</a:t>
            </a:r>
            <a:endParaRPr lang="en-US" sz="320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RatingBar</a:t>
            </a:r>
            <a:r>
              <a:rPr lang="en-US"/>
              <a:t> has a more specific purpose: showing ratings or getting a rating from a user:</a:t>
            </a:r>
          </a:p>
          <a:p>
            <a:r>
              <a:rPr lang="en-US"/>
              <a:t>Here’s an example of an XML layout resource definition for a RatingBar with four stars: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&lt;RatingBar android:id=”@+id/ratebar1”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android:layout_width=”wrap_content”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android:layout_height=”wrap_content”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</a:t>
            </a:r>
            <a:r>
              <a:rPr lang="en-US" b="1">
                <a:solidFill>
                  <a:schemeClr val="tx1"/>
                </a:solidFill>
              </a:rPr>
              <a:t>numStars</a:t>
            </a:r>
            <a:r>
              <a:rPr lang="en-US">
                <a:solidFill>
                  <a:schemeClr val="tx1"/>
                </a:solidFill>
              </a:rPr>
              <a:t>=”4”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chemeClr val="tx1"/>
                </a:solidFill>
              </a:rPr>
              <a:t>android:</a:t>
            </a:r>
            <a:r>
              <a:rPr lang="en-US" b="1">
                <a:solidFill>
                  <a:schemeClr val="tx1"/>
                </a:solidFill>
              </a:rPr>
              <a:t>stepSiz</a:t>
            </a:r>
            <a:r>
              <a:rPr lang="en-US">
                <a:solidFill>
                  <a:schemeClr val="tx1"/>
                </a:solidFill>
              </a:rPr>
              <a:t>e=”0.25” /&gt;</a:t>
            </a:r>
          </a:p>
          <a:p>
            <a:r>
              <a:rPr lang="en-US"/>
              <a:t>Here, users can choose any rating value between 0 and 4.0, but only in increments of 0.25, the </a:t>
            </a:r>
            <a:r>
              <a:rPr lang="en-US" b="1"/>
              <a:t>stepSize</a:t>
            </a:r>
            <a:r>
              <a:rPr lang="en-US"/>
              <a:t> value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D51FA7D-1F38-4680-B4DA-2EFCA5CC3538}" type="datetime1">
              <a:rPr lang="en-US" smtClean="0"/>
              <a:pPr/>
              <a:t>9/21/21</a:t>
            </a:fld>
            <a:endParaRPr lang="en-US"/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1AB315-2F92-4F34-A040-BE70AA91134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9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5625</Words>
  <Application>Microsoft Macintosh PowerPoint</Application>
  <PresentationFormat>Widescreen</PresentationFormat>
  <Paragraphs>670</Paragraphs>
  <Slides>68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Wingdings</vt:lpstr>
      <vt:lpstr>Office Theme</vt:lpstr>
      <vt:lpstr>COMP3074 Mobile App Development I</vt:lpstr>
      <vt:lpstr>Today</vt:lpstr>
      <vt:lpstr>Progress Indicators</vt:lpstr>
      <vt:lpstr>Progress Indicators</vt:lpstr>
      <vt:lpstr>Progress Indicators</vt:lpstr>
      <vt:lpstr>Progress Indicators</vt:lpstr>
      <vt:lpstr>Adjusting Progress with SeekBar</vt:lpstr>
      <vt:lpstr>Adjusting Progress with SeekBar</vt:lpstr>
      <vt:lpstr>Displaying Rating Data with RatingBar</vt:lpstr>
      <vt:lpstr>Displaying Rating Data with RatingBar</vt:lpstr>
      <vt:lpstr>Working with Styles</vt:lpstr>
      <vt:lpstr>Working with Styles</vt:lpstr>
      <vt:lpstr>Working with Styles</vt:lpstr>
      <vt:lpstr>Working with Styles</vt:lpstr>
      <vt:lpstr>Working with Themes</vt:lpstr>
      <vt:lpstr>Working with Themes</vt:lpstr>
      <vt:lpstr>Styles Example</vt:lpstr>
      <vt:lpstr>Working with Dialogs</vt:lpstr>
      <vt:lpstr>Working with Dialogs</vt:lpstr>
      <vt:lpstr>Working with Dialogs</vt:lpstr>
      <vt:lpstr>Designing UI with Views</vt:lpstr>
      <vt:lpstr>Using Data-Driven Containers</vt:lpstr>
      <vt:lpstr>Using Data-Driven Containers</vt:lpstr>
      <vt:lpstr>Using the ArrayAdapter</vt:lpstr>
      <vt:lpstr>Using the CursorAdapter</vt:lpstr>
      <vt:lpstr>Using the CursorAdapter</vt:lpstr>
      <vt:lpstr>Binding Data to the AdapterView</vt:lpstr>
      <vt:lpstr>Binding Data to the AdapterView</vt:lpstr>
      <vt:lpstr>Handling Selection Events</vt:lpstr>
      <vt:lpstr>ListView example</vt:lpstr>
      <vt:lpstr>Adapter</vt:lpstr>
      <vt:lpstr>Create ListView</vt:lpstr>
      <vt:lpstr>Create ListView</vt:lpstr>
      <vt:lpstr>ListView</vt:lpstr>
      <vt:lpstr>Using the CursorAdapter</vt:lpstr>
      <vt:lpstr>Using CursorAdapters</vt:lpstr>
      <vt:lpstr>Using the CursorAdapter</vt:lpstr>
      <vt:lpstr>Using the ListActivity</vt:lpstr>
      <vt:lpstr>Using the ListActivity</vt:lpstr>
      <vt:lpstr>Using the ListActivity</vt:lpstr>
      <vt:lpstr>Drawing on the Screen</vt:lpstr>
      <vt:lpstr>Drawing on the Screen</vt:lpstr>
      <vt:lpstr>Drawing on the Screen</vt:lpstr>
      <vt:lpstr>Drawing on the Screen</vt:lpstr>
      <vt:lpstr>Drawing on the Screen</vt:lpstr>
      <vt:lpstr>Drawing on the Screen</vt:lpstr>
      <vt:lpstr>Working with Paint Styles</vt:lpstr>
      <vt:lpstr>Canvas and Paint</vt:lpstr>
      <vt:lpstr>Working with Paint Gradients</vt:lpstr>
      <vt:lpstr>Working with Paint</vt:lpstr>
      <vt:lpstr>Working with Linear Gradients</vt:lpstr>
      <vt:lpstr>FRAGMENTS</vt:lpstr>
      <vt:lpstr>FRAGMENTS</vt:lpstr>
      <vt:lpstr>FRAGMENTS</vt:lpstr>
      <vt:lpstr>FRAGMENTS</vt:lpstr>
      <vt:lpstr>FRAGMENTS</vt:lpstr>
      <vt:lpstr>Fragment’s life cycle</vt:lpstr>
      <vt:lpstr>Fragment’s life cycle</vt:lpstr>
      <vt:lpstr>Fragment’s life cycle</vt:lpstr>
      <vt:lpstr>Interactions between Fragments</vt:lpstr>
      <vt:lpstr>Interactions between Fragments</vt:lpstr>
      <vt:lpstr>Building a Dynamic UI with Fragments</vt:lpstr>
      <vt:lpstr>Building a Flexible UI </vt:lpstr>
      <vt:lpstr>Google Play Style Tabs using TabLayout</vt:lpstr>
      <vt:lpstr>ViewPager With Screen Slide &amp; Tabs</vt:lpstr>
      <vt:lpstr>ViewPager With Screen Slide &amp; Tabs</vt:lpstr>
      <vt:lpstr>Fragment’s Communication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COMP3074 Mobile App Development I</dc:title>
  <dc:creator>Przemyslaw Pawluk</dc:creator>
  <cp:lastModifiedBy>Microsoft Office User</cp:lastModifiedBy>
  <cp:revision>6</cp:revision>
  <dcterms:created xsi:type="dcterms:W3CDTF">2020-09-22T00:49:24Z</dcterms:created>
  <dcterms:modified xsi:type="dcterms:W3CDTF">2021-09-22T17:43:42Z</dcterms:modified>
</cp:coreProperties>
</file>