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handoutMasterIdLst>
    <p:handoutMasterId r:id="rId42"/>
  </p:handoutMasterIdLst>
  <p:sldIdLst>
    <p:sldId id="256" r:id="rId2"/>
    <p:sldId id="504" r:id="rId3"/>
    <p:sldId id="50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5" r:id="rId23"/>
    <p:sldId id="486" r:id="rId24"/>
    <p:sldId id="487" r:id="rId25"/>
    <p:sldId id="488" r:id="rId26"/>
    <p:sldId id="288" r:id="rId27"/>
    <p:sldId id="491" r:id="rId28"/>
    <p:sldId id="492" r:id="rId29"/>
    <p:sldId id="493" r:id="rId30"/>
    <p:sldId id="494" r:id="rId31"/>
    <p:sldId id="495" r:id="rId32"/>
    <p:sldId id="496" r:id="rId33"/>
    <p:sldId id="497" r:id="rId34"/>
    <p:sldId id="503" r:id="rId35"/>
    <p:sldId id="499" r:id="rId36"/>
    <p:sldId id="500" r:id="rId37"/>
    <p:sldId id="508" r:id="rId38"/>
    <p:sldId id="509" r:id="rId39"/>
    <p:sldId id="5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6600"/>
    <a:srgbClr val="008000"/>
    <a:srgbClr val="009900"/>
    <a:srgbClr val="339966"/>
    <a:srgbClr val="808080"/>
    <a:srgbClr val="8FFFD2"/>
    <a:srgbClr val="00FF99"/>
    <a:srgbClr val="A2CEB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0"/>
    <p:restoredTop sz="96786" autoAdjust="0"/>
  </p:normalViewPr>
  <p:slideViewPr>
    <p:cSldViewPr showGuides="1">
      <p:cViewPr varScale="1">
        <p:scale>
          <a:sx n="149" d="100"/>
          <a:sy n="149" d="100"/>
        </p:scale>
        <p:origin x="184" y="440"/>
      </p:cViewPr>
      <p:guideLst>
        <p:guide orient="horz" pos="2160"/>
        <p:guide pos="3840"/>
      </p:guideLst>
    </p:cSldViewPr>
  </p:slideViewPr>
  <p:notesTextViewPr>
    <p:cViewPr>
      <p:scale>
        <a:sx n="100" d="100"/>
        <a:sy n="100" d="100"/>
      </p:scale>
      <p:origin x="0" y="0"/>
    </p:cViewPr>
  </p:notesTextViewPr>
  <p:notesViewPr>
    <p:cSldViewPr showGuides="1">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811B29-29C4-4B34-8EC5-0C0F787F5C8A}" type="slidenum">
              <a:rPr lang="en-US"/>
              <a:pPr>
                <a:defRPr/>
              </a:pPr>
              <a:t>‹#›</a:t>
            </a:fld>
            <a:endParaRPr lang="en-US"/>
          </a:p>
        </p:txBody>
      </p:sp>
    </p:spTree>
    <p:extLst>
      <p:ext uri="{BB962C8B-B14F-4D97-AF65-F5344CB8AC3E}">
        <p14:creationId xmlns:p14="http://schemas.microsoft.com/office/powerpoint/2010/main" val="294717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93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8DDC40-83CD-4B53-8D1C-842A3CBCE800}" type="slidenum">
              <a:rPr lang="en-US"/>
              <a:pPr>
                <a:defRPr/>
              </a:pPr>
              <a:t>‹#›</a:t>
            </a:fld>
            <a:endParaRPr lang="en-US"/>
          </a:p>
        </p:txBody>
      </p:sp>
    </p:spTree>
    <p:extLst>
      <p:ext uri="{BB962C8B-B14F-4D97-AF65-F5344CB8AC3E}">
        <p14:creationId xmlns:p14="http://schemas.microsoft.com/office/powerpoint/2010/main" val="1048608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9D953D-192A-4F4A-A51F-DC3C7E58A63A}" type="slidenum">
              <a:rPr lang="en-US" smtClean="0"/>
              <a:pPr/>
              <a:t>19</a:t>
            </a:fld>
            <a:endParaRPr lang="en-US"/>
          </a:p>
        </p:txBody>
      </p:sp>
    </p:spTree>
    <p:extLst>
      <p:ext uri="{BB962C8B-B14F-4D97-AF65-F5344CB8AC3E}">
        <p14:creationId xmlns:p14="http://schemas.microsoft.com/office/powerpoint/2010/main" val="416249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Get</a:t>
            </a:r>
            <a:r>
              <a:rPr lang="en-US" baseline="0" dirty="0"/>
              <a:t> </a:t>
            </a:r>
            <a:r>
              <a:rPr lang="en-US" sz="1400" b="1" baseline="0" dirty="0" err="1">
                <a:solidFill>
                  <a:srgbClr val="FF0000"/>
                </a:solidFill>
              </a:rPr>
              <a:t>ListViewCursorAdaptor</a:t>
            </a:r>
            <a:r>
              <a:rPr lang="en-US" sz="1400" b="1" baseline="0" dirty="0">
                <a:solidFill>
                  <a:srgbClr val="FF0000"/>
                </a:solidFill>
              </a:rPr>
              <a:t> </a:t>
            </a:r>
            <a:r>
              <a:rPr lang="en-US" baseline="0" dirty="0"/>
              <a:t>from Week 8</a:t>
            </a:r>
            <a:endParaRPr lang="en-US" dirty="0"/>
          </a:p>
        </p:txBody>
      </p:sp>
      <p:sp>
        <p:nvSpPr>
          <p:cNvPr id="4" name="Slide Number Placeholder 3"/>
          <p:cNvSpPr>
            <a:spLocks noGrp="1"/>
          </p:cNvSpPr>
          <p:nvPr>
            <p:ph type="sldNum" sz="quarter" idx="10"/>
          </p:nvPr>
        </p:nvSpPr>
        <p:spPr/>
        <p:txBody>
          <a:bodyPr/>
          <a:lstStyle/>
          <a:p>
            <a:fld id="{619D953D-192A-4F4A-A51F-DC3C7E58A63A}" type="slidenum">
              <a:rPr lang="en-US" smtClean="0"/>
              <a:pPr/>
              <a:t>21</a:t>
            </a:fld>
            <a:endParaRPr lang="en-US"/>
          </a:p>
        </p:txBody>
      </p:sp>
    </p:spTree>
    <p:extLst>
      <p:ext uri="{BB962C8B-B14F-4D97-AF65-F5344CB8AC3E}">
        <p14:creationId xmlns:p14="http://schemas.microsoft.com/office/powerpoint/2010/main" val="264696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DDC40-83CD-4B53-8D1C-842A3CBCE800}" type="slidenum">
              <a:rPr lang="en-US" smtClean="0"/>
              <a:pPr>
                <a:defRPr/>
              </a:pPr>
              <a:t>33</a:t>
            </a:fld>
            <a:endParaRPr lang="en-US"/>
          </a:p>
        </p:txBody>
      </p:sp>
    </p:spTree>
    <p:extLst>
      <p:ext uri="{BB962C8B-B14F-4D97-AF65-F5344CB8AC3E}">
        <p14:creationId xmlns:p14="http://schemas.microsoft.com/office/powerpoint/2010/main" val="348236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DDC40-83CD-4B53-8D1C-842A3CBCE800}" type="slidenum">
              <a:rPr lang="en-US" smtClean="0"/>
              <a:pPr>
                <a:defRPr/>
              </a:pPr>
              <a:t>34</a:t>
            </a:fld>
            <a:endParaRPr lang="en-US"/>
          </a:p>
        </p:txBody>
      </p:sp>
    </p:spTree>
    <p:extLst>
      <p:ext uri="{BB962C8B-B14F-4D97-AF65-F5344CB8AC3E}">
        <p14:creationId xmlns:p14="http://schemas.microsoft.com/office/powerpoint/2010/main" val="348236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AD40FD-2C96-4E7D-A16F-52A8AB2151FB}" type="slidenum">
              <a:rPr lang="en-US" smtClean="0"/>
              <a:pPr>
                <a:defRPr/>
              </a:pPr>
              <a:t>39</a:t>
            </a:fld>
            <a:endParaRPr lang="en-US"/>
          </a:p>
        </p:txBody>
      </p:sp>
    </p:spTree>
    <p:extLst>
      <p:ext uri="{BB962C8B-B14F-4D97-AF65-F5344CB8AC3E}">
        <p14:creationId xmlns:p14="http://schemas.microsoft.com/office/powerpoint/2010/main" val="71376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70A3D12-C70F-4D7B-97A1-B6B129B0D1FD}" type="datetime1">
              <a:rPr lang="en-US" smtClean="0"/>
              <a:pPr>
                <a:defRPr/>
              </a:pPr>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6F77B5-45E9-4C62-8106-94DAD49197F0}" type="slidenum">
              <a:rPr lang="en-US" smtClean="0"/>
              <a:pPr>
                <a:defRPr/>
              </a:pPr>
              <a:t>‹#›</a:t>
            </a:fld>
            <a:endParaRPr lang="en-US"/>
          </a:p>
        </p:txBody>
      </p:sp>
    </p:spTree>
    <p:extLst>
      <p:ext uri="{BB962C8B-B14F-4D97-AF65-F5344CB8AC3E}">
        <p14:creationId xmlns:p14="http://schemas.microsoft.com/office/powerpoint/2010/main" val="342706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11804888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8303668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A5C177D-2C77-48D6-866F-89AFA25C7070}" type="datetime1">
              <a:rPr lang="en-US" smtClean="0"/>
              <a:pPr>
                <a:defRPr/>
              </a:pPr>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8A0A1C8-ED3F-42A0-8379-DC754180040E}" type="slidenum">
              <a:rPr lang="en-US" smtClean="0"/>
              <a:pPr>
                <a:defRPr/>
              </a:pPr>
              <a:t>‹#›</a:t>
            </a:fld>
            <a:endParaRPr lang="en-US"/>
          </a:p>
        </p:txBody>
      </p:sp>
    </p:spTree>
    <p:extLst>
      <p:ext uri="{BB962C8B-B14F-4D97-AF65-F5344CB8AC3E}">
        <p14:creationId xmlns:p14="http://schemas.microsoft.com/office/powerpoint/2010/main" val="345243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90234709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76351144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14501315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864686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10354132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94845278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10/5/21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49636538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7493B8C-A599-44A3-AB2F-69D19AB21A3D}" type="datetime1">
              <a:rPr lang="en-US" smtClean="0"/>
              <a:pPr>
                <a:defRPr/>
              </a:pPr>
              <a:t>10/5/21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474526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database/sqlite/SQLiteDatabase.html%23query(java.lang.String,%20java.lang.String%5B%5D,%20java.lang.String,%20java.lang.String%5B%5D,%20java.lang.String,%20java.lang.String,%20java.lang.String,%20java.lang.String)"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database/sqlite/SQLiteDatabase.html" TargetMode="External"/><Relationship Id="rId4" Type="http://schemas.openxmlformats.org/officeDocument/2006/relationships/hyperlink" Target="http://developer.android.com/reference/android/database/Curs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guide/topics/data/data-storage.html%23filesInternal" TargetMode="External"/><Relationship Id="rId2" Type="http://schemas.openxmlformats.org/officeDocument/2006/relationships/hyperlink" Target="http://developer.android.com/guide/topics/data/data-storage.html%23pref"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data/data-storage.html%23filesExtern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androidhive.info/2011/11/android-sqlite-database-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guide/topics/data/data-storage.html%23netw" TargetMode="External"/><Relationship Id="rId2" Type="http://schemas.openxmlformats.org/officeDocument/2006/relationships/hyperlink" Target="http://developer.android.com/guide/topics/data/data-storage.html%23db"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providers/content-provider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eveloper.android.com/reference/android/net/package-summary.html" TargetMode="External"/><Relationship Id="rId2" Type="http://schemas.openxmlformats.org/officeDocument/2006/relationships/hyperlink" Target="http://developer.android.com/reference/java/net/package-summary.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guide/topics/data/data-storag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developer.android.com/training/basics/data-storage/databases.html" TargetMode="External"/><Relationship Id="rId4" Type="http://schemas.openxmlformats.org/officeDocument/2006/relationships/hyperlink" Target="http://developer.android.com/guide/topics/ui/setting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DF666-C0D4-FE42-B924-A4CD6AC20036}"/>
              </a:ext>
            </a:extLst>
          </p:cNvPr>
          <p:cNvSpPr>
            <a:spLocks noGrp="1"/>
          </p:cNvSpPr>
          <p:nvPr>
            <p:ph type="ctrTitle"/>
          </p:nvPr>
        </p:nvSpPr>
        <p:spPr/>
        <p:txBody>
          <a:bodyPr/>
          <a:lstStyle/>
          <a:p>
            <a:r>
              <a:rPr lang="en-US" dirty="0"/>
              <a:t>COMP3074 Mobile App Development I</a:t>
            </a:r>
          </a:p>
        </p:txBody>
      </p:sp>
      <p:sp>
        <p:nvSpPr>
          <p:cNvPr id="5" name="Subtitle 4">
            <a:extLst>
              <a:ext uri="{FF2B5EF4-FFF2-40B4-BE49-F238E27FC236}">
                <a16:creationId xmlns:a16="http://schemas.microsoft.com/office/drawing/2014/main" id="{E6D31BC3-0042-2244-8116-6C02F472966F}"/>
              </a:ext>
            </a:extLst>
          </p:cNvPr>
          <p:cNvSpPr>
            <a:spLocks noGrp="1"/>
          </p:cNvSpPr>
          <p:nvPr>
            <p:ph type="subTitle" idx="1"/>
          </p:nvPr>
        </p:nvSpPr>
        <p:spPr/>
        <p:txBody>
          <a:bodyPr/>
          <a:lstStyle/>
          <a:p>
            <a:r>
              <a:rPr lang="en-US" dirty="0"/>
              <a:t>Week 4</a:t>
            </a:r>
          </a:p>
        </p:txBody>
      </p:sp>
      <p:sp>
        <p:nvSpPr>
          <p:cNvPr id="2050" name="Date Placeholder 3"/>
          <p:cNvSpPr>
            <a:spLocks noGrp="1"/>
          </p:cNvSpPr>
          <p:nvPr>
            <p:ph type="dt" sz="half" idx="10"/>
          </p:nvPr>
        </p:nvSpPr>
        <p:spPr>
          <a:noFill/>
        </p:spPr>
        <p:txBody>
          <a:bodyPr/>
          <a:lstStyle/>
          <a:p>
            <a:fld id="{E49F87CD-738B-4E6F-B590-E5E230E6A87B}" type="datetime1">
              <a:rPr lang="en-US" smtClean="0"/>
              <a:pPr/>
              <a:t>10/5/21</a:t>
            </a:fld>
            <a:endParaRPr lang="en-US"/>
          </a:p>
        </p:txBody>
      </p:sp>
      <p:sp>
        <p:nvSpPr>
          <p:cNvPr id="2052" name="Slide Number Placeholder 5"/>
          <p:cNvSpPr>
            <a:spLocks noGrp="1"/>
          </p:cNvSpPr>
          <p:nvPr>
            <p:ph type="sldNum" sz="quarter" idx="12"/>
          </p:nvPr>
        </p:nvSpPr>
        <p:spPr>
          <a:noFill/>
        </p:spPr>
        <p:txBody>
          <a:bodyPr/>
          <a:lstStyle/>
          <a:p>
            <a:fld id="{12D98893-D8E3-457E-9512-DA6F4547430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dirty="0">
                <a:latin typeface="Arial" charset="0"/>
              </a:rPr>
              <a:t>Working with Cursors</a:t>
            </a:r>
          </a:p>
        </p:txBody>
      </p:sp>
      <p:sp>
        <p:nvSpPr>
          <p:cNvPr id="23555" name="Content Placeholder 2"/>
          <p:cNvSpPr>
            <a:spLocks noGrp="1"/>
          </p:cNvSpPr>
          <p:nvPr>
            <p:ph idx="1"/>
          </p:nvPr>
        </p:nvSpPr>
        <p:spPr/>
        <p:txBody>
          <a:bodyPr>
            <a:normAutofit/>
          </a:bodyPr>
          <a:lstStyle/>
          <a:p>
            <a:r>
              <a:rPr lang="en-CA" dirty="0"/>
              <a:t>Previous example is similar to SQL statement below:</a:t>
            </a:r>
          </a:p>
          <a:p>
            <a:pPr marL="0" indent="0">
              <a:buNone/>
            </a:pPr>
            <a:r>
              <a:rPr lang="en-US" dirty="0"/>
              <a:t>String </a:t>
            </a:r>
            <a:r>
              <a:rPr lang="en-US" dirty="0" err="1"/>
              <a:t>queryString</a:t>
            </a:r>
            <a:r>
              <a:rPr lang="en-US" dirty="0"/>
              <a:t> =</a:t>
            </a:r>
          </a:p>
          <a:p>
            <a:pPr marL="0" indent="0">
              <a:buNone/>
            </a:pPr>
            <a:r>
              <a:rPr lang="en-US" dirty="0"/>
              <a:t>    "SELECT column1, (SELECT max(column1) FROM table1) AS max FROM table1 " +</a:t>
            </a:r>
          </a:p>
          <a:p>
            <a:pPr marL="0" indent="0">
              <a:buNone/>
            </a:pPr>
            <a:r>
              <a:rPr lang="en-US" dirty="0"/>
              <a:t>    "WHERE column1 = ? OR column1 = ? ORDER BY column1";</a:t>
            </a:r>
          </a:p>
          <a:p>
            <a:r>
              <a:rPr lang="en-US" dirty="0" err="1"/>
              <a:t>sqLiteDatabase.rawQuery</a:t>
            </a:r>
            <a:r>
              <a:rPr lang="en-US" dirty="0"/>
              <a:t>(</a:t>
            </a:r>
            <a:r>
              <a:rPr lang="en-US" dirty="0" err="1"/>
              <a:t>queryString</a:t>
            </a:r>
            <a:r>
              <a:rPr lang="en-US" dirty="0"/>
              <a:t>, </a:t>
            </a:r>
            <a:r>
              <a:rPr lang="en-US" dirty="0" err="1"/>
              <a:t>whereArgs</a:t>
            </a:r>
            <a:r>
              <a:rPr lang="en-US" dirty="0"/>
              <a:t>);</a:t>
            </a:r>
            <a:endParaRPr lang="ro-RO" dirty="0"/>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10</a:t>
            </a:fld>
            <a:endParaRPr lang="en-US">
              <a:solidFill>
                <a:srgbClr val="339966"/>
              </a:solidFill>
            </a:endParaRPr>
          </a:p>
        </p:txBody>
      </p:sp>
    </p:spTree>
    <p:extLst>
      <p:ext uri="{BB962C8B-B14F-4D97-AF65-F5344CB8AC3E}">
        <p14:creationId xmlns:p14="http://schemas.microsoft.com/office/powerpoint/2010/main" val="141263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dirty="0"/>
              <a:t>query() Example</a:t>
            </a:r>
            <a:endParaRPr lang="en-US" dirty="0">
              <a:latin typeface="Arial" charset="0"/>
            </a:endParaRPr>
          </a:p>
        </p:txBody>
      </p:sp>
      <p:sp>
        <p:nvSpPr>
          <p:cNvPr id="24579" name="Content Placeholder 2"/>
          <p:cNvSpPr>
            <a:spLocks noGrp="1"/>
          </p:cNvSpPr>
          <p:nvPr>
            <p:ph idx="1"/>
          </p:nvPr>
        </p:nvSpPr>
        <p:spPr/>
        <p:txBody>
          <a:bodyPr>
            <a:normAutofit/>
          </a:bodyPr>
          <a:lstStyle/>
          <a:p>
            <a:r>
              <a:rPr lang="en-US" dirty="0">
                <a:hlinkClick r:id="rId2"/>
              </a:rPr>
              <a:t>query(</a:t>
            </a:r>
            <a:r>
              <a:rPr lang="en-US" dirty="0">
                <a:hlinkClick r:id="rId3"/>
              </a:rPr>
              <a:t>String table, String[] columns, String selection, String[] selectionArgs, String groupBy, String having, String orderBy, String limit)</a:t>
            </a:r>
          </a:p>
          <a:p>
            <a:r>
              <a:rPr lang="en-US" dirty="0"/>
              <a:t>Query the given table, returning a </a:t>
            </a:r>
            <a:r>
              <a:rPr lang="en-US" dirty="0">
                <a:hlinkClick r:id="rId4"/>
              </a:rPr>
              <a:t>Cursor over the result set.	</a:t>
            </a:r>
          </a:p>
          <a:p>
            <a:r>
              <a:rPr lang="en-US" dirty="0">
                <a:hlinkClick r:id="rId5"/>
              </a:rPr>
              <a:t>http://developer.android.com/reference/android/database/sqlite/SQLiteDatabase.html</a:t>
            </a:r>
            <a:endParaRPr lang="en-US" dirty="0">
              <a:hlinkClick r:id="rId4"/>
            </a:endParaRPr>
          </a:p>
          <a:p>
            <a:endParaRPr lang="en-US" dirty="0">
              <a:hlinkClick r:id="rId4"/>
            </a:endParaRPr>
          </a:p>
        </p:txBody>
      </p:sp>
      <p:sp>
        <p:nvSpPr>
          <p:cNvPr id="2458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3544921-F0FD-8146-BC19-3E978F149AC9}" type="datetime1">
              <a:rPr lang="en-US">
                <a:solidFill>
                  <a:srgbClr val="339966"/>
                </a:solidFill>
              </a:rPr>
              <a:pPr eaLnBrk="1" hangingPunct="1"/>
              <a:t>10/5/21</a:t>
            </a:fld>
            <a:endParaRPr lang="en-US">
              <a:solidFill>
                <a:srgbClr val="339966"/>
              </a:solidFill>
            </a:endParaRP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FAD39-923A-9841-9730-38E935AF7260}" type="slidenum">
              <a:rPr lang="en-US">
                <a:solidFill>
                  <a:srgbClr val="339966"/>
                </a:solidFill>
              </a:rPr>
              <a:pPr eaLnBrk="1" hangingPunct="1"/>
              <a:t>11</a:t>
            </a:fld>
            <a:endParaRPr lang="en-US">
              <a:solidFill>
                <a:srgbClr val="339966"/>
              </a:solidFill>
            </a:endParaRPr>
          </a:p>
        </p:txBody>
      </p:sp>
    </p:spTree>
    <p:extLst>
      <p:ext uri="{BB962C8B-B14F-4D97-AF65-F5344CB8AC3E}">
        <p14:creationId xmlns:p14="http://schemas.microsoft.com/office/powerpoint/2010/main" val="88870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0"/>
            <a:ext cx="10515600" cy="1325563"/>
          </a:xfrm>
        </p:spPr>
        <p:txBody>
          <a:bodyPr>
            <a:normAutofit/>
          </a:bodyPr>
          <a:lstStyle/>
          <a:p>
            <a:r>
              <a:rPr lang="en-US" dirty="0"/>
              <a:t>Table: Parameters of the query() method</a:t>
            </a:r>
            <a:endParaRPr lang="en-US" dirty="0">
              <a:latin typeface="Arial"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2018765"/>
              </p:ext>
            </p:extLst>
          </p:nvPr>
        </p:nvGraphicFramePr>
        <p:xfrm>
          <a:off x="838200" y="1256973"/>
          <a:ext cx="10515600" cy="553309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248">
                <a:tc>
                  <a:txBody>
                    <a:bodyPr/>
                    <a:lstStyle/>
                    <a:p>
                      <a:r>
                        <a:rPr lang="en-US" sz="1800" b="1" kern="1200" dirty="0">
                          <a:solidFill>
                            <a:schemeClr val="lt1"/>
                          </a:solidFill>
                          <a:latin typeface="+mn-lt"/>
                          <a:ea typeface="+mn-ea"/>
                          <a:cs typeface="+mn-cs"/>
                        </a:rPr>
                        <a:t>Parameter</a:t>
                      </a:r>
                      <a:endParaRPr lang="en-US" dirty="0"/>
                    </a:p>
                  </a:txBody>
                  <a:tcPr/>
                </a:tc>
                <a:tc>
                  <a:txBody>
                    <a:bodyPr/>
                    <a:lstStyle/>
                    <a:p>
                      <a:r>
                        <a:rPr lang="en-US" sz="1800" b="1" kern="1200" dirty="0">
                          <a:solidFill>
                            <a:schemeClr val="lt1"/>
                          </a:solidFill>
                          <a:latin typeface="+mn-lt"/>
                          <a:ea typeface="+mn-ea"/>
                          <a:cs typeface="+mn-cs"/>
                        </a:rPr>
                        <a:t>Comment</a:t>
                      </a:r>
                      <a:endParaRPr lang="en-US" dirty="0"/>
                    </a:p>
                  </a:txBody>
                  <a:tcPr/>
                </a:tc>
                <a:extLst>
                  <a:ext uri="{0D108BD9-81ED-4DB2-BD59-A6C34878D82A}">
                    <a16:rowId xmlns:a16="http://schemas.microsoft.com/office/drawing/2014/main" val="10000"/>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tbName</a:t>
                      </a:r>
                      <a:endParaRPr lang="en-US" sz="1600" dirty="0"/>
                    </a:p>
                  </a:txBody>
                  <a:tcPr/>
                </a:tc>
                <a:tc>
                  <a:txBody>
                    <a:bodyPr/>
                    <a:lstStyle/>
                    <a:p>
                      <a:r>
                        <a:rPr lang="en-US" sz="1600" kern="1200" dirty="0">
                          <a:solidFill>
                            <a:schemeClr val="dk1"/>
                          </a:solidFill>
                          <a:latin typeface="+mn-lt"/>
                          <a:ea typeface="+mn-ea"/>
                          <a:cs typeface="+mn-cs"/>
                        </a:rPr>
                        <a:t>The table name to compile the query against.</a:t>
                      </a:r>
                      <a:endParaRPr lang="en-US" sz="1600" dirty="0"/>
                    </a:p>
                  </a:txBody>
                  <a:tcPr/>
                </a:tc>
                <a:extLst>
                  <a:ext uri="{0D108BD9-81ED-4DB2-BD59-A6C34878D82A}">
                    <a16:rowId xmlns:a16="http://schemas.microsoft.com/office/drawing/2014/main" val="10001"/>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columnNames</a:t>
                      </a:r>
                      <a:endParaRPr lang="en-US" sz="1600" dirty="0"/>
                    </a:p>
                  </a:txBody>
                  <a:tcPr/>
                </a:tc>
                <a:tc>
                  <a:txBody>
                    <a:bodyPr/>
                    <a:lstStyle/>
                    <a:p>
                      <a:r>
                        <a:rPr lang="en-US" sz="1600" kern="1200" dirty="0">
                          <a:solidFill>
                            <a:schemeClr val="dk1"/>
                          </a:solidFill>
                          <a:latin typeface="+mn-lt"/>
                          <a:ea typeface="+mn-ea"/>
                          <a:cs typeface="+mn-cs"/>
                        </a:rPr>
                        <a:t>A list of which table columns to return. Passing "null" will return all columns.</a:t>
                      </a:r>
                      <a:endParaRPr lang="en-US" sz="1600" dirty="0"/>
                    </a:p>
                  </a:txBody>
                  <a:tcPr/>
                </a:tc>
                <a:extLst>
                  <a:ext uri="{0D108BD9-81ED-4DB2-BD59-A6C34878D82A}">
                    <a16:rowId xmlns:a16="http://schemas.microsoft.com/office/drawing/2014/main" val="10002"/>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whereClause</a:t>
                      </a:r>
                      <a:endParaRPr lang="en-US" sz="1600" dirty="0"/>
                    </a:p>
                  </a:txBody>
                  <a:tcPr/>
                </a:tc>
                <a:tc>
                  <a:txBody>
                    <a:bodyPr/>
                    <a:lstStyle/>
                    <a:p>
                      <a:r>
                        <a:rPr lang="en-US" sz="1600" kern="1200" dirty="0">
                          <a:solidFill>
                            <a:schemeClr val="dk1"/>
                          </a:solidFill>
                          <a:latin typeface="+mn-lt"/>
                          <a:ea typeface="+mn-ea"/>
                          <a:cs typeface="+mn-cs"/>
                        </a:rPr>
                        <a:t>Where-clause, i.e. filter for the selection of data, null will select all data.</a:t>
                      </a:r>
                      <a:endParaRPr lang="en-US" sz="1600" dirty="0"/>
                    </a:p>
                  </a:txBody>
                  <a:tcPr/>
                </a:tc>
                <a:extLst>
                  <a:ext uri="{0D108BD9-81ED-4DB2-BD59-A6C34878D82A}">
                    <a16:rowId xmlns:a16="http://schemas.microsoft.com/office/drawing/2014/main" val="10003"/>
                  </a:ext>
                </a:extLst>
              </a:tr>
              <a:tr h="1157190">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selectionArgs</a:t>
                      </a:r>
                      <a:endParaRPr lang="en-US" sz="1600" dirty="0"/>
                    </a:p>
                  </a:txBody>
                  <a:tcPr/>
                </a:tc>
                <a:tc>
                  <a:txBody>
                    <a:bodyPr/>
                    <a:lstStyle/>
                    <a:p>
                      <a:r>
                        <a:rPr lang="en-US" sz="1600" kern="1200" dirty="0">
                          <a:solidFill>
                            <a:schemeClr val="dk1"/>
                          </a:solidFill>
                          <a:latin typeface="+mn-lt"/>
                          <a:ea typeface="+mn-ea"/>
                          <a:cs typeface="+mn-cs"/>
                        </a:rPr>
                        <a:t>You may include ?s in the "</a:t>
                      </a:r>
                      <a:r>
                        <a:rPr lang="en-US" sz="1600" kern="1200" dirty="0" err="1">
                          <a:solidFill>
                            <a:schemeClr val="dk1"/>
                          </a:solidFill>
                          <a:latin typeface="+mn-lt"/>
                          <a:ea typeface="+mn-ea"/>
                          <a:cs typeface="+mn-cs"/>
                        </a:rPr>
                        <a:t>whereClause</a:t>
                      </a:r>
                      <a:r>
                        <a:rPr lang="en-US" sz="1600" kern="1200" dirty="0">
                          <a:solidFill>
                            <a:schemeClr val="dk1"/>
                          </a:solidFill>
                          <a:latin typeface="+mn-lt"/>
                          <a:ea typeface="+mn-ea"/>
                          <a:cs typeface="+mn-cs"/>
                        </a:rPr>
                        <a:t>"". These placeholders will get replaced by the values from the </a:t>
                      </a:r>
                      <a:r>
                        <a:rPr lang="en-US" sz="1600" kern="1200" dirty="0" err="1">
                          <a:solidFill>
                            <a:schemeClr val="dk1"/>
                          </a:solidFill>
                          <a:latin typeface="+mn-lt"/>
                          <a:ea typeface="+mn-ea"/>
                          <a:cs typeface="+mn-cs"/>
                        </a:rPr>
                        <a:t>selectionArgs</a:t>
                      </a:r>
                      <a:r>
                        <a:rPr lang="en-US" sz="1600" kern="1200" dirty="0">
                          <a:solidFill>
                            <a:schemeClr val="dk1"/>
                          </a:solidFill>
                          <a:latin typeface="+mn-lt"/>
                          <a:ea typeface="+mn-ea"/>
                          <a:cs typeface="+mn-cs"/>
                        </a:rPr>
                        <a:t> array.</a:t>
                      </a:r>
                      <a:endParaRPr lang="en-US" sz="1600" dirty="0"/>
                    </a:p>
                  </a:txBody>
                  <a:tcPr/>
                </a:tc>
                <a:extLst>
                  <a:ext uri="{0D108BD9-81ED-4DB2-BD59-A6C34878D82A}">
                    <a16:rowId xmlns:a16="http://schemas.microsoft.com/office/drawing/2014/main" val="10004"/>
                  </a:ext>
                </a:extLst>
              </a:tr>
              <a:tr h="890145">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groupBy</a:t>
                      </a:r>
                      <a:endParaRPr lang="en-US" sz="1600" dirty="0"/>
                    </a:p>
                  </a:txBody>
                  <a:tcPr/>
                </a:tc>
                <a:tc>
                  <a:txBody>
                    <a:bodyPr/>
                    <a:lstStyle/>
                    <a:p>
                      <a:r>
                        <a:rPr lang="en-US" sz="1600" kern="1200" dirty="0">
                          <a:solidFill>
                            <a:schemeClr val="dk1"/>
                          </a:solidFill>
                          <a:latin typeface="+mn-lt"/>
                          <a:ea typeface="+mn-ea"/>
                          <a:cs typeface="+mn-cs"/>
                        </a:rPr>
                        <a:t>A filter declaring how to group rows, null will cause the rows to not be grouped.</a:t>
                      </a:r>
                    </a:p>
                  </a:txBody>
                  <a:tcPr/>
                </a:tc>
                <a:extLst>
                  <a:ext uri="{0D108BD9-81ED-4DB2-BD59-A6C34878D82A}">
                    <a16:rowId xmlns:a16="http://schemas.microsoft.com/office/drawing/2014/main" val="10005"/>
                  </a:ext>
                </a:extLst>
              </a:tr>
              <a:tr h="623102">
                <a:tc>
                  <a:txBody>
                    <a:bodyPr/>
                    <a:lstStyle/>
                    <a:p>
                      <a:r>
                        <a:rPr lang="en-US" sz="1600" kern="1200" dirty="0">
                          <a:solidFill>
                            <a:schemeClr val="dk1"/>
                          </a:solidFill>
                          <a:latin typeface="+mn-lt"/>
                          <a:ea typeface="+mn-ea"/>
                          <a:cs typeface="+mn-cs"/>
                        </a:rPr>
                        <a:t>String[] having</a:t>
                      </a:r>
                      <a:endParaRPr lang="en-US" sz="1600" dirty="0"/>
                    </a:p>
                  </a:txBody>
                  <a:tcPr/>
                </a:tc>
                <a:tc>
                  <a:txBody>
                    <a:bodyPr/>
                    <a:lstStyle/>
                    <a:p>
                      <a:r>
                        <a:rPr lang="en-US" sz="1600" kern="1200" dirty="0">
                          <a:solidFill>
                            <a:schemeClr val="dk1"/>
                          </a:solidFill>
                          <a:latin typeface="+mn-lt"/>
                          <a:ea typeface="+mn-ea"/>
                          <a:cs typeface="+mn-cs"/>
                        </a:rPr>
                        <a:t>Filter for the groups, null means no filter.</a:t>
                      </a:r>
                    </a:p>
                  </a:txBody>
                  <a:tcPr/>
                </a:tc>
                <a:extLst>
                  <a:ext uri="{0D108BD9-81ED-4DB2-BD59-A6C34878D82A}">
                    <a16:rowId xmlns:a16="http://schemas.microsoft.com/office/drawing/2014/main" val="10006"/>
                  </a:ext>
                </a:extLst>
              </a:tr>
              <a:tr h="623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orderBy</a:t>
                      </a:r>
                      <a:r>
                        <a:rPr lang="en-US" sz="1600" kern="1200" dirty="0">
                          <a:solidFill>
                            <a:schemeClr val="dk1"/>
                          </a:solidFill>
                          <a:latin typeface="+mn-lt"/>
                          <a:ea typeface="+mn-ea"/>
                          <a:cs typeface="+mn-cs"/>
                        </a:rPr>
                        <a:t>		</a:t>
                      </a:r>
                    </a:p>
                  </a:txBody>
                  <a:tcPr/>
                </a:tc>
                <a:tc>
                  <a:txBody>
                    <a:bodyPr/>
                    <a:lstStyle/>
                    <a:p>
                      <a:r>
                        <a:rPr lang="en-US" sz="1600" kern="1200" dirty="0">
                          <a:solidFill>
                            <a:schemeClr val="dk1"/>
                          </a:solidFill>
                          <a:latin typeface="+mn-lt"/>
                          <a:ea typeface="+mn-ea"/>
                          <a:cs typeface="+mn-cs"/>
                        </a:rPr>
                        <a:t>Table columns which will be used to order the data, null means no ordering.</a:t>
                      </a:r>
                    </a:p>
                  </a:txBody>
                  <a:tcPr/>
                </a:tc>
                <a:extLst>
                  <a:ext uri="{0D108BD9-81ED-4DB2-BD59-A6C34878D82A}">
                    <a16:rowId xmlns:a16="http://schemas.microsoft.com/office/drawing/2014/main" val="10007"/>
                  </a:ext>
                </a:extLst>
              </a:tr>
            </a:tbl>
          </a:graphicData>
        </a:graphic>
      </p:graphicFrame>
      <p:sp>
        <p:nvSpPr>
          <p:cNvPr id="245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FAD39-923A-9841-9730-38E935AF7260}" type="slidenum">
              <a:rPr lang="en-US">
                <a:solidFill>
                  <a:srgbClr val="339966"/>
                </a:solidFill>
              </a:rPr>
              <a:pPr eaLnBrk="1" hangingPunct="1"/>
              <a:t>12</a:t>
            </a:fld>
            <a:endParaRPr lang="en-US">
              <a:solidFill>
                <a:srgbClr val="339966"/>
              </a:solidFill>
            </a:endParaRPr>
          </a:p>
        </p:txBody>
      </p:sp>
    </p:spTree>
    <p:extLst>
      <p:ext uri="{BB962C8B-B14F-4D97-AF65-F5344CB8AC3E}">
        <p14:creationId xmlns:p14="http://schemas.microsoft.com/office/powerpoint/2010/main" val="179539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6627" name="Content Placeholder 2"/>
          <p:cNvSpPr>
            <a:spLocks noGrp="1"/>
          </p:cNvSpPr>
          <p:nvPr>
            <p:ph idx="1"/>
          </p:nvPr>
        </p:nvSpPr>
        <p:spPr/>
        <p:txBody>
          <a:bodyPr>
            <a:normAutofit/>
          </a:bodyPr>
          <a:lstStyle/>
          <a:p>
            <a:r>
              <a:rPr lang="en-US" sz="2200" dirty="0">
                <a:solidFill>
                  <a:schemeClr val="tx1"/>
                </a:solidFill>
                <a:latin typeface="Arial" charset="0"/>
              </a:rPr>
              <a:t>Cursor</a:t>
            </a:r>
            <a:r>
              <a:rPr lang="en-US" sz="2200" dirty="0">
                <a:latin typeface="Arial" charset="0"/>
              </a:rPr>
              <a:t> objects </a:t>
            </a:r>
            <a:r>
              <a:rPr lang="en-US" sz="2200" b="1" dirty="0">
                <a:latin typeface="Arial" charset="0"/>
              </a:rPr>
              <a:t>must be managed </a:t>
            </a:r>
            <a:r>
              <a:rPr lang="en-US" sz="2200" dirty="0">
                <a:latin typeface="Arial" charset="0"/>
              </a:rPr>
              <a:t>as part of the application lifecycle.</a:t>
            </a:r>
          </a:p>
          <a:p>
            <a:pPr lvl="1"/>
            <a:r>
              <a:rPr lang="en-US" sz="2200" dirty="0">
                <a:latin typeface="Arial" charset="0"/>
              </a:rPr>
              <a:t>When the application pauses or shuts down, the </a:t>
            </a:r>
            <a:r>
              <a:rPr lang="en-US" sz="2200" b="1" dirty="0">
                <a:latin typeface="Arial" charset="0"/>
              </a:rPr>
              <a:t>Cursor</a:t>
            </a:r>
            <a:r>
              <a:rPr lang="en-US" sz="2200" dirty="0">
                <a:latin typeface="Arial" charset="0"/>
              </a:rPr>
              <a:t> must be deactivated with a call to the </a:t>
            </a:r>
            <a:r>
              <a:rPr lang="en-US" sz="2200" b="1" dirty="0">
                <a:solidFill>
                  <a:schemeClr val="tx1"/>
                </a:solidFill>
                <a:latin typeface="Arial" charset="0"/>
              </a:rPr>
              <a:t>deactivate()</a:t>
            </a:r>
            <a:r>
              <a:rPr lang="en-US" sz="2200" b="1" dirty="0">
                <a:latin typeface="Arial" charset="0"/>
              </a:rPr>
              <a:t> </a:t>
            </a:r>
            <a:r>
              <a:rPr lang="en-US" sz="2200" dirty="0">
                <a:latin typeface="Arial" charset="0"/>
              </a:rPr>
              <a:t>method</a:t>
            </a:r>
          </a:p>
          <a:p>
            <a:pPr lvl="1"/>
            <a:r>
              <a:rPr lang="en-US" sz="2200" dirty="0">
                <a:latin typeface="Arial" charset="0"/>
              </a:rPr>
              <a:t>When the application restarts, the </a:t>
            </a:r>
            <a:r>
              <a:rPr lang="en-US" sz="2200" b="1" dirty="0">
                <a:latin typeface="Arial" charset="0"/>
              </a:rPr>
              <a:t>Cursor</a:t>
            </a:r>
            <a:r>
              <a:rPr lang="en-US" sz="2200" dirty="0">
                <a:latin typeface="Arial" charset="0"/>
              </a:rPr>
              <a:t> should </a:t>
            </a:r>
            <a:r>
              <a:rPr lang="en-US" sz="2200" dirty="0">
                <a:solidFill>
                  <a:schemeClr val="tx1"/>
                </a:solidFill>
                <a:latin typeface="Arial" charset="0"/>
              </a:rPr>
              <a:t>refresh</a:t>
            </a:r>
            <a:r>
              <a:rPr lang="en-US" sz="2200" dirty="0">
                <a:latin typeface="Arial" charset="0"/>
              </a:rPr>
              <a:t> its data using the </a:t>
            </a:r>
            <a:r>
              <a:rPr lang="en-US" sz="2200" b="1" dirty="0" err="1">
                <a:solidFill>
                  <a:schemeClr val="tx1"/>
                </a:solidFill>
                <a:latin typeface="Arial" charset="0"/>
              </a:rPr>
              <a:t>requery</a:t>
            </a:r>
            <a:r>
              <a:rPr lang="en-US" sz="2200" b="1" dirty="0">
                <a:solidFill>
                  <a:schemeClr val="tx1"/>
                </a:solidFill>
                <a:latin typeface="Arial" charset="0"/>
              </a:rPr>
              <a:t>()</a:t>
            </a:r>
            <a:r>
              <a:rPr lang="en-US" sz="2200" b="1" dirty="0">
                <a:latin typeface="Arial" charset="0"/>
              </a:rPr>
              <a:t> </a:t>
            </a:r>
            <a:r>
              <a:rPr lang="en-US" sz="2200" dirty="0">
                <a:latin typeface="Arial" charset="0"/>
              </a:rPr>
              <a:t>method.</a:t>
            </a:r>
          </a:p>
          <a:p>
            <a:pPr lvl="1"/>
            <a:r>
              <a:rPr lang="en-US" sz="2200" dirty="0">
                <a:latin typeface="Arial" charset="0"/>
              </a:rPr>
              <a:t>When the </a:t>
            </a:r>
            <a:r>
              <a:rPr lang="en-US" sz="2200" b="1" dirty="0">
                <a:latin typeface="Arial" charset="0"/>
              </a:rPr>
              <a:t>Cursor</a:t>
            </a:r>
            <a:r>
              <a:rPr lang="en-US" sz="2200" dirty="0">
                <a:latin typeface="Arial" charset="0"/>
              </a:rPr>
              <a:t> is no longer needed, a call to </a:t>
            </a:r>
            <a:r>
              <a:rPr lang="en-US" sz="2200" dirty="0">
                <a:solidFill>
                  <a:schemeClr val="tx1"/>
                </a:solidFill>
                <a:latin typeface="Arial" charset="0"/>
              </a:rPr>
              <a:t>close()</a:t>
            </a:r>
            <a:r>
              <a:rPr lang="en-US" sz="2200" dirty="0">
                <a:latin typeface="Arial" charset="0"/>
              </a:rPr>
              <a:t> must be made to release its resources.</a:t>
            </a:r>
          </a:p>
          <a:p>
            <a:r>
              <a:rPr lang="en-US" sz="2200" dirty="0">
                <a:latin typeface="Arial" charset="0"/>
              </a:rPr>
              <a:t>Handle this by implementing </a:t>
            </a:r>
            <a:r>
              <a:rPr lang="en-US" sz="2200" b="1" dirty="0">
                <a:latin typeface="Arial" charset="0"/>
              </a:rPr>
              <a:t>Cursor</a:t>
            </a:r>
            <a:r>
              <a:rPr lang="en-US" sz="2200" dirty="0">
                <a:latin typeface="Arial" charset="0"/>
              </a:rPr>
              <a:t> management calls within the various lifecycle callbacks, such as </a:t>
            </a:r>
            <a:r>
              <a:rPr lang="en-US" sz="2200" b="1" dirty="0" err="1">
                <a:latin typeface="Arial" charset="0"/>
              </a:rPr>
              <a:t>onPause</a:t>
            </a:r>
            <a:r>
              <a:rPr lang="en-US" sz="2200" b="1" dirty="0">
                <a:latin typeface="Arial" charset="0"/>
              </a:rPr>
              <a:t>()</a:t>
            </a:r>
            <a:r>
              <a:rPr lang="en-US" sz="2200" dirty="0">
                <a:latin typeface="Arial" charset="0"/>
              </a:rPr>
              <a:t>, </a:t>
            </a:r>
            <a:r>
              <a:rPr lang="en-US" sz="2200" b="1" dirty="0" err="1">
                <a:latin typeface="Arial" charset="0"/>
              </a:rPr>
              <a:t>onResume</a:t>
            </a:r>
            <a:r>
              <a:rPr lang="en-US" sz="2200" b="1" dirty="0">
                <a:latin typeface="Arial" charset="0"/>
              </a:rPr>
              <a:t>()</a:t>
            </a:r>
            <a:r>
              <a:rPr lang="en-US" sz="2200" dirty="0">
                <a:latin typeface="Arial" charset="0"/>
              </a:rPr>
              <a:t>, and </a:t>
            </a:r>
            <a:r>
              <a:rPr lang="en-US" sz="2200" b="1" dirty="0" err="1">
                <a:latin typeface="Arial" charset="0"/>
              </a:rPr>
              <a:t>onDestroy</a:t>
            </a:r>
            <a:r>
              <a:rPr lang="en-US" sz="2200" b="1" dirty="0">
                <a:latin typeface="Arial" charset="0"/>
              </a:rPr>
              <a:t>()</a:t>
            </a:r>
            <a:r>
              <a:rPr lang="en-US" sz="2200" dirty="0">
                <a:latin typeface="Arial" charset="0"/>
              </a:rPr>
              <a:t>.</a:t>
            </a:r>
          </a:p>
        </p:txBody>
      </p:sp>
      <p:sp>
        <p:nvSpPr>
          <p:cNvPr id="26628"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7415D4C-3A2C-DF44-B776-C01D6CF2583E}" type="datetime1">
              <a:rPr lang="en-US">
                <a:solidFill>
                  <a:srgbClr val="339966"/>
                </a:solidFill>
              </a:rPr>
              <a:pPr eaLnBrk="1" hangingPunct="1"/>
              <a:t>10/5/21</a:t>
            </a:fld>
            <a:endParaRPr lang="en-US">
              <a:solidFill>
                <a:srgbClr val="339966"/>
              </a:solidFill>
            </a:endParaRPr>
          </a:p>
        </p:txBody>
      </p:sp>
      <p:sp>
        <p:nvSpPr>
          <p:cNvPr id="2663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AF95FD-0EB3-4D46-AF43-2A12F1373253}" type="slidenum">
              <a:rPr lang="en-US">
                <a:solidFill>
                  <a:srgbClr val="339966"/>
                </a:solidFill>
              </a:rPr>
              <a:pPr eaLnBrk="1" hangingPunct="1"/>
              <a:t>13</a:t>
            </a:fld>
            <a:endParaRPr lang="en-US">
              <a:solidFill>
                <a:srgbClr val="339966"/>
              </a:solidFill>
            </a:endParaRPr>
          </a:p>
        </p:txBody>
      </p:sp>
    </p:spTree>
    <p:extLst>
      <p:ext uri="{BB962C8B-B14F-4D97-AF65-F5344CB8AC3E}">
        <p14:creationId xmlns:p14="http://schemas.microsoft.com/office/powerpoint/2010/main" val="393738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7651" name="Content Placeholder 2"/>
          <p:cNvSpPr>
            <a:spLocks noGrp="1"/>
          </p:cNvSpPr>
          <p:nvPr>
            <p:ph idx="1"/>
          </p:nvPr>
        </p:nvSpPr>
        <p:spPr/>
        <p:txBody>
          <a:bodyPr>
            <a:normAutofit/>
          </a:bodyPr>
          <a:lstStyle/>
          <a:p>
            <a:r>
              <a:rPr lang="en-US" sz="2800" dirty="0">
                <a:latin typeface="Arial" charset="0"/>
              </a:rPr>
              <a:t>You  can hand off the responsibility of managing Cursor objects to the parent Activity by using the Activity method called </a:t>
            </a:r>
            <a:r>
              <a:rPr lang="en-US" sz="2800" dirty="0" err="1">
                <a:solidFill>
                  <a:schemeClr val="tx1"/>
                </a:solidFill>
                <a:latin typeface="Arial" charset="0"/>
              </a:rPr>
              <a:t>startManagingCursor</a:t>
            </a:r>
            <a:r>
              <a:rPr lang="en-US" sz="2800" dirty="0">
                <a:solidFill>
                  <a:schemeClr val="tx1"/>
                </a:solidFill>
                <a:latin typeface="Arial" charset="0"/>
              </a:rPr>
              <a:t>()</a:t>
            </a:r>
            <a:r>
              <a:rPr lang="en-US" sz="2800" dirty="0">
                <a:latin typeface="Arial" charset="0"/>
              </a:rPr>
              <a:t>.</a:t>
            </a:r>
          </a:p>
          <a:p>
            <a:r>
              <a:rPr lang="en-US" sz="2800" dirty="0">
                <a:latin typeface="Arial" charset="0"/>
              </a:rPr>
              <a:t>The Activity handles the rest, deactivating and reactivating the Cursor as necessary and destroying the Cursor when the Activity is destroyed.</a:t>
            </a:r>
          </a:p>
          <a:p>
            <a:r>
              <a:rPr lang="en-US" sz="2800" dirty="0">
                <a:latin typeface="Arial" charset="0"/>
              </a:rPr>
              <a:t>You can always begin manually managing the Cursor object again later by simply calling </a:t>
            </a:r>
            <a:r>
              <a:rPr lang="en-US" sz="2800" dirty="0" err="1">
                <a:solidFill>
                  <a:schemeClr val="tx1"/>
                </a:solidFill>
                <a:latin typeface="Arial" charset="0"/>
              </a:rPr>
              <a:t>stopManagingCursor</a:t>
            </a:r>
            <a:r>
              <a:rPr lang="en-US" sz="2800" dirty="0">
                <a:solidFill>
                  <a:schemeClr val="tx1"/>
                </a:solidFill>
                <a:latin typeface="Arial" charset="0"/>
              </a:rPr>
              <a:t>()</a:t>
            </a:r>
            <a:r>
              <a:rPr lang="en-US" sz="2800" dirty="0">
                <a:latin typeface="Arial" charset="0"/>
              </a:rPr>
              <a:t>.</a:t>
            </a:r>
          </a:p>
          <a:p>
            <a:endParaRPr lang="en-US" dirty="0">
              <a:latin typeface="Arial" charset="0"/>
            </a:endParaRPr>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593BFA-4EB5-7A4C-A286-A79755E6DF23}" type="slidenum">
              <a:rPr lang="en-US">
                <a:solidFill>
                  <a:srgbClr val="339966"/>
                </a:solidFill>
              </a:rPr>
              <a:pPr eaLnBrk="1" hangingPunct="1"/>
              <a:t>14</a:t>
            </a:fld>
            <a:endParaRPr lang="en-US">
              <a:solidFill>
                <a:srgbClr val="339966"/>
              </a:solidFill>
            </a:endParaRPr>
          </a:p>
        </p:txBody>
      </p:sp>
    </p:spTree>
    <p:extLst>
      <p:ext uri="{BB962C8B-B14F-4D97-AF65-F5344CB8AC3E}">
        <p14:creationId xmlns:p14="http://schemas.microsoft.com/office/powerpoint/2010/main" val="306597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8675" name="Content Placeholder 2"/>
          <p:cNvSpPr>
            <a:spLocks noGrp="1"/>
          </p:cNvSpPr>
          <p:nvPr>
            <p:ph idx="1"/>
          </p:nvPr>
        </p:nvSpPr>
        <p:spPr/>
        <p:txBody>
          <a:bodyPr>
            <a:normAutofit/>
          </a:bodyPr>
          <a:lstStyle/>
          <a:p>
            <a:r>
              <a:rPr lang="en-US" dirty="0">
                <a:latin typeface="Arial" charset="0"/>
              </a:rPr>
              <a:t>Here we perform the same simple query and then hand over </a:t>
            </a:r>
            <a:r>
              <a:rPr lang="en-US" b="1" dirty="0">
                <a:latin typeface="Arial" charset="0"/>
              </a:rPr>
              <a:t>Cursor</a:t>
            </a:r>
            <a:r>
              <a:rPr lang="en-US" dirty="0">
                <a:latin typeface="Arial" charset="0"/>
              </a:rPr>
              <a:t> management to the parent Activity:</a:t>
            </a:r>
          </a:p>
          <a:p>
            <a:pPr lvl="1">
              <a:buFont typeface="Wingdings" charset="0"/>
              <a:buNone/>
            </a:pPr>
            <a:r>
              <a:rPr lang="en-US" b="1" dirty="0">
                <a:solidFill>
                  <a:srgbClr val="FF0000"/>
                </a:solidFill>
                <a:latin typeface="Arial" charset="0"/>
              </a:rPr>
              <a:t>// SIMPLE QUERY: select * from </a:t>
            </a:r>
            <a:r>
              <a:rPr lang="en-US" b="1" dirty="0" err="1">
                <a:solidFill>
                  <a:srgbClr val="FF0000"/>
                </a:solidFill>
                <a:latin typeface="Arial" charset="0"/>
              </a:rPr>
              <a:t>tbl_books</a:t>
            </a:r>
            <a:endParaRPr lang="en-US" b="1" dirty="0">
              <a:solidFill>
                <a:srgbClr val="FF0000"/>
              </a:solidFill>
              <a:latin typeface="Arial" charset="0"/>
            </a:endParaRPr>
          </a:p>
          <a:p>
            <a:pPr lvl="1">
              <a:buFont typeface="Wingdings" charset="0"/>
              <a:buNone/>
            </a:pPr>
            <a:r>
              <a:rPr lang="en-US" dirty="0">
                <a:solidFill>
                  <a:schemeClr val="tx1"/>
                </a:solidFill>
                <a:latin typeface="Arial" charset="0"/>
              </a:rPr>
              <a:t>Cursor c = </a:t>
            </a:r>
            <a:r>
              <a:rPr lang="en-US" dirty="0" err="1">
                <a:solidFill>
                  <a:schemeClr val="tx1"/>
                </a:solidFill>
                <a:latin typeface="Arial" charset="0"/>
              </a:rPr>
              <a:t>mDatabase.query</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tbl_books</a:t>
            </a:r>
            <a:r>
              <a:rPr lang="ja-JP" altLang="en-US" dirty="0">
                <a:solidFill>
                  <a:schemeClr val="tx1"/>
                </a:solidFill>
                <a:latin typeface="Arial" charset="0"/>
              </a:rPr>
              <a:t>”</a:t>
            </a:r>
            <a:r>
              <a:rPr lang="en-US" dirty="0">
                <a:solidFill>
                  <a:schemeClr val="tx1"/>
                </a:solidFill>
                <a:latin typeface="Arial" charset="0"/>
              </a:rPr>
              <a:t>,</a:t>
            </a:r>
            <a:r>
              <a:rPr lang="en-US" dirty="0" err="1">
                <a:solidFill>
                  <a:schemeClr val="tx1"/>
                </a:solidFill>
                <a:latin typeface="Arial" charset="0"/>
              </a:rPr>
              <a:t>null,null,null,null,null,null</a:t>
            </a:r>
            <a:r>
              <a:rPr lang="en-US" dirty="0">
                <a:solidFill>
                  <a:schemeClr val="tx1"/>
                </a:solidFill>
                <a:latin typeface="Arial" charset="0"/>
              </a:rPr>
              <a:t>);</a:t>
            </a:r>
          </a:p>
          <a:p>
            <a:pPr lvl="1">
              <a:buFont typeface="Wingdings" charset="0"/>
              <a:buNone/>
            </a:pPr>
            <a:r>
              <a:rPr lang="en-US" dirty="0" err="1">
                <a:solidFill>
                  <a:schemeClr val="tx1"/>
                </a:solidFill>
                <a:latin typeface="Arial" charset="0"/>
              </a:rPr>
              <a:t>startManagingCursor</a:t>
            </a:r>
            <a:r>
              <a:rPr lang="en-US" dirty="0">
                <a:solidFill>
                  <a:schemeClr val="tx1"/>
                </a:solidFill>
                <a:latin typeface="Arial" charset="0"/>
              </a:rPr>
              <a:t>(c);</a:t>
            </a:r>
          </a:p>
          <a:p>
            <a:endParaRPr lang="en-US" dirty="0">
              <a:latin typeface="Arial" charset="0"/>
            </a:endParaRPr>
          </a:p>
        </p:txBody>
      </p:sp>
      <p:sp>
        <p:nvSpPr>
          <p:cNvPr id="28676"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E1CDE4-B323-8246-B872-39821AFE1325}" type="datetime1">
              <a:rPr lang="en-US">
                <a:solidFill>
                  <a:srgbClr val="339966"/>
                </a:solidFill>
              </a:rPr>
              <a:pPr eaLnBrk="1" hangingPunct="1"/>
              <a:t>10/5/21</a:t>
            </a:fld>
            <a:endParaRPr lang="en-US">
              <a:solidFill>
                <a:srgbClr val="339966"/>
              </a:solidFill>
            </a:endParaRP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AE84C36-3817-784E-A8DD-D6979E3EA5B9}" type="slidenum">
              <a:rPr lang="en-US">
                <a:solidFill>
                  <a:srgbClr val="339966"/>
                </a:solidFill>
              </a:rPr>
              <a:pPr eaLnBrk="1" hangingPunct="1"/>
              <a:t>15</a:t>
            </a:fld>
            <a:endParaRPr lang="en-US">
              <a:solidFill>
                <a:srgbClr val="339966"/>
              </a:solidFill>
            </a:endParaRPr>
          </a:p>
        </p:txBody>
      </p:sp>
    </p:spTree>
    <p:extLst>
      <p:ext uri="{BB962C8B-B14F-4D97-AF65-F5344CB8AC3E}">
        <p14:creationId xmlns:p14="http://schemas.microsoft.com/office/powerpoint/2010/main" val="14637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2800" dirty="0">
                <a:latin typeface="Arial" charset="0"/>
              </a:rPr>
              <a:t>Navigating Query Results</a:t>
            </a:r>
          </a:p>
        </p:txBody>
      </p:sp>
      <p:sp>
        <p:nvSpPr>
          <p:cNvPr id="29699" name="Content Placeholder 2"/>
          <p:cNvSpPr>
            <a:spLocks noGrp="1"/>
          </p:cNvSpPr>
          <p:nvPr>
            <p:ph idx="1"/>
          </p:nvPr>
        </p:nvSpPr>
        <p:spPr/>
        <p:txBody>
          <a:bodyPr>
            <a:normAutofit/>
          </a:bodyPr>
          <a:lstStyle/>
          <a:p>
            <a:r>
              <a:rPr lang="en-US" sz="2800" dirty="0">
                <a:latin typeface="Arial" charset="0"/>
              </a:rPr>
              <a:t>You can </a:t>
            </a:r>
            <a:r>
              <a:rPr lang="en-US" sz="2800" b="1" dirty="0">
                <a:latin typeface="Arial" charset="0"/>
              </a:rPr>
              <a:t>use the </a:t>
            </a:r>
            <a:r>
              <a:rPr lang="en-US" sz="2800" b="1" dirty="0">
                <a:solidFill>
                  <a:schemeClr val="tx1"/>
                </a:solidFill>
                <a:latin typeface="Arial" charset="0"/>
              </a:rPr>
              <a:t>Cursor</a:t>
            </a:r>
            <a:r>
              <a:rPr lang="en-US" sz="2800" b="1" dirty="0">
                <a:latin typeface="Arial" charset="0"/>
              </a:rPr>
              <a:t> to iterate query results</a:t>
            </a:r>
            <a:r>
              <a:rPr lang="en-US" sz="2800" dirty="0">
                <a:latin typeface="Arial" charset="0"/>
              </a:rPr>
              <a:t>, one row at a time using various navigation methods such as </a:t>
            </a:r>
            <a:r>
              <a:rPr lang="en-US" sz="2800" dirty="0" err="1">
                <a:solidFill>
                  <a:schemeClr val="tx1"/>
                </a:solidFill>
                <a:latin typeface="Arial" charset="0"/>
              </a:rPr>
              <a:t>moveToFirst</a:t>
            </a:r>
            <a:r>
              <a:rPr lang="en-US" sz="2800" dirty="0">
                <a:solidFill>
                  <a:schemeClr val="tx1"/>
                </a:solidFill>
                <a:latin typeface="Arial" charset="0"/>
              </a:rPr>
              <a:t>()</a:t>
            </a:r>
            <a:r>
              <a:rPr lang="en-US" sz="2800" dirty="0">
                <a:latin typeface="Arial" charset="0"/>
              </a:rPr>
              <a:t>, </a:t>
            </a:r>
            <a:r>
              <a:rPr lang="en-US" sz="2800" dirty="0" err="1">
                <a:solidFill>
                  <a:schemeClr val="tx1"/>
                </a:solidFill>
                <a:latin typeface="Arial" charset="0"/>
              </a:rPr>
              <a:t>moveToNext</a:t>
            </a:r>
            <a:r>
              <a:rPr lang="en-US" sz="2800" dirty="0">
                <a:solidFill>
                  <a:schemeClr val="tx1"/>
                </a:solidFill>
                <a:latin typeface="Arial" charset="0"/>
              </a:rPr>
              <a:t>()</a:t>
            </a:r>
            <a:r>
              <a:rPr lang="en-US" sz="2800" dirty="0">
                <a:latin typeface="Arial" charset="0"/>
              </a:rPr>
              <a:t>, and </a:t>
            </a:r>
            <a:r>
              <a:rPr lang="en-US" sz="2800" dirty="0" err="1">
                <a:solidFill>
                  <a:schemeClr val="tx1"/>
                </a:solidFill>
                <a:latin typeface="Arial" charset="0"/>
              </a:rPr>
              <a:t>isAfterLast</a:t>
            </a:r>
            <a:r>
              <a:rPr lang="en-US" sz="2800" dirty="0">
                <a:solidFill>
                  <a:schemeClr val="tx1"/>
                </a:solidFill>
                <a:latin typeface="Arial" charset="0"/>
              </a:rPr>
              <a:t>()</a:t>
            </a:r>
            <a:r>
              <a:rPr lang="en-US" sz="2800" dirty="0">
                <a:latin typeface="Arial" charset="0"/>
              </a:rPr>
              <a:t>.</a:t>
            </a:r>
          </a:p>
          <a:p>
            <a:r>
              <a:rPr lang="en-US" sz="2800" dirty="0">
                <a:latin typeface="Arial" charset="0"/>
              </a:rPr>
              <a:t>On a specific row, you can </a:t>
            </a:r>
            <a:r>
              <a:rPr lang="en-US" sz="2800" b="1" dirty="0">
                <a:latin typeface="Arial" charset="0"/>
              </a:rPr>
              <a:t>use the </a:t>
            </a:r>
            <a:r>
              <a:rPr lang="en-US" sz="2800" b="1" dirty="0">
                <a:solidFill>
                  <a:schemeClr val="tx1"/>
                </a:solidFill>
                <a:latin typeface="Arial" charset="0"/>
              </a:rPr>
              <a:t>Cursor</a:t>
            </a:r>
            <a:r>
              <a:rPr lang="en-US" sz="2800" b="1" dirty="0">
                <a:latin typeface="Arial" charset="0"/>
              </a:rPr>
              <a:t> to extract the data for a given column</a:t>
            </a:r>
            <a:r>
              <a:rPr lang="en-US" sz="2800" dirty="0">
                <a:latin typeface="Arial" charset="0"/>
              </a:rPr>
              <a:t> in the query results.</a:t>
            </a:r>
          </a:p>
          <a:p>
            <a:r>
              <a:rPr lang="en-US" sz="2800" dirty="0">
                <a:latin typeface="Arial" charset="0"/>
              </a:rPr>
              <a:t>Because </a:t>
            </a:r>
            <a:r>
              <a:rPr lang="en-US" sz="2800" b="1" dirty="0">
                <a:latin typeface="Arial" charset="0"/>
              </a:rPr>
              <a:t>SQLite is not strongly typed</a:t>
            </a:r>
            <a:r>
              <a:rPr lang="en-US" sz="2800" dirty="0">
                <a:latin typeface="Arial" charset="0"/>
              </a:rPr>
              <a:t>, you can always pull fields out as Strings using the </a:t>
            </a:r>
            <a:r>
              <a:rPr lang="en-US" sz="2800" dirty="0" err="1">
                <a:solidFill>
                  <a:schemeClr val="tx1"/>
                </a:solidFill>
                <a:latin typeface="Arial" charset="0"/>
              </a:rPr>
              <a:t>getString</a:t>
            </a:r>
            <a:r>
              <a:rPr lang="en-US" sz="2800" dirty="0">
                <a:solidFill>
                  <a:schemeClr val="tx1"/>
                </a:solidFill>
                <a:latin typeface="Arial" charset="0"/>
              </a:rPr>
              <a:t>()</a:t>
            </a:r>
            <a:r>
              <a:rPr lang="en-US" sz="2800" dirty="0">
                <a:latin typeface="Arial" charset="0"/>
              </a:rPr>
              <a:t> method, but you can also use the type-appropriate extraction utility function to </a:t>
            </a:r>
            <a:r>
              <a:rPr lang="en-US" sz="2800" b="1" dirty="0">
                <a:latin typeface="Arial" charset="0"/>
              </a:rPr>
              <a:t>enforce type safety</a:t>
            </a:r>
            <a:r>
              <a:rPr lang="en-US" sz="2800" dirty="0">
                <a:latin typeface="Arial" charset="0"/>
              </a:rPr>
              <a:t> in your application.</a:t>
            </a: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B26AEC-8676-4441-B32F-F0CF8A37AD50}" type="slidenum">
              <a:rPr lang="en-US">
                <a:solidFill>
                  <a:srgbClr val="339966"/>
                </a:solidFill>
              </a:rPr>
              <a:pPr eaLnBrk="1" hangingPunct="1"/>
              <a:t>16</a:t>
            </a:fld>
            <a:endParaRPr lang="en-US">
              <a:solidFill>
                <a:srgbClr val="339966"/>
              </a:solidFill>
            </a:endParaRPr>
          </a:p>
        </p:txBody>
      </p:sp>
    </p:spTree>
    <p:extLst>
      <p:ext uri="{BB962C8B-B14F-4D97-AF65-F5344CB8AC3E}">
        <p14:creationId xmlns:p14="http://schemas.microsoft.com/office/powerpoint/2010/main" val="28049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2800" dirty="0">
                <a:latin typeface="Arial" charset="0"/>
              </a:rPr>
              <a:t>Navigating Query Results</a:t>
            </a:r>
          </a:p>
        </p:txBody>
      </p:sp>
      <p:sp>
        <p:nvSpPr>
          <p:cNvPr id="30723" name="Content Placeholder 2"/>
          <p:cNvSpPr>
            <a:spLocks noGrp="1"/>
          </p:cNvSpPr>
          <p:nvPr>
            <p:ph idx="1"/>
          </p:nvPr>
        </p:nvSpPr>
        <p:spPr/>
        <p:txBody>
          <a:bodyPr>
            <a:normAutofit/>
          </a:bodyPr>
          <a:lstStyle/>
          <a:p>
            <a:r>
              <a:rPr lang="en-US" dirty="0">
                <a:latin typeface="Arial" charset="0"/>
              </a:rPr>
              <a:t>The following method takes a valid Cursor object, prints the number of returned results, some column information (name and number of columns):</a:t>
            </a:r>
          </a:p>
          <a:p>
            <a:pPr lvl="1">
              <a:buFont typeface="Wingdings" charset="0"/>
              <a:buNone/>
            </a:pPr>
            <a:r>
              <a:rPr lang="en-US" sz="2000" dirty="0">
                <a:solidFill>
                  <a:schemeClr val="tx1"/>
                </a:solidFill>
                <a:latin typeface="Arial" charset="0"/>
              </a:rPr>
              <a:t>public void </a:t>
            </a:r>
            <a:r>
              <a:rPr lang="en-US" sz="2000" dirty="0" err="1">
                <a:solidFill>
                  <a:schemeClr val="tx1"/>
                </a:solidFill>
                <a:latin typeface="Arial" charset="0"/>
              </a:rPr>
              <a:t>logCursorInfo</a:t>
            </a:r>
            <a:r>
              <a:rPr lang="en-US" sz="2000" dirty="0">
                <a:solidFill>
                  <a:schemeClr val="tx1"/>
                </a:solidFill>
                <a:latin typeface="Arial" charset="0"/>
              </a:rPr>
              <a:t>(</a:t>
            </a:r>
            <a:r>
              <a:rPr lang="en-US" sz="2000" b="1" dirty="0">
                <a:solidFill>
                  <a:schemeClr val="tx1"/>
                </a:solidFill>
                <a:latin typeface="Arial" charset="0"/>
              </a:rPr>
              <a:t>Cursor</a:t>
            </a:r>
            <a:r>
              <a:rPr lang="en-US" sz="2000" dirty="0">
                <a:solidFill>
                  <a:schemeClr val="tx1"/>
                </a:solidFill>
                <a:latin typeface="Arial" charset="0"/>
              </a:rPr>
              <a:t> c) {</a:t>
            </a:r>
          </a:p>
          <a:p>
            <a:pPr lvl="1">
              <a:buFont typeface="Wingdings" charset="0"/>
              <a:buNone/>
            </a:pPr>
            <a:r>
              <a:rPr lang="en-US" sz="2000" dirty="0" err="1">
                <a:solidFill>
                  <a:schemeClr val="tx1"/>
                </a:solidFill>
                <a:latin typeface="Arial" charset="0"/>
              </a:rPr>
              <a:t>Log.i</a:t>
            </a:r>
            <a:r>
              <a:rPr lang="en-US" sz="2000" dirty="0">
                <a:solidFill>
                  <a:schemeClr val="tx1"/>
                </a:solidFill>
                <a:latin typeface="Arial" charset="0"/>
              </a:rPr>
              <a:t>(DEBUG_TAG, </a:t>
            </a:r>
            <a:r>
              <a:rPr lang="ja-JP" altLang="en-US" sz="2000" dirty="0">
                <a:solidFill>
                  <a:schemeClr val="tx1"/>
                </a:solidFill>
                <a:latin typeface="Arial" charset="0"/>
              </a:rPr>
              <a:t>“</a:t>
            </a:r>
            <a:r>
              <a:rPr lang="en-US" sz="2000" dirty="0">
                <a:solidFill>
                  <a:schemeClr val="tx1"/>
                </a:solidFill>
                <a:latin typeface="Arial" charset="0"/>
              </a:rPr>
              <a:t>*** Cursor Begin *** </a:t>
            </a:r>
            <a:r>
              <a:rPr lang="ja-JP" altLang="en-US" sz="2000"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Results:</a:t>
            </a:r>
            <a:r>
              <a:rPr lang="ja-JP" altLang="en-US" sz="2000" dirty="0">
                <a:solidFill>
                  <a:schemeClr val="tx1"/>
                </a:solidFill>
                <a:latin typeface="Arial" charset="0"/>
              </a:rPr>
              <a:t>”</a:t>
            </a:r>
            <a:r>
              <a:rPr lang="en-US" sz="2000" dirty="0">
                <a:solidFill>
                  <a:schemeClr val="tx1"/>
                </a:solidFill>
                <a:latin typeface="Arial" charset="0"/>
              </a:rPr>
              <a:t> +</a:t>
            </a:r>
          </a:p>
          <a:p>
            <a:pPr lvl="1">
              <a:buFont typeface="Wingdings" charset="0"/>
              <a:buNone/>
            </a:pPr>
            <a:r>
              <a:rPr lang="en-US" sz="2000" b="1" dirty="0" err="1">
                <a:solidFill>
                  <a:schemeClr val="tx1"/>
                </a:solidFill>
                <a:latin typeface="Arial" charset="0"/>
              </a:rPr>
              <a:t>c.getCount</a:t>
            </a:r>
            <a:r>
              <a:rPr lang="en-US" sz="2000" b="1"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Columns: </a:t>
            </a:r>
            <a:r>
              <a:rPr lang="ja-JP" altLang="en-US" sz="2000" dirty="0">
                <a:solidFill>
                  <a:schemeClr val="tx1"/>
                </a:solidFill>
                <a:latin typeface="Arial" charset="0"/>
              </a:rPr>
              <a:t>“</a:t>
            </a:r>
            <a:r>
              <a:rPr lang="en-US" sz="2000" dirty="0">
                <a:solidFill>
                  <a:schemeClr val="tx1"/>
                </a:solidFill>
                <a:latin typeface="Arial" charset="0"/>
              </a:rPr>
              <a:t> + </a:t>
            </a:r>
            <a:r>
              <a:rPr lang="en-US" sz="2000" b="1" dirty="0" err="1">
                <a:solidFill>
                  <a:schemeClr val="tx1"/>
                </a:solidFill>
                <a:latin typeface="Arial" charset="0"/>
              </a:rPr>
              <a:t>c.getColumnCount</a:t>
            </a:r>
            <a:r>
              <a:rPr lang="en-US" sz="2000" b="1"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en-US" sz="2000" dirty="0">
                <a:latin typeface="Arial" charset="0"/>
              </a:rPr>
              <a:t>// Print column names</a:t>
            </a:r>
          </a:p>
          <a:p>
            <a:pPr lvl="1">
              <a:buFont typeface="Wingdings" charset="0"/>
              <a:buNone/>
            </a:pPr>
            <a:r>
              <a:rPr lang="en-US" sz="2000" dirty="0">
                <a:solidFill>
                  <a:schemeClr val="tx1"/>
                </a:solidFill>
                <a:latin typeface="Arial" charset="0"/>
              </a:rPr>
              <a:t>String </a:t>
            </a:r>
            <a:r>
              <a:rPr lang="en-US" sz="2000" dirty="0" err="1">
                <a:solidFill>
                  <a:schemeClr val="tx1"/>
                </a:solidFill>
                <a:latin typeface="Arial" charset="0"/>
              </a:rPr>
              <a:t>rowHeaders</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a:t>
            </a:r>
            <a:r>
              <a:rPr lang="ja-JP" altLang="en-US" sz="2000"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nn-NO" sz="2000" dirty="0">
                <a:solidFill>
                  <a:schemeClr val="tx1"/>
                </a:solidFill>
                <a:latin typeface="Arial" charset="0"/>
              </a:rPr>
              <a:t>for (</a:t>
            </a:r>
            <a:r>
              <a:rPr lang="nn-NO" sz="2000" dirty="0" err="1">
                <a:solidFill>
                  <a:schemeClr val="tx1"/>
                </a:solidFill>
                <a:latin typeface="Arial" charset="0"/>
              </a:rPr>
              <a:t>int</a:t>
            </a:r>
            <a:r>
              <a:rPr lang="nn-NO" sz="2000" dirty="0">
                <a:solidFill>
                  <a:schemeClr val="tx1"/>
                </a:solidFill>
                <a:latin typeface="Arial" charset="0"/>
              </a:rPr>
              <a:t> i = 0; i &lt; </a:t>
            </a:r>
            <a:r>
              <a:rPr lang="nn-NO" sz="2000" dirty="0" err="1">
                <a:solidFill>
                  <a:schemeClr val="tx1"/>
                </a:solidFill>
                <a:latin typeface="Arial" charset="0"/>
              </a:rPr>
              <a:t>c.getColumnCount</a:t>
            </a:r>
            <a:r>
              <a:rPr lang="nn-NO" sz="2000" dirty="0">
                <a:solidFill>
                  <a:schemeClr val="tx1"/>
                </a:solidFill>
                <a:latin typeface="Arial" charset="0"/>
              </a:rPr>
              <a:t>(); i++) {</a:t>
            </a:r>
          </a:p>
          <a:p>
            <a:pPr lvl="1">
              <a:buFont typeface="Wingdings" charset="0"/>
              <a:buNone/>
            </a:pPr>
            <a:r>
              <a:rPr lang="en-US" sz="2000" dirty="0" err="1">
                <a:solidFill>
                  <a:schemeClr val="tx1"/>
                </a:solidFill>
                <a:latin typeface="Arial" charset="0"/>
              </a:rPr>
              <a:t>rowHeaders</a:t>
            </a:r>
            <a:r>
              <a:rPr lang="en-US" sz="2000" dirty="0">
                <a:solidFill>
                  <a:schemeClr val="tx1"/>
                </a:solidFill>
                <a:latin typeface="Arial" charset="0"/>
              </a:rPr>
              <a:t> = </a:t>
            </a:r>
            <a:r>
              <a:rPr lang="en-US" sz="2000" dirty="0" err="1">
                <a:solidFill>
                  <a:schemeClr val="tx1"/>
                </a:solidFill>
                <a:latin typeface="Arial" charset="0"/>
              </a:rPr>
              <a:t>rowHeaders.concat</a:t>
            </a:r>
            <a:r>
              <a:rPr lang="en-US" sz="2000" dirty="0">
                <a:solidFill>
                  <a:schemeClr val="tx1"/>
                </a:solidFill>
                <a:latin typeface="Arial" charset="0"/>
              </a:rPr>
              <a:t>(</a:t>
            </a:r>
            <a:r>
              <a:rPr lang="en-US" sz="2000" dirty="0" err="1">
                <a:solidFill>
                  <a:schemeClr val="tx1"/>
                </a:solidFill>
                <a:latin typeface="Arial" charset="0"/>
              </a:rPr>
              <a:t>c.</a:t>
            </a:r>
            <a:r>
              <a:rPr lang="en-US" sz="2000" b="1" dirty="0" err="1">
                <a:solidFill>
                  <a:schemeClr val="tx1"/>
                </a:solidFill>
                <a:latin typeface="Arial" charset="0"/>
              </a:rPr>
              <a:t>getColumnName</a:t>
            </a:r>
            <a:r>
              <a:rPr lang="en-US" sz="2000" b="1" dirty="0">
                <a:solidFill>
                  <a:schemeClr val="tx1"/>
                </a:solidFill>
                <a:latin typeface="Arial" charset="0"/>
              </a:rPr>
              <a:t>(</a:t>
            </a:r>
            <a:r>
              <a:rPr lang="en-US" sz="2000" b="1" dirty="0" err="1">
                <a:solidFill>
                  <a:schemeClr val="tx1"/>
                </a:solidFill>
                <a:latin typeface="Arial" charset="0"/>
              </a:rPr>
              <a:t>i</a:t>
            </a:r>
            <a:r>
              <a:rPr lang="en-US" sz="2000" b="1" dirty="0">
                <a:solidFill>
                  <a:schemeClr val="tx1"/>
                </a:solidFill>
                <a:latin typeface="Arial" charset="0"/>
              </a:rPr>
              <a:t>) </a:t>
            </a:r>
            <a:r>
              <a:rPr lang="en-US" sz="2000" dirty="0">
                <a:solidFill>
                  <a:schemeClr val="tx1"/>
                </a:solidFill>
                <a:latin typeface="Arial" charset="0"/>
              </a:rPr>
              <a:t>+ </a:t>
            </a:r>
            <a:r>
              <a:rPr lang="ja-JP" altLang="en-US" sz="2000"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en-US" sz="2000" dirty="0">
                <a:solidFill>
                  <a:schemeClr val="tx1"/>
                </a:solidFill>
                <a:latin typeface="Arial" charset="0"/>
              </a:rPr>
              <a:t>}</a:t>
            </a:r>
          </a:p>
        </p:txBody>
      </p:sp>
      <p:sp>
        <p:nvSpPr>
          <p:cNvPr id="30724"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5AE626-581C-B346-9B3C-C317D98060E2}" type="datetime1">
              <a:rPr lang="en-US">
                <a:solidFill>
                  <a:srgbClr val="339966"/>
                </a:solidFill>
              </a:rPr>
              <a:pPr eaLnBrk="1" hangingPunct="1"/>
              <a:t>10/5/21</a:t>
            </a:fld>
            <a:endParaRPr lang="en-US">
              <a:solidFill>
                <a:srgbClr val="339966"/>
              </a:solidFill>
            </a:endParaRPr>
          </a:p>
        </p:txBody>
      </p:sp>
      <p:sp>
        <p:nvSpPr>
          <p:cNvPr id="3072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C4CCB2-258B-5D4B-8D9A-73422F57DDF0}" type="slidenum">
              <a:rPr lang="en-US">
                <a:solidFill>
                  <a:srgbClr val="339966"/>
                </a:solidFill>
              </a:rPr>
              <a:pPr eaLnBrk="1" hangingPunct="1"/>
              <a:t>17</a:t>
            </a:fld>
            <a:endParaRPr lang="en-US">
              <a:solidFill>
                <a:srgbClr val="339966"/>
              </a:solidFill>
            </a:endParaRPr>
          </a:p>
        </p:txBody>
      </p:sp>
    </p:spTree>
    <p:extLst>
      <p:ext uri="{BB962C8B-B14F-4D97-AF65-F5344CB8AC3E}">
        <p14:creationId xmlns:p14="http://schemas.microsoft.com/office/powerpoint/2010/main" val="26667339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atin typeface="Arial" charset="0"/>
              </a:rPr>
              <a:t>Navigating Query Results</a:t>
            </a:r>
          </a:p>
        </p:txBody>
      </p:sp>
      <p:sp>
        <p:nvSpPr>
          <p:cNvPr id="40963" name="Content Placeholder 2"/>
          <p:cNvSpPr>
            <a:spLocks noGrp="1"/>
          </p:cNvSpPr>
          <p:nvPr>
            <p:ph idx="1"/>
          </p:nvPr>
        </p:nvSpPr>
        <p:spPr/>
        <p:txBody>
          <a:bodyPr>
            <a:normAutofit fontScale="77500" lnSpcReduction="20000"/>
          </a:bodyPr>
          <a:lstStyle/>
          <a:p>
            <a:r>
              <a:rPr lang="en-US" dirty="0">
                <a:solidFill>
                  <a:schemeClr val="tx1"/>
                </a:solidFill>
                <a:latin typeface="Arial" charset="0"/>
              </a:rPr>
              <a:t>Next, iterates over query results:</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 </a:t>
            </a:r>
            <a:r>
              <a:rPr lang="ja-JP" altLang="en-US" sz="1800" dirty="0">
                <a:solidFill>
                  <a:schemeClr val="tx1"/>
                </a:solidFill>
                <a:latin typeface="Arial" charset="0"/>
              </a:rPr>
              <a:t>“</a:t>
            </a:r>
            <a:r>
              <a:rPr lang="en-US" sz="1800" dirty="0">
                <a:solidFill>
                  <a:schemeClr val="tx1"/>
                </a:solidFill>
                <a:latin typeface="Arial" charset="0"/>
              </a:rPr>
              <a:t>COLUMNS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rowHeaders</a:t>
            </a:r>
            <a:r>
              <a:rPr lang="en-US" sz="1800" dirty="0">
                <a:solidFill>
                  <a:schemeClr val="tx1"/>
                </a:solidFill>
                <a:latin typeface="Arial" charset="0"/>
              </a:rPr>
              <a:t>);</a:t>
            </a:r>
          </a:p>
          <a:p>
            <a:pPr>
              <a:buFont typeface="Wingdings" charset="0"/>
              <a:buNone/>
            </a:pPr>
            <a:r>
              <a:rPr lang="en-US" sz="1800" dirty="0">
                <a:latin typeface="Arial" charset="0"/>
              </a:rPr>
              <a:t>// Print records</a:t>
            </a:r>
          </a:p>
          <a:p>
            <a:pPr>
              <a:buFont typeface="Wingdings" charset="0"/>
              <a:buNone/>
            </a:pPr>
            <a:r>
              <a:rPr lang="en-US" sz="1800" dirty="0" err="1">
                <a:solidFill>
                  <a:schemeClr val="tx1"/>
                </a:solidFill>
                <a:latin typeface="Arial" charset="0"/>
              </a:rPr>
              <a:t>c.</a:t>
            </a:r>
            <a:r>
              <a:rPr lang="en-US" sz="1800" b="1" dirty="0" err="1">
                <a:solidFill>
                  <a:schemeClr val="tx1"/>
                </a:solidFill>
                <a:latin typeface="Arial" charset="0"/>
              </a:rPr>
              <a:t>moveToFirst</a:t>
            </a:r>
            <a:r>
              <a:rPr lang="en-US" sz="1800" b="1"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rgbClr val="7575D1"/>
                </a:solidFill>
                <a:latin typeface="Arial" charset="0"/>
              </a:rPr>
              <a:t>while</a:t>
            </a:r>
            <a:r>
              <a:rPr lang="en-US" sz="1800" dirty="0">
                <a:solidFill>
                  <a:schemeClr val="tx1"/>
                </a:solidFill>
                <a:latin typeface="Arial" charset="0"/>
              </a:rPr>
              <a:t> (</a:t>
            </a:r>
            <a:r>
              <a:rPr lang="en-US" sz="1800" dirty="0" err="1">
                <a:solidFill>
                  <a:schemeClr val="tx1"/>
                </a:solidFill>
                <a:latin typeface="Arial" charset="0"/>
              </a:rPr>
              <a:t>c.</a:t>
            </a:r>
            <a:r>
              <a:rPr lang="en-US" sz="1800" b="1" dirty="0" err="1">
                <a:solidFill>
                  <a:schemeClr val="tx1"/>
                </a:solidFill>
                <a:latin typeface="Arial" charset="0"/>
              </a:rPr>
              <a:t>isAfterLast</a:t>
            </a:r>
            <a:r>
              <a:rPr lang="en-US" sz="1800" b="1" dirty="0">
                <a:solidFill>
                  <a:schemeClr val="tx1"/>
                </a:solidFill>
                <a:latin typeface="Arial" charset="0"/>
              </a:rPr>
              <a:t>()</a:t>
            </a:r>
            <a:r>
              <a:rPr lang="en-US" sz="1800" dirty="0">
                <a:solidFill>
                  <a:schemeClr val="tx1"/>
                </a:solidFill>
                <a:latin typeface="Arial" charset="0"/>
              </a:rPr>
              <a:t> == false) {</a:t>
            </a:r>
          </a:p>
          <a:p>
            <a:pPr>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rowResults</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nn-NO" sz="1800" dirty="0">
                <a:solidFill>
                  <a:srgbClr val="7575D1"/>
                </a:solidFill>
                <a:latin typeface="Arial" charset="0"/>
              </a:rPr>
              <a:t>for</a:t>
            </a:r>
            <a:r>
              <a:rPr lang="nn-NO" sz="1800" dirty="0">
                <a:solidFill>
                  <a:schemeClr val="tx1"/>
                </a:solidFill>
                <a:latin typeface="Arial" charset="0"/>
              </a:rPr>
              <a:t> (</a:t>
            </a:r>
            <a:r>
              <a:rPr lang="nn-NO" sz="1800" dirty="0" err="1">
                <a:solidFill>
                  <a:schemeClr val="tx1"/>
                </a:solidFill>
                <a:latin typeface="Arial" charset="0"/>
              </a:rPr>
              <a:t>int</a:t>
            </a:r>
            <a:r>
              <a:rPr lang="nn-NO" sz="1800" dirty="0">
                <a:solidFill>
                  <a:schemeClr val="tx1"/>
                </a:solidFill>
                <a:latin typeface="Arial" charset="0"/>
              </a:rPr>
              <a:t> i = 0; i &lt; </a:t>
            </a:r>
            <a:r>
              <a:rPr lang="nn-NO" sz="1800" dirty="0" err="1">
                <a:solidFill>
                  <a:schemeClr val="tx1"/>
                </a:solidFill>
                <a:latin typeface="Arial" charset="0"/>
              </a:rPr>
              <a:t>c.</a:t>
            </a:r>
            <a:r>
              <a:rPr lang="nn-NO" sz="1800" b="1" dirty="0" err="1">
                <a:solidFill>
                  <a:schemeClr val="tx1"/>
                </a:solidFill>
                <a:latin typeface="Arial" charset="0"/>
              </a:rPr>
              <a:t>getColumnCount</a:t>
            </a:r>
            <a:r>
              <a:rPr lang="nn-NO" sz="1800" b="1" dirty="0">
                <a:solidFill>
                  <a:schemeClr val="tx1"/>
                </a:solidFill>
                <a:latin typeface="Arial" charset="0"/>
              </a:rPr>
              <a:t>()</a:t>
            </a:r>
            <a:r>
              <a:rPr lang="nn-NO" sz="1800" dirty="0">
                <a:solidFill>
                  <a:schemeClr val="tx1"/>
                </a:solidFill>
                <a:latin typeface="Arial" charset="0"/>
              </a:rPr>
              <a:t>; i++) {</a:t>
            </a:r>
          </a:p>
          <a:p>
            <a:pPr>
              <a:buFont typeface="Wingdings" charset="0"/>
              <a:buNone/>
            </a:pPr>
            <a:r>
              <a:rPr lang="en-US" sz="1800" dirty="0" err="1">
                <a:solidFill>
                  <a:schemeClr val="tx1"/>
                </a:solidFill>
                <a:latin typeface="Arial" charset="0"/>
              </a:rPr>
              <a:t>rowResults</a:t>
            </a:r>
            <a:r>
              <a:rPr lang="en-US" sz="1800" dirty="0">
                <a:solidFill>
                  <a:schemeClr val="tx1"/>
                </a:solidFill>
                <a:latin typeface="Arial" charset="0"/>
              </a:rPr>
              <a:t> = </a:t>
            </a:r>
            <a:r>
              <a:rPr lang="en-US" sz="1800" dirty="0" err="1">
                <a:solidFill>
                  <a:schemeClr val="tx1"/>
                </a:solidFill>
                <a:latin typeface="Arial" charset="0"/>
              </a:rPr>
              <a:t>rowResults.concat</a:t>
            </a:r>
            <a:r>
              <a:rPr lang="en-US" sz="1800" dirty="0">
                <a:solidFill>
                  <a:schemeClr val="tx1"/>
                </a:solidFill>
                <a:latin typeface="Arial" charset="0"/>
              </a:rPr>
              <a:t>(</a:t>
            </a:r>
            <a:r>
              <a:rPr lang="en-US" sz="1800" dirty="0" err="1">
                <a:solidFill>
                  <a:schemeClr val="tx1"/>
                </a:solidFill>
                <a:latin typeface="Arial" charset="0"/>
              </a:rPr>
              <a:t>c.</a:t>
            </a:r>
            <a:r>
              <a:rPr lang="en-US" sz="1800" b="1" dirty="0" err="1">
                <a:solidFill>
                  <a:schemeClr val="tx1"/>
                </a:solidFill>
                <a:latin typeface="Arial" charset="0"/>
              </a:rPr>
              <a:t>getString</a:t>
            </a:r>
            <a:r>
              <a:rPr lang="en-US" sz="1800" b="1" dirty="0">
                <a:solidFill>
                  <a:schemeClr val="tx1"/>
                </a:solidFill>
                <a:latin typeface="Arial" charset="0"/>
              </a:rPr>
              <a:t>(</a:t>
            </a:r>
            <a:r>
              <a:rPr lang="en-US" sz="1800" b="1" dirty="0" err="1">
                <a:solidFill>
                  <a:schemeClr val="tx1"/>
                </a:solidFill>
                <a:latin typeface="Arial" charset="0"/>
              </a:rPr>
              <a:t>i</a:t>
            </a:r>
            <a:r>
              <a:rPr lang="en-US" sz="1800" b="1"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a:t>
            </a:r>
          </a:p>
          <a:p>
            <a:pPr>
              <a:buFont typeface="Wingdings" charset="0"/>
              <a:buNone/>
            </a:pPr>
            <a:r>
              <a:rPr lang="ja-JP" altLang="en-US" sz="1800" dirty="0">
                <a:solidFill>
                  <a:schemeClr val="tx1"/>
                </a:solidFill>
                <a:latin typeface="Arial" charset="0"/>
              </a:rPr>
              <a:t>“</a:t>
            </a:r>
            <a:r>
              <a:rPr lang="en-US" sz="1800" dirty="0">
                <a:solidFill>
                  <a:schemeClr val="tx1"/>
                </a:solidFill>
                <a:latin typeface="Arial" charset="0"/>
              </a:rPr>
              <a:t>Row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c.</a:t>
            </a:r>
            <a:r>
              <a:rPr lang="en-US" sz="1800" b="1" dirty="0" err="1">
                <a:solidFill>
                  <a:schemeClr val="tx1"/>
                </a:solidFill>
                <a:latin typeface="Arial" charset="0"/>
              </a:rPr>
              <a:t>getPosition</a:t>
            </a:r>
            <a:r>
              <a:rPr lang="en-US" sz="1800" b="1"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rowResults</a:t>
            </a: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c.</a:t>
            </a:r>
            <a:r>
              <a:rPr lang="en-US" sz="1800" b="1" dirty="0" err="1">
                <a:solidFill>
                  <a:schemeClr val="tx1"/>
                </a:solidFill>
                <a:latin typeface="Arial" charset="0"/>
              </a:rPr>
              <a:t>moveToNext</a:t>
            </a:r>
            <a:r>
              <a:rPr lang="en-US" sz="1800" b="1"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 </a:t>
            </a:r>
            <a:r>
              <a:rPr lang="ja-JP" altLang="en-US" sz="1800" dirty="0">
                <a:solidFill>
                  <a:schemeClr val="tx1"/>
                </a:solidFill>
                <a:latin typeface="Arial" charset="0"/>
              </a:rPr>
              <a:t>“</a:t>
            </a:r>
            <a:r>
              <a:rPr lang="en-US" sz="1800" dirty="0">
                <a:solidFill>
                  <a:schemeClr val="tx1"/>
                </a:solidFill>
                <a:latin typeface="Arial" charset="0"/>
              </a:rPr>
              <a:t>*** Cursor End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p:txBody>
      </p:sp>
      <p:sp>
        <p:nvSpPr>
          <p:cNvPr id="31748"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E6C5881-BF4D-DA49-B883-3C8B084851F4}" type="datetime1">
              <a:rPr lang="en-US">
                <a:solidFill>
                  <a:srgbClr val="339966"/>
                </a:solidFill>
              </a:rPr>
              <a:pPr eaLnBrk="1" hangingPunct="1"/>
              <a:t>10/5/21</a:t>
            </a:fld>
            <a:endParaRPr lang="en-US">
              <a:solidFill>
                <a:srgbClr val="339966"/>
              </a:solidFill>
            </a:endParaRPr>
          </a:p>
        </p:txBody>
      </p:sp>
      <p:sp>
        <p:nvSpPr>
          <p:cNvPr id="317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06C2C1-A1C9-7745-8B81-6FFC5CA60F74}" type="slidenum">
              <a:rPr lang="en-US">
                <a:solidFill>
                  <a:srgbClr val="339966"/>
                </a:solidFill>
              </a:rPr>
              <a:pPr eaLnBrk="1" hangingPunct="1"/>
              <a:t>18</a:t>
            </a:fld>
            <a:endParaRPr lang="en-US">
              <a:solidFill>
                <a:srgbClr val="339966"/>
              </a:solidFill>
            </a:endParaRPr>
          </a:p>
        </p:txBody>
      </p:sp>
    </p:spTree>
    <p:extLst>
      <p:ext uri="{BB962C8B-B14F-4D97-AF65-F5344CB8AC3E}">
        <p14:creationId xmlns:p14="http://schemas.microsoft.com/office/powerpoint/2010/main" val="267803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atin typeface="Arial" charset="0"/>
              </a:rPr>
              <a:t>Executing Simple Queries</a:t>
            </a:r>
          </a:p>
        </p:txBody>
      </p:sp>
      <p:sp>
        <p:nvSpPr>
          <p:cNvPr id="34819" name="Content Placeholder 2"/>
          <p:cNvSpPr>
            <a:spLocks noGrp="1"/>
          </p:cNvSpPr>
          <p:nvPr>
            <p:ph idx="1"/>
          </p:nvPr>
        </p:nvSpPr>
        <p:spPr/>
        <p:txBody>
          <a:bodyPr>
            <a:normAutofit/>
          </a:bodyPr>
          <a:lstStyle/>
          <a:p>
            <a:r>
              <a:rPr lang="en-US" dirty="0">
                <a:latin typeface="Arial" charset="0"/>
              </a:rPr>
              <a:t>If you need only the titles of each book in the book table, you might use the call to the </a:t>
            </a:r>
            <a:r>
              <a:rPr lang="en-US" dirty="0">
                <a:solidFill>
                  <a:schemeClr val="tx1"/>
                </a:solidFill>
                <a:latin typeface="Arial" charset="0"/>
              </a:rPr>
              <a:t>query()</a:t>
            </a:r>
            <a:r>
              <a:rPr lang="en-US" dirty="0">
                <a:latin typeface="Arial" charset="0"/>
              </a:rPr>
              <a:t> method:</a:t>
            </a:r>
          </a:p>
          <a:p>
            <a:pPr lvl="1">
              <a:buFont typeface="Wingdings" charset="0"/>
              <a:buNone/>
            </a:pPr>
            <a:r>
              <a:rPr lang="en-US" dirty="0">
                <a:solidFill>
                  <a:schemeClr val="tx1"/>
                </a:solidFill>
                <a:latin typeface="Arial" charset="0"/>
              </a:rPr>
              <a:t>String </a:t>
            </a:r>
            <a:r>
              <a:rPr lang="en-US" dirty="0" err="1">
                <a:solidFill>
                  <a:schemeClr val="tx1"/>
                </a:solidFill>
                <a:latin typeface="Arial" charset="0"/>
              </a:rPr>
              <a:t>asColumnsToReturn</a:t>
            </a:r>
            <a:r>
              <a:rPr lang="en-US" dirty="0">
                <a:solidFill>
                  <a:schemeClr val="tx1"/>
                </a:solidFill>
                <a:latin typeface="Arial" charset="0"/>
              </a:rPr>
              <a:t>[] = { </a:t>
            </a:r>
            <a:r>
              <a:rPr lang="ja-JP" altLang="en-US" dirty="0">
                <a:solidFill>
                  <a:schemeClr val="tx1"/>
                </a:solidFill>
                <a:latin typeface="Arial" charset="0"/>
              </a:rPr>
              <a:t>“</a:t>
            </a:r>
            <a:r>
              <a:rPr lang="en-US" dirty="0">
                <a:solidFill>
                  <a:schemeClr val="tx1"/>
                </a:solidFill>
                <a:latin typeface="Arial" charset="0"/>
              </a:rPr>
              <a:t>title</a:t>
            </a:r>
            <a:r>
              <a:rPr lang="ja-JP" altLang="en-US" dirty="0">
                <a:solidFill>
                  <a:schemeClr val="tx1"/>
                </a:solidFill>
                <a:latin typeface="Arial" charset="0"/>
              </a:rPr>
              <a:t>”</a:t>
            </a:r>
            <a:r>
              <a:rPr lang="en-US" dirty="0">
                <a:solidFill>
                  <a:schemeClr val="tx1"/>
                </a:solidFill>
                <a:latin typeface="Arial" charset="0"/>
              </a:rPr>
              <a:t>, </a:t>
            </a:r>
            <a:r>
              <a:rPr lang="ja-JP" altLang="en-US" dirty="0">
                <a:solidFill>
                  <a:schemeClr val="tx1"/>
                </a:solidFill>
                <a:latin typeface="Arial" charset="0"/>
              </a:rPr>
              <a:t>“</a:t>
            </a:r>
            <a:r>
              <a:rPr lang="en-US" dirty="0">
                <a:solidFill>
                  <a:schemeClr val="tx1"/>
                </a:solidFill>
                <a:latin typeface="Arial" charset="0"/>
              </a:rPr>
              <a:t>id</a:t>
            </a:r>
            <a:r>
              <a:rPr lang="ja-JP" altLang="en-US" dirty="0">
                <a:solidFill>
                  <a:schemeClr val="tx1"/>
                </a:solidFill>
                <a:latin typeface="Arial" charset="0"/>
              </a:rPr>
              <a:t>”</a:t>
            </a:r>
            <a:r>
              <a:rPr lang="en-US" dirty="0">
                <a:solidFill>
                  <a:schemeClr val="tx1"/>
                </a:solidFill>
                <a:latin typeface="Arial" charset="0"/>
              </a:rPr>
              <a:t> };</a:t>
            </a:r>
          </a:p>
          <a:p>
            <a:pPr lvl="1">
              <a:buFont typeface="Wingdings" charset="0"/>
              <a:buNone/>
            </a:pPr>
            <a:r>
              <a:rPr lang="en-US" dirty="0">
                <a:solidFill>
                  <a:schemeClr val="tx1"/>
                </a:solidFill>
                <a:latin typeface="Arial" charset="0"/>
              </a:rPr>
              <a:t>String </a:t>
            </a:r>
            <a:r>
              <a:rPr lang="en-US" dirty="0" err="1">
                <a:solidFill>
                  <a:schemeClr val="tx1"/>
                </a:solidFill>
                <a:latin typeface="Arial" charset="0"/>
              </a:rPr>
              <a:t>strSortOrder</a:t>
            </a:r>
            <a:r>
              <a:rPr lang="en-US" dirty="0">
                <a:solidFill>
                  <a:schemeClr val="tx1"/>
                </a:solidFill>
                <a:latin typeface="Arial" charset="0"/>
              </a:rPr>
              <a:t> = </a:t>
            </a:r>
            <a:r>
              <a:rPr lang="ja-JP" altLang="en-US" dirty="0">
                <a:solidFill>
                  <a:schemeClr val="tx1"/>
                </a:solidFill>
                <a:latin typeface="Arial" charset="0"/>
              </a:rPr>
              <a:t>“</a:t>
            </a:r>
            <a:r>
              <a:rPr lang="en-US" dirty="0">
                <a:solidFill>
                  <a:schemeClr val="tx1"/>
                </a:solidFill>
                <a:latin typeface="Arial" charset="0"/>
              </a:rPr>
              <a:t>title ASC</a:t>
            </a:r>
            <a:r>
              <a:rPr lang="ja-JP" altLang="en-US" dirty="0">
                <a:solidFill>
                  <a:schemeClr val="tx1"/>
                </a:solidFill>
                <a:latin typeface="Arial" charset="0"/>
              </a:rPr>
              <a:t>”</a:t>
            </a:r>
            <a:r>
              <a:rPr lang="en-US" dirty="0">
                <a:solidFill>
                  <a:schemeClr val="tx1"/>
                </a:solidFill>
                <a:latin typeface="Arial" charset="0"/>
              </a:rPr>
              <a:t>;</a:t>
            </a:r>
          </a:p>
          <a:p>
            <a:pPr lvl="1">
              <a:buFont typeface="Wingdings" charset="0"/>
              <a:buNone/>
            </a:pPr>
            <a:r>
              <a:rPr lang="en-US" b="1" dirty="0">
                <a:solidFill>
                  <a:schemeClr val="tx1"/>
                </a:solidFill>
                <a:latin typeface="Arial" charset="0"/>
              </a:rPr>
              <a:t>Cursor</a:t>
            </a:r>
            <a:r>
              <a:rPr lang="en-US" dirty="0">
                <a:solidFill>
                  <a:schemeClr val="tx1"/>
                </a:solidFill>
                <a:latin typeface="Arial" charset="0"/>
              </a:rPr>
              <a:t> c = </a:t>
            </a:r>
            <a:r>
              <a:rPr lang="en-US" dirty="0" err="1">
                <a:solidFill>
                  <a:schemeClr val="tx1"/>
                </a:solidFill>
                <a:latin typeface="Arial" charset="0"/>
              </a:rPr>
              <a:t>mDatabase.</a:t>
            </a:r>
            <a:r>
              <a:rPr lang="en-US" b="1" dirty="0" err="1">
                <a:solidFill>
                  <a:schemeClr val="tx1"/>
                </a:solidFill>
                <a:latin typeface="Arial" charset="0"/>
              </a:rPr>
              <a:t>query</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tbl_books</a:t>
            </a:r>
            <a:r>
              <a:rPr lang="ja-JP" altLang="en-US" dirty="0">
                <a:solidFill>
                  <a:schemeClr val="tx1"/>
                </a:solidFill>
                <a:latin typeface="Arial" charset="0"/>
              </a:rPr>
              <a:t>”</a:t>
            </a:r>
            <a:r>
              <a:rPr lang="en-US" dirty="0">
                <a:solidFill>
                  <a:schemeClr val="tx1"/>
                </a:solidFill>
                <a:latin typeface="Arial" charset="0"/>
              </a:rPr>
              <a:t>, </a:t>
            </a:r>
            <a:r>
              <a:rPr lang="en-US" dirty="0" err="1">
                <a:solidFill>
                  <a:schemeClr val="tx1"/>
                </a:solidFill>
                <a:latin typeface="Arial" charset="0"/>
              </a:rPr>
              <a:t>asColumnsToReturn</a:t>
            </a:r>
            <a:r>
              <a:rPr lang="en-US" dirty="0">
                <a:solidFill>
                  <a:schemeClr val="tx1"/>
                </a:solidFill>
                <a:latin typeface="Arial" charset="0"/>
              </a:rPr>
              <a:t>,</a:t>
            </a:r>
          </a:p>
          <a:p>
            <a:pPr lvl="1">
              <a:buFont typeface="Wingdings" charset="0"/>
              <a:buNone/>
            </a:pPr>
            <a:r>
              <a:rPr lang="en-US" dirty="0">
                <a:solidFill>
                  <a:schemeClr val="tx1"/>
                </a:solidFill>
                <a:latin typeface="Arial" charset="0"/>
              </a:rPr>
              <a:t>null, null, null, null, </a:t>
            </a:r>
            <a:r>
              <a:rPr lang="en-US" dirty="0" err="1">
                <a:solidFill>
                  <a:schemeClr val="tx1"/>
                </a:solidFill>
                <a:latin typeface="Arial" charset="0"/>
              </a:rPr>
              <a:t>strSortOrder</a:t>
            </a:r>
            <a:r>
              <a:rPr lang="en-US" dirty="0">
                <a:solidFill>
                  <a:schemeClr val="tx1"/>
                </a:solidFill>
                <a:latin typeface="Arial" charset="0"/>
              </a:rPr>
              <a:t>);</a:t>
            </a:r>
          </a:p>
          <a:p>
            <a:r>
              <a:rPr lang="en-US" dirty="0">
                <a:latin typeface="Arial" charset="0"/>
              </a:rPr>
              <a:t>This is equivalent to the SQL query</a:t>
            </a:r>
          </a:p>
          <a:p>
            <a:pPr>
              <a:buFont typeface="Wingdings" charset="0"/>
              <a:buNone/>
            </a:pPr>
            <a:r>
              <a:rPr lang="en-US" dirty="0">
                <a:solidFill>
                  <a:schemeClr val="tx1"/>
                </a:solidFill>
                <a:latin typeface="Arial" charset="0"/>
              </a:rPr>
              <a:t>SELECT title, id FROM </a:t>
            </a:r>
            <a:r>
              <a:rPr lang="en-US" dirty="0" err="1">
                <a:solidFill>
                  <a:schemeClr val="tx1"/>
                </a:solidFill>
                <a:latin typeface="Arial" charset="0"/>
              </a:rPr>
              <a:t>tbl_books</a:t>
            </a:r>
            <a:r>
              <a:rPr lang="en-US" dirty="0">
                <a:solidFill>
                  <a:schemeClr val="tx1"/>
                </a:solidFill>
                <a:latin typeface="Arial" charset="0"/>
              </a:rPr>
              <a:t> ORDER BY title ASC;</a:t>
            </a:r>
          </a:p>
        </p:txBody>
      </p:sp>
      <p:sp>
        <p:nvSpPr>
          <p:cNvPr id="3482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4AA25D-B836-234C-9070-B168BB65D047}" type="slidenum">
              <a:rPr lang="en-US">
                <a:solidFill>
                  <a:srgbClr val="339966"/>
                </a:solidFill>
              </a:rPr>
              <a:pPr eaLnBrk="1" hangingPunct="1"/>
              <a:t>19</a:t>
            </a:fld>
            <a:endParaRPr lang="en-US">
              <a:solidFill>
                <a:srgbClr val="339966"/>
              </a:solidFill>
            </a:endParaRPr>
          </a:p>
        </p:txBody>
      </p:sp>
    </p:spTree>
    <p:extLst>
      <p:ext uri="{BB962C8B-B14F-4D97-AF65-F5344CB8AC3E}">
        <p14:creationId xmlns:p14="http://schemas.microsoft.com/office/powerpoint/2010/main" val="309485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CA" dirty="0"/>
              <a:t>Storage Options</a:t>
            </a:r>
            <a:br>
              <a:rPr lang="en-CA" dirty="0"/>
            </a:br>
            <a:endParaRPr lang="en-US" dirty="0">
              <a:solidFill>
                <a:schemeClr val="tx1"/>
              </a:solidFill>
              <a:latin typeface="Arial" charset="0"/>
            </a:endParaRPr>
          </a:p>
        </p:txBody>
      </p:sp>
      <p:sp>
        <p:nvSpPr>
          <p:cNvPr id="9219" name="Content Placeholder 2"/>
          <p:cNvSpPr>
            <a:spLocks noGrp="1"/>
          </p:cNvSpPr>
          <p:nvPr>
            <p:ph idx="1"/>
          </p:nvPr>
        </p:nvSpPr>
        <p:spPr/>
        <p:txBody>
          <a:bodyPr>
            <a:normAutofit lnSpcReduction="10000"/>
          </a:bodyPr>
          <a:lstStyle/>
          <a:p>
            <a:r>
              <a:rPr lang="en-CA" dirty="0"/>
              <a:t>Android provides several options for you to save persistent application data. The solution you choose depends on your specific needs, such as whether the data should be private to your application or accessible to other applications (and the user) and how much space your data requires.</a:t>
            </a:r>
          </a:p>
          <a:p>
            <a:r>
              <a:rPr lang="en-CA" dirty="0">
                <a:hlinkClick r:id="rId2"/>
              </a:rPr>
              <a:t>Shared Preferences</a:t>
            </a:r>
            <a:endParaRPr lang="en-CA" dirty="0"/>
          </a:p>
          <a:p>
            <a:pPr lvl="1"/>
            <a:r>
              <a:rPr lang="en-CA" dirty="0"/>
              <a:t>Store private primitive data in key-value pairs.</a:t>
            </a:r>
          </a:p>
          <a:p>
            <a:r>
              <a:rPr lang="en-CA" dirty="0">
                <a:hlinkClick r:id="rId3"/>
              </a:rPr>
              <a:t>Internal Storage</a:t>
            </a:r>
            <a:endParaRPr lang="en-CA" dirty="0"/>
          </a:p>
          <a:p>
            <a:pPr lvl="1"/>
            <a:r>
              <a:rPr lang="en-CA" dirty="0"/>
              <a:t>Store private data on the device memory.</a:t>
            </a:r>
          </a:p>
          <a:p>
            <a:r>
              <a:rPr lang="en-CA" dirty="0">
                <a:hlinkClick r:id="rId4"/>
              </a:rPr>
              <a:t>External Storage</a:t>
            </a:r>
            <a:endParaRPr lang="en-CA" dirty="0"/>
          </a:p>
          <a:p>
            <a:pPr lvl="1"/>
            <a:r>
              <a:rPr lang="en-CA" dirty="0"/>
              <a:t>Store public data on the shared external storage.</a:t>
            </a:r>
          </a:p>
          <a:p>
            <a:endParaRPr lang="en-CA" dirty="0"/>
          </a:p>
        </p:txBody>
      </p:sp>
      <p:sp>
        <p:nvSpPr>
          <p:cNvPr id="922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A3E281-E584-874B-A3E8-90BCCB7FEF9F}" type="datetime1">
              <a:rPr lang="en-US">
                <a:solidFill>
                  <a:srgbClr val="339966"/>
                </a:solidFill>
              </a:rPr>
              <a:pPr eaLnBrk="1" hangingPunct="1"/>
              <a:t>10/5/21</a:t>
            </a:fld>
            <a:endParaRPr lang="en-US">
              <a:solidFill>
                <a:srgbClr val="339966"/>
              </a:solidFill>
            </a:endParaRP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537FEA-F688-6B44-BFB7-6695B920665B}" type="slidenum">
              <a:rPr lang="en-US">
                <a:solidFill>
                  <a:srgbClr val="339966"/>
                </a:solidFill>
              </a:rPr>
              <a:pPr eaLnBrk="1" hangingPunct="1"/>
              <a:t>2</a:t>
            </a:fld>
            <a:endParaRPr lang="en-US">
              <a:solidFill>
                <a:srgbClr val="339966"/>
              </a:solidFill>
            </a:endParaRPr>
          </a:p>
        </p:txBody>
      </p:sp>
    </p:spTree>
    <p:extLst>
      <p:ext uri="{BB962C8B-B14F-4D97-AF65-F5344CB8AC3E}">
        <p14:creationId xmlns:p14="http://schemas.microsoft.com/office/powerpoint/2010/main" val="116223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800" dirty="0">
                <a:latin typeface="Arial" charset="0"/>
              </a:rPr>
              <a:t>Executing More Complex Queries Using </a:t>
            </a:r>
            <a:r>
              <a:rPr lang="en-US" sz="2800" dirty="0" err="1">
                <a:latin typeface="Arial" charset="0"/>
              </a:rPr>
              <a:t>SQLiteQueryBuilder</a:t>
            </a:r>
            <a:endParaRPr lang="en-US" sz="2800" dirty="0">
              <a:latin typeface="Arial" charset="0"/>
            </a:endParaRPr>
          </a:p>
        </p:txBody>
      </p:sp>
      <p:sp>
        <p:nvSpPr>
          <p:cNvPr id="35843" name="Content Placeholder 2"/>
          <p:cNvSpPr>
            <a:spLocks noGrp="1"/>
          </p:cNvSpPr>
          <p:nvPr>
            <p:ph idx="1"/>
          </p:nvPr>
        </p:nvSpPr>
        <p:spPr/>
        <p:txBody>
          <a:bodyPr>
            <a:normAutofit fontScale="92500" lnSpcReduction="10000"/>
          </a:bodyPr>
          <a:lstStyle/>
          <a:p>
            <a:r>
              <a:rPr lang="en-US" b="1" dirty="0" err="1">
                <a:solidFill>
                  <a:schemeClr val="tx1"/>
                </a:solidFill>
                <a:latin typeface="Arial" charset="0"/>
              </a:rPr>
              <a:t>SQLiteQueryBuilder</a:t>
            </a:r>
            <a:r>
              <a:rPr lang="en-US" dirty="0">
                <a:latin typeface="Arial" charset="0"/>
              </a:rPr>
              <a:t> is a convenience class, which can build complex queries (such as </a:t>
            </a:r>
            <a:r>
              <a:rPr lang="en-US" b="1" dirty="0">
                <a:latin typeface="Arial" charset="0"/>
              </a:rPr>
              <a:t>joins</a:t>
            </a:r>
            <a:r>
              <a:rPr lang="en-US" dirty="0">
                <a:latin typeface="Arial" charset="0"/>
              </a:rPr>
              <a:t>) programmatically:</a:t>
            </a:r>
          </a:p>
          <a:p>
            <a:pPr lvl="1">
              <a:buFont typeface="Wingdings" charset="0"/>
              <a:buNone/>
            </a:pPr>
            <a:r>
              <a:rPr lang="en-US" sz="1800" b="1" dirty="0" err="1">
                <a:solidFill>
                  <a:schemeClr val="tx1"/>
                </a:solidFill>
                <a:latin typeface="Arial" charset="0"/>
              </a:rPr>
              <a:t>SQLiteQueryBuilder</a:t>
            </a:r>
            <a:r>
              <a:rPr lang="en-US" sz="1800" dirty="0">
                <a:solidFill>
                  <a:schemeClr val="tx1"/>
                </a:solidFill>
                <a:latin typeface="Arial" charset="0"/>
              </a:rPr>
              <a:t> </a:t>
            </a:r>
            <a:r>
              <a:rPr lang="en-US" sz="1800" dirty="0" err="1">
                <a:solidFill>
                  <a:schemeClr val="tx1"/>
                </a:solidFill>
                <a:latin typeface="Arial" charset="0"/>
              </a:rPr>
              <a:t>queryBuilder</a:t>
            </a:r>
            <a:r>
              <a:rPr lang="en-US" sz="1800" dirty="0">
                <a:solidFill>
                  <a:schemeClr val="tx1"/>
                </a:solidFill>
                <a:latin typeface="Arial" charset="0"/>
              </a:rPr>
              <a:t> = new </a:t>
            </a:r>
            <a:r>
              <a:rPr lang="en-US" sz="1800" b="1" dirty="0" err="1">
                <a:solidFill>
                  <a:schemeClr val="tx1"/>
                </a:solidFill>
                <a:latin typeface="Arial" charset="0"/>
              </a:rPr>
              <a:t>SQLiteQueryBuilder</a:t>
            </a:r>
            <a:r>
              <a:rPr lang="en-US" sz="1800" b="1"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err="1">
                <a:solidFill>
                  <a:schemeClr val="tx1"/>
                </a:solidFill>
                <a:latin typeface="Arial" charset="0"/>
              </a:rPr>
              <a:t>queryBuilder.</a:t>
            </a:r>
            <a:r>
              <a:rPr lang="en-US" sz="1800" b="1" dirty="0" err="1">
                <a:solidFill>
                  <a:schemeClr val="tx1"/>
                </a:solidFill>
                <a:latin typeface="Arial" charset="0"/>
              </a:rPr>
              <a:t>setTables</a:t>
            </a:r>
            <a:r>
              <a:rPr lang="en-US" sz="1800" dirty="0">
                <a:solidFill>
                  <a:schemeClr val="tx1"/>
                </a:solidFill>
                <a:latin typeface="Arial" charset="0"/>
              </a:rPr>
              <a:t>(</a:t>
            </a:r>
            <a:r>
              <a:rPr lang="ja-JP" altLang="en-US" sz="1800" dirty="0">
                <a:solidFill>
                  <a:schemeClr val="tx1"/>
                </a:solidFill>
                <a:latin typeface="Arial" charset="0"/>
              </a:rPr>
              <a:t>“</a:t>
            </a:r>
            <a:r>
              <a:rPr lang="en-US" sz="1800" dirty="0" err="1">
                <a:solidFill>
                  <a:schemeClr val="tx1"/>
                </a:solidFill>
                <a:latin typeface="Arial" charset="0"/>
              </a:rPr>
              <a:t>tbl_books</a:t>
            </a:r>
            <a:r>
              <a:rPr lang="en-US" sz="1800" dirty="0">
                <a:solidFill>
                  <a:schemeClr val="tx1"/>
                </a:solidFill>
                <a:latin typeface="Arial" charset="0"/>
              </a:rPr>
              <a:t>, </a:t>
            </a:r>
            <a:r>
              <a:rPr lang="en-US" sz="1800" dirty="0" err="1">
                <a:solidFill>
                  <a:schemeClr val="tx1"/>
                </a:solidFill>
                <a:latin typeface="Arial" charset="0"/>
              </a:rPr>
              <a:t>tbl_authors</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err="1">
                <a:solidFill>
                  <a:schemeClr val="tx1"/>
                </a:solidFill>
                <a:latin typeface="Arial" charset="0"/>
              </a:rPr>
              <a:t>queryBuilder.</a:t>
            </a:r>
            <a:r>
              <a:rPr lang="en-US" sz="1800" b="1" dirty="0" err="1">
                <a:solidFill>
                  <a:schemeClr val="tx1"/>
                </a:solidFill>
                <a:latin typeface="Arial" charset="0"/>
              </a:rPr>
              <a:t>appendWhere</a:t>
            </a:r>
            <a:r>
              <a:rPr lang="en-US" sz="1800" dirty="0">
                <a:solidFill>
                  <a:schemeClr val="tx1"/>
                </a:solidFill>
                <a:latin typeface="Arial" charset="0"/>
              </a:rPr>
              <a:t>(</a:t>
            </a:r>
            <a:r>
              <a:rPr lang="ja-JP" altLang="en-US" sz="1800" dirty="0">
                <a:solidFill>
                  <a:schemeClr val="tx1"/>
                </a:solidFill>
                <a:latin typeface="Arial" charset="0"/>
              </a:rPr>
              <a:t>“</a:t>
            </a:r>
            <a:r>
              <a:rPr lang="en-US" sz="1800" dirty="0" err="1">
                <a:solidFill>
                  <a:schemeClr val="tx1"/>
                </a:solidFill>
                <a:latin typeface="Arial" charset="0"/>
              </a:rPr>
              <a:t>tbl_books.authorid</a:t>
            </a:r>
            <a:r>
              <a:rPr lang="en-US" sz="1800" dirty="0">
                <a:solidFill>
                  <a:schemeClr val="tx1"/>
                </a:solidFill>
                <a:latin typeface="Arial" charset="0"/>
              </a:rPr>
              <a:t>=</a:t>
            </a:r>
            <a:r>
              <a:rPr lang="en-US" sz="1800" dirty="0" err="1">
                <a:solidFill>
                  <a:schemeClr val="tx1"/>
                </a:solidFill>
                <a:latin typeface="Arial" charset="0"/>
              </a:rPr>
              <a:t>tbl_authors.id</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asColumnsToReturn</a:t>
            </a:r>
            <a:r>
              <a:rPr lang="en-US" sz="1800" dirty="0">
                <a:solidFill>
                  <a:schemeClr val="tx1"/>
                </a:solidFill>
                <a:latin typeface="Arial" charset="0"/>
              </a:rPr>
              <a:t>[] = {</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tbl_books.title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tbl_books.id</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tbl_authors.firstname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tbl_authors.lastname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tbl_books.authorid</a:t>
            </a:r>
            <a:r>
              <a:rPr lang="ja-JP" altLang="en-US" sz="1800" dirty="0">
                <a:solidFill>
                  <a:schemeClr val="tx1"/>
                </a:solidFill>
                <a:latin typeface="Arial" charset="0"/>
              </a:rPr>
              <a:t>”</a:t>
            </a:r>
            <a:r>
              <a:rPr lang="en-US" sz="1800" dirty="0">
                <a:solidFill>
                  <a:schemeClr val="tx1"/>
                </a:solidFill>
                <a:latin typeface="Arial" charset="0"/>
              </a:rPr>
              <a:t> };</a:t>
            </a:r>
          </a:p>
          <a:p>
            <a:pPr lvl="1">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strSortOrder</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title ASC</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b="1" dirty="0">
                <a:solidFill>
                  <a:schemeClr val="tx1"/>
                </a:solidFill>
                <a:latin typeface="Arial" charset="0"/>
              </a:rPr>
              <a:t>Cursor</a:t>
            </a:r>
            <a:r>
              <a:rPr lang="en-US" sz="1800" dirty="0">
                <a:solidFill>
                  <a:schemeClr val="tx1"/>
                </a:solidFill>
                <a:latin typeface="Arial" charset="0"/>
              </a:rPr>
              <a:t> c = </a:t>
            </a:r>
            <a:r>
              <a:rPr lang="en-US" sz="1800" dirty="0" err="1">
                <a:solidFill>
                  <a:schemeClr val="tx1"/>
                </a:solidFill>
                <a:latin typeface="Arial" charset="0"/>
              </a:rPr>
              <a:t>queryBuilder.</a:t>
            </a:r>
            <a:r>
              <a:rPr lang="en-US" sz="1800" b="1" dirty="0" err="1">
                <a:solidFill>
                  <a:schemeClr val="tx1"/>
                </a:solidFill>
                <a:latin typeface="Arial" charset="0"/>
              </a:rPr>
              <a:t>query</a:t>
            </a:r>
            <a:r>
              <a:rPr lang="en-US" sz="1800" dirty="0">
                <a:solidFill>
                  <a:schemeClr val="tx1"/>
                </a:solidFill>
                <a:latin typeface="Arial" charset="0"/>
              </a:rPr>
              <a:t>(</a:t>
            </a:r>
            <a:r>
              <a:rPr lang="en-US" sz="1800" dirty="0" err="1">
                <a:solidFill>
                  <a:schemeClr val="tx1"/>
                </a:solidFill>
                <a:latin typeface="Arial" charset="0"/>
              </a:rPr>
              <a:t>mDatabase</a:t>
            </a:r>
            <a:r>
              <a:rPr lang="en-US" sz="1800" dirty="0">
                <a:solidFill>
                  <a:schemeClr val="tx1"/>
                </a:solidFill>
                <a:latin typeface="Arial" charset="0"/>
              </a:rPr>
              <a:t>, </a:t>
            </a:r>
            <a:r>
              <a:rPr lang="en-US" sz="1800" dirty="0" err="1">
                <a:solidFill>
                  <a:schemeClr val="tx1"/>
                </a:solidFill>
                <a:latin typeface="Arial" charset="0"/>
              </a:rPr>
              <a:t>asColumnsToReturn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null, null, null, </a:t>
            </a:r>
            <a:r>
              <a:rPr lang="en-US" sz="1800" dirty="0" err="1">
                <a:solidFill>
                  <a:schemeClr val="tx1"/>
                </a:solidFill>
                <a:latin typeface="Arial" charset="0"/>
              </a:rPr>
              <a:t>null,strSortOrder</a:t>
            </a:r>
            <a:r>
              <a:rPr lang="en-US" sz="1800" dirty="0">
                <a:solidFill>
                  <a:schemeClr val="tx1"/>
                </a:solidFill>
                <a:latin typeface="Arial" charset="0"/>
              </a:rPr>
              <a:t>);</a:t>
            </a:r>
          </a:p>
        </p:txBody>
      </p:sp>
      <p:sp>
        <p:nvSpPr>
          <p:cNvPr id="35844"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BDD5D18-AFED-664B-B937-1BB0072478C9}" type="datetime1">
              <a:rPr lang="en-US">
                <a:solidFill>
                  <a:srgbClr val="339966"/>
                </a:solidFill>
              </a:rPr>
              <a:pPr eaLnBrk="1" hangingPunct="1"/>
              <a:t>10/5/21</a:t>
            </a:fld>
            <a:endParaRPr lang="en-US">
              <a:solidFill>
                <a:srgbClr val="339966"/>
              </a:solidFill>
            </a:endParaRPr>
          </a:p>
        </p:txBody>
      </p:sp>
      <p:sp>
        <p:nvSpPr>
          <p:cNvPr id="3584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E86D3C-0A72-C442-84F1-0D089F38FDDE}" type="slidenum">
              <a:rPr lang="en-US">
                <a:solidFill>
                  <a:srgbClr val="339966"/>
                </a:solidFill>
              </a:rPr>
              <a:pPr eaLnBrk="1" hangingPunct="1"/>
              <a:t>20</a:t>
            </a:fld>
            <a:endParaRPr lang="en-US">
              <a:solidFill>
                <a:srgbClr val="339966"/>
              </a:solidFill>
            </a:endParaRPr>
          </a:p>
        </p:txBody>
      </p:sp>
    </p:spTree>
    <p:extLst>
      <p:ext uri="{BB962C8B-B14F-4D97-AF65-F5344CB8AC3E}">
        <p14:creationId xmlns:p14="http://schemas.microsoft.com/office/powerpoint/2010/main" val="31348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800" b="1" dirty="0"/>
              <a:t>Android </a:t>
            </a:r>
            <a:r>
              <a:rPr lang="en-US" sz="2800" b="1" dirty="0" err="1"/>
              <a:t>Listview</a:t>
            </a:r>
            <a:r>
              <a:rPr lang="en-US" sz="2800" b="1" dirty="0"/>
              <a:t> Example using </a:t>
            </a:r>
            <a:r>
              <a:rPr lang="en-US" sz="2800" b="1" dirty="0" err="1"/>
              <a:t>CursorAdapter</a:t>
            </a:r>
            <a:r>
              <a:rPr lang="en-US" sz="2800" b="1" dirty="0"/>
              <a:t> and SQLite database</a:t>
            </a:r>
            <a:endParaRPr lang="en-US" sz="2800" dirty="0">
              <a:latin typeface="Arial" charset="0"/>
            </a:endParaRPr>
          </a:p>
        </p:txBody>
      </p:sp>
      <p:sp>
        <p:nvSpPr>
          <p:cNvPr id="35843" name="Content Placeholder 2"/>
          <p:cNvSpPr>
            <a:spLocks noGrp="1"/>
          </p:cNvSpPr>
          <p:nvPr>
            <p:ph idx="1"/>
          </p:nvPr>
        </p:nvSpPr>
        <p:spPr/>
        <p:txBody>
          <a:bodyPr>
            <a:normAutofit/>
          </a:bodyPr>
          <a:lstStyle/>
          <a:p>
            <a:r>
              <a:rPr lang="en-US" dirty="0"/>
              <a:t>The objective is to get data from SQLite database by extending the </a:t>
            </a:r>
            <a:r>
              <a:rPr lang="en-US" dirty="0" err="1"/>
              <a:t>SimpleCursorAdapter</a:t>
            </a:r>
            <a:r>
              <a:rPr lang="en-US" dirty="0"/>
              <a:t> and then attach that to the </a:t>
            </a:r>
            <a:r>
              <a:rPr lang="en-US" dirty="0" err="1"/>
              <a:t>Listview</a:t>
            </a:r>
            <a:r>
              <a:rPr lang="en-US" dirty="0"/>
              <a:t>. </a:t>
            </a:r>
          </a:p>
          <a:p>
            <a:r>
              <a:rPr lang="en-US" dirty="0"/>
              <a:t>In this example we create a database of countries and then insert some countries when the activity starts. </a:t>
            </a:r>
          </a:p>
          <a:p>
            <a:r>
              <a:rPr lang="en-US" dirty="0"/>
              <a:t>After that we create a </a:t>
            </a:r>
            <a:r>
              <a:rPr lang="en-US" dirty="0" err="1"/>
              <a:t>SimpleCursorAdapter</a:t>
            </a:r>
            <a:r>
              <a:rPr lang="en-US" dirty="0"/>
              <a:t> and attach that to cursor returned from our database custom query selection. </a:t>
            </a:r>
          </a:p>
          <a:p>
            <a:r>
              <a:rPr lang="en-US" dirty="0"/>
              <a:t>The data columns returned from the cursor is then mapped to our custom view for display. </a:t>
            </a:r>
            <a:endParaRPr lang="en-US" sz="1800" dirty="0">
              <a:solidFill>
                <a:schemeClr val="tx1"/>
              </a:solidFill>
              <a:latin typeface="Arial" charset="0"/>
            </a:endParaRPr>
          </a:p>
        </p:txBody>
      </p:sp>
      <p:sp>
        <p:nvSpPr>
          <p:cNvPr id="3584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E86D3C-0A72-C442-84F1-0D089F38FDDE}" type="slidenum">
              <a:rPr lang="en-US">
                <a:solidFill>
                  <a:srgbClr val="339966"/>
                </a:solidFill>
              </a:rPr>
              <a:pPr eaLnBrk="1" hangingPunct="1"/>
              <a:t>21</a:t>
            </a:fld>
            <a:endParaRPr lang="en-US">
              <a:solidFill>
                <a:srgbClr val="339966"/>
              </a:solidFill>
            </a:endParaRPr>
          </a:p>
        </p:txBody>
      </p:sp>
    </p:spTree>
    <p:extLst>
      <p:ext uri="{BB962C8B-B14F-4D97-AF65-F5344CB8AC3E}">
        <p14:creationId xmlns:p14="http://schemas.microsoft.com/office/powerpoint/2010/main" val="124586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2800" dirty="0">
                <a:latin typeface="Arial" charset="0"/>
              </a:rPr>
              <a:t>Deleting Tables and Other SQLite Objects</a:t>
            </a:r>
          </a:p>
        </p:txBody>
      </p:sp>
      <p:sp>
        <p:nvSpPr>
          <p:cNvPr id="37891" name="Content Placeholder 2"/>
          <p:cNvSpPr>
            <a:spLocks noGrp="1"/>
          </p:cNvSpPr>
          <p:nvPr>
            <p:ph idx="1"/>
          </p:nvPr>
        </p:nvSpPr>
        <p:spPr/>
        <p:txBody>
          <a:bodyPr>
            <a:normAutofit lnSpcReduction="10000"/>
          </a:bodyPr>
          <a:lstStyle/>
          <a:p>
            <a:r>
              <a:rPr lang="en-US" dirty="0">
                <a:latin typeface="Arial" charset="0"/>
              </a:rPr>
              <a:t>Format the appropriate SQLite statements and execute them. </a:t>
            </a:r>
          </a:p>
          <a:p>
            <a:r>
              <a:rPr lang="en-US" dirty="0">
                <a:latin typeface="Arial" charset="0"/>
              </a:rPr>
              <a:t>For example, to drop our tables and triggers, we can execute three SQL statements:</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TABLE </a:t>
            </a:r>
            <a:r>
              <a:rPr lang="en-US" dirty="0" err="1">
                <a:solidFill>
                  <a:schemeClr val="tx1"/>
                </a:solidFill>
                <a:latin typeface="Arial" charset="0"/>
              </a:rPr>
              <a:t>tbl_books</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TABLE </a:t>
            </a:r>
            <a:r>
              <a:rPr lang="en-US" dirty="0" err="1">
                <a:solidFill>
                  <a:schemeClr val="tx1"/>
                </a:solidFill>
                <a:latin typeface="Arial" charset="0"/>
              </a:rPr>
              <a:t>tbl_authors</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TRIGGER IF EXISTS </a:t>
            </a:r>
            <a:r>
              <a:rPr lang="en-US" dirty="0" err="1">
                <a:solidFill>
                  <a:schemeClr val="tx1"/>
                </a:solidFill>
                <a:latin typeface="Arial" charset="0"/>
              </a:rPr>
              <a:t>fk_insert_book</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r>
              <a:rPr lang="en-US" dirty="0">
                <a:latin typeface="Arial" charset="0"/>
              </a:rPr>
              <a:t>Closing a SQLite Database</a:t>
            </a:r>
          </a:p>
          <a:p>
            <a:pPr lvl="1"/>
            <a:r>
              <a:rPr lang="en-US" dirty="0">
                <a:latin typeface="Arial" charset="0"/>
              </a:rPr>
              <a:t>You should close your database when you are not using: </a:t>
            </a:r>
            <a:r>
              <a:rPr lang="en-US" dirty="0" err="1">
                <a:solidFill>
                  <a:schemeClr val="tx1"/>
                </a:solidFill>
                <a:latin typeface="Arial" charset="0"/>
              </a:rPr>
              <a:t>mDatabase.close</a:t>
            </a:r>
            <a:r>
              <a:rPr lang="en-US" dirty="0">
                <a:solidFill>
                  <a:schemeClr val="tx1"/>
                </a:solidFill>
                <a:latin typeface="Arial" charset="0"/>
              </a:rPr>
              <a:t>();</a:t>
            </a:r>
          </a:p>
        </p:txBody>
      </p:sp>
      <p:sp>
        <p:nvSpPr>
          <p:cNvPr id="3789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9E0664B-25FE-AB40-8176-BAB6DC9713D7}" type="slidenum">
              <a:rPr lang="en-US">
                <a:solidFill>
                  <a:srgbClr val="339966"/>
                </a:solidFill>
              </a:rPr>
              <a:pPr eaLnBrk="1" hangingPunct="1"/>
              <a:t>22</a:t>
            </a:fld>
            <a:endParaRPr lang="en-US">
              <a:solidFill>
                <a:srgbClr val="339966"/>
              </a:solidFill>
            </a:endParaRPr>
          </a:p>
        </p:txBody>
      </p:sp>
    </p:spTree>
    <p:extLst>
      <p:ext uri="{BB962C8B-B14F-4D97-AF65-F5344CB8AC3E}">
        <p14:creationId xmlns:p14="http://schemas.microsoft.com/office/powerpoint/2010/main" val="170438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Arial" charset="0"/>
              </a:rPr>
              <a:t>Deleting a SQLite Database</a:t>
            </a:r>
          </a:p>
        </p:txBody>
      </p:sp>
      <p:sp>
        <p:nvSpPr>
          <p:cNvPr id="38915" name="Content Placeholder 2"/>
          <p:cNvSpPr>
            <a:spLocks noGrp="1"/>
          </p:cNvSpPr>
          <p:nvPr>
            <p:ph idx="1"/>
          </p:nvPr>
        </p:nvSpPr>
        <p:spPr/>
        <p:txBody>
          <a:bodyPr>
            <a:normAutofit/>
          </a:bodyPr>
          <a:lstStyle/>
          <a:p>
            <a:r>
              <a:rPr lang="en-US" dirty="0">
                <a:latin typeface="Arial" charset="0"/>
              </a:rPr>
              <a:t>The simplest way to delete a </a:t>
            </a:r>
            <a:r>
              <a:rPr lang="en-US" dirty="0" err="1">
                <a:latin typeface="Arial" charset="0"/>
              </a:rPr>
              <a:t>SQLiteDatabase</a:t>
            </a:r>
            <a:r>
              <a:rPr lang="en-US" dirty="0">
                <a:latin typeface="Arial" charset="0"/>
              </a:rPr>
              <a:t> is to use the </a:t>
            </a:r>
            <a:r>
              <a:rPr lang="en-US" b="1" dirty="0" err="1">
                <a:solidFill>
                  <a:schemeClr val="tx1"/>
                </a:solidFill>
                <a:latin typeface="Arial" charset="0"/>
              </a:rPr>
              <a:t>deleteDatabase</a:t>
            </a:r>
            <a:r>
              <a:rPr lang="en-US" b="1" dirty="0">
                <a:solidFill>
                  <a:schemeClr val="tx1"/>
                </a:solidFill>
                <a:latin typeface="Arial" charset="0"/>
              </a:rPr>
              <a:t>()</a:t>
            </a:r>
            <a:r>
              <a:rPr lang="en-US" dirty="0">
                <a:latin typeface="Arial" charset="0"/>
              </a:rPr>
              <a:t> method of your application </a:t>
            </a:r>
            <a:r>
              <a:rPr lang="en-US" b="1" dirty="0">
                <a:latin typeface="Arial" charset="0"/>
              </a:rPr>
              <a:t>Context</a:t>
            </a:r>
            <a:r>
              <a:rPr lang="en-US" dirty="0">
                <a:latin typeface="Arial" charset="0"/>
              </a:rPr>
              <a:t>.</a:t>
            </a:r>
          </a:p>
          <a:p>
            <a:r>
              <a:rPr lang="en-US" dirty="0">
                <a:latin typeface="Arial" charset="0"/>
              </a:rPr>
              <a:t>You delete databases by name and the deletion is permanent.</a:t>
            </a:r>
          </a:p>
          <a:p>
            <a:pPr lvl="1"/>
            <a:r>
              <a:rPr lang="en-US" dirty="0">
                <a:latin typeface="Arial" charset="0"/>
              </a:rPr>
              <a:t>You lose all data and schema information.</a:t>
            </a:r>
          </a:p>
          <a:p>
            <a:pPr algn="ctr">
              <a:buFont typeface="Wingdings" charset="0"/>
              <a:buNone/>
            </a:pPr>
            <a:r>
              <a:rPr lang="en-US" dirty="0" err="1">
                <a:solidFill>
                  <a:schemeClr val="tx1"/>
                </a:solidFill>
                <a:latin typeface="Arial" charset="0"/>
              </a:rPr>
              <a:t>deleteDatabase</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my_sqlite_database.db</a:t>
            </a:r>
            <a:r>
              <a:rPr lang="ja-JP" altLang="en-US" dirty="0">
                <a:solidFill>
                  <a:schemeClr val="tx1"/>
                </a:solidFill>
                <a:latin typeface="Arial" charset="0"/>
              </a:rPr>
              <a:t>”</a:t>
            </a:r>
            <a:r>
              <a:rPr lang="en-US" dirty="0">
                <a:solidFill>
                  <a:schemeClr val="tx1"/>
                </a:solidFill>
                <a:latin typeface="Arial" charset="0"/>
              </a:rPr>
              <a:t>);</a:t>
            </a:r>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1D07C1E-8D11-844D-BA93-1EA8AB7E0200}" type="slidenum">
              <a:rPr lang="en-US">
                <a:solidFill>
                  <a:srgbClr val="339966"/>
                </a:solidFill>
              </a:rPr>
              <a:pPr eaLnBrk="1" hangingPunct="1"/>
              <a:t>23</a:t>
            </a:fld>
            <a:endParaRPr lang="en-US">
              <a:solidFill>
                <a:srgbClr val="339966"/>
              </a:solidFill>
            </a:endParaRPr>
          </a:p>
        </p:txBody>
      </p:sp>
    </p:spTree>
    <p:extLst>
      <p:ext uri="{BB962C8B-B14F-4D97-AF65-F5344CB8AC3E}">
        <p14:creationId xmlns:p14="http://schemas.microsoft.com/office/powerpoint/2010/main" val="803205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dirty="0">
                <a:latin typeface="Arial" charset="0"/>
              </a:rPr>
              <a:t>Designing Persistent Databases</a:t>
            </a:r>
          </a:p>
        </p:txBody>
      </p:sp>
      <p:sp>
        <p:nvSpPr>
          <p:cNvPr id="39939" name="Content Placeholder 2"/>
          <p:cNvSpPr>
            <a:spLocks noGrp="1"/>
          </p:cNvSpPr>
          <p:nvPr>
            <p:ph idx="1"/>
          </p:nvPr>
        </p:nvSpPr>
        <p:spPr/>
        <p:txBody>
          <a:bodyPr>
            <a:normAutofit/>
          </a:bodyPr>
          <a:lstStyle/>
          <a:p>
            <a:r>
              <a:rPr lang="en-US" dirty="0">
                <a:latin typeface="Arial" charset="0"/>
              </a:rPr>
              <a:t>The Android SDK provides a helper class called </a:t>
            </a:r>
            <a:r>
              <a:rPr lang="en-US" b="1" dirty="0" err="1">
                <a:solidFill>
                  <a:schemeClr val="tx1"/>
                </a:solidFill>
                <a:latin typeface="Arial" charset="0"/>
              </a:rPr>
              <a:t>SQLiteOpenHelper</a:t>
            </a:r>
            <a:r>
              <a:rPr lang="en-US" dirty="0">
                <a:latin typeface="Arial" charset="0"/>
              </a:rPr>
              <a:t> to help you manage your application</a:t>
            </a:r>
            <a:r>
              <a:rPr lang="ja-JP" altLang="en-US" dirty="0">
                <a:latin typeface="Arial" charset="0"/>
              </a:rPr>
              <a:t>’</a:t>
            </a:r>
            <a:r>
              <a:rPr lang="en-US" dirty="0">
                <a:latin typeface="Arial" charset="0"/>
              </a:rPr>
              <a:t>s database.</a:t>
            </a:r>
          </a:p>
          <a:p>
            <a:r>
              <a:rPr lang="en-US" dirty="0">
                <a:latin typeface="Arial" charset="0"/>
              </a:rPr>
              <a:t>To create a SQLite database for your Android application using the </a:t>
            </a:r>
            <a:r>
              <a:rPr lang="en-US" dirty="0" err="1">
                <a:solidFill>
                  <a:schemeClr val="tx1"/>
                </a:solidFill>
                <a:latin typeface="Arial" charset="0"/>
              </a:rPr>
              <a:t>SQLiteOpenHelper</a:t>
            </a:r>
            <a:r>
              <a:rPr lang="en-US" dirty="0">
                <a:latin typeface="Arial" charset="0"/>
              </a:rPr>
              <a:t>, you need to </a:t>
            </a:r>
            <a:r>
              <a:rPr lang="en-US" b="1" dirty="0">
                <a:latin typeface="Arial" charset="0"/>
              </a:rPr>
              <a:t>extend that class</a:t>
            </a:r>
            <a:r>
              <a:rPr lang="en-US" dirty="0">
                <a:latin typeface="Arial" charset="0"/>
              </a:rPr>
              <a:t> and then </a:t>
            </a:r>
            <a:r>
              <a:rPr lang="en-US" b="1" dirty="0">
                <a:latin typeface="Arial" charset="0"/>
              </a:rPr>
              <a:t>instantiate an instance</a:t>
            </a:r>
            <a:r>
              <a:rPr lang="en-US" dirty="0">
                <a:latin typeface="Arial" charset="0"/>
              </a:rPr>
              <a:t> of it as a member variable for use within your application.</a:t>
            </a:r>
          </a:p>
          <a:p>
            <a:pPr>
              <a:buFont typeface="Wingdings" charset="0"/>
              <a:buNone/>
            </a:pPr>
            <a:endParaRPr lang="en-US" dirty="0">
              <a:latin typeface="Arial" charset="0"/>
            </a:endParaRPr>
          </a:p>
        </p:txBody>
      </p:sp>
      <p:sp>
        <p:nvSpPr>
          <p:cNvPr id="3994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833904-09B5-2046-9B8F-1A8FC4EBAF25}" type="datetime1">
              <a:rPr lang="en-US">
                <a:solidFill>
                  <a:srgbClr val="339966"/>
                </a:solidFill>
              </a:rPr>
              <a:pPr eaLnBrk="1" hangingPunct="1"/>
              <a:t>10/5/21</a:t>
            </a:fld>
            <a:endParaRPr lang="en-US">
              <a:solidFill>
                <a:srgbClr val="339966"/>
              </a:solidFill>
            </a:endParaRPr>
          </a:p>
        </p:txBody>
      </p:sp>
      <p:sp>
        <p:nvSpPr>
          <p:cNvPr id="3994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692E2E-9196-8549-B3A5-46BF8ACF1CBA}" type="slidenum">
              <a:rPr lang="en-US">
                <a:solidFill>
                  <a:srgbClr val="339966"/>
                </a:solidFill>
              </a:rPr>
              <a:pPr eaLnBrk="1" hangingPunct="1"/>
              <a:t>24</a:t>
            </a:fld>
            <a:endParaRPr lang="en-US">
              <a:solidFill>
                <a:srgbClr val="339966"/>
              </a:solidFill>
            </a:endParaRPr>
          </a:p>
        </p:txBody>
      </p:sp>
    </p:spTree>
    <p:extLst>
      <p:ext uri="{BB962C8B-B14F-4D97-AF65-F5344CB8AC3E}">
        <p14:creationId xmlns:p14="http://schemas.microsoft.com/office/powerpoint/2010/main" val="332877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b="1" dirty="0"/>
              <a:t>Android Database Tutorial</a:t>
            </a:r>
            <a:endParaRPr lang="en-US" sz="2800" dirty="0">
              <a:latin typeface="Arial" charset="0"/>
            </a:endParaRPr>
          </a:p>
        </p:txBody>
      </p:sp>
      <p:sp>
        <p:nvSpPr>
          <p:cNvPr id="39939" name="Content Placeholder 2"/>
          <p:cNvSpPr>
            <a:spLocks noGrp="1"/>
          </p:cNvSpPr>
          <p:nvPr>
            <p:ph idx="1"/>
          </p:nvPr>
        </p:nvSpPr>
        <p:spPr/>
        <p:txBody>
          <a:bodyPr/>
          <a:lstStyle/>
          <a:p>
            <a:r>
              <a:rPr lang="en-US" dirty="0">
                <a:latin typeface="Arial" charset="0"/>
                <a:hlinkClick r:id="rId2"/>
              </a:rPr>
              <a:t>http://www.androidhive.info/2011/11/android-sqlite-database-tutorial/</a:t>
            </a:r>
            <a:endParaRPr lang="en-US" dirty="0">
              <a:latin typeface="Arial" charset="0"/>
            </a:endParaRPr>
          </a:p>
          <a:p>
            <a:endParaRPr lang="en-US" dirty="0">
              <a:latin typeface="Arial" charset="0"/>
            </a:endParaRPr>
          </a:p>
          <a:p>
            <a:endParaRPr lang="en-US" dirty="0">
              <a:latin typeface="Arial" charset="0"/>
            </a:endParaRPr>
          </a:p>
        </p:txBody>
      </p:sp>
      <p:sp>
        <p:nvSpPr>
          <p:cNvPr id="3994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833904-09B5-2046-9B8F-1A8FC4EBAF25}" type="datetime1">
              <a:rPr lang="en-US">
                <a:solidFill>
                  <a:srgbClr val="339966"/>
                </a:solidFill>
              </a:rPr>
              <a:pPr eaLnBrk="1" hangingPunct="1"/>
              <a:t>10/5/21</a:t>
            </a:fld>
            <a:endParaRPr lang="en-US">
              <a:solidFill>
                <a:srgbClr val="339966"/>
              </a:solidFill>
            </a:endParaRPr>
          </a:p>
        </p:txBody>
      </p:sp>
      <p:sp>
        <p:nvSpPr>
          <p:cNvPr id="3994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692E2E-9196-8549-B3A5-46BF8ACF1CBA}" type="slidenum">
              <a:rPr lang="en-US">
                <a:solidFill>
                  <a:srgbClr val="339966"/>
                </a:solidFill>
              </a:rPr>
              <a:pPr eaLnBrk="1" hangingPunct="1"/>
              <a:t>25</a:t>
            </a:fld>
            <a:endParaRPr lang="en-US">
              <a:solidFill>
                <a:srgbClr val="339966"/>
              </a:solidFill>
            </a:endParaRPr>
          </a:p>
        </p:txBody>
      </p:sp>
    </p:spTree>
    <p:extLst>
      <p:ext uri="{BB962C8B-B14F-4D97-AF65-F5344CB8AC3E}">
        <p14:creationId xmlns:p14="http://schemas.microsoft.com/office/powerpoint/2010/main" val="44174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a:t>References</a:t>
            </a:r>
          </a:p>
        </p:txBody>
      </p:sp>
      <p:sp useBgFill="1">
        <p:nvSpPr>
          <p:cNvPr id="58374" name="Rectangle 3"/>
          <p:cNvSpPr>
            <a:spLocks noGrp="1" noChangeArrowheads="1"/>
          </p:cNvSpPr>
          <p:nvPr>
            <p:ph idx="1"/>
          </p:nvPr>
        </p:nvSpPr>
        <p:spPr/>
        <p:txBody>
          <a:bodyPr/>
          <a:lstStyle/>
          <a:p>
            <a:pPr eaLnBrk="1" hangingPunct="1"/>
            <a:r>
              <a:rPr lang="en-US" dirty="0"/>
              <a:t>Textbook</a:t>
            </a:r>
          </a:p>
          <a:p>
            <a:pPr eaLnBrk="1" hangingPunct="1"/>
            <a:r>
              <a:rPr lang="en-US" dirty="0"/>
              <a:t>Android Documentation</a:t>
            </a:r>
          </a:p>
        </p:txBody>
      </p:sp>
      <p:sp>
        <p:nvSpPr>
          <p:cNvPr id="58370" name="Date Placeholder 3"/>
          <p:cNvSpPr>
            <a:spLocks noGrp="1"/>
          </p:cNvSpPr>
          <p:nvPr>
            <p:ph type="dt" sz="half" idx="10"/>
          </p:nvPr>
        </p:nvSpPr>
        <p:spPr>
          <a:noFill/>
        </p:spPr>
        <p:txBody>
          <a:bodyPr/>
          <a:lstStyle/>
          <a:p>
            <a:fld id="{9802E8A2-FDF3-41C8-A145-B2D126C8B50B}" type="datetime1">
              <a:rPr lang="en-US" smtClean="0"/>
              <a:pPr/>
              <a:t>10/5/21</a:t>
            </a:fld>
            <a:endParaRPr lang="en-US"/>
          </a:p>
        </p:txBody>
      </p:sp>
      <p:sp>
        <p:nvSpPr>
          <p:cNvPr id="58372" name="Slide Number Placeholder 5"/>
          <p:cNvSpPr>
            <a:spLocks noGrp="1"/>
          </p:cNvSpPr>
          <p:nvPr>
            <p:ph type="sldNum" sz="quarter" idx="12"/>
          </p:nvPr>
        </p:nvSpPr>
        <p:spPr>
          <a:noFill/>
        </p:spPr>
        <p:txBody>
          <a:bodyPr/>
          <a:lstStyle/>
          <a:p>
            <a:fld id="{7BC23147-0A56-45F9-B221-5A0F23AE5BE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Working with Files and Directories</a:t>
            </a:r>
          </a:p>
        </p:txBody>
      </p:sp>
      <p:sp>
        <p:nvSpPr>
          <p:cNvPr id="14339" name="Content Placeholder 2"/>
          <p:cNvSpPr>
            <a:spLocks noGrp="1"/>
          </p:cNvSpPr>
          <p:nvPr>
            <p:ph idx="1"/>
          </p:nvPr>
        </p:nvSpPr>
        <p:spPr/>
        <p:txBody>
          <a:bodyPr>
            <a:normAutofit/>
          </a:bodyPr>
          <a:lstStyle/>
          <a:p>
            <a:r>
              <a:rPr lang="en-US" dirty="0"/>
              <a:t>Android application data is stored on the Android file system in the following top-level directory:</a:t>
            </a:r>
          </a:p>
          <a:p>
            <a:pPr algn="ctr">
              <a:buFont typeface="Wingdings" pitchFamily="2" charset="2"/>
              <a:buNone/>
            </a:pPr>
            <a:r>
              <a:rPr lang="en-US" dirty="0">
                <a:solidFill>
                  <a:schemeClr val="tx1"/>
                </a:solidFill>
              </a:rPr>
              <a:t>/data/data/&lt;package name&gt;/</a:t>
            </a:r>
          </a:p>
          <a:p>
            <a:r>
              <a:rPr lang="en-US" dirty="0"/>
              <a:t>Several default subdirectories are created for storing </a:t>
            </a:r>
            <a:r>
              <a:rPr lang="en-US" b="1" dirty="0"/>
              <a:t>databases</a:t>
            </a:r>
            <a:r>
              <a:rPr lang="en-US" dirty="0"/>
              <a:t>, </a:t>
            </a:r>
            <a:r>
              <a:rPr lang="en-US" b="1" dirty="0"/>
              <a:t>preferences</a:t>
            </a:r>
            <a:r>
              <a:rPr lang="en-US" dirty="0"/>
              <a:t>, and </a:t>
            </a:r>
            <a:r>
              <a:rPr lang="en-US" b="1" dirty="0"/>
              <a:t>files</a:t>
            </a:r>
            <a:r>
              <a:rPr lang="en-US" dirty="0"/>
              <a:t> as necessary.</a:t>
            </a:r>
          </a:p>
          <a:p>
            <a:r>
              <a:rPr lang="en-US" dirty="0"/>
              <a:t>You can also create other custom directories as needed. </a:t>
            </a:r>
          </a:p>
          <a:p>
            <a:r>
              <a:rPr lang="en-US" dirty="0"/>
              <a:t>File operators all begin by interacting with the application </a:t>
            </a:r>
            <a:r>
              <a:rPr lang="en-US" dirty="0">
                <a:solidFill>
                  <a:schemeClr val="tx1"/>
                </a:solidFill>
              </a:rPr>
              <a:t>Context </a:t>
            </a:r>
          </a:p>
          <a:p>
            <a:r>
              <a:rPr lang="en-US" dirty="0"/>
              <a:t>You can use all the standard </a:t>
            </a:r>
            <a:r>
              <a:rPr lang="en-US" dirty="0">
                <a:solidFill>
                  <a:schemeClr val="tx1"/>
                </a:solidFill>
              </a:rPr>
              <a:t>java.io</a:t>
            </a:r>
            <a:r>
              <a:rPr lang="en-US" dirty="0"/>
              <a:t> package utilities to work with </a:t>
            </a:r>
            <a:r>
              <a:rPr lang="en-US" dirty="0" err="1">
                <a:solidFill>
                  <a:schemeClr val="tx1"/>
                </a:solidFill>
              </a:rPr>
              <a:t>FileStream</a:t>
            </a:r>
            <a:r>
              <a:rPr lang="en-US" dirty="0"/>
              <a:t> objects.</a:t>
            </a:r>
            <a:endParaRPr lang="en-US" dirty="0">
              <a:solidFill>
                <a:schemeClr val="tx1"/>
              </a:solidFill>
            </a:endParaRPr>
          </a:p>
        </p:txBody>
      </p:sp>
      <p:sp>
        <p:nvSpPr>
          <p:cNvPr id="14340" name="Date Placeholder 3"/>
          <p:cNvSpPr>
            <a:spLocks noGrp="1"/>
          </p:cNvSpPr>
          <p:nvPr>
            <p:ph type="dt" sz="half" idx="10"/>
          </p:nvPr>
        </p:nvSpPr>
        <p:spPr>
          <a:noFill/>
        </p:spPr>
        <p:txBody>
          <a:bodyPr/>
          <a:lstStyle/>
          <a:p>
            <a:fld id="{6596852D-2B5C-49D3-B3D1-2A8925BA6AFC}" type="datetime1">
              <a:rPr lang="en-US" smtClean="0"/>
              <a:pPr/>
              <a:t>10/5/21</a:t>
            </a:fld>
            <a:endParaRPr lang="en-US"/>
          </a:p>
        </p:txBody>
      </p:sp>
      <p:sp>
        <p:nvSpPr>
          <p:cNvPr id="14342" name="Slide Number Placeholder 5"/>
          <p:cNvSpPr>
            <a:spLocks noGrp="1"/>
          </p:cNvSpPr>
          <p:nvPr>
            <p:ph type="sldNum" sz="quarter" idx="12"/>
          </p:nvPr>
        </p:nvSpPr>
        <p:spPr>
          <a:noFill/>
        </p:spPr>
        <p:txBody>
          <a:bodyPr/>
          <a:lstStyle/>
          <a:p>
            <a:fld id="{4EA3865D-1E47-47CD-B217-F502E13137F0}" type="slidenum">
              <a:rPr lang="en-US" smtClean="0"/>
              <a:pPr/>
              <a:t>27</a:t>
            </a:fld>
            <a:endParaRPr lang="en-US"/>
          </a:p>
        </p:txBody>
      </p:sp>
    </p:spTree>
    <p:extLst>
      <p:ext uri="{BB962C8B-B14F-4D97-AF65-F5344CB8AC3E}">
        <p14:creationId xmlns:p14="http://schemas.microsoft.com/office/powerpoint/2010/main" val="100941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Working with Files and Directories</a:t>
            </a:r>
          </a:p>
        </p:txBody>
      </p:sp>
      <p:pic>
        <p:nvPicPr>
          <p:cNvPr id="15366" name="Picture 8" descr="10-3"/>
          <p:cNvPicPr>
            <a:picLocks noGrp="1" noChangeAspect="1" noChangeArrowheads="1"/>
          </p:cNvPicPr>
          <p:nvPr>
            <p:ph idx="1"/>
          </p:nvPr>
        </p:nvPicPr>
        <p:blipFill>
          <a:blip r:embed="rId2" cstate="print"/>
          <a:stretch>
            <a:fillRect/>
          </a:stretch>
        </p:blipFill>
        <p:spPr>
          <a:xfrm>
            <a:off x="949036" y="1334077"/>
            <a:ext cx="7696200" cy="3175000"/>
          </a:xfrm>
        </p:spPr>
      </p:pic>
      <p:sp>
        <p:nvSpPr>
          <p:cNvPr id="15363" name="Date Placeholder 3"/>
          <p:cNvSpPr>
            <a:spLocks noGrp="1"/>
          </p:cNvSpPr>
          <p:nvPr>
            <p:ph type="dt" sz="half" idx="10"/>
          </p:nvPr>
        </p:nvSpPr>
        <p:spPr>
          <a:noFill/>
        </p:spPr>
        <p:txBody>
          <a:bodyPr/>
          <a:lstStyle/>
          <a:p>
            <a:fld id="{591FAEE1-995E-4067-AE2E-CC71E5413F57}" type="datetime1">
              <a:rPr lang="en-US" smtClean="0"/>
              <a:pPr/>
              <a:t>10/6/21</a:t>
            </a:fld>
            <a:endParaRPr lang="en-US"/>
          </a:p>
        </p:txBody>
      </p:sp>
      <p:sp>
        <p:nvSpPr>
          <p:cNvPr id="15365" name="Slide Number Placeholder 5"/>
          <p:cNvSpPr>
            <a:spLocks noGrp="1"/>
          </p:cNvSpPr>
          <p:nvPr>
            <p:ph type="sldNum" sz="quarter" idx="12"/>
          </p:nvPr>
        </p:nvSpPr>
        <p:spPr>
          <a:noFill/>
        </p:spPr>
        <p:txBody>
          <a:bodyPr/>
          <a:lstStyle/>
          <a:p>
            <a:fld id="{D76EB023-3690-4F89-A363-149C4C2D142B}" type="slidenum">
              <a:rPr lang="en-US" smtClean="0"/>
              <a:pPr/>
              <a:t>28</a:t>
            </a:fld>
            <a:endParaRPr lang="en-US"/>
          </a:p>
        </p:txBody>
      </p:sp>
      <p:pic>
        <p:nvPicPr>
          <p:cNvPr id="15367" name="Picture 7"/>
          <p:cNvPicPr>
            <a:picLocks noChangeAspect="1" noChangeArrowheads="1"/>
          </p:cNvPicPr>
          <p:nvPr/>
        </p:nvPicPr>
        <p:blipFill>
          <a:blip r:embed="rId3" cstate="print"/>
          <a:srcRect/>
          <a:stretch>
            <a:fillRect/>
          </a:stretch>
        </p:blipFill>
        <p:spPr bwMode="auto">
          <a:xfrm>
            <a:off x="803564" y="4683125"/>
            <a:ext cx="7715250" cy="1809750"/>
          </a:xfrm>
          <a:prstGeom prst="rect">
            <a:avLst/>
          </a:prstGeom>
          <a:noFill/>
          <a:ln w="9525">
            <a:noFill/>
            <a:miter lim="800000"/>
            <a:headEnd/>
            <a:tailEnd/>
          </a:ln>
        </p:spPr>
      </p:pic>
    </p:spTree>
    <p:extLst>
      <p:ext uri="{BB962C8B-B14F-4D97-AF65-F5344CB8AC3E}">
        <p14:creationId xmlns:p14="http://schemas.microsoft.com/office/powerpoint/2010/main" val="381928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Creating and Writing to Files to the Default Application Directory</a:t>
            </a:r>
          </a:p>
        </p:txBody>
      </p:sp>
      <p:sp>
        <p:nvSpPr>
          <p:cNvPr id="16387" name="Content Placeholder 2"/>
          <p:cNvSpPr>
            <a:spLocks noGrp="1"/>
          </p:cNvSpPr>
          <p:nvPr>
            <p:ph idx="1"/>
          </p:nvPr>
        </p:nvSpPr>
        <p:spPr/>
        <p:txBody>
          <a:bodyPr>
            <a:normAutofit/>
          </a:bodyPr>
          <a:lstStyle/>
          <a:p>
            <a:r>
              <a:rPr lang="en-US" sz="2200" dirty="0"/>
              <a:t>Android applications that require only the occasional file rely upon the helpful method called </a:t>
            </a:r>
            <a:r>
              <a:rPr lang="en-US" sz="2200" b="1" dirty="0" err="1">
                <a:solidFill>
                  <a:schemeClr val="tx1"/>
                </a:solidFill>
              </a:rPr>
              <a:t>openFileOutput</a:t>
            </a:r>
            <a:r>
              <a:rPr lang="en-US" sz="2200" b="1" dirty="0">
                <a:solidFill>
                  <a:schemeClr val="tx1"/>
                </a:solidFill>
              </a:rPr>
              <a:t>()</a:t>
            </a:r>
            <a:r>
              <a:rPr lang="en-US" sz="2200" dirty="0"/>
              <a:t>. </a:t>
            </a:r>
          </a:p>
          <a:p>
            <a:r>
              <a:rPr lang="en-US" sz="2200" dirty="0"/>
              <a:t>Use this method to </a:t>
            </a:r>
            <a:r>
              <a:rPr lang="en-US" sz="2200" dirty="0">
                <a:solidFill>
                  <a:schemeClr val="tx1"/>
                </a:solidFill>
              </a:rPr>
              <a:t>create files in the default location</a:t>
            </a:r>
            <a:r>
              <a:rPr lang="en-US" sz="2200" dirty="0"/>
              <a:t> under the application data directory:</a:t>
            </a:r>
          </a:p>
          <a:p>
            <a:pPr algn="ctr">
              <a:buFont typeface="Wingdings" pitchFamily="2" charset="2"/>
              <a:buNone/>
            </a:pPr>
            <a:r>
              <a:rPr lang="en-US" dirty="0">
                <a:solidFill>
                  <a:schemeClr val="tx1"/>
                </a:solidFill>
              </a:rPr>
              <a:t>/data/data/&lt;package name&gt;/files/</a:t>
            </a:r>
          </a:p>
          <a:p>
            <a:r>
              <a:rPr lang="en-US" sz="2200" dirty="0"/>
              <a:t>For example, the following code snippet creates and opens a file called </a:t>
            </a:r>
            <a:r>
              <a:rPr lang="en-US" sz="2200" dirty="0">
                <a:solidFill>
                  <a:schemeClr val="tx1"/>
                </a:solidFill>
              </a:rPr>
              <a:t>Filename.txt</a:t>
            </a:r>
            <a:r>
              <a:rPr lang="en-US" sz="2200" dirty="0"/>
              <a:t>.</a:t>
            </a:r>
          </a:p>
          <a:p>
            <a:pPr lvl="1"/>
            <a:r>
              <a:rPr lang="en-US" sz="2200" dirty="0"/>
              <a:t>We write a single line of text to the file and then close the file:</a:t>
            </a:r>
          </a:p>
          <a:p>
            <a:pPr lvl="1">
              <a:buFont typeface="Wingdings" pitchFamily="2" charset="2"/>
              <a:buNone/>
            </a:pPr>
            <a:r>
              <a:rPr lang="en-US" sz="1800" b="1" dirty="0" err="1">
                <a:solidFill>
                  <a:schemeClr val="tx1"/>
                </a:solidFill>
              </a:rPr>
              <a:t>FileOutputStream</a:t>
            </a:r>
            <a:r>
              <a:rPr lang="en-US" sz="1800" dirty="0">
                <a:solidFill>
                  <a:schemeClr val="tx1"/>
                </a:solidFill>
              </a:rPr>
              <a:t> </a:t>
            </a:r>
            <a:r>
              <a:rPr lang="en-US" sz="1800" dirty="0" err="1">
                <a:solidFill>
                  <a:schemeClr val="tx1"/>
                </a:solidFill>
              </a:rPr>
              <a:t>fos</a:t>
            </a:r>
            <a:r>
              <a:rPr lang="en-US" sz="1800" dirty="0">
                <a:solidFill>
                  <a:schemeClr val="tx1"/>
                </a:solidFill>
              </a:rPr>
              <a:t>;</a:t>
            </a:r>
          </a:p>
          <a:p>
            <a:pPr lvl="1">
              <a:buFont typeface="Wingdings" pitchFamily="2" charset="2"/>
              <a:buNone/>
            </a:pPr>
            <a:r>
              <a:rPr lang="en-US" sz="1800" b="1" dirty="0">
                <a:solidFill>
                  <a:schemeClr val="tx1"/>
                </a:solidFill>
              </a:rPr>
              <a:t>String</a:t>
            </a:r>
            <a:r>
              <a:rPr lang="en-US" sz="1800" dirty="0">
                <a:solidFill>
                  <a:schemeClr val="tx1"/>
                </a:solidFill>
              </a:rPr>
              <a:t> </a:t>
            </a:r>
            <a:r>
              <a:rPr lang="en-US" sz="1800" dirty="0" err="1">
                <a:solidFill>
                  <a:schemeClr val="tx1"/>
                </a:solidFill>
              </a:rPr>
              <a:t>strFileContents</a:t>
            </a:r>
            <a:r>
              <a:rPr lang="en-US" sz="1800" dirty="0">
                <a:solidFill>
                  <a:schemeClr val="tx1"/>
                </a:solidFill>
              </a:rPr>
              <a:t> = “Some text to write to the file.”;</a:t>
            </a:r>
          </a:p>
          <a:p>
            <a:pPr lvl="1">
              <a:buFont typeface="Wingdings" pitchFamily="2" charset="2"/>
              <a:buNone/>
            </a:pPr>
            <a:r>
              <a:rPr lang="en-US" sz="1800" dirty="0" err="1">
                <a:solidFill>
                  <a:schemeClr val="tx1"/>
                </a:solidFill>
              </a:rPr>
              <a:t>fos</a:t>
            </a:r>
            <a:r>
              <a:rPr lang="en-US" sz="1800" dirty="0">
                <a:solidFill>
                  <a:schemeClr val="tx1"/>
                </a:solidFill>
              </a:rPr>
              <a:t> = </a:t>
            </a:r>
            <a:r>
              <a:rPr lang="en-US" sz="1800" b="1" dirty="0" err="1">
                <a:solidFill>
                  <a:schemeClr val="tx1"/>
                </a:solidFill>
              </a:rPr>
              <a:t>openFileOutput</a:t>
            </a:r>
            <a:r>
              <a:rPr lang="en-US" sz="1800" dirty="0">
                <a:solidFill>
                  <a:schemeClr val="tx1"/>
                </a:solidFill>
              </a:rPr>
              <a:t>(“Filename.txt”, MODE_PRIVATE);</a:t>
            </a:r>
          </a:p>
          <a:p>
            <a:pPr lvl="1">
              <a:buFont typeface="Wingdings" pitchFamily="2" charset="2"/>
              <a:buNone/>
            </a:pPr>
            <a:r>
              <a:rPr lang="en-US" sz="1800" dirty="0" err="1">
                <a:solidFill>
                  <a:schemeClr val="tx1"/>
                </a:solidFill>
              </a:rPr>
              <a:t>fos.</a:t>
            </a:r>
            <a:r>
              <a:rPr lang="en-US" sz="1800" b="1" dirty="0" err="1">
                <a:solidFill>
                  <a:schemeClr val="tx1"/>
                </a:solidFill>
              </a:rPr>
              <a:t>write</a:t>
            </a:r>
            <a:r>
              <a:rPr lang="en-US" sz="1800" dirty="0">
                <a:solidFill>
                  <a:schemeClr val="tx1"/>
                </a:solidFill>
              </a:rPr>
              <a:t>(</a:t>
            </a:r>
            <a:r>
              <a:rPr lang="en-US" sz="1800" dirty="0" err="1">
                <a:solidFill>
                  <a:schemeClr val="tx1"/>
                </a:solidFill>
              </a:rPr>
              <a:t>strFileContents.</a:t>
            </a:r>
            <a:r>
              <a:rPr lang="en-US" sz="1800" b="1" dirty="0" err="1">
                <a:solidFill>
                  <a:schemeClr val="tx1"/>
                </a:solidFill>
              </a:rPr>
              <a:t>getBytes</a:t>
            </a:r>
            <a:r>
              <a:rPr lang="en-US" sz="1800" b="1" dirty="0">
                <a:solidFill>
                  <a:schemeClr val="tx1"/>
                </a:solidFill>
              </a:rPr>
              <a:t>()</a:t>
            </a:r>
            <a:r>
              <a:rPr lang="en-US" sz="1800" dirty="0">
                <a:solidFill>
                  <a:schemeClr val="tx1"/>
                </a:solidFill>
              </a:rPr>
              <a:t>);</a:t>
            </a:r>
          </a:p>
          <a:p>
            <a:pPr lvl="1">
              <a:buFont typeface="Wingdings" pitchFamily="2" charset="2"/>
              <a:buNone/>
            </a:pPr>
            <a:r>
              <a:rPr lang="en-US" sz="1800" dirty="0" err="1">
                <a:solidFill>
                  <a:schemeClr val="tx1"/>
                </a:solidFill>
              </a:rPr>
              <a:t>fos.</a:t>
            </a:r>
            <a:r>
              <a:rPr lang="en-US" sz="1800" b="1" dirty="0" err="1">
                <a:solidFill>
                  <a:schemeClr val="tx1"/>
                </a:solidFill>
              </a:rPr>
              <a:t>close</a:t>
            </a:r>
            <a:r>
              <a:rPr lang="en-US" sz="1800" b="1" dirty="0">
                <a:solidFill>
                  <a:schemeClr val="tx1"/>
                </a:solidFill>
              </a:rPr>
              <a:t>()</a:t>
            </a:r>
            <a:r>
              <a:rPr lang="en-US" sz="1800" dirty="0">
                <a:solidFill>
                  <a:schemeClr val="tx1"/>
                </a:solidFill>
              </a:rPr>
              <a:t>;</a:t>
            </a:r>
          </a:p>
        </p:txBody>
      </p:sp>
      <p:sp>
        <p:nvSpPr>
          <p:cNvPr id="16388" name="Date Placeholder 3"/>
          <p:cNvSpPr>
            <a:spLocks noGrp="1"/>
          </p:cNvSpPr>
          <p:nvPr>
            <p:ph type="dt" sz="half" idx="10"/>
          </p:nvPr>
        </p:nvSpPr>
        <p:spPr>
          <a:noFill/>
        </p:spPr>
        <p:txBody>
          <a:bodyPr/>
          <a:lstStyle/>
          <a:p>
            <a:fld id="{C487FF90-F9C4-4F1D-9E7D-09395C1054EA}" type="datetime1">
              <a:rPr lang="en-US" smtClean="0"/>
              <a:pPr/>
              <a:t>10/6/21</a:t>
            </a:fld>
            <a:endParaRPr lang="en-US"/>
          </a:p>
        </p:txBody>
      </p:sp>
      <p:sp>
        <p:nvSpPr>
          <p:cNvPr id="16390" name="Slide Number Placeholder 5"/>
          <p:cNvSpPr>
            <a:spLocks noGrp="1"/>
          </p:cNvSpPr>
          <p:nvPr>
            <p:ph type="sldNum" sz="quarter" idx="12"/>
          </p:nvPr>
        </p:nvSpPr>
        <p:spPr>
          <a:noFill/>
        </p:spPr>
        <p:txBody>
          <a:bodyPr/>
          <a:lstStyle/>
          <a:p>
            <a:fld id="{CE6BBB23-4769-4252-9D84-6511C91A5386}" type="slidenum">
              <a:rPr lang="en-US" smtClean="0"/>
              <a:pPr/>
              <a:t>29</a:t>
            </a:fld>
            <a:endParaRPr lang="en-US"/>
          </a:p>
        </p:txBody>
      </p:sp>
    </p:spTree>
    <p:extLst>
      <p:ext uri="{BB962C8B-B14F-4D97-AF65-F5344CB8AC3E}">
        <p14:creationId xmlns:p14="http://schemas.microsoft.com/office/powerpoint/2010/main" val="33353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CA" dirty="0"/>
              <a:t>Storage Options</a:t>
            </a:r>
            <a:br>
              <a:rPr lang="en-CA" dirty="0"/>
            </a:br>
            <a:endParaRPr lang="en-US" dirty="0">
              <a:solidFill>
                <a:schemeClr val="tx1"/>
              </a:solidFill>
              <a:latin typeface="Arial" charset="0"/>
            </a:endParaRPr>
          </a:p>
        </p:txBody>
      </p:sp>
      <p:sp>
        <p:nvSpPr>
          <p:cNvPr id="9219" name="Content Placeholder 2"/>
          <p:cNvSpPr>
            <a:spLocks noGrp="1"/>
          </p:cNvSpPr>
          <p:nvPr>
            <p:ph idx="1"/>
          </p:nvPr>
        </p:nvSpPr>
        <p:spPr/>
        <p:txBody>
          <a:bodyPr>
            <a:normAutofit/>
          </a:bodyPr>
          <a:lstStyle/>
          <a:p>
            <a:r>
              <a:rPr lang="en-CA" dirty="0">
                <a:hlinkClick r:id="rId2"/>
              </a:rPr>
              <a:t>SQLite Databases</a:t>
            </a:r>
            <a:endParaRPr lang="en-CA" dirty="0"/>
          </a:p>
          <a:p>
            <a:pPr lvl="1"/>
            <a:r>
              <a:rPr lang="en-CA" dirty="0"/>
              <a:t>Store structured data in a private database.</a:t>
            </a:r>
          </a:p>
          <a:p>
            <a:r>
              <a:rPr lang="en-CA" dirty="0">
                <a:hlinkClick r:id="rId3"/>
              </a:rPr>
              <a:t>Network Connection</a:t>
            </a:r>
            <a:endParaRPr lang="en-CA" dirty="0"/>
          </a:p>
          <a:p>
            <a:pPr lvl="1"/>
            <a:r>
              <a:rPr lang="en-CA" dirty="0"/>
              <a:t>Store data on the web with your own network server.</a:t>
            </a:r>
          </a:p>
          <a:p>
            <a:r>
              <a:rPr lang="en-CA" dirty="0"/>
              <a:t>Android provides a way for you to expose even your private data to other applications — with a </a:t>
            </a:r>
            <a:r>
              <a:rPr lang="en-CA" dirty="0">
                <a:hlinkClick r:id="rId4"/>
              </a:rPr>
              <a:t>content provider</a:t>
            </a:r>
            <a:r>
              <a:rPr lang="en-CA" dirty="0"/>
              <a:t>. A content provider is an optional component that exposes read/write access to your application data, subject to whatever restrictions you want to impose. </a:t>
            </a:r>
          </a:p>
        </p:txBody>
      </p:sp>
      <p:sp>
        <p:nvSpPr>
          <p:cNvPr id="922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A3E281-E584-874B-A3E8-90BCCB7FEF9F}" type="datetime1">
              <a:rPr lang="en-US">
                <a:solidFill>
                  <a:srgbClr val="339966"/>
                </a:solidFill>
              </a:rPr>
              <a:pPr eaLnBrk="1" hangingPunct="1"/>
              <a:t>10/5/21</a:t>
            </a:fld>
            <a:endParaRPr lang="en-US">
              <a:solidFill>
                <a:srgbClr val="339966"/>
              </a:solidFill>
            </a:endParaRP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537FEA-F688-6B44-BFB7-6695B920665B}" type="slidenum">
              <a:rPr lang="en-US">
                <a:solidFill>
                  <a:srgbClr val="339966"/>
                </a:solidFill>
              </a:rPr>
              <a:pPr eaLnBrk="1" hangingPunct="1"/>
              <a:t>3</a:t>
            </a:fld>
            <a:endParaRPr lang="en-US">
              <a:solidFill>
                <a:srgbClr val="339966"/>
              </a:solidFill>
            </a:endParaRPr>
          </a:p>
        </p:txBody>
      </p:sp>
    </p:spTree>
    <p:extLst>
      <p:ext uri="{BB962C8B-B14F-4D97-AF65-F5344CB8AC3E}">
        <p14:creationId xmlns:p14="http://schemas.microsoft.com/office/powerpoint/2010/main" val="127289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Creating and Writing to Files to the Default Application Directory</a:t>
            </a:r>
            <a:endParaRPr lang="en-US" sz="4000">
              <a:solidFill>
                <a:schemeClr val="tx1"/>
              </a:solidFill>
            </a:endParaRPr>
          </a:p>
        </p:txBody>
      </p:sp>
      <p:sp>
        <p:nvSpPr>
          <p:cNvPr id="17411" name="Content Placeholder 2"/>
          <p:cNvSpPr>
            <a:spLocks noGrp="1"/>
          </p:cNvSpPr>
          <p:nvPr>
            <p:ph idx="1"/>
          </p:nvPr>
        </p:nvSpPr>
        <p:spPr/>
        <p:txBody>
          <a:bodyPr>
            <a:normAutofit/>
          </a:bodyPr>
          <a:lstStyle/>
          <a:p>
            <a:r>
              <a:rPr lang="en-US" dirty="0"/>
              <a:t>We can </a:t>
            </a:r>
            <a:r>
              <a:rPr lang="en-US" dirty="0">
                <a:solidFill>
                  <a:schemeClr val="tx1"/>
                </a:solidFill>
              </a:rPr>
              <a:t>append</a:t>
            </a:r>
            <a:r>
              <a:rPr lang="en-US" dirty="0"/>
              <a:t> data to the file by opening it with the mode set to MODE_APPEND:</a:t>
            </a:r>
          </a:p>
          <a:p>
            <a:pPr lvl="1">
              <a:buFont typeface="Wingdings" pitchFamily="2" charset="2"/>
              <a:buNone/>
            </a:pPr>
            <a:r>
              <a:rPr lang="en-US" sz="2000" b="1" dirty="0" err="1">
                <a:solidFill>
                  <a:schemeClr val="tx1"/>
                </a:solidFill>
              </a:rPr>
              <a:t>FileOutputStream</a:t>
            </a:r>
            <a:r>
              <a:rPr lang="en-US" sz="2000" dirty="0">
                <a:solidFill>
                  <a:schemeClr val="tx1"/>
                </a:solidFill>
              </a:rPr>
              <a:t> </a:t>
            </a:r>
            <a:r>
              <a:rPr lang="en-US" sz="2000" dirty="0" err="1">
                <a:solidFill>
                  <a:schemeClr val="tx1"/>
                </a:solidFill>
              </a:rPr>
              <a:t>fos</a:t>
            </a:r>
            <a:r>
              <a:rPr lang="en-US" sz="2000" dirty="0">
                <a:solidFill>
                  <a:schemeClr val="tx1"/>
                </a:solidFill>
              </a:rPr>
              <a:t>;</a:t>
            </a:r>
          </a:p>
          <a:p>
            <a:pPr lvl="1">
              <a:buFont typeface="Wingdings" pitchFamily="2" charset="2"/>
              <a:buNone/>
            </a:pPr>
            <a:r>
              <a:rPr lang="en-US" sz="2000" dirty="0">
                <a:solidFill>
                  <a:schemeClr val="tx1"/>
                </a:solidFill>
              </a:rPr>
              <a:t>String </a:t>
            </a:r>
            <a:r>
              <a:rPr lang="en-US" sz="2000" dirty="0" err="1">
                <a:solidFill>
                  <a:schemeClr val="tx1"/>
                </a:solidFill>
              </a:rPr>
              <a:t>strFileContents</a:t>
            </a:r>
            <a:r>
              <a:rPr lang="en-US" sz="2000" dirty="0">
                <a:solidFill>
                  <a:schemeClr val="tx1"/>
                </a:solidFill>
              </a:rPr>
              <a:t> = “More text to write to the file.”;</a:t>
            </a:r>
          </a:p>
          <a:p>
            <a:pPr lvl="1">
              <a:buFont typeface="Wingdings" pitchFamily="2" charset="2"/>
              <a:buNone/>
            </a:pPr>
            <a:r>
              <a:rPr lang="en-US" sz="2000" dirty="0" err="1">
                <a:solidFill>
                  <a:schemeClr val="tx1"/>
                </a:solidFill>
              </a:rPr>
              <a:t>fos</a:t>
            </a:r>
            <a:r>
              <a:rPr lang="en-US" sz="2000" dirty="0">
                <a:solidFill>
                  <a:schemeClr val="tx1"/>
                </a:solidFill>
              </a:rPr>
              <a:t> = </a:t>
            </a:r>
            <a:r>
              <a:rPr lang="en-US" sz="2000" b="1" dirty="0" err="1">
                <a:solidFill>
                  <a:schemeClr val="tx1"/>
                </a:solidFill>
              </a:rPr>
              <a:t>openFileOutput</a:t>
            </a:r>
            <a:r>
              <a:rPr lang="en-US" sz="2000" dirty="0">
                <a:solidFill>
                  <a:schemeClr val="tx1"/>
                </a:solidFill>
              </a:rPr>
              <a:t>(“Filename.txt”, MODE_APPEND);</a:t>
            </a:r>
          </a:p>
          <a:p>
            <a:pPr lvl="1">
              <a:buFont typeface="Wingdings" pitchFamily="2" charset="2"/>
              <a:buNone/>
            </a:pPr>
            <a:r>
              <a:rPr lang="en-US" sz="2000" dirty="0" err="1">
                <a:solidFill>
                  <a:schemeClr val="tx1"/>
                </a:solidFill>
              </a:rPr>
              <a:t>fos.</a:t>
            </a:r>
            <a:r>
              <a:rPr lang="en-US" sz="2000" b="1" dirty="0" err="1">
                <a:solidFill>
                  <a:schemeClr val="tx1"/>
                </a:solidFill>
              </a:rPr>
              <a:t>write</a:t>
            </a:r>
            <a:r>
              <a:rPr lang="en-US" sz="2000" dirty="0">
                <a:solidFill>
                  <a:schemeClr val="tx1"/>
                </a:solidFill>
              </a:rPr>
              <a:t>(</a:t>
            </a:r>
            <a:r>
              <a:rPr lang="en-US" sz="2000" dirty="0" err="1">
                <a:solidFill>
                  <a:schemeClr val="tx1"/>
                </a:solidFill>
              </a:rPr>
              <a:t>strFileContents.</a:t>
            </a:r>
            <a:r>
              <a:rPr lang="en-US" sz="2000" b="1" dirty="0" err="1">
                <a:solidFill>
                  <a:schemeClr val="tx1"/>
                </a:solidFill>
              </a:rPr>
              <a:t>getBytes</a:t>
            </a:r>
            <a:r>
              <a:rPr lang="en-US" sz="2000" b="1" dirty="0">
                <a:solidFill>
                  <a:schemeClr val="tx1"/>
                </a:solidFill>
              </a:rPr>
              <a:t>()</a:t>
            </a:r>
            <a:r>
              <a:rPr lang="en-US" sz="2000" dirty="0">
                <a:solidFill>
                  <a:schemeClr val="tx1"/>
                </a:solidFill>
              </a:rPr>
              <a:t>);</a:t>
            </a:r>
          </a:p>
          <a:p>
            <a:pPr lvl="1">
              <a:buFont typeface="Wingdings" pitchFamily="2" charset="2"/>
              <a:buNone/>
            </a:pPr>
            <a:r>
              <a:rPr lang="en-US" sz="2000" dirty="0" err="1">
                <a:solidFill>
                  <a:schemeClr val="tx1"/>
                </a:solidFill>
              </a:rPr>
              <a:t>fos.</a:t>
            </a:r>
            <a:r>
              <a:rPr lang="en-US" sz="2000" b="1" dirty="0" err="1">
                <a:solidFill>
                  <a:schemeClr val="tx1"/>
                </a:solidFill>
              </a:rPr>
              <a:t>close</a:t>
            </a:r>
            <a:r>
              <a:rPr lang="en-US" sz="2000" b="1" dirty="0">
                <a:solidFill>
                  <a:schemeClr val="tx1"/>
                </a:solidFill>
              </a:rPr>
              <a:t>()</a:t>
            </a:r>
            <a:r>
              <a:rPr lang="en-US" sz="2000" dirty="0">
                <a:solidFill>
                  <a:schemeClr val="tx1"/>
                </a:solidFill>
              </a:rPr>
              <a:t>;</a:t>
            </a:r>
          </a:p>
          <a:p>
            <a:r>
              <a:rPr lang="en-US" dirty="0"/>
              <a:t>The file we created has the following path on the Android file system:</a:t>
            </a:r>
          </a:p>
          <a:p>
            <a:pPr algn="ctr">
              <a:buFont typeface="Wingdings" pitchFamily="2" charset="2"/>
              <a:buNone/>
            </a:pPr>
            <a:r>
              <a:rPr lang="en-US" dirty="0">
                <a:solidFill>
                  <a:schemeClr val="tx1"/>
                </a:solidFill>
              </a:rPr>
              <a:t>/data/data/&lt;package name&gt;/files/Filename.txt</a:t>
            </a:r>
            <a:endParaRPr lang="en-US" sz="2200" dirty="0">
              <a:solidFill>
                <a:schemeClr val="tx1"/>
              </a:solidFill>
            </a:endParaRPr>
          </a:p>
        </p:txBody>
      </p:sp>
      <p:sp>
        <p:nvSpPr>
          <p:cNvPr id="17412" name="Date Placeholder 3"/>
          <p:cNvSpPr>
            <a:spLocks noGrp="1"/>
          </p:cNvSpPr>
          <p:nvPr>
            <p:ph type="dt" sz="half" idx="10"/>
          </p:nvPr>
        </p:nvSpPr>
        <p:spPr>
          <a:noFill/>
        </p:spPr>
        <p:txBody>
          <a:bodyPr/>
          <a:lstStyle/>
          <a:p>
            <a:fld id="{403B0E75-9FAA-4C3A-855B-33E34DAC6C2E}" type="datetime1">
              <a:rPr lang="en-US" smtClean="0"/>
              <a:pPr/>
              <a:t>10/6/21</a:t>
            </a:fld>
            <a:endParaRPr lang="en-US"/>
          </a:p>
        </p:txBody>
      </p:sp>
      <p:sp>
        <p:nvSpPr>
          <p:cNvPr id="17414" name="Slide Number Placeholder 5"/>
          <p:cNvSpPr>
            <a:spLocks noGrp="1"/>
          </p:cNvSpPr>
          <p:nvPr>
            <p:ph type="sldNum" sz="quarter" idx="12"/>
          </p:nvPr>
        </p:nvSpPr>
        <p:spPr>
          <a:noFill/>
        </p:spPr>
        <p:txBody>
          <a:bodyPr/>
          <a:lstStyle/>
          <a:p>
            <a:fld id="{E1F00695-9E76-46A8-B8EC-101FC473F936}" type="slidenum">
              <a:rPr lang="en-US" smtClean="0"/>
              <a:pPr/>
              <a:t>30</a:t>
            </a:fld>
            <a:endParaRPr lang="en-US"/>
          </a:p>
        </p:txBody>
      </p:sp>
    </p:spTree>
    <p:extLst>
      <p:ext uri="{BB962C8B-B14F-4D97-AF65-F5344CB8AC3E}">
        <p14:creationId xmlns:p14="http://schemas.microsoft.com/office/powerpoint/2010/main" val="3658387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Reading from Files in the Default Application Directory</a:t>
            </a:r>
          </a:p>
        </p:txBody>
      </p:sp>
      <p:sp>
        <p:nvSpPr>
          <p:cNvPr id="18435" name="Content Placeholder 2"/>
          <p:cNvSpPr>
            <a:spLocks noGrp="1"/>
          </p:cNvSpPr>
          <p:nvPr>
            <p:ph idx="1"/>
          </p:nvPr>
        </p:nvSpPr>
        <p:spPr/>
        <p:txBody>
          <a:bodyPr>
            <a:normAutofit/>
          </a:bodyPr>
          <a:lstStyle/>
          <a:p>
            <a:r>
              <a:rPr lang="en-US" dirty="0"/>
              <a:t>We have a shortcut for reading files stored in the default </a:t>
            </a:r>
            <a:r>
              <a:rPr lang="en-US" dirty="0">
                <a:solidFill>
                  <a:schemeClr val="tx1"/>
                </a:solidFill>
              </a:rPr>
              <a:t>/files </a:t>
            </a:r>
            <a:r>
              <a:rPr lang="en-US" dirty="0"/>
              <a:t>subdirectory.</a:t>
            </a:r>
          </a:p>
          <a:p>
            <a:r>
              <a:rPr lang="en-US" dirty="0"/>
              <a:t>The following code snippet opens a file called </a:t>
            </a:r>
            <a:r>
              <a:rPr lang="en-US" dirty="0">
                <a:solidFill>
                  <a:schemeClr val="tx1"/>
                </a:solidFill>
              </a:rPr>
              <a:t>Filename.txt</a:t>
            </a:r>
            <a:r>
              <a:rPr lang="en-US" dirty="0"/>
              <a:t> for read operations:</a:t>
            </a:r>
          </a:p>
          <a:p>
            <a:pPr lvl="1">
              <a:buFont typeface="Wingdings" pitchFamily="2" charset="2"/>
              <a:buNone/>
            </a:pPr>
            <a:r>
              <a:rPr lang="en-US" b="1" dirty="0">
                <a:solidFill>
                  <a:schemeClr val="tx1"/>
                </a:solidFill>
              </a:rPr>
              <a:t>String</a:t>
            </a:r>
            <a:r>
              <a:rPr lang="en-US" dirty="0">
                <a:solidFill>
                  <a:schemeClr val="tx1"/>
                </a:solidFill>
              </a:rPr>
              <a:t> </a:t>
            </a:r>
            <a:r>
              <a:rPr lang="en-US" dirty="0" err="1">
                <a:solidFill>
                  <a:schemeClr val="tx1"/>
                </a:solidFill>
              </a:rPr>
              <a:t>strFileName</a:t>
            </a:r>
            <a:r>
              <a:rPr lang="en-US" dirty="0">
                <a:solidFill>
                  <a:schemeClr val="tx1"/>
                </a:solidFill>
              </a:rPr>
              <a:t> = “Filename.txt”;</a:t>
            </a:r>
          </a:p>
          <a:p>
            <a:pPr lvl="1">
              <a:buFont typeface="Wingdings" pitchFamily="2" charset="2"/>
              <a:buNone/>
            </a:pPr>
            <a:r>
              <a:rPr lang="en-US" b="1" dirty="0" err="1">
                <a:solidFill>
                  <a:schemeClr val="tx1"/>
                </a:solidFill>
              </a:rPr>
              <a:t>FileInputStream</a:t>
            </a:r>
            <a:r>
              <a:rPr lang="en-US" dirty="0">
                <a:solidFill>
                  <a:schemeClr val="tx1"/>
                </a:solidFill>
              </a:rPr>
              <a:t> </a:t>
            </a:r>
            <a:r>
              <a:rPr lang="en-US" dirty="0" err="1">
                <a:solidFill>
                  <a:schemeClr val="tx1"/>
                </a:solidFill>
              </a:rPr>
              <a:t>fis</a:t>
            </a:r>
            <a:r>
              <a:rPr lang="en-US" dirty="0">
                <a:solidFill>
                  <a:schemeClr val="tx1"/>
                </a:solidFill>
              </a:rPr>
              <a:t> = </a:t>
            </a:r>
            <a:r>
              <a:rPr lang="en-US" b="1" dirty="0" err="1">
                <a:solidFill>
                  <a:schemeClr val="tx1"/>
                </a:solidFill>
              </a:rPr>
              <a:t>openFileInput</a:t>
            </a:r>
            <a:r>
              <a:rPr lang="en-US" dirty="0">
                <a:solidFill>
                  <a:schemeClr val="tx1"/>
                </a:solidFill>
              </a:rPr>
              <a:t>(</a:t>
            </a:r>
            <a:r>
              <a:rPr lang="en-US" dirty="0" err="1">
                <a:solidFill>
                  <a:schemeClr val="tx1"/>
                </a:solidFill>
              </a:rPr>
              <a:t>strFileName</a:t>
            </a:r>
            <a:r>
              <a:rPr lang="en-US" dirty="0">
                <a:solidFill>
                  <a:schemeClr val="tx1"/>
                </a:solidFill>
              </a:rPr>
              <a:t>);</a:t>
            </a:r>
          </a:p>
        </p:txBody>
      </p:sp>
      <p:sp>
        <p:nvSpPr>
          <p:cNvPr id="18436" name="Date Placeholder 3"/>
          <p:cNvSpPr>
            <a:spLocks noGrp="1"/>
          </p:cNvSpPr>
          <p:nvPr>
            <p:ph type="dt" sz="half" idx="10"/>
          </p:nvPr>
        </p:nvSpPr>
        <p:spPr>
          <a:noFill/>
        </p:spPr>
        <p:txBody>
          <a:bodyPr/>
          <a:lstStyle/>
          <a:p>
            <a:fld id="{ECA3075F-7BE9-4382-9B94-84CDD9761472}" type="datetime1">
              <a:rPr lang="en-US" smtClean="0"/>
              <a:pPr/>
              <a:t>10/6/21</a:t>
            </a:fld>
            <a:endParaRPr lang="en-US"/>
          </a:p>
        </p:txBody>
      </p:sp>
      <p:sp>
        <p:nvSpPr>
          <p:cNvPr id="18438" name="Slide Number Placeholder 5"/>
          <p:cNvSpPr>
            <a:spLocks noGrp="1"/>
          </p:cNvSpPr>
          <p:nvPr>
            <p:ph type="sldNum" sz="quarter" idx="12"/>
          </p:nvPr>
        </p:nvSpPr>
        <p:spPr>
          <a:noFill/>
        </p:spPr>
        <p:txBody>
          <a:bodyPr/>
          <a:lstStyle/>
          <a:p>
            <a:fld id="{AD481D00-2054-4DAA-8597-C10C6F80DE37}" type="slidenum">
              <a:rPr lang="en-US" smtClean="0"/>
              <a:pPr/>
              <a:t>31</a:t>
            </a:fld>
            <a:endParaRPr lang="en-US"/>
          </a:p>
        </p:txBody>
      </p:sp>
    </p:spTree>
    <p:extLst>
      <p:ext uri="{BB962C8B-B14F-4D97-AF65-F5344CB8AC3E}">
        <p14:creationId xmlns:p14="http://schemas.microsoft.com/office/powerpoint/2010/main" val="279499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Reading Raw Files Byte-by-Byte</a:t>
            </a:r>
          </a:p>
        </p:txBody>
      </p:sp>
      <p:sp>
        <p:nvSpPr>
          <p:cNvPr id="19459" name="Content Placeholder 2"/>
          <p:cNvSpPr>
            <a:spLocks noGrp="1"/>
          </p:cNvSpPr>
          <p:nvPr>
            <p:ph idx="1"/>
          </p:nvPr>
        </p:nvSpPr>
        <p:spPr/>
        <p:txBody>
          <a:bodyPr>
            <a:normAutofit lnSpcReduction="10000"/>
          </a:bodyPr>
          <a:lstStyle/>
          <a:p>
            <a:r>
              <a:rPr lang="en-US" sz="2000" dirty="0"/>
              <a:t>You handle file I/O operations using standard Java methods. </a:t>
            </a:r>
          </a:p>
          <a:p>
            <a:r>
              <a:rPr lang="en-US" sz="2000" dirty="0"/>
              <a:t>Subclasses of </a:t>
            </a:r>
            <a:r>
              <a:rPr lang="en-US" sz="2000" b="1" dirty="0" err="1">
                <a:solidFill>
                  <a:schemeClr val="tx1"/>
                </a:solidFill>
              </a:rPr>
              <a:t>java.io.InputStream</a:t>
            </a:r>
            <a:r>
              <a:rPr lang="en-US" sz="2000" dirty="0"/>
              <a:t> are used for reading bytes from different types of primitive file types. </a:t>
            </a:r>
          </a:p>
          <a:p>
            <a:r>
              <a:rPr lang="en-US" sz="2000" dirty="0"/>
              <a:t>For example, </a:t>
            </a:r>
            <a:r>
              <a:rPr lang="en-US" sz="2000" b="1" dirty="0" err="1">
                <a:solidFill>
                  <a:schemeClr val="tx1"/>
                </a:solidFill>
              </a:rPr>
              <a:t>DataInputStream</a:t>
            </a:r>
            <a:r>
              <a:rPr lang="en-US" sz="2000" dirty="0"/>
              <a:t> is useful for reading one line at a time.</a:t>
            </a:r>
          </a:p>
          <a:p>
            <a:r>
              <a:rPr lang="en-US" sz="2000" dirty="0"/>
              <a:t>Here’s a simple example of how to read a text file, line by line, and store it in a </a:t>
            </a:r>
            <a:r>
              <a:rPr lang="en-US" sz="2000" dirty="0" err="1">
                <a:solidFill>
                  <a:schemeClr val="tx1"/>
                </a:solidFill>
              </a:rPr>
              <a:t>StringBuffer</a:t>
            </a:r>
            <a:r>
              <a:rPr lang="en-US" sz="2000" dirty="0">
                <a:solidFill>
                  <a:schemeClr val="tx1"/>
                </a:solidFill>
              </a:rPr>
              <a:t>:</a:t>
            </a:r>
          </a:p>
          <a:p>
            <a:pPr lvl="1">
              <a:buFont typeface="Wingdings" pitchFamily="2" charset="2"/>
              <a:buNone/>
            </a:pPr>
            <a:r>
              <a:rPr lang="en-US" sz="1600" b="1" dirty="0" err="1">
                <a:solidFill>
                  <a:schemeClr val="tx1"/>
                </a:solidFill>
              </a:rPr>
              <a:t>FileInputStream</a:t>
            </a:r>
            <a:r>
              <a:rPr lang="en-US" sz="1600" dirty="0">
                <a:solidFill>
                  <a:schemeClr val="tx1"/>
                </a:solidFill>
              </a:rPr>
              <a:t> </a:t>
            </a:r>
            <a:r>
              <a:rPr lang="en-US" sz="1600" dirty="0" err="1">
                <a:solidFill>
                  <a:schemeClr val="tx1"/>
                </a:solidFill>
              </a:rPr>
              <a:t>fis</a:t>
            </a:r>
            <a:r>
              <a:rPr lang="en-US" sz="1600" dirty="0">
                <a:solidFill>
                  <a:schemeClr val="tx1"/>
                </a:solidFill>
              </a:rPr>
              <a:t> = </a:t>
            </a:r>
            <a:r>
              <a:rPr lang="en-US" sz="1600" b="1" dirty="0" err="1">
                <a:solidFill>
                  <a:schemeClr val="tx1"/>
                </a:solidFill>
              </a:rPr>
              <a:t>openFileInput</a:t>
            </a:r>
            <a:r>
              <a:rPr lang="en-US" sz="1600" dirty="0">
                <a:solidFill>
                  <a:schemeClr val="tx1"/>
                </a:solidFill>
              </a:rPr>
              <a:t>(filename);</a:t>
            </a:r>
          </a:p>
          <a:p>
            <a:pPr lvl="1">
              <a:buFont typeface="Wingdings" pitchFamily="2" charset="2"/>
              <a:buNone/>
            </a:pPr>
            <a:r>
              <a:rPr lang="en-US" sz="1600" b="1" dirty="0" err="1">
                <a:solidFill>
                  <a:schemeClr val="tx1"/>
                </a:solidFill>
              </a:rPr>
              <a:t>StringBuffer</a:t>
            </a:r>
            <a:r>
              <a:rPr lang="en-US" sz="1600" dirty="0">
                <a:solidFill>
                  <a:schemeClr val="tx1"/>
                </a:solidFill>
              </a:rPr>
              <a:t> </a:t>
            </a:r>
            <a:r>
              <a:rPr lang="en-US" sz="1600" dirty="0" err="1">
                <a:solidFill>
                  <a:schemeClr val="tx1"/>
                </a:solidFill>
              </a:rPr>
              <a:t>sBuffer</a:t>
            </a:r>
            <a:r>
              <a:rPr lang="en-US" sz="1600" dirty="0">
                <a:solidFill>
                  <a:schemeClr val="tx1"/>
                </a:solidFill>
              </a:rPr>
              <a:t> = new </a:t>
            </a:r>
            <a:r>
              <a:rPr lang="en-US" sz="1600" dirty="0" err="1">
                <a:solidFill>
                  <a:schemeClr val="tx1"/>
                </a:solidFill>
              </a:rPr>
              <a:t>StringBuffer</a:t>
            </a:r>
            <a:r>
              <a:rPr lang="en-US" sz="1600" dirty="0">
                <a:solidFill>
                  <a:schemeClr val="tx1"/>
                </a:solidFill>
              </a:rPr>
              <a:t>();</a:t>
            </a:r>
          </a:p>
          <a:p>
            <a:pPr lvl="1">
              <a:buFont typeface="Wingdings" pitchFamily="2" charset="2"/>
              <a:buNone/>
            </a:pPr>
            <a:r>
              <a:rPr lang="en-US" sz="1600" b="1" dirty="0" err="1">
                <a:solidFill>
                  <a:schemeClr val="tx1"/>
                </a:solidFill>
              </a:rPr>
              <a:t>DataInputStream</a:t>
            </a:r>
            <a:r>
              <a:rPr lang="en-US" sz="1600" dirty="0">
                <a:solidFill>
                  <a:schemeClr val="tx1"/>
                </a:solidFill>
              </a:rPr>
              <a:t> </a:t>
            </a:r>
            <a:r>
              <a:rPr lang="en-US" sz="1600" dirty="0" err="1">
                <a:solidFill>
                  <a:schemeClr val="tx1"/>
                </a:solidFill>
              </a:rPr>
              <a:t>dataIO</a:t>
            </a:r>
            <a:r>
              <a:rPr lang="en-US" sz="1600" dirty="0">
                <a:solidFill>
                  <a:schemeClr val="tx1"/>
                </a:solidFill>
              </a:rPr>
              <a:t> = new </a:t>
            </a:r>
            <a:r>
              <a:rPr lang="en-US" sz="1600" b="1" dirty="0" err="1">
                <a:solidFill>
                  <a:schemeClr val="tx1"/>
                </a:solidFill>
              </a:rPr>
              <a:t>DataInputStream</a:t>
            </a:r>
            <a:r>
              <a:rPr lang="en-US" sz="1600" dirty="0">
                <a:solidFill>
                  <a:schemeClr val="tx1"/>
                </a:solidFill>
              </a:rPr>
              <a:t>(</a:t>
            </a:r>
            <a:r>
              <a:rPr lang="en-US" sz="1600" dirty="0" err="1">
                <a:solidFill>
                  <a:schemeClr val="tx1"/>
                </a:solidFill>
              </a:rPr>
              <a:t>fis</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strLine</a:t>
            </a:r>
            <a:r>
              <a:rPr lang="en-US" sz="1600" dirty="0">
                <a:solidFill>
                  <a:schemeClr val="tx1"/>
                </a:solidFill>
              </a:rPr>
              <a:t> = null;</a:t>
            </a:r>
          </a:p>
          <a:p>
            <a:pPr lvl="1">
              <a:buFont typeface="Wingdings" pitchFamily="2" charset="2"/>
              <a:buNone/>
            </a:pPr>
            <a:r>
              <a:rPr lang="en-US" sz="1600" dirty="0">
                <a:solidFill>
                  <a:schemeClr val="tx1"/>
                </a:solidFill>
              </a:rPr>
              <a:t>while ((</a:t>
            </a:r>
            <a:r>
              <a:rPr lang="en-US" sz="1600" dirty="0" err="1">
                <a:solidFill>
                  <a:schemeClr val="tx1"/>
                </a:solidFill>
              </a:rPr>
              <a:t>strLine</a:t>
            </a:r>
            <a:r>
              <a:rPr lang="en-US" sz="1600" dirty="0">
                <a:solidFill>
                  <a:schemeClr val="tx1"/>
                </a:solidFill>
              </a:rPr>
              <a:t> = </a:t>
            </a:r>
            <a:r>
              <a:rPr lang="en-US" sz="1600" dirty="0" err="1">
                <a:solidFill>
                  <a:schemeClr val="tx1"/>
                </a:solidFill>
              </a:rPr>
              <a:t>dataIO.</a:t>
            </a:r>
            <a:r>
              <a:rPr lang="en-US" sz="1600" b="1" dirty="0" err="1">
                <a:solidFill>
                  <a:schemeClr val="tx1"/>
                </a:solidFill>
              </a:rPr>
              <a:t>readLine</a:t>
            </a:r>
            <a:r>
              <a:rPr lang="en-US" sz="1600" b="1" dirty="0">
                <a:solidFill>
                  <a:schemeClr val="tx1"/>
                </a:solidFill>
              </a:rPr>
              <a:t>()</a:t>
            </a:r>
            <a:r>
              <a:rPr lang="en-US" sz="1600" dirty="0">
                <a:solidFill>
                  <a:schemeClr val="tx1"/>
                </a:solidFill>
              </a:rPr>
              <a:t>) != null) {</a:t>
            </a:r>
          </a:p>
          <a:p>
            <a:pPr lvl="1">
              <a:buFont typeface="Wingdings" pitchFamily="2" charset="2"/>
              <a:buNone/>
            </a:pPr>
            <a:r>
              <a:rPr lang="en-US" sz="1600" dirty="0" err="1">
                <a:solidFill>
                  <a:schemeClr val="tx1"/>
                </a:solidFill>
              </a:rPr>
              <a:t>sBuffer.</a:t>
            </a:r>
            <a:r>
              <a:rPr lang="en-US" sz="1600" b="1" dirty="0" err="1">
                <a:solidFill>
                  <a:schemeClr val="tx1"/>
                </a:solidFill>
              </a:rPr>
              <a:t>append</a:t>
            </a:r>
            <a:r>
              <a:rPr lang="en-US" sz="1600" dirty="0">
                <a:solidFill>
                  <a:schemeClr val="tx1"/>
                </a:solidFill>
              </a:rPr>
              <a:t>(</a:t>
            </a:r>
            <a:r>
              <a:rPr lang="en-US" sz="1600" dirty="0" err="1">
                <a:solidFill>
                  <a:schemeClr val="tx1"/>
                </a:solidFill>
              </a:rPr>
              <a:t>strLine</a:t>
            </a:r>
            <a:r>
              <a:rPr lang="en-US" sz="1600" dirty="0">
                <a:solidFill>
                  <a:schemeClr val="tx1"/>
                </a:solidFill>
              </a:rPr>
              <a:t> + “\n”);</a:t>
            </a:r>
          </a:p>
          <a:p>
            <a:pPr lvl="1">
              <a:buFont typeface="Wingdings" pitchFamily="2" charset="2"/>
              <a:buNone/>
            </a:pPr>
            <a:r>
              <a:rPr lang="en-US" sz="1600" dirty="0">
                <a:solidFill>
                  <a:schemeClr val="tx1"/>
                </a:solidFill>
              </a:rPr>
              <a:t>}</a:t>
            </a:r>
          </a:p>
          <a:p>
            <a:pPr lvl="1">
              <a:buFont typeface="Wingdings" pitchFamily="2" charset="2"/>
              <a:buNone/>
            </a:pPr>
            <a:r>
              <a:rPr lang="en-US" sz="1600" dirty="0" err="1">
                <a:solidFill>
                  <a:schemeClr val="tx1"/>
                </a:solidFill>
              </a:rPr>
              <a:t>dataIO.</a:t>
            </a:r>
            <a:r>
              <a:rPr lang="en-US" sz="1600" b="1" dirty="0" err="1">
                <a:solidFill>
                  <a:schemeClr val="tx1"/>
                </a:solidFill>
              </a:rPr>
              <a:t>close</a:t>
            </a:r>
            <a:r>
              <a:rPr lang="en-US" sz="1600" b="1" dirty="0">
                <a:solidFill>
                  <a:schemeClr val="tx1"/>
                </a:solidFill>
              </a:rPr>
              <a:t>()</a:t>
            </a:r>
            <a:r>
              <a:rPr lang="en-US" sz="1600" dirty="0">
                <a:solidFill>
                  <a:schemeClr val="tx1"/>
                </a:solidFill>
              </a:rPr>
              <a:t>;</a:t>
            </a:r>
          </a:p>
          <a:p>
            <a:pPr lvl="1">
              <a:buFont typeface="Wingdings" pitchFamily="2" charset="2"/>
              <a:buNone/>
            </a:pPr>
            <a:r>
              <a:rPr lang="en-US" sz="1600" dirty="0" err="1">
                <a:solidFill>
                  <a:schemeClr val="tx1"/>
                </a:solidFill>
              </a:rPr>
              <a:t>fis.</a:t>
            </a:r>
            <a:r>
              <a:rPr lang="en-US" sz="1600" b="1" dirty="0" err="1">
                <a:solidFill>
                  <a:schemeClr val="tx1"/>
                </a:solidFill>
              </a:rPr>
              <a:t>close</a:t>
            </a:r>
            <a:r>
              <a:rPr lang="en-US" sz="1600" b="1" dirty="0">
                <a:solidFill>
                  <a:schemeClr val="tx1"/>
                </a:solidFill>
              </a:rPr>
              <a:t>()</a:t>
            </a:r>
            <a:r>
              <a:rPr lang="en-US" sz="1600" dirty="0">
                <a:solidFill>
                  <a:schemeClr val="tx1"/>
                </a:solidFill>
              </a:rPr>
              <a:t>;</a:t>
            </a:r>
          </a:p>
        </p:txBody>
      </p:sp>
      <p:sp>
        <p:nvSpPr>
          <p:cNvPr id="19460" name="Date Placeholder 3"/>
          <p:cNvSpPr>
            <a:spLocks noGrp="1"/>
          </p:cNvSpPr>
          <p:nvPr>
            <p:ph type="dt" sz="half" idx="10"/>
          </p:nvPr>
        </p:nvSpPr>
        <p:spPr>
          <a:noFill/>
        </p:spPr>
        <p:txBody>
          <a:bodyPr/>
          <a:lstStyle/>
          <a:p>
            <a:fld id="{6080B5E9-7E30-457C-A307-7C8025EF9F7C}" type="datetime1">
              <a:rPr lang="en-US" smtClean="0"/>
              <a:pPr/>
              <a:t>10/6/21</a:t>
            </a:fld>
            <a:endParaRPr lang="en-US"/>
          </a:p>
        </p:txBody>
      </p:sp>
      <p:sp>
        <p:nvSpPr>
          <p:cNvPr id="19462" name="Slide Number Placeholder 5"/>
          <p:cNvSpPr>
            <a:spLocks noGrp="1"/>
          </p:cNvSpPr>
          <p:nvPr>
            <p:ph type="sldNum" sz="quarter" idx="12"/>
          </p:nvPr>
        </p:nvSpPr>
        <p:spPr>
          <a:noFill/>
        </p:spPr>
        <p:txBody>
          <a:bodyPr/>
          <a:lstStyle/>
          <a:p>
            <a:fld id="{62EE0A24-3DC5-460B-A853-0EEDE2E794F9}" type="slidenum">
              <a:rPr lang="en-US" smtClean="0"/>
              <a:pPr/>
              <a:t>32</a:t>
            </a:fld>
            <a:endParaRPr lang="en-US"/>
          </a:p>
        </p:txBody>
      </p:sp>
    </p:spTree>
    <p:extLst>
      <p:ext uri="{BB962C8B-B14F-4D97-AF65-F5344CB8AC3E}">
        <p14:creationId xmlns:p14="http://schemas.microsoft.com/office/powerpoint/2010/main" val="3844881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sz="2800" dirty="0"/>
              <a:t>Working with Other Directories and Files on the Android File System</a:t>
            </a:r>
          </a:p>
        </p:txBody>
      </p:sp>
      <p:sp>
        <p:nvSpPr>
          <p:cNvPr id="20483" name="Content Placeholder 2"/>
          <p:cNvSpPr>
            <a:spLocks noGrp="1"/>
          </p:cNvSpPr>
          <p:nvPr>
            <p:ph idx="1"/>
          </p:nvPr>
        </p:nvSpPr>
        <p:spPr/>
        <p:txBody>
          <a:bodyPr>
            <a:normAutofit/>
          </a:bodyPr>
          <a:lstStyle/>
          <a:p>
            <a:r>
              <a:rPr lang="en-US" dirty="0"/>
              <a:t>To manage your files the Android file system uses the standard </a:t>
            </a:r>
            <a:r>
              <a:rPr lang="en-US" b="1" dirty="0" err="1"/>
              <a:t>java.io</a:t>
            </a:r>
            <a:r>
              <a:rPr lang="en-US" b="1" dirty="0" err="1">
                <a:solidFill>
                  <a:schemeClr val="tx1"/>
                </a:solidFill>
              </a:rPr>
              <a:t>.File</a:t>
            </a:r>
            <a:r>
              <a:rPr lang="en-US" dirty="0"/>
              <a:t> class methods.</a:t>
            </a:r>
          </a:p>
          <a:p>
            <a:r>
              <a:rPr lang="en-US" dirty="0"/>
              <a:t>The following code gets a </a:t>
            </a:r>
            <a:r>
              <a:rPr lang="en-US" dirty="0">
                <a:solidFill>
                  <a:schemeClr val="tx1"/>
                </a:solidFill>
              </a:rPr>
              <a:t>File</a:t>
            </a:r>
            <a:r>
              <a:rPr lang="en-US" dirty="0"/>
              <a:t> object for the </a:t>
            </a:r>
            <a:r>
              <a:rPr lang="en-US" dirty="0">
                <a:solidFill>
                  <a:schemeClr val="tx1"/>
                </a:solidFill>
              </a:rPr>
              <a:t>/files </a:t>
            </a:r>
            <a:r>
              <a:rPr lang="en-US" dirty="0"/>
              <a:t>application subdirectory and retrieves a list of all filenames in that directory:</a:t>
            </a:r>
          </a:p>
          <a:p>
            <a:pPr lvl="1">
              <a:buFont typeface="Wingdings" pitchFamily="2" charset="2"/>
              <a:buNone/>
            </a:pPr>
            <a:r>
              <a:rPr lang="en-US" b="1" dirty="0">
                <a:solidFill>
                  <a:schemeClr val="tx1"/>
                </a:solidFill>
              </a:rPr>
              <a:t>File</a:t>
            </a:r>
            <a:r>
              <a:rPr lang="en-US" dirty="0">
                <a:solidFill>
                  <a:schemeClr val="tx1"/>
                </a:solidFill>
              </a:rPr>
              <a:t> </a:t>
            </a:r>
            <a:r>
              <a:rPr lang="en-US" dirty="0" err="1">
                <a:solidFill>
                  <a:schemeClr val="tx1"/>
                </a:solidFill>
              </a:rPr>
              <a:t>pathForAppFiles</a:t>
            </a:r>
            <a:r>
              <a:rPr lang="en-US" dirty="0">
                <a:solidFill>
                  <a:schemeClr val="tx1"/>
                </a:solidFill>
              </a:rPr>
              <a:t> = </a:t>
            </a:r>
            <a:r>
              <a:rPr lang="en-US" b="1" dirty="0" err="1">
                <a:solidFill>
                  <a:schemeClr val="tx1"/>
                </a:solidFill>
              </a:rPr>
              <a:t>getFilesDir</a:t>
            </a:r>
            <a:r>
              <a:rPr lang="en-US" dirty="0">
                <a:solidFill>
                  <a:schemeClr val="tx1"/>
                </a:solidFill>
              </a:rPr>
              <a:t>();</a:t>
            </a:r>
          </a:p>
          <a:p>
            <a:pPr lvl="1">
              <a:buFont typeface="Wingdings" pitchFamily="2" charset="2"/>
              <a:buNone/>
            </a:pPr>
            <a:r>
              <a:rPr lang="en-US" dirty="0">
                <a:solidFill>
                  <a:schemeClr val="tx1"/>
                </a:solidFill>
              </a:rPr>
              <a:t>String[] </a:t>
            </a:r>
            <a:r>
              <a:rPr lang="en-US" dirty="0" err="1">
                <a:solidFill>
                  <a:schemeClr val="tx1"/>
                </a:solidFill>
              </a:rPr>
              <a:t>fileList</a:t>
            </a:r>
            <a:r>
              <a:rPr lang="en-US" dirty="0">
                <a:solidFill>
                  <a:schemeClr val="tx1"/>
                </a:solidFill>
              </a:rPr>
              <a:t> = </a:t>
            </a:r>
            <a:r>
              <a:rPr lang="en-US" dirty="0" err="1">
                <a:solidFill>
                  <a:schemeClr val="tx1"/>
                </a:solidFill>
              </a:rPr>
              <a:t>pathForAppFiles.</a:t>
            </a:r>
            <a:r>
              <a:rPr lang="en-US" b="1" dirty="0" err="1">
                <a:solidFill>
                  <a:schemeClr val="tx1"/>
                </a:solidFill>
              </a:rPr>
              <a:t>list</a:t>
            </a:r>
            <a:r>
              <a:rPr lang="en-US" b="1" dirty="0">
                <a:solidFill>
                  <a:schemeClr val="tx1"/>
                </a:solidFill>
              </a:rPr>
              <a:t>()</a:t>
            </a:r>
            <a:r>
              <a:rPr lang="en-US" dirty="0">
                <a:solidFill>
                  <a:schemeClr val="tx1"/>
                </a:solidFill>
              </a:rPr>
              <a:t>;</a:t>
            </a:r>
          </a:p>
        </p:txBody>
      </p:sp>
      <p:sp>
        <p:nvSpPr>
          <p:cNvPr id="20484" name="Date Placeholder 3"/>
          <p:cNvSpPr>
            <a:spLocks noGrp="1"/>
          </p:cNvSpPr>
          <p:nvPr>
            <p:ph type="dt" sz="half" idx="10"/>
          </p:nvPr>
        </p:nvSpPr>
        <p:spPr>
          <a:noFill/>
        </p:spPr>
        <p:txBody>
          <a:bodyPr/>
          <a:lstStyle/>
          <a:p>
            <a:fld id="{C152EAF7-D09C-4845-8117-142E002D75DC}" type="datetime1">
              <a:rPr lang="en-US" smtClean="0"/>
              <a:pPr/>
              <a:t>10/6/21</a:t>
            </a:fld>
            <a:endParaRPr lang="en-US"/>
          </a:p>
        </p:txBody>
      </p:sp>
      <p:sp>
        <p:nvSpPr>
          <p:cNvPr id="20486" name="Slide Number Placeholder 5"/>
          <p:cNvSpPr>
            <a:spLocks noGrp="1"/>
          </p:cNvSpPr>
          <p:nvPr>
            <p:ph type="sldNum" sz="quarter" idx="12"/>
          </p:nvPr>
        </p:nvSpPr>
        <p:spPr>
          <a:noFill/>
        </p:spPr>
        <p:txBody>
          <a:bodyPr/>
          <a:lstStyle/>
          <a:p>
            <a:fld id="{6C7C6EDD-04DD-4FCE-B0D3-732BAF8C5EEA}" type="slidenum">
              <a:rPr lang="en-US" smtClean="0"/>
              <a:pPr/>
              <a:t>33</a:t>
            </a:fld>
            <a:endParaRPr lang="en-US"/>
          </a:p>
        </p:txBody>
      </p:sp>
    </p:spTree>
    <p:extLst>
      <p:ext uri="{BB962C8B-B14F-4D97-AF65-F5344CB8AC3E}">
        <p14:creationId xmlns:p14="http://schemas.microsoft.com/office/powerpoint/2010/main" val="867997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Working with Other Directories and Files on the Android File System</a:t>
            </a:r>
          </a:p>
        </p:txBody>
      </p:sp>
      <p:sp>
        <p:nvSpPr>
          <p:cNvPr id="20483" name="Content Placeholder 2"/>
          <p:cNvSpPr>
            <a:spLocks noGrp="1"/>
          </p:cNvSpPr>
          <p:nvPr>
            <p:ph idx="1"/>
          </p:nvPr>
        </p:nvSpPr>
        <p:spPr/>
        <p:txBody>
          <a:bodyPr>
            <a:normAutofit fontScale="92500" lnSpcReduction="10000"/>
          </a:bodyPr>
          <a:lstStyle/>
          <a:p>
            <a:r>
              <a:rPr lang="en-US" dirty="0" err="1">
                <a:latin typeface="Arial" charset="0"/>
              </a:rPr>
              <a:t>WriteTextIntoFile</a:t>
            </a:r>
            <a:r>
              <a:rPr lang="en-US" dirty="0">
                <a:latin typeface="Arial" charset="0"/>
              </a:rPr>
              <a:t> Example</a:t>
            </a:r>
          </a:p>
          <a:p>
            <a:r>
              <a:rPr lang="en-US" dirty="0">
                <a:latin typeface="Arial" charset="0"/>
              </a:rPr>
              <a:t>Get the file </a:t>
            </a:r>
            <a:r>
              <a:rPr lang="en-US" dirty="0" err="1">
                <a:solidFill>
                  <a:srgbClr val="FF0000"/>
                </a:solidFill>
                <a:latin typeface="Arial" charset="0"/>
              </a:rPr>
              <a:t>WriteTextIntoFile</a:t>
            </a:r>
            <a:r>
              <a:rPr lang="en-US" dirty="0">
                <a:latin typeface="Arial" charset="0"/>
              </a:rPr>
              <a:t>, from </a:t>
            </a:r>
            <a:r>
              <a:rPr lang="en-US" b="1" dirty="0">
                <a:solidFill>
                  <a:srgbClr val="FF0000"/>
                </a:solidFill>
                <a:latin typeface="Arial" charset="0"/>
              </a:rPr>
              <a:t>Week 8 </a:t>
            </a:r>
            <a:r>
              <a:rPr lang="en-US" b="1" dirty="0">
                <a:latin typeface="Arial" charset="0"/>
              </a:rPr>
              <a:t>and run it.</a:t>
            </a:r>
          </a:p>
          <a:p>
            <a:r>
              <a:rPr lang="en-US" dirty="0">
                <a:latin typeface="Arial" charset="0"/>
              </a:rPr>
              <a:t>Let’s see whether the file created internally!</a:t>
            </a:r>
          </a:p>
          <a:p>
            <a:r>
              <a:rPr lang="en-US" dirty="0">
                <a:latin typeface="Arial" charset="0"/>
              </a:rPr>
              <a:t>Click on Save button, would it cause for lines to be appended to the file ?</a:t>
            </a:r>
          </a:p>
          <a:p>
            <a:r>
              <a:rPr lang="en-US" dirty="0">
                <a:latin typeface="Arial" charset="0"/>
              </a:rPr>
              <a:t>Gray out Retrieve button if file doesn’t exit.</a:t>
            </a:r>
          </a:p>
          <a:p>
            <a:r>
              <a:rPr lang="en-US" dirty="0">
                <a:latin typeface="Arial" charset="0"/>
              </a:rPr>
              <a:t>Let</a:t>
            </a:r>
            <a:r>
              <a:rPr lang="ja-JP" altLang="en-US" dirty="0">
                <a:latin typeface="Arial" charset="0"/>
              </a:rPr>
              <a:t>’</a:t>
            </a:r>
            <a:r>
              <a:rPr lang="en-US" dirty="0">
                <a:latin typeface="Arial" charset="0"/>
              </a:rPr>
              <a:t>s read the content we wrote and display into </a:t>
            </a:r>
            <a:r>
              <a:rPr lang="en-US" dirty="0" err="1">
                <a:latin typeface="Arial" charset="0"/>
              </a:rPr>
              <a:t>TextView</a:t>
            </a:r>
            <a:r>
              <a:rPr lang="en-US" dirty="0">
                <a:latin typeface="Arial" charset="0"/>
              </a:rPr>
              <a:t>.</a:t>
            </a:r>
          </a:p>
          <a:p>
            <a:r>
              <a:rPr lang="en-US" dirty="0">
                <a:latin typeface="Arial" charset="0"/>
              </a:rPr>
              <a:t>Allow content to be appended!</a:t>
            </a:r>
          </a:p>
          <a:p>
            <a:r>
              <a:rPr lang="en-US" dirty="0">
                <a:latin typeface="Arial" charset="0"/>
              </a:rPr>
              <a:t>Make the view scrollable.</a:t>
            </a:r>
          </a:p>
          <a:p>
            <a:r>
              <a:rPr lang="en-US" b="1" dirty="0">
                <a:latin typeface="Arial" charset="0"/>
              </a:rPr>
              <a:t>WriteTextIntoFile3.</a:t>
            </a:r>
            <a:endParaRPr lang="en-US" dirty="0"/>
          </a:p>
          <a:p>
            <a:endParaRPr lang="en-US" dirty="0">
              <a:latin typeface="Arial" charset="0"/>
            </a:endParaRPr>
          </a:p>
          <a:p>
            <a:endParaRPr lang="en-US" dirty="0">
              <a:latin typeface="Arial" charset="0"/>
            </a:endParaRPr>
          </a:p>
        </p:txBody>
      </p:sp>
      <p:sp>
        <p:nvSpPr>
          <p:cNvPr id="20484" name="Date Placeholder 3"/>
          <p:cNvSpPr>
            <a:spLocks noGrp="1"/>
          </p:cNvSpPr>
          <p:nvPr>
            <p:ph type="dt" sz="half" idx="10"/>
          </p:nvPr>
        </p:nvSpPr>
        <p:spPr>
          <a:noFill/>
        </p:spPr>
        <p:txBody>
          <a:bodyPr/>
          <a:lstStyle/>
          <a:p>
            <a:fld id="{C152EAF7-D09C-4845-8117-142E002D75DC}" type="datetime1">
              <a:rPr lang="en-US" smtClean="0"/>
              <a:pPr/>
              <a:t>10/6/21</a:t>
            </a:fld>
            <a:endParaRPr lang="en-US"/>
          </a:p>
        </p:txBody>
      </p:sp>
      <p:sp>
        <p:nvSpPr>
          <p:cNvPr id="20486" name="Slide Number Placeholder 5"/>
          <p:cNvSpPr>
            <a:spLocks noGrp="1"/>
          </p:cNvSpPr>
          <p:nvPr>
            <p:ph type="sldNum" sz="quarter" idx="12"/>
          </p:nvPr>
        </p:nvSpPr>
        <p:spPr>
          <a:noFill/>
        </p:spPr>
        <p:txBody>
          <a:bodyPr/>
          <a:lstStyle/>
          <a:p>
            <a:fld id="{6C7C6EDD-04DD-4FCE-B0D3-732BAF8C5EEA}" type="slidenum">
              <a:rPr lang="en-US" smtClean="0"/>
              <a:pPr/>
              <a:t>34</a:t>
            </a:fld>
            <a:endParaRPr lang="en-US"/>
          </a:p>
        </p:txBody>
      </p:sp>
    </p:spTree>
    <p:extLst>
      <p:ext uri="{BB962C8B-B14F-4D97-AF65-F5344CB8AC3E}">
        <p14:creationId xmlns:p14="http://schemas.microsoft.com/office/powerpoint/2010/main" val="543754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Cache files</a:t>
            </a:r>
          </a:p>
        </p:txBody>
      </p:sp>
      <p:sp>
        <p:nvSpPr>
          <p:cNvPr id="22531" name="Content Placeholder 2"/>
          <p:cNvSpPr>
            <a:spLocks noGrp="1"/>
          </p:cNvSpPr>
          <p:nvPr>
            <p:ph idx="1"/>
          </p:nvPr>
        </p:nvSpPr>
        <p:spPr/>
        <p:txBody>
          <a:bodyPr>
            <a:normAutofit lnSpcReduction="10000"/>
          </a:bodyPr>
          <a:lstStyle/>
          <a:p>
            <a:r>
              <a:rPr lang="en-US" dirty="0"/>
              <a:t>You can create a </a:t>
            </a:r>
            <a:r>
              <a:rPr lang="en-US" b="1" dirty="0"/>
              <a:t>cache file </a:t>
            </a:r>
            <a:r>
              <a:rPr lang="en-US" dirty="0"/>
              <a:t>to cache some data to </a:t>
            </a:r>
            <a:r>
              <a:rPr lang="en-US" b="1" dirty="0"/>
              <a:t>speed up </a:t>
            </a:r>
            <a:r>
              <a:rPr lang="en-US" dirty="0"/>
              <a:t>your application’s performance. </a:t>
            </a:r>
          </a:p>
          <a:p>
            <a:r>
              <a:rPr lang="en-US" dirty="0"/>
              <a:t>There is also a </a:t>
            </a:r>
            <a:r>
              <a:rPr lang="en-US" b="1" dirty="0"/>
              <a:t>special application directory</a:t>
            </a:r>
            <a:r>
              <a:rPr lang="en-US" dirty="0"/>
              <a:t> for storing cache files. </a:t>
            </a:r>
          </a:p>
          <a:p>
            <a:pPr lvl="1"/>
            <a:r>
              <a:rPr lang="en-US" dirty="0"/>
              <a:t>Cache files are stored in the following location on the Android file system:</a:t>
            </a:r>
          </a:p>
          <a:p>
            <a:pPr algn="ctr">
              <a:buFont typeface="Wingdings" pitchFamily="2" charset="2"/>
              <a:buNone/>
            </a:pPr>
            <a:r>
              <a:rPr lang="en-US" dirty="0">
                <a:solidFill>
                  <a:schemeClr val="tx1"/>
                </a:solidFill>
              </a:rPr>
              <a:t>/data/data/&lt;package name&gt;/</a:t>
            </a:r>
            <a:r>
              <a:rPr lang="en-US" b="1" dirty="0">
                <a:solidFill>
                  <a:schemeClr val="tx1"/>
                </a:solidFill>
              </a:rPr>
              <a:t>cache</a:t>
            </a:r>
            <a:r>
              <a:rPr lang="en-US" dirty="0">
                <a:solidFill>
                  <a:schemeClr val="tx1"/>
                </a:solidFill>
              </a:rPr>
              <a:t>/</a:t>
            </a:r>
          </a:p>
          <a:p>
            <a:r>
              <a:rPr lang="en-US" dirty="0">
                <a:solidFill>
                  <a:schemeClr val="tx1"/>
                </a:solidFill>
              </a:rPr>
              <a:t> You should use </a:t>
            </a:r>
            <a:r>
              <a:rPr lang="en-US" b="1" dirty="0" err="1">
                <a:solidFill>
                  <a:schemeClr val="tx1"/>
                </a:solidFill>
              </a:rPr>
              <a:t>getCacheDir</a:t>
            </a:r>
            <a:r>
              <a:rPr lang="en-US" b="1" dirty="0">
                <a:solidFill>
                  <a:schemeClr val="tx1"/>
                </a:solidFill>
              </a:rPr>
              <a:t>()</a:t>
            </a:r>
            <a:r>
              <a:rPr lang="en-US" dirty="0">
                <a:solidFill>
                  <a:schemeClr val="tx1"/>
                </a:solidFill>
              </a:rPr>
              <a:t> to open a File that represents the internal directory where your application should save temporary cache files.</a:t>
            </a:r>
          </a:p>
          <a:p>
            <a:r>
              <a:rPr lang="en-US" dirty="0">
                <a:solidFill>
                  <a:schemeClr val="tx1"/>
                </a:solidFill>
              </a:rPr>
              <a:t>When the device is low on internal storage space, Android may delete these cache files to recover space.</a:t>
            </a:r>
          </a:p>
          <a:p>
            <a:pPr>
              <a:buFont typeface="Wingdings" pitchFamily="2" charset="2"/>
              <a:buNone/>
            </a:pPr>
            <a:endParaRPr lang="en-US" dirty="0">
              <a:solidFill>
                <a:schemeClr val="tx1"/>
              </a:solidFill>
            </a:endParaRPr>
          </a:p>
        </p:txBody>
      </p:sp>
      <p:sp>
        <p:nvSpPr>
          <p:cNvPr id="22532" name="Date Placeholder 3"/>
          <p:cNvSpPr>
            <a:spLocks noGrp="1"/>
          </p:cNvSpPr>
          <p:nvPr>
            <p:ph type="dt" sz="half" idx="10"/>
          </p:nvPr>
        </p:nvSpPr>
        <p:spPr>
          <a:noFill/>
        </p:spPr>
        <p:txBody>
          <a:bodyPr/>
          <a:lstStyle/>
          <a:p>
            <a:fld id="{93C4415F-24E2-4893-B496-38C69DC19293}" type="datetime1">
              <a:rPr lang="en-US" smtClean="0"/>
              <a:pPr/>
              <a:t>10/6/21</a:t>
            </a:fld>
            <a:endParaRPr lang="en-US"/>
          </a:p>
        </p:txBody>
      </p:sp>
      <p:sp>
        <p:nvSpPr>
          <p:cNvPr id="22534" name="Slide Number Placeholder 5"/>
          <p:cNvSpPr>
            <a:spLocks noGrp="1"/>
          </p:cNvSpPr>
          <p:nvPr>
            <p:ph type="sldNum" sz="quarter" idx="12"/>
          </p:nvPr>
        </p:nvSpPr>
        <p:spPr>
          <a:noFill/>
        </p:spPr>
        <p:txBody>
          <a:bodyPr/>
          <a:lstStyle/>
          <a:p>
            <a:fld id="{88B1DEE6-B1C2-4314-BF03-3494AE7C76DB}" type="slidenum">
              <a:rPr lang="en-US" smtClean="0"/>
              <a:pPr/>
              <a:t>35</a:t>
            </a:fld>
            <a:endParaRPr lang="en-US"/>
          </a:p>
        </p:txBody>
      </p:sp>
    </p:spTree>
    <p:extLst>
      <p:ext uri="{BB962C8B-B14F-4D97-AF65-F5344CB8AC3E}">
        <p14:creationId xmlns:p14="http://schemas.microsoft.com/office/powerpoint/2010/main" val="2808651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Cache files</a:t>
            </a:r>
          </a:p>
        </p:txBody>
      </p:sp>
      <p:sp>
        <p:nvSpPr>
          <p:cNvPr id="23555" name="Content Placeholder 2"/>
          <p:cNvSpPr>
            <a:spLocks noGrp="1"/>
          </p:cNvSpPr>
          <p:nvPr>
            <p:ph idx="1"/>
          </p:nvPr>
        </p:nvSpPr>
        <p:spPr/>
        <p:txBody>
          <a:bodyPr>
            <a:normAutofit/>
          </a:bodyPr>
          <a:lstStyle/>
          <a:p>
            <a:r>
              <a:rPr lang="en-US" sz="2200" dirty="0"/>
              <a:t>The following code gets a File object for the </a:t>
            </a:r>
            <a:r>
              <a:rPr lang="en-US" sz="2200" dirty="0">
                <a:solidFill>
                  <a:schemeClr val="tx1"/>
                </a:solidFill>
              </a:rPr>
              <a:t>/cache </a:t>
            </a:r>
            <a:r>
              <a:rPr lang="en-US" sz="2200" dirty="0"/>
              <a:t>application subdirectory, creates a new file in that specific directory, writes some data to the file, closes the file, and then deletes it:</a:t>
            </a:r>
          </a:p>
          <a:p>
            <a:pPr lvl="1">
              <a:buFont typeface="Wingdings" pitchFamily="2" charset="2"/>
              <a:buNone/>
            </a:pPr>
            <a:r>
              <a:rPr lang="en-US" sz="1600" b="1" dirty="0">
                <a:solidFill>
                  <a:schemeClr val="tx1"/>
                </a:solidFill>
              </a:rPr>
              <a:t>File</a:t>
            </a:r>
            <a:r>
              <a:rPr lang="en-US" sz="1600" dirty="0">
                <a:solidFill>
                  <a:schemeClr val="tx1"/>
                </a:solidFill>
              </a:rPr>
              <a:t> </a:t>
            </a:r>
            <a:r>
              <a:rPr lang="en-US" sz="1600" dirty="0" err="1">
                <a:solidFill>
                  <a:schemeClr val="tx1"/>
                </a:solidFill>
              </a:rPr>
              <a:t>pathCacheDir</a:t>
            </a:r>
            <a:r>
              <a:rPr lang="en-US" sz="1600" dirty="0">
                <a:solidFill>
                  <a:schemeClr val="tx1"/>
                </a:solidFill>
              </a:rPr>
              <a:t> = </a:t>
            </a:r>
            <a:r>
              <a:rPr lang="en-US" sz="1600" b="1" dirty="0" err="1">
                <a:solidFill>
                  <a:schemeClr val="tx1"/>
                </a:solidFill>
              </a:rPr>
              <a:t>getCacheDir</a:t>
            </a:r>
            <a:r>
              <a:rPr lang="en-US" sz="1600" b="1" dirty="0">
                <a:solidFill>
                  <a:schemeClr val="tx1"/>
                </a:solidFill>
              </a:rPr>
              <a:t>()</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strCacheFileName</a:t>
            </a:r>
            <a:r>
              <a:rPr lang="en-US" sz="1600" dirty="0">
                <a:solidFill>
                  <a:schemeClr val="tx1"/>
                </a:solidFill>
              </a:rPr>
              <a:t> = “</a:t>
            </a:r>
            <a:r>
              <a:rPr lang="en-US" sz="1600" dirty="0" err="1">
                <a:solidFill>
                  <a:schemeClr val="tx1"/>
                </a:solidFill>
              </a:rPr>
              <a:t>myCacheFile.cache</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strFileContents</a:t>
            </a:r>
            <a:r>
              <a:rPr lang="en-US" sz="1600" dirty="0">
                <a:solidFill>
                  <a:schemeClr val="tx1"/>
                </a:solidFill>
              </a:rPr>
              <a:t> = “Some data for our file”;</a:t>
            </a:r>
          </a:p>
          <a:p>
            <a:pPr lvl="1">
              <a:buFont typeface="Wingdings" pitchFamily="2" charset="2"/>
              <a:buNone/>
            </a:pPr>
            <a:r>
              <a:rPr lang="en-US" sz="1600" dirty="0">
                <a:solidFill>
                  <a:schemeClr val="tx1"/>
                </a:solidFill>
              </a:rPr>
              <a:t>File </a:t>
            </a:r>
            <a:r>
              <a:rPr lang="en-US" sz="1600" dirty="0" err="1">
                <a:solidFill>
                  <a:schemeClr val="tx1"/>
                </a:solidFill>
              </a:rPr>
              <a:t>newCacheFile</a:t>
            </a:r>
            <a:r>
              <a:rPr lang="en-US" sz="1600" dirty="0">
                <a:solidFill>
                  <a:schemeClr val="tx1"/>
                </a:solidFill>
              </a:rPr>
              <a:t> = new </a:t>
            </a:r>
            <a:r>
              <a:rPr lang="en-US" sz="1600" b="1" dirty="0">
                <a:solidFill>
                  <a:schemeClr val="tx1"/>
                </a:solidFill>
              </a:rPr>
              <a:t>File</a:t>
            </a:r>
            <a:r>
              <a:rPr lang="en-US" sz="1600" dirty="0">
                <a:solidFill>
                  <a:schemeClr val="tx1"/>
                </a:solidFill>
              </a:rPr>
              <a:t>(</a:t>
            </a:r>
            <a:r>
              <a:rPr lang="en-US" sz="1600" dirty="0" err="1">
                <a:solidFill>
                  <a:schemeClr val="tx1"/>
                </a:solidFill>
              </a:rPr>
              <a:t>pathCacheDir</a:t>
            </a:r>
            <a:r>
              <a:rPr lang="en-US" sz="1600" dirty="0">
                <a:solidFill>
                  <a:schemeClr val="tx1"/>
                </a:solidFill>
              </a:rPr>
              <a:t>, </a:t>
            </a:r>
            <a:r>
              <a:rPr lang="en-US" sz="1600" dirty="0" err="1">
                <a:solidFill>
                  <a:schemeClr val="tx1"/>
                </a:solidFill>
              </a:rPr>
              <a:t>strCacheFileName</a:t>
            </a:r>
            <a:r>
              <a:rPr lang="en-US" sz="1600" dirty="0">
                <a:solidFill>
                  <a:schemeClr val="tx1"/>
                </a:solidFill>
              </a:rPr>
              <a:t>);</a:t>
            </a:r>
          </a:p>
          <a:p>
            <a:pPr lvl="1">
              <a:buFont typeface="Wingdings" pitchFamily="2" charset="2"/>
              <a:buNone/>
            </a:pPr>
            <a:r>
              <a:rPr lang="en-US" sz="1600" dirty="0" err="1">
                <a:solidFill>
                  <a:schemeClr val="tx1"/>
                </a:solidFill>
              </a:rPr>
              <a:t>newCacheFile.</a:t>
            </a:r>
            <a:r>
              <a:rPr lang="en-US" sz="1600" b="1" dirty="0" err="1">
                <a:solidFill>
                  <a:schemeClr val="tx1"/>
                </a:solidFill>
              </a:rPr>
              <a:t>createNewFile</a:t>
            </a:r>
            <a:r>
              <a:rPr lang="en-US" sz="1600" b="1" dirty="0">
                <a:solidFill>
                  <a:schemeClr val="tx1"/>
                </a:solidFill>
              </a:rPr>
              <a:t>()</a:t>
            </a:r>
            <a:r>
              <a:rPr lang="en-US" sz="1600" dirty="0">
                <a:solidFill>
                  <a:schemeClr val="tx1"/>
                </a:solidFill>
              </a:rPr>
              <a:t>;</a:t>
            </a:r>
          </a:p>
          <a:p>
            <a:pPr lvl="1">
              <a:buFont typeface="Wingdings" pitchFamily="2" charset="2"/>
              <a:buNone/>
            </a:pPr>
            <a:r>
              <a:rPr lang="en-US" sz="1600" b="1" dirty="0" err="1">
                <a:solidFill>
                  <a:schemeClr val="tx1"/>
                </a:solidFill>
              </a:rPr>
              <a:t>FileOutputStream</a:t>
            </a:r>
            <a:r>
              <a:rPr lang="en-US" sz="1600" dirty="0">
                <a:solidFill>
                  <a:schemeClr val="tx1"/>
                </a:solidFill>
              </a:rPr>
              <a:t> </a:t>
            </a:r>
            <a:r>
              <a:rPr lang="en-US" sz="1600" dirty="0" err="1">
                <a:solidFill>
                  <a:schemeClr val="tx1"/>
                </a:solidFill>
              </a:rPr>
              <a:t>foCache</a:t>
            </a:r>
            <a:r>
              <a:rPr lang="en-US" sz="1600" dirty="0">
                <a:solidFill>
                  <a:schemeClr val="tx1"/>
                </a:solidFill>
              </a:rPr>
              <a:t> =</a:t>
            </a:r>
          </a:p>
          <a:p>
            <a:pPr lvl="1">
              <a:buFont typeface="Wingdings" pitchFamily="2" charset="2"/>
              <a:buNone/>
            </a:pPr>
            <a:r>
              <a:rPr lang="en-US" sz="1600" dirty="0">
                <a:solidFill>
                  <a:schemeClr val="tx1"/>
                </a:solidFill>
              </a:rPr>
              <a:t>new </a:t>
            </a:r>
            <a:r>
              <a:rPr lang="en-US" sz="1600" dirty="0" err="1">
                <a:solidFill>
                  <a:schemeClr val="tx1"/>
                </a:solidFill>
              </a:rPr>
              <a:t>FileOutputStream</a:t>
            </a:r>
            <a:r>
              <a:rPr lang="en-US" sz="1600" dirty="0">
                <a:solidFill>
                  <a:schemeClr val="tx1"/>
                </a:solidFill>
              </a:rPr>
              <a:t>(</a:t>
            </a:r>
            <a:r>
              <a:rPr lang="en-US" sz="1600" dirty="0" err="1">
                <a:solidFill>
                  <a:schemeClr val="tx1"/>
                </a:solidFill>
              </a:rPr>
              <a:t>newCacheFile.getAbsolutePath</a:t>
            </a:r>
            <a:r>
              <a:rPr lang="en-US" sz="1600" dirty="0">
                <a:solidFill>
                  <a:schemeClr val="tx1"/>
                </a:solidFill>
              </a:rPr>
              <a:t>());</a:t>
            </a:r>
          </a:p>
          <a:p>
            <a:pPr lvl="1">
              <a:buFont typeface="Wingdings" pitchFamily="2" charset="2"/>
              <a:buNone/>
            </a:pPr>
            <a:r>
              <a:rPr lang="en-US" sz="1600" dirty="0" err="1">
                <a:solidFill>
                  <a:schemeClr val="tx1"/>
                </a:solidFill>
              </a:rPr>
              <a:t>foCache.</a:t>
            </a:r>
            <a:r>
              <a:rPr lang="en-US" sz="1600" b="1" dirty="0" err="1">
                <a:solidFill>
                  <a:schemeClr val="tx1"/>
                </a:solidFill>
              </a:rPr>
              <a:t>write</a:t>
            </a:r>
            <a:r>
              <a:rPr lang="en-US" sz="1600" dirty="0">
                <a:solidFill>
                  <a:schemeClr val="tx1"/>
                </a:solidFill>
              </a:rPr>
              <a:t>(</a:t>
            </a:r>
            <a:r>
              <a:rPr lang="en-US" sz="1600" dirty="0" err="1">
                <a:solidFill>
                  <a:schemeClr val="tx1"/>
                </a:solidFill>
              </a:rPr>
              <a:t>strFileContents.getBytes</a:t>
            </a:r>
            <a:r>
              <a:rPr lang="en-US" sz="1600" dirty="0">
                <a:solidFill>
                  <a:schemeClr val="tx1"/>
                </a:solidFill>
              </a:rPr>
              <a:t>());</a:t>
            </a:r>
          </a:p>
          <a:p>
            <a:pPr lvl="1">
              <a:buFont typeface="Wingdings" pitchFamily="2" charset="2"/>
              <a:buNone/>
            </a:pPr>
            <a:r>
              <a:rPr lang="en-US" sz="1600" dirty="0" err="1">
                <a:solidFill>
                  <a:schemeClr val="tx1"/>
                </a:solidFill>
              </a:rPr>
              <a:t>foCache.</a:t>
            </a:r>
            <a:r>
              <a:rPr lang="en-US" sz="1600" b="1" dirty="0" err="1">
                <a:solidFill>
                  <a:schemeClr val="tx1"/>
                </a:solidFill>
              </a:rPr>
              <a:t>close</a:t>
            </a:r>
            <a:r>
              <a:rPr lang="en-US" sz="1600" b="1" dirty="0">
                <a:solidFill>
                  <a:schemeClr val="tx1"/>
                </a:solidFill>
              </a:rPr>
              <a:t>()</a:t>
            </a:r>
            <a:r>
              <a:rPr lang="en-US" sz="1600" dirty="0">
                <a:solidFill>
                  <a:schemeClr val="tx1"/>
                </a:solidFill>
              </a:rPr>
              <a:t>;</a:t>
            </a:r>
          </a:p>
          <a:p>
            <a:pPr lvl="1">
              <a:buFont typeface="Wingdings" pitchFamily="2" charset="2"/>
              <a:buNone/>
            </a:pPr>
            <a:r>
              <a:rPr lang="en-US" sz="1600" dirty="0" err="1">
                <a:solidFill>
                  <a:schemeClr val="tx1"/>
                </a:solidFill>
              </a:rPr>
              <a:t>newCacheFile.</a:t>
            </a:r>
            <a:r>
              <a:rPr lang="en-US" sz="1600" b="1" dirty="0" err="1">
                <a:solidFill>
                  <a:schemeClr val="tx1"/>
                </a:solidFill>
              </a:rPr>
              <a:t>delete</a:t>
            </a:r>
            <a:r>
              <a:rPr lang="en-US" sz="1600" b="1" dirty="0">
                <a:solidFill>
                  <a:schemeClr val="tx1"/>
                </a:solidFill>
              </a:rPr>
              <a:t>()</a:t>
            </a:r>
            <a:r>
              <a:rPr lang="en-US" sz="1600" dirty="0">
                <a:solidFill>
                  <a:schemeClr val="tx1"/>
                </a:solidFill>
              </a:rPr>
              <a:t>;</a:t>
            </a:r>
          </a:p>
        </p:txBody>
      </p:sp>
      <p:sp>
        <p:nvSpPr>
          <p:cNvPr id="23556" name="Date Placeholder 3"/>
          <p:cNvSpPr>
            <a:spLocks noGrp="1"/>
          </p:cNvSpPr>
          <p:nvPr>
            <p:ph type="dt" sz="half" idx="10"/>
          </p:nvPr>
        </p:nvSpPr>
        <p:spPr>
          <a:noFill/>
        </p:spPr>
        <p:txBody>
          <a:bodyPr/>
          <a:lstStyle/>
          <a:p>
            <a:fld id="{744E34D4-0978-4C6F-999E-52B3DA8850BB}" type="datetime1">
              <a:rPr lang="en-US" smtClean="0"/>
              <a:pPr/>
              <a:t>10/6/21</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36</a:t>
            </a:fld>
            <a:endParaRPr lang="en-US"/>
          </a:p>
        </p:txBody>
      </p:sp>
    </p:spTree>
    <p:extLst>
      <p:ext uri="{BB962C8B-B14F-4D97-AF65-F5344CB8AC3E}">
        <p14:creationId xmlns:p14="http://schemas.microsoft.com/office/powerpoint/2010/main" val="2857483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Network Connection</a:t>
            </a:r>
          </a:p>
        </p:txBody>
      </p:sp>
      <p:sp>
        <p:nvSpPr>
          <p:cNvPr id="23555" name="Content Placeholder 2"/>
          <p:cNvSpPr>
            <a:spLocks noGrp="1"/>
          </p:cNvSpPr>
          <p:nvPr>
            <p:ph idx="1"/>
          </p:nvPr>
        </p:nvSpPr>
        <p:spPr/>
        <p:txBody>
          <a:bodyPr/>
          <a:lstStyle/>
          <a:p>
            <a:r>
              <a:rPr lang="en-CA" sz="2000" dirty="0"/>
              <a:t>You can use the network (when it's available) to store and retrieve data on your own web-based services. To do network operations, use classes in the following packages:</a:t>
            </a:r>
          </a:p>
          <a:p>
            <a:pPr lvl="0"/>
            <a:r>
              <a:rPr lang="en-US" sz="2000" dirty="0">
                <a:hlinkClick r:id="rId2"/>
              </a:rPr>
              <a:t>java.net.*</a:t>
            </a:r>
            <a:endParaRPr lang="en-CA" sz="2000" dirty="0"/>
          </a:p>
          <a:p>
            <a:pPr lvl="0"/>
            <a:r>
              <a:rPr lang="en-US" sz="2000" dirty="0">
                <a:hlinkClick r:id="rId3"/>
              </a:rPr>
              <a:t>android.net.*</a:t>
            </a:r>
            <a:endParaRPr lang="en-CA" sz="2000" dirty="0"/>
          </a:p>
        </p:txBody>
      </p:sp>
      <p:sp>
        <p:nvSpPr>
          <p:cNvPr id="23556" name="Date Placeholder 3"/>
          <p:cNvSpPr>
            <a:spLocks noGrp="1"/>
          </p:cNvSpPr>
          <p:nvPr>
            <p:ph type="dt" sz="half" idx="10"/>
          </p:nvPr>
        </p:nvSpPr>
        <p:spPr>
          <a:noFill/>
        </p:spPr>
        <p:txBody>
          <a:bodyPr/>
          <a:lstStyle/>
          <a:p>
            <a:fld id="{744E34D4-0978-4C6F-999E-52B3DA8850BB}" type="datetime1">
              <a:rPr lang="en-US" smtClean="0"/>
              <a:pPr/>
              <a:t>10/6/21</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37</a:t>
            </a:fld>
            <a:endParaRPr lang="en-US"/>
          </a:p>
        </p:txBody>
      </p:sp>
    </p:spTree>
    <p:extLst>
      <p:ext uri="{BB962C8B-B14F-4D97-AF65-F5344CB8AC3E}">
        <p14:creationId xmlns:p14="http://schemas.microsoft.com/office/powerpoint/2010/main" val="1305894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Content Provider</a:t>
            </a:r>
          </a:p>
        </p:txBody>
      </p:sp>
      <p:sp>
        <p:nvSpPr>
          <p:cNvPr id="23555" name="Content Placeholder 2"/>
          <p:cNvSpPr>
            <a:spLocks noGrp="1"/>
          </p:cNvSpPr>
          <p:nvPr>
            <p:ph idx="1"/>
          </p:nvPr>
        </p:nvSpPr>
        <p:spPr/>
        <p:txBody>
          <a:bodyPr>
            <a:normAutofit/>
          </a:bodyPr>
          <a:lstStyle/>
          <a:p>
            <a:r>
              <a:rPr lang="en-CA" dirty="0"/>
              <a:t>Content providers manage access to a structured set of data. They encapsulate the data, and provide mechanisms for defining data security. Content providers are the standard interface that connects data in one process with code running in another process.</a:t>
            </a:r>
          </a:p>
          <a:p>
            <a:r>
              <a:rPr lang="en-CA" dirty="0"/>
              <a:t>Will cover in more details in coming weeks.</a:t>
            </a:r>
          </a:p>
        </p:txBody>
      </p:sp>
      <p:sp>
        <p:nvSpPr>
          <p:cNvPr id="23556" name="Date Placeholder 3"/>
          <p:cNvSpPr>
            <a:spLocks noGrp="1"/>
          </p:cNvSpPr>
          <p:nvPr>
            <p:ph type="dt" sz="half" idx="10"/>
          </p:nvPr>
        </p:nvSpPr>
        <p:spPr>
          <a:noFill/>
        </p:spPr>
        <p:txBody>
          <a:bodyPr/>
          <a:lstStyle/>
          <a:p>
            <a:fld id="{744E34D4-0978-4C6F-999E-52B3DA8850BB}" type="datetime1">
              <a:rPr lang="en-US" smtClean="0"/>
              <a:pPr/>
              <a:t>10/6/21</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38</a:t>
            </a:fld>
            <a:endParaRPr lang="en-US"/>
          </a:p>
        </p:txBody>
      </p:sp>
    </p:spTree>
    <p:extLst>
      <p:ext uri="{BB962C8B-B14F-4D97-AF65-F5344CB8AC3E}">
        <p14:creationId xmlns:p14="http://schemas.microsoft.com/office/powerpoint/2010/main" val="2077600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t>References</a:t>
            </a:r>
          </a:p>
        </p:txBody>
      </p:sp>
      <p:sp>
        <p:nvSpPr>
          <p:cNvPr id="36870" name="Rectangle 3"/>
          <p:cNvSpPr>
            <a:spLocks noGrp="1" noChangeArrowheads="1"/>
          </p:cNvSpPr>
          <p:nvPr>
            <p:ph idx="1"/>
          </p:nvPr>
        </p:nvSpPr>
        <p:spPr/>
        <p:txBody>
          <a:bodyPr>
            <a:normAutofit/>
          </a:bodyPr>
          <a:lstStyle/>
          <a:p>
            <a:pPr eaLnBrk="1" hangingPunct="1"/>
            <a:r>
              <a:rPr lang="en-US" dirty="0"/>
              <a:t>Textbook</a:t>
            </a:r>
          </a:p>
          <a:p>
            <a:pPr eaLnBrk="1" hangingPunct="1"/>
            <a:r>
              <a:rPr lang="en-US" dirty="0"/>
              <a:t>Android Documentation: </a:t>
            </a:r>
            <a:r>
              <a:rPr lang="en-US" dirty="0">
                <a:hlinkClick r:id="rId3"/>
              </a:rPr>
              <a:t>http://developer.android.com/guide/topics/data/data-storage.html</a:t>
            </a:r>
            <a:r>
              <a:rPr lang="en-US" dirty="0"/>
              <a:t>, </a:t>
            </a:r>
            <a:r>
              <a:rPr lang="en-US" dirty="0">
                <a:hlinkClick r:id="rId4"/>
              </a:rPr>
              <a:t>http</a:t>
            </a:r>
            <a:r>
              <a:rPr lang="en-US">
                <a:hlinkClick r:id="rId4"/>
              </a:rPr>
              <a:t>://developer.android.com/guide/topics/ui/settings.html</a:t>
            </a:r>
            <a:r>
              <a:rPr lang="en-US"/>
              <a:t>, </a:t>
            </a:r>
            <a:r>
              <a:rPr lang="en-US">
                <a:hlinkClick r:id="rId5"/>
              </a:rPr>
              <a:t>http</a:t>
            </a:r>
            <a:r>
              <a:rPr lang="en-US" dirty="0">
                <a:hlinkClick r:id="rId5"/>
              </a:rPr>
              <a:t>://developer.android.com/training/basics/data-storage/databases.html</a:t>
            </a:r>
            <a:endParaRPr lang="en-US" dirty="0"/>
          </a:p>
          <a:p>
            <a:pPr eaLnBrk="1" hangingPunct="1"/>
            <a:endParaRPr lang="en-US" dirty="0"/>
          </a:p>
          <a:p>
            <a:pPr eaLnBrk="1" hangingPunct="1"/>
            <a:endParaRPr lang="en-US" dirty="0"/>
          </a:p>
          <a:p>
            <a:pPr eaLnBrk="1" hangingPunct="1"/>
            <a:endParaRPr lang="en-US" dirty="0"/>
          </a:p>
        </p:txBody>
      </p:sp>
      <p:sp>
        <p:nvSpPr>
          <p:cNvPr id="36866" name="Date Placeholder 3"/>
          <p:cNvSpPr>
            <a:spLocks noGrp="1"/>
          </p:cNvSpPr>
          <p:nvPr>
            <p:ph type="dt" sz="half" idx="10"/>
          </p:nvPr>
        </p:nvSpPr>
        <p:spPr>
          <a:noFill/>
        </p:spPr>
        <p:txBody>
          <a:bodyPr/>
          <a:lstStyle/>
          <a:p>
            <a:fld id="{39AA2125-A922-44C5-88B6-798CA8230E90}" type="datetime1">
              <a:rPr lang="en-US" smtClean="0"/>
              <a:pPr/>
              <a:t>10/6/21</a:t>
            </a:fld>
            <a:endParaRPr lang="en-US"/>
          </a:p>
        </p:txBody>
      </p:sp>
      <p:sp>
        <p:nvSpPr>
          <p:cNvPr id="36868" name="Slide Number Placeholder 5"/>
          <p:cNvSpPr>
            <a:spLocks noGrp="1"/>
          </p:cNvSpPr>
          <p:nvPr>
            <p:ph type="sldNum" sz="quarter" idx="12"/>
          </p:nvPr>
        </p:nvSpPr>
        <p:spPr>
          <a:noFill/>
        </p:spPr>
        <p:txBody>
          <a:bodyPr/>
          <a:lstStyle/>
          <a:p>
            <a:fld id="{F6420602-787E-46AB-8761-C378948F2CE8}" type="slidenum">
              <a:rPr lang="en-US" smtClean="0"/>
              <a:pPr/>
              <a:t>39</a:t>
            </a:fld>
            <a:endParaRPr lang="en-US"/>
          </a:p>
        </p:txBody>
      </p:sp>
    </p:spTree>
    <p:extLst>
      <p:ext uri="{BB962C8B-B14F-4D97-AF65-F5344CB8AC3E}">
        <p14:creationId xmlns:p14="http://schemas.microsoft.com/office/powerpoint/2010/main" val="426457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atin typeface="Arial" charset="0"/>
              </a:rPr>
              <a:t>Working with Transactions</a:t>
            </a:r>
          </a:p>
        </p:txBody>
      </p:sp>
      <p:sp>
        <p:nvSpPr>
          <p:cNvPr id="21507" name="Content Placeholder 2"/>
          <p:cNvSpPr>
            <a:spLocks noGrp="1"/>
          </p:cNvSpPr>
          <p:nvPr>
            <p:ph idx="1"/>
          </p:nvPr>
        </p:nvSpPr>
        <p:spPr/>
        <p:txBody>
          <a:bodyPr>
            <a:normAutofit fontScale="92500" lnSpcReduction="10000"/>
          </a:bodyPr>
          <a:lstStyle/>
          <a:p>
            <a:r>
              <a:rPr lang="en-US" sz="2000" dirty="0">
                <a:latin typeface="Arial" charset="0"/>
              </a:rPr>
              <a:t>You can use </a:t>
            </a:r>
            <a:r>
              <a:rPr lang="en-US" sz="2000" b="1" dirty="0">
                <a:latin typeface="Arial" charset="0"/>
              </a:rPr>
              <a:t>SQL Transactions</a:t>
            </a:r>
            <a:r>
              <a:rPr lang="en-US" sz="2000" dirty="0">
                <a:latin typeface="Arial" charset="0"/>
              </a:rPr>
              <a:t> to group operations together; if any of the operations fails, you can handle the error and either recover or roll back all operations. </a:t>
            </a:r>
          </a:p>
          <a:p>
            <a:r>
              <a:rPr lang="en-US" sz="2000" dirty="0">
                <a:latin typeface="Arial" charset="0"/>
              </a:rPr>
              <a:t>If the operations all succeed, you can then commit them. Here we have the basic structure for a transaction:</a:t>
            </a:r>
          </a:p>
          <a:p>
            <a:pPr lvl="1">
              <a:buFont typeface="Wingdings" charset="0"/>
              <a:buNone/>
            </a:pPr>
            <a:r>
              <a:rPr lang="en-US" sz="1800" dirty="0" err="1">
                <a:solidFill>
                  <a:schemeClr val="tx1"/>
                </a:solidFill>
                <a:latin typeface="Arial" charset="0"/>
              </a:rPr>
              <a:t>mDatabase.beginTransaction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try {</a:t>
            </a:r>
          </a:p>
          <a:p>
            <a:pPr lvl="1">
              <a:buFont typeface="Wingdings" charset="0"/>
              <a:buNone/>
            </a:pPr>
            <a:r>
              <a:rPr lang="en-US" sz="1800" dirty="0">
                <a:latin typeface="Arial" charset="0"/>
              </a:rPr>
              <a:t>// Insert some records, updated others, delete a few</a:t>
            </a:r>
          </a:p>
          <a:p>
            <a:pPr lvl="1">
              <a:buFont typeface="Wingdings" charset="0"/>
              <a:buNone/>
            </a:pPr>
            <a:r>
              <a:rPr lang="en-US" sz="1800" dirty="0">
                <a:latin typeface="Arial" charset="0"/>
              </a:rPr>
              <a:t>// Do whatever you need to do as a unit, then commit it</a:t>
            </a:r>
          </a:p>
          <a:p>
            <a:pPr lvl="1">
              <a:buFont typeface="Wingdings" charset="0"/>
              <a:buNone/>
            </a:pPr>
            <a:r>
              <a:rPr lang="en-US" sz="1800" dirty="0" err="1">
                <a:solidFill>
                  <a:schemeClr val="tx1"/>
                </a:solidFill>
                <a:latin typeface="Arial" charset="0"/>
              </a:rPr>
              <a:t>mDatabase.setTransactionSuccessful</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 catch (Exception e) {</a:t>
            </a:r>
          </a:p>
          <a:p>
            <a:pPr lvl="1">
              <a:buFont typeface="Wingdings" charset="0"/>
              <a:buNone/>
            </a:pPr>
            <a:r>
              <a:rPr lang="en-US" sz="1800" dirty="0">
                <a:latin typeface="Arial" charset="0"/>
              </a:rPr>
              <a:t>// Transaction failed. Failed! Do something here.</a:t>
            </a:r>
          </a:p>
          <a:p>
            <a:pPr lvl="1">
              <a:buFont typeface="Wingdings" charset="0"/>
              <a:buNone/>
            </a:pPr>
            <a:r>
              <a:rPr lang="en-US" sz="1800" dirty="0">
                <a:latin typeface="Arial" charset="0"/>
              </a:rPr>
              <a:t>// It</a:t>
            </a:r>
            <a:r>
              <a:rPr lang="ja-JP" altLang="en-US" sz="1800" dirty="0">
                <a:latin typeface="Arial" charset="0"/>
              </a:rPr>
              <a:t>’</a:t>
            </a:r>
            <a:r>
              <a:rPr lang="en-US" sz="1800" dirty="0">
                <a:latin typeface="Arial" charset="0"/>
              </a:rPr>
              <a:t>s up to you.</a:t>
            </a:r>
          </a:p>
          <a:p>
            <a:pPr lvl="1">
              <a:buFont typeface="Wingdings" charset="0"/>
              <a:buNone/>
            </a:pPr>
            <a:r>
              <a:rPr lang="en-US" sz="1800" dirty="0">
                <a:solidFill>
                  <a:schemeClr val="tx1"/>
                </a:solidFill>
                <a:latin typeface="Arial" charset="0"/>
              </a:rPr>
              <a:t>} finally {</a:t>
            </a:r>
          </a:p>
          <a:p>
            <a:pPr lvl="1">
              <a:buFont typeface="Wingdings" charset="0"/>
              <a:buNone/>
            </a:pPr>
            <a:r>
              <a:rPr lang="en-US" sz="1800" dirty="0" err="1">
                <a:solidFill>
                  <a:schemeClr val="tx1"/>
                </a:solidFill>
                <a:latin typeface="Arial" charset="0"/>
              </a:rPr>
              <a:t>mDatabase.endTransaction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a:t>
            </a:r>
          </a:p>
        </p:txBody>
      </p:sp>
      <p:sp>
        <p:nvSpPr>
          <p:cNvPr id="21508"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B976EDD-728A-F546-B36E-C013D261E25C}" type="datetime1">
              <a:rPr lang="en-US">
                <a:solidFill>
                  <a:srgbClr val="339966"/>
                </a:solidFill>
              </a:rPr>
              <a:pPr eaLnBrk="1" hangingPunct="1"/>
              <a:t>10/5/21</a:t>
            </a:fld>
            <a:endParaRPr lang="en-US">
              <a:solidFill>
                <a:srgbClr val="339966"/>
              </a:solidFill>
            </a:endParaRP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F1BDC8-ACF5-E444-AA5A-8D3505210B3B}" type="slidenum">
              <a:rPr lang="en-US">
                <a:solidFill>
                  <a:srgbClr val="339966"/>
                </a:solidFill>
              </a:rPr>
              <a:pPr eaLnBrk="1" hangingPunct="1"/>
              <a:t>4</a:t>
            </a:fld>
            <a:endParaRPr lang="en-US">
              <a:solidFill>
                <a:srgbClr val="339966"/>
              </a:solidFill>
            </a:endParaRPr>
          </a:p>
        </p:txBody>
      </p:sp>
    </p:spTree>
    <p:extLst>
      <p:ext uri="{BB962C8B-B14F-4D97-AF65-F5344CB8AC3E}">
        <p14:creationId xmlns:p14="http://schemas.microsoft.com/office/powerpoint/2010/main" val="240286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atin typeface="Arial" charset="0"/>
              </a:rPr>
              <a:t>Working with Cursors</a:t>
            </a:r>
          </a:p>
        </p:txBody>
      </p:sp>
      <p:sp>
        <p:nvSpPr>
          <p:cNvPr id="22531" name="Content Placeholder 2"/>
          <p:cNvSpPr>
            <a:spLocks noGrp="1"/>
          </p:cNvSpPr>
          <p:nvPr>
            <p:ph idx="1"/>
          </p:nvPr>
        </p:nvSpPr>
        <p:spPr/>
        <p:txBody>
          <a:bodyPr>
            <a:normAutofit/>
          </a:bodyPr>
          <a:lstStyle/>
          <a:p>
            <a:r>
              <a:rPr lang="en-US" sz="2200" dirty="0">
                <a:latin typeface="Arial" charset="0"/>
              </a:rPr>
              <a:t>Use a </a:t>
            </a:r>
            <a:r>
              <a:rPr lang="en-US" sz="2200" b="1" dirty="0">
                <a:latin typeface="Arial" charset="0"/>
              </a:rPr>
              <a:t>Cursor</a:t>
            </a:r>
            <a:r>
              <a:rPr lang="en-US" sz="2200" dirty="0">
                <a:latin typeface="Arial" charset="0"/>
              </a:rPr>
              <a:t> to access the results returned from a SQL query</a:t>
            </a:r>
          </a:p>
          <a:p>
            <a:pPr lvl="1"/>
            <a:r>
              <a:rPr lang="en-US" sz="2200" dirty="0">
                <a:latin typeface="Arial" charset="0"/>
              </a:rPr>
              <a:t>Cursor class is in </a:t>
            </a:r>
            <a:r>
              <a:rPr lang="en-US" sz="2200" dirty="0" err="1">
                <a:latin typeface="Arial" charset="0"/>
              </a:rPr>
              <a:t>android.</a:t>
            </a:r>
            <a:r>
              <a:rPr lang="en-US" sz="2200" b="1" dirty="0" err="1">
                <a:latin typeface="Arial" charset="0"/>
              </a:rPr>
              <a:t>database</a:t>
            </a:r>
            <a:r>
              <a:rPr lang="en-US" sz="2200" dirty="0">
                <a:latin typeface="Arial" charset="0"/>
              </a:rPr>
              <a:t> package</a:t>
            </a:r>
          </a:p>
          <a:p>
            <a:pPr lvl="1"/>
            <a:r>
              <a:rPr lang="en-US" sz="2200" dirty="0">
                <a:latin typeface="Arial" charset="0"/>
              </a:rPr>
              <a:t>Think of query results as a table, in which each row corresponds to a returned record.</a:t>
            </a:r>
          </a:p>
          <a:p>
            <a:r>
              <a:rPr lang="en-US" sz="2200" dirty="0">
                <a:latin typeface="Arial" charset="0"/>
              </a:rPr>
              <a:t>A Cursor object is similar to a</a:t>
            </a:r>
            <a:r>
              <a:rPr lang="en-US" sz="2200" dirty="0">
                <a:solidFill>
                  <a:schemeClr val="tx1"/>
                </a:solidFill>
                <a:latin typeface="Arial" charset="0"/>
              </a:rPr>
              <a:t> file pointer</a:t>
            </a:r>
            <a:r>
              <a:rPr lang="en-US" sz="2200" dirty="0">
                <a:latin typeface="Arial" charset="0"/>
              </a:rPr>
              <a:t>; it allows random access to query results.</a:t>
            </a:r>
          </a:p>
          <a:p>
            <a:r>
              <a:rPr lang="en-US" sz="2200" dirty="0">
                <a:latin typeface="Arial" charset="0"/>
              </a:rPr>
              <a:t>The </a:t>
            </a:r>
            <a:r>
              <a:rPr lang="en-US" sz="2200" b="1" dirty="0">
                <a:latin typeface="Arial" charset="0"/>
              </a:rPr>
              <a:t>Cursor</a:t>
            </a:r>
            <a:r>
              <a:rPr lang="en-US" sz="2200" dirty="0">
                <a:latin typeface="Arial" charset="0"/>
              </a:rPr>
              <a:t> object includes helpful </a:t>
            </a:r>
            <a:r>
              <a:rPr lang="en-US" sz="2200" b="1" dirty="0">
                <a:latin typeface="Arial" charset="0"/>
              </a:rPr>
              <a:t>methods</a:t>
            </a:r>
            <a:r>
              <a:rPr lang="en-US" sz="2200" dirty="0">
                <a:latin typeface="Arial" charset="0"/>
              </a:rPr>
              <a:t> for determining </a:t>
            </a:r>
            <a:r>
              <a:rPr lang="en-US" sz="2200" b="1" dirty="0">
                <a:latin typeface="Arial" charset="0"/>
              </a:rPr>
              <a:t>how many results</a:t>
            </a:r>
            <a:r>
              <a:rPr lang="en-US" sz="2200" dirty="0">
                <a:latin typeface="Arial" charset="0"/>
              </a:rPr>
              <a:t> were returned by the query the Cursor represents and methods for </a:t>
            </a:r>
            <a:r>
              <a:rPr lang="en-US" sz="2200" b="1" dirty="0">
                <a:latin typeface="Arial" charset="0"/>
              </a:rPr>
              <a:t>determining the column names</a:t>
            </a:r>
            <a:r>
              <a:rPr lang="en-US" sz="2200" dirty="0">
                <a:latin typeface="Arial" charset="0"/>
              </a:rPr>
              <a:t> (fields) for each returned record.</a:t>
            </a:r>
          </a:p>
        </p:txBody>
      </p:sp>
      <p:sp>
        <p:nvSpPr>
          <p:cNvPr id="22532"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F4203E-F893-2549-8CEE-72A2C8FA23EC}" type="datetime1">
              <a:rPr lang="en-US">
                <a:solidFill>
                  <a:srgbClr val="339966"/>
                </a:solidFill>
              </a:rPr>
              <a:pPr eaLnBrk="1" hangingPunct="1"/>
              <a:t>10/5/21</a:t>
            </a:fld>
            <a:endParaRPr lang="en-US">
              <a:solidFill>
                <a:srgbClr val="339966"/>
              </a:solidFill>
            </a:endParaRPr>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D01ED6B-F681-1844-8D0A-668D10C0CFCC}" type="slidenum">
              <a:rPr lang="en-US">
                <a:solidFill>
                  <a:srgbClr val="339966"/>
                </a:solidFill>
              </a:rPr>
              <a:pPr eaLnBrk="1" hangingPunct="1"/>
              <a:t>5</a:t>
            </a:fld>
            <a:endParaRPr lang="en-US">
              <a:solidFill>
                <a:srgbClr val="339966"/>
              </a:solidFill>
            </a:endParaRPr>
          </a:p>
        </p:txBody>
      </p:sp>
    </p:spTree>
    <p:extLst>
      <p:ext uri="{BB962C8B-B14F-4D97-AF65-F5344CB8AC3E}">
        <p14:creationId xmlns:p14="http://schemas.microsoft.com/office/powerpoint/2010/main" val="296705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a:bodyPr>
          <a:lstStyle/>
          <a:p>
            <a:r>
              <a:rPr lang="en-US" dirty="0">
                <a:latin typeface="Arial" charset="0"/>
              </a:rPr>
              <a:t>The columns in the query results are defined by the query, not necessarily by the database columns.</a:t>
            </a:r>
          </a:p>
          <a:p>
            <a:r>
              <a:rPr lang="en-US" dirty="0">
                <a:latin typeface="Arial" charset="0"/>
              </a:rPr>
              <a:t>These might include calculated columns, column aliases, and composite columns.</a:t>
            </a:r>
          </a:p>
          <a:p>
            <a:pPr lvl="1">
              <a:buFont typeface="Wingdings" charset="0"/>
              <a:buNone/>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p>
          <a:p>
            <a:pPr lvl="1">
              <a:buFont typeface="Wingdings" charset="0"/>
              <a:buNone/>
            </a:pPr>
            <a:r>
              <a:rPr lang="en-US" b="1" dirty="0" err="1"/>
              <a:t>tableColumns</a:t>
            </a:r>
            <a:r>
              <a:rPr lang="en-US" dirty="0"/>
              <a:t> - columns parameter is constructed as follows.</a:t>
            </a:r>
          </a:p>
          <a:p>
            <a:pPr lvl="1">
              <a:buFont typeface="Wingdings" charset="0"/>
              <a:buNone/>
            </a:pPr>
            <a:r>
              <a:rPr lang="en-US" dirty="0"/>
              <a:t>String[] columns = new String[]{KEY_ID, KEY_CONTENT};</a:t>
            </a:r>
          </a:p>
          <a:p>
            <a:pPr lvl="1">
              <a:buFont typeface="Wingdings" charset="0"/>
              <a:buNone/>
            </a:pPr>
            <a:endParaRPr lang="en-US" dirty="0"/>
          </a:p>
          <a:p>
            <a:pPr lvl="1">
              <a:buFont typeface="Wingdings" charset="0"/>
              <a:buNone/>
            </a:pPr>
            <a:endParaRPr lang="en-US" dirty="0">
              <a:latin typeface="Arial" charset="0"/>
            </a:endParaRPr>
          </a:p>
        </p:txBody>
      </p:sp>
      <p:sp>
        <p:nvSpPr>
          <p:cNvPr id="23556"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7614A3-FEED-2944-A605-13894E025C1A}" type="datetime1">
              <a:rPr lang="en-US">
                <a:solidFill>
                  <a:srgbClr val="339966"/>
                </a:solidFill>
              </a:rPr>
              <a:pPr eaLnBrk="1" hangingPunct="1"/>
              <a:t>10/5/21</a:t>
            </a:fld>
            <a:endParaRPr lang="en-US">
              <a:solidFill>
                <a:srgbClr val="339966"/>
              </a:solidFill>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6</a:t>
            </a:fld>
            <a:endParaRPr lang="en-US">
              <a:solidFill>
                <a:srgbClr val="339966"/>
              </a:solidFill>
            </a:endParaRPr>
          </a:p>
        </p:txBody>
      </p:sp>
    </p:spTree>
    <p:extLst>
      <p:ext uri="{BB962C8B-B14F-4D97-AF65-F5344CB8AC3E}">
        <p14:creationId xmlns:p14="http://schemas.microsoft.com/office/powerpoint/2010/main" val="239698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lnSpcReduction="10000"/>
          </a:bodyPr>
          <a:lstStyle/>
          <a:p>
            <a:pPr marL="342900" lvl="1" indent="-342900">
              <a:buFont typeface="Arial"/>
              <a:buChar char="•"/>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p>
          <a:p>
            <a:endParaRPr lang="en-US" b="1" dirty="0"/>
          </a:p>
          <a:p>
            <a:r>
              <a:rPr lang="en-US" b="1" dirty="0" err="1"/>
              <a:t>tableColumns</a:t>
            </a:r>
            <a:endParaRPr lang="en-US" dirty="0"/>
          </a:p>
          <a:p>
            <a:r>
              <a:rPr lang="en-US" dirty="0"/>
              <a:t>null for all columns as in SELECT * FROM ...</a:t>
            </a:r>
          </a:p>
          <a:p>
            <a:r>
              <a:rPr lang="en-US" dirty="0"/>
              <a:t>new String[] { "column1", "column2", ... } for specific columns as in SELECT column1, column2 FROM ... - you can also put complex expressions here:</a:t>
            </a:r>
          </a:p>
          <a:p>
            <a:r>
              <a:rPr lang="en-US" dirty="0"/>
              <a:t>new String[] { "(SELECT max(column1) FROM table1) AS max" } would give you a column named max holding the max value of column1</a:t>
            </a:r>
          </a:p>
          <a:p>
            <a:pPr lvl="1">
              <a:buFont typeface="Wingdings" charset="0"/>
              <a:buNone/>
            </a:pPr>
            <a:endParaRPr lang="en-US" dirty="0">
              <a:latin typeface="Arial" charset="0"/>
            </a:endParaRPr>
          </a:p>
        </p:txBody>
      </p:sp>
      <p:sp>
        <p:nvSpPr>
          <p:cNvPr id="23556"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7614A3-FEED-2944-A605-13894E025C1A}" type="datetime1">
              <a:rPr lang="en-US">
                <a:solidFill>
                  <a:srgbClr val="339966"/>
                </a:solidFill>
              </a:rPr>
              <a:pPr eaLnBrk="1" hangingPunct="1"/>
              <a:t>10/5/21</a:t>
            </a:fld>
            <a:endParaRPr lang="en-US">
              <a:solidFill>
                <a:srgbClr val="339966"/>
              </a:solidFill>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7</a:t>
            </a:fld>
            <a:endParaRPr lang="en-US">
              <a:solidFill>
                <a:srgbClr val="339966"/>
              </a:solidFill>
            </a:endParaRPr>
          </a:p>
        </p:txBody>
      </p:sp>
    </p:spTree>
    <p:extLst>
      <p:ext uri="{BB962C8B-B14F-4D97-AF65-F5344CB8AC3E}">
        <p14:creationId xmlns:p14="http://schemas.microsoft.com/office/powerpoint/2010/main" val="322069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fontScale="92500" lnSpcReduction="10000"/>
          </a:bodyPr>
          <a:lstStyle/>
          <a:p>
            <a:pPr marL="342900" lvl="1" indent="-342900">
              <a:buFont typeface="Arial"/>
              <a:buChar char="•"/>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endParaRPr lang="en-US" b="1" dirty="0"/>
          </a:p>
          <a:p>
            <a:r>
              <a:rPr lang="en-US" b="1" dirty="0" err="1"/>
              <a:t>whereClause</a:t>
            </a:r>
            <a:endParaRPr lang="en-US" dirty="0"/>
          </a:p>
          <a:p>
            <a:r>
              <a:rPr lang="en-US" dirty="0"/>
              <a:t>the part you put after WHERE without that keyword, e.g. "column1 &gt; 5"</a:t>
            </a:r>
          </a:p>
          <a:p>
            <a:r>
              <a:rPr lang="en-US" dirty="0"/>
              <a:t>should include ? for things that are dynamic, e.g. "column1=?" -&gt; see </a:t>
            </a:r>
            <a:r>
              <a:rPr lang="en-US" dirty="0" err="1"/>
              <a:t>whereArgs</a:t>
            </a:r>
            <a:endParaRPr lang="en-US" dirty="0"/>
          </a:p>
          <a:p>
            <a:r>
              <a:rPr lang="en-US" b="1" dirty="0" err="1"/>
              <a:t>whereArgs</a:t>
            </a:r>
            <a:endParaRPr lang="en-US" dirty="0"/>
          </a:p>
          <a:p>
            <a:r>
              <a:rPr lang="en-US" dirty="0"/>
              <a:t>specify the content that fills each ? in </a:t>
            </a:r>
            <a:r>
              <a:rPr lang="en-US" dirty="0" err="1"/>
              <a:t>whereClause</a:t>
            </a:r>
            <a:r>
              <a:rPr lang="en-US" dirty="0"/>
              <a:t> in the order they appear.</a:t>
            </a:r>
          </a:p>
          <a:p>
            <a:r>
              <a:rPr lang="en-US" dirty="0"/>
              <a:t>just like </a:t>
            </a:r>
            <a:r>
              <a:rPr lang="en-US" dirty="0" err="1"/>
              <a:t>whereClause</a:t>
            </a:r>
            <a:r>
              <a:rPr lang="en-US" dirty="0"/>
              <a:t> the statement after the keyword or null if you don't use it.</a:t>
            </a:r>
            <a:endParaRPr lang="en-US" dirty="0">
              <a:latin typeface="Arial" charset="0"/>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8</a:t>
            </a:fld>
            <a:endParaRPr lang="en-US">
              <a:solidFill>
                <a:srgbClr val="339966"/>
              </a:solidFill>
            </a:endParaRPr>
          </a:p>
        </p:txBody>
      </p:sp>
    </p:spTree>
    <p:extLst>
      <p:ext uri="{BB962C8B-B14F-4D97-AF65-F5344CB8AC3E}">
        <p14:creationId xmlns:p14="http://schemas.microsoft.com/office/powerpoint/2010/main" val="335529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dirty="0">
                <a:latin typeface="Arial" charset="0"/>
              </a:rPr>
              <a:t>Working with Cursors</a:t>
            </a:r>
          </a:p>
        </p:txBody>
      </p:sp>
      <p:sp>
        <p:nvSpPr>
          <p:cNvPr id="23555" name="Content Placeholder 2"/>
          <p:cNvSpPr>
            <a:spLocks noGrp="1"/>
          </p:cNvSpPr>
          <p:nvPr>
            <p:ph idx="1"/>
          </p:nvPr>
        </p:nvSpPr>
        <p:spPr/>
        <p:txBody>
          <a:bodyPr>
            <a:normAutofit lnSpcReduction="10000"/>
          </a:bodyPr>
          <a:lstStyle/>
          <a:p>
            <a:pPr marL="0" indent="0">
              <a:buNone/>
            </a:pPr>
            <a:r>
              <a:rPr lang="en-US" sz="2000" dirty="0"/>
              <a:t>String[] </a:t>
            </a:r>
            <a:r>
              <a:rPr lang="en-US" sz="2000" dirty="0" err="1"/>
              <a:t>tableColumns</a:t>
            </a:r>
            <a:r>
              <a:rPr lang="en-US" sz="2000" dirty="0"/>
              <a:t> = new String[] {</a:t>
            </a:r>
          </a:p>
          <a:p>
            <a:pPr marL="0" indent="0">
              <a:buNone/>
            </a:pPr>
            <a:r>
              <a:rPr lang="ro-RO" sz="2000" dirty="0"/>
              <a:t>    "column1",</a:t>
            </a:r>
          </a:p>
          <a:p>
            <a:pPr marL="0" indent="0">
              <a:buNone/>
            </a:pPr>
            <a:r>
              <a:rPr lang="ro-RO" sz="2000" dirty="0"/>
              <a:t>    "(SELECT max(column1) FROM table1) AS max"</a:t>
            </a:r>
          </a:p>
          <a:p>
            <a:pPr marL="0" indent="0">
              <a:buNone/>
            </a:pPr>
            <a:r>
              <a:rPr lang="ro-RO" sz="2000" dirty="0"/>
              <a:t>};</a:t>
            </a:r>
          </a:p>
          <a:p>
            <a:pPr marL="0" indent="0">
              <a:buNone/>
            </a:pPr>
            <a:r>
              <a:rPr lang="ro-RO" sz="2000" dirty="0"/>
              <a:t>String whereClause = "column1 = ? OR column1 = ?";</a:t>
            </a:r>
          </a:p>
          <a:p>
            <a:pPr marL="0" indent="0">
              <a:buNone/>
            </a:pPr>
            <a:r>
              <a:rPr lang="ro-RO" sz="2000" dirty="0"/>
              <a:t>String[] whereArgs = new String[] {</a:t>
            </a:r>
          </a:p>
          <a:p>
            <a:pPr marL="0" indent="0">
              <a:buNone/>
            </a:pPr>
            <a:r>
              <a:rPr lang="fi-FI" sz="2000" dirty="0"/>
              <a:t>    "value1",</a:t>
            </a:r>
          </a:p>
          <a:p>
            <a:pPr marL="0" indent="0">
              <a:buNone/>
            </a:pPr>
            <a:r>
              <a:rPr lang="fi-FI" sz="2000" dirty="0"/>
              <a:t>    "value2"</a:t>
            </a:r>
          </a:p>
          <a:p>
            <a:pPr marL="0" indent="0">
              <a:buNone/>
            </a:pPr>
            <a:r>
              <a:rPr lang="fi-FI" sz="2000" dirty="0"/>
              <a:t>};</a:t>
            </a:r>
          </a:p>
          <a:p>
            <a:pPr marL="0" indent="0">
              <a:buNone/>
            </a:pPr>
            <a:r>
              <a:rPr lang="fi-FI" sz="2000" dirty="0" err="1"/>
              <a:t>String</a:t>
            </a:r>
            <a:r>
              <a:rPr lang="fi-FI" sz="2000" dirty="0"/>
              <a:t> </a:t>
            </a:r>
            <a:r>
              <a:rPr lang="fi-FI" sz="2000" dirty="0" err="1"/>
              <a:t>orderBy</a:t>
            </a:r>
            <a:r>
              <a:rPr lang="fi-FI" sz="2000" dirty="0"/>
              <a:t> = "column1";</a:t>
            </a:r>
          </a:p>
          <a:p>
            <a:pPr marL="0" indent="0">
              <a:buNone/>
            </a:pPr>
            <a:r>
              <a:rPr lang="fi-FI" sz="2000" dirty="0" err="1"/>
              <a:t>Cursor</a:t>
            </a:r>
            <a:r>
              <a:rPr lang="fi-FI" sz="2000" dirty="0"/>
              <a:t> c = sqLiteDatabase.query("table1", </a:t>
            </a:r>
            <a:r>
              <a:rPr lang="fi-FI" sz="2000" dirty="0" err="1"/>
              <a:t>tableColumns</a:t>
            </a:r>
            <a:r>
              <a:rPr lang="fi-FI" sz="2000" dirty="0"/>
              <a:t>, </a:t>
            </a:r>
            <a:r>
              <a:rPr lang="fi-FI" sz="2000" dirty="0" err="1"/>
              <a:t>whereClause</a:t>
            </a:r>
            <a:r>
              <a:rPr lang="fi-FI" sz="2000" dirty="0"/>
              <a:t>, </a:t>
            </a:r>
            <a:r>
              <a:rPr lang="fi-FI" sz="2000" dirty="0" err="1"/>
              <a:t>whereArgs</a:t>
            </a:r>
            <a:r>
              <a:rPr lang="fi-FI" sz="2000" dirty="0"/>
              <a:t>, </a:t>
            </a:r>
            <a:r>
              <a:rPr lang="ro-RO" sz="2000" dirty="0"/>
              <a:t>null, null, orderBy);</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9</a:t>
            </a:fld>
            <a:endParaRPr lang="en-US">
              <a:solidFill>
                <a:srgbClr val="339966"/>
              </a:solidFill>
            </a:endParaRPr>
          </a:p>
        </p:txBody>
      </p:sp>
    </p:spTree>
    <p:extLst>
      <p:ext uri="{BB962C8B-B14F-4D97-AF65-F5344CB8AC3E}">
        <p14:creationId xmlns:p14="http://schemas.microsoft.com/office/powerpoint/2010/main" val="2384375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13776</TotalTime>
  <Words>3189</Words>
  <Application>Microsoft Macintosh PowerPoint</Application>
  <PresentationFormat>Widescreen</PresentationFormat>
  <Paragraphs>355</Paragraphs>
  <Slides>39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COMP3074 Mobile App Development I</vt:lpstr>
      <vt:lpstr>Storage Options </vt:lpstr>
      <vt:lpstr>Storage Options </vt:lpstr>
      <vt:lpstr>Working with Transactions</vt:lpstr>
      <vt:lpstr>Working with Cursors</vt:lpstr>
      <vt:lpstr>Working with Cursors</vt:lpstr>
      <vt:lpstr>Working with Cursors</vt:lpstr>
      <vt:lpstr>Working with Cursors</vt:lpstr>
      <vt:lpstr>Working with Cursors</vt:lpstr>
      <vt:lpstr>Working with Cursors</vt:lpstr>
      <vt:lpstr>query() Example</vt:lpstr>
      <vt:lpstr>Table: Parameters of the query() method</vt:lpstr>
      <vt:lpstr>Managing Cursors as Part of the Application Lifecycle</vt:lpstr>
      <vt:lpstr>Managing Cursors as Part of the Application Lifecycle</vt:lpstr>
      <vt:lpstr>Managing Cursors as Part of the Application Lifecycle</vt:lpstr>
      <vt:lpstr>Navigating Query Results</vt:lpstr>
      <vt:lpstr>Navigating Query Results</vt:lpstr>
      <vt:lpstr>Navigating Query Results</vt:lpstr>
      <vt:lpstr>Executing Simple Queries</vt:lpstr>
      <vt:lpstr>Executing More Complex Queries Using SQLiteQueryBuilder</vt:lpstr>
      <vt:lpstr>Android Listview Example using CursorAdapter and SQLite database</vt:lpstr>
      <vt:lpstr>Deleting Tables and Other SQLite Objects</vt:lpstr>
      <vt:lpstr>Deleting a SQLite Database</vt:lpstr>
      <vt:lpstr>Designing Persistent Databases</vt:lpstr>
      <vt:lpstr>Android Database Tutorial</vt:lpstr>
      <vt:lpstr>References</vt:lpstr>
      <vt:lpstr>Working with Files and Directories</vt:lpstr>
      <vt:lpstr>Working with Files and Directories</vt:lpstr>
      <vt:lpstr>Creating and Writing to Files to the Default Application Directory</vt:lpstr>
      <vt:lpstr>Creating and Writing to Files to the Default Application Directory</vt:lpstr>
      <vt:lpstr>Reading from Files in the Default Application Directory</vt:lpstr>
      <vt:lpstr>Reading Raw Files Byte-by-Byte</vt:lpstr>
      <vt:lpstr>Working with Other Directories and Files on the Android File System</vt:lpstr>
      <vt:lpstr>Working with Other Directories and Files on the Android File System</vt:lpstr>
      <vt:lpstr>Cache files</vt:lpstr>
      <vt:lpstr>Cache files</vt:lpstr>
      <vt:lpstr>Network Connection</vt:lpstr>
      <vt:lpstr>Content Provider</vt:lpstr>
      <vt:lpstr>References</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Microsoft Office User</cp:lastModifiedBy>
  <cp:revision>738</cp:revision>
  <dcterms:created xsi:type="dcterms:W3CDTF">2008-05-26T16:51:35Z</dcterms:created>
  <dcterms:modified xsi:type="dcterms:W3CDTF">2021-10-06T16:59:00Z</dcterms:modified>
</cp:coreProperties>
</file>