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A78FE-379C-CAF7-5C9D-F9DF722D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7001" y="-2667000"/>
            <a:ext cx="6857999" cy="12191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85A0D-5FBA-5525-BD8F-FBBC52EB29FA}"/>
              </a:ext>
            </a:extLst>
          </p:cNvPr>
          <p:cNvSpPr txBox="1"/>
          <p:nvPr/>
        </p:nvSpPr>
        <p:spPr>
          <a:xfrm>
            <a:off x="6729413" y="851832"/>
            <a:ext cx="511730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4800" b="1" i="1" u="sng" dirty="0">
                <a:solidFill>
                  <a:schemeClr val="accent1">
                    <a:lumMod val="75000"/>
                  </a:schemeClr>
                </a:solidFill>
              </a:rPr>
              <a:t>STELLAR </a:t>
            </a:r>
            <a:r>
              <a:rPr lang="en-GB" sz="4800" b="1" i="1" u="sng">
                <a:solidFill>
                  <a:schemeClr val="accent1">
                    <a:lumMod val="75000"/>
                  </a:schemeClr>
                </a:solidFill>
              </a:rPr>
              <a:t>ATLAS </a:t>
            </a:r>
            <a:endParaRPr lang="en-US" sz="4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96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A94B4E-2699-9E94-4C22-178B8860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1EDE54-81CF-40D3-8BD2-9FD8CCB03063}"/>
              </a:ext>
            </a:extLst>
          </p:cNvPr>
          <p:cNvSpPr txBox="1">
            <a:spLocks/>
          </p:cNvSpPr>
          <p:nvPr/>
        </p:nvSpPr>
        <p:spPr>
          <a:xfrm>
            <a:off x="603065" y="-17218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i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About the website</a:t>
            </a:r>
            <a:endParaRPr lang="en-US" sz="4800" i="1" u="sng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100061-F0AF-E80F-F910-1C99ACDD7526}"/>
              </a:ext>
            </a:extLst>
          </p:cNvPr>
          <p:cNvSpPr txBox="1">
            <a:spLocks/>
          </p:cNvSpPr>
          <p:nvPr/>
        </p:nvSpPr>
        <p:spPr>
          <a:xfrm>
            <a:off x="284286" y="3229707"/>
            <a:ext cx="11623427" cy="3364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Bahnschrift Condensed" panose="02000000000000000000" pitchFamily="2" charset="0"/>
                <a:ea typeface="Bahnschrift Condensed" panose="02000000000000000000" pitchFamily="2" charset="0"/>
              </a:rPr>
              <a:t>Stellar atlas in a dedicated Platform for Exoplanet </a:t>
            </a:r>
            <a:r>
              <a:rPr lang="en-GB" sz="3200" b="1" dirty="0" err="1">
                <a:latin typeface="Bahnschrift Condensed" panose="02000000000000000000" pitchFamily="2" charset="0"/>
                <a:ea typeface="Bahnschrift Condensed" panose="02000000000000000000" pitchFamily="2" charset="0"/>
              </a:rPr>
              <a:t>enthusiasts,students</a:t>
            </a:r>
            <a:r>
              <a:rPr lang="en-GB" sz="3200" b="1" dirty="0">
                <a:latin typeface="Bahnschrift Condensed" panose="02000000000000000000" pitchFamily="2" charset="0"/>
                <a:ea typeface="Bahnschrift Condensed" panose="02000000000000000000" pitchFamily="2" charset="0"/>
              </a:rPr>
              <a:t> and </a:t>
            </a:r>
            <a:r>
              <a:rPr lang="en-GB" sz="3200" b="1" dirty="0" err="1">
                <a:latin typeface="Bahnschrift Condensed" panose="02000000000000000000" pitchFamily="2" charset="0"/>
                <a:ea typeface="Bahnschrift Condensed" panose="02000000000000000000" pitchFamily="2" charset="0"/>
              </a:rPr>
              <a:t>researchers.The</a:t>
            </a:r>
            <a:r>
              <a:rPr lang="en-GB" sz="3200" b="1" dirty="0">
                <a:latin typeface="Bahnschrift Condensed" panose="02000000000000000000" pitchFamily="2" charset="0"/>
                <a:ea typeface="Bahnschrift Condensed" panose="02000000000000000000" pitchFamily="2" charset="0"/>
              </a:rPr>
              <a:t> website is designed to offer interactive tools and a rich database of </a:t>
            </a:r>
            <a:r>
              <a:rPr lang="en-GB" sz="3200" b="1" dirty="0" err="1">
                <a:latin typeface="Bahnschrift Condensed" panose="02000000000000000000" pitchFamily="2" charset="0"/>
                <a:ea typeface="Bahnschrift Condensed" panose="02000000000000000000" pitchFamily="2" charset="0"/>
              </a:rPr>
              <a:t>exoplanetery</a:t>
            </a:r>
            <a:r>
              <a:rPr lang="en-GB" sz="3200" b="1" dirty="0">
                <a:latin typeface="Bahnschrift Condensed" panose="02000000000000000000" pitchFamily="2" charset="0"/>
                <a:ea typeface="Bahnschrift Condensed" panose="02000000000000000000" pitchFamily="2" charset="0"/>
              </a:rPr>
              <a:t> information , making complex astronomical data </a:t>
            </a:r>
            <a:r>
              <a:rPr lang="en-GB" sz="3200" b="1" dirty="0" err="1">
                <a:latin typeface="Bahnschrift Condensed" panose="02000000000000000000" pitchFamily="2" charset="0"/>
                <a:ea typeface="Bahnschrift Condensed" panose="02000000000000000000" pitchFamily="2" charset="0"/>
              </a:rPr>
              <a:t>accessiable</a:t>
            </a:r>
            <a:r>
              <a:rPr lang="en-GB" sz="3200" b="1" dirty="0">
                <a:latin typeface="Bahnschrift Condensed" panose="02000000000000000000" pitchFamily="2" charset="0"/>
                <a:ea typeface="Bahnschrift Condensed" panose="02000000000000000000" pitchFamily="2" charset="0"/>
              </a:rPr>
              <a:t>.</a:t>
            </a:r>
          </a:p>
          <a:p>
            <a:r>
              <a:rPr lang="en-GB" sz="3200" b="1" dirty="0" err="1">
                <a:latin typeface="Bahnschrift Condensed" panose="02000000000000000000" pitchFamily="2" charset="0"/>
                <a:ea typeface="Bahnschrift Condensed" panose="02000000000000000000" pitchFamily="2" charset="0"/>
              </a:rPr>
              <a:t>stelleratlas.com</a:t>
            </a:r>
            <a:endParaRPr lang="en-GB" sz="3200" b="1" dirty="0">
              <a:latin typeface="Bahnschrift Condensed" panose="02000000000000000000" pitchFamily="2" charset="0"/>
              <a:ea typeface="Bahnschrift Condensed" panose="02000000000000000000" pitchFamily="2" charset="0"/>
            </a:endParaRPr>
          </a:p>
          <a:p>
            <a:r>
              <a:rPr lang="en-GB" sz="3200" b="1" dirty="0">
                <a:latin typeface="Bahnschrift Condensed" panose="02000000000000000000" pitchFamily="2" charset="0"/>
                <a:ea typeface="Bahnschrift Condensed" panose="02000000000000000000" pitchFamily="2" charset="0"/>
              </a:rPr>
              <a:t>fostering curiosity and understanding of worlds beyond our solar system.</a:t>
            </a:r>
          </a:p>
        </p:txBody>
      </p:sp>
    </p:spTree>
    <p:extLst>
      <p:ext uri="{BB962C8B-B14F-4D97-AF65-F5344CB8AC3E}">
        <p14:creationId xmlns:p14="http://schemas.microsoft.com/office/powerpoint/2010/main" val="24475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C62F4-C8D5-1A47-DE0A-1B46A791EBD2}"/>
              </a:ext>
            </a:extLst>
          </p:cNvPr>
          <p:cNvSpPr txBox="1"/>
          <p:nvPr/>
        </p:nvSpPr>
        <p:spPr>
          <a:xfrm flipH="1">
            <a:off x="9143999" y="1166844"/>
            <a:ext cx="1273969" cy="78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DF335-DCC0-899D-0737-E925621C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" y="-148328"/>
            <a:ext cx="12156031" cy="68994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D4A3F1-DB7D-F9C3-5575-D3CC85195D2A}"/>
              </a:ext>
            </a:extLst>
          </p:cNvPr>
          <p:cNvSpPr txBox="1">
            <a:spLocks/>
          </p:cNvSpPr>
          <p:nvPr/>
        </p:nvSpPr>
        <p:spPr>
          <a:xfrm>
            <a:off x="737422" y="2309100"/>
            <a:ext cx="10134263" cy="41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 Condensed" panose="020B0502040204020203" pitchFamily="34" charset="0"/>
              </a:rPr>
              <a:t>Exoplanets are planets that orbit stars outside of our solar system.“</a:t>
            </a:r>
            <a:endParaRPr lang="en-GB" sz="2000" dirty="0">
              <a:latin typeface="Bahnschrift Condensed" panose="020B0502040204020203" pitchFamily="34" charset="0"/>
            </a:endParaRPr>
          </a:p>
          <a:p>
            <a:r>
              <a:rPr lang="en-GB" sz="2000" dirty="0" err="1">
                <a:latin typeface="Bahnschrift Condensed" panose="020B0502040204020203" pitchFamily="34" charset="0"/>
              </a:rPr>
              <a:t>StellarAtlas</a:t>
            </a:r>
            <a:r>
              <a:rPr lang="en-GB" sz="2000" dirty="0">
                <a:latin typeface="Bahnschrift Condensed" panose="020B0502040204020203" pitchFamily="34" charset="0"/>
              </a:rPr>
              <a:t> provides articles and resources that explain why exoplanet research is one of the most exciting fields in astronomy today.</a:t>
            </a:r>
          </a:p>
          <a:p>
            <a:r>
              <a:rPr lang="en-GB" sz="2000" dirty="0" err="1">
                <a:latin typeface="Bahnschrift Condensed" panose="020B0502040204020203" pitchFamily="34" charset="0"/>
              </a:rPr>
              <a:t>StellarAtlas</a:t>
            </a:r>
            <a:r>
              <a:rPr lang="en-GB" sz="2000" dirty="0">
                <a:latin typeface="Bahnschrift Condensed" panose="020B0502040204020203" pitchFamily="34" charset="0"/>
              </a:rPr>
              <a:t> uses visual aids, such as diagrams, artist renderings, and 3D models of exoplanets, to help users visualize these distant worlds.</a:t>
            </a:r>
          </a:p>
          <a:p>
            <a:r>
              <a:rPr lang="en-GB" sz="2000" dirty="0">
                <a:latin typeface="Bahnschrift Condensed" panose="020B0502040204020203" pitchFamily="34" charset="0"/>
              </a:rPr>
              <a:t>Reference well-known exoplanets, such as Kepler-186f or </a:t>
            </a:r>
            <a:r>
              <a:rPr lang="en-GB" sz="2000" dirty="0" err="1">
                <a:latin typeface="Bahnschrift Condensed" panose="020B0502040204020203" pitchFamily="34" charset="0"/>
              </a:rPr>
              <a:t>Proxima</a:t>
            </a:r>
            <a:r>
              <a:rPr lang="en-GB" sz="2000" dirty="0">
                <a:latin typeface="Bahnschrift Condensed" panose="020B0502040204020203" pitchFamily="34" charset="0"/>
              </a:rPr>
              <a:t> b, as case studies for explaining what exoplanets are and how they are categorized.</a:t>
            </a:r>
          </a:p>
          <a:p>
            <a:r>
              <a:rPr lang="en-GB" sz="2000" dirty="0" err="1">
                <a:latin typeface="Bahnschrift Condensed" panose="020B0502040204020203" pitchFamily="34" charset="0"/>
              </a:rPr>
              <a:t>StellarAtlas</a:t>
            </a:r>
            <a:r>
              <a:rPr lang="en-GB" sz="2000" dirty="0">
                <a:latin typeface="Bahnschrift Condensed" panose="020B0502040204020203" pitchFamily="34" charset="0"/>
              </a:rPr>
              <a:t> features profiles on specific exoplanets, complete with their properties (e.g., size, distance from Earth, atmosphere) to give users a better understanding.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A4A5F-8E38-6428-7CD6-64B566B9C52B}"/>
              </a:ext>
            </a:extLst>
          </p:cNvPr>
          <p:cNvSpPr txBox="1">
            <a:spLocks/>
          </p:cNvSpPr>
          <p:nvPr/>
        </p:nvSpPr>
        <p:spPr>
          <a:xfrm>
            <a:off x="510074" y="103409"/>
            <a:ext cx="11171849" cy="15268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Bahnschrift Condensed" panose="020B0502040204020203" pitchFamily="34" charset="0"/>
              </a:rPr>
              <a:t>What are exoplanets ?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6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81838-5019-4895-236F-169BB8D7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0"/>
            <a:ext cx="12163425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E6653B-8FED-08C9-376D-6AAB92CD9EC9}"/>
              </a:ext>
            </a:extLst>
          </p:cNvPr>
          <p:cNvSpPr txBox="1">
            <a:spLocks/>
          </p:cNvSpPr>
          <p:nvPr/>
        </p:nvSpPr>
        <p:spPr>
          <a:xfrm>
            <a:off x="1534176" y="130055"/>
            <a:ext cx="10131425" cy="1456267"/>
          </a:xfrm>
          <a:prstGeom prst="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>
                    <a:lumMod val="10000"/>
                    <a:lumOff val="90000"/>
                  </a:schemeClr>
                </a:solidFill>
                <a:latin typeface="Agency FB" panose="020B0503020202020204" pitchFamily="34" charset="0"/>
              </a:rPr>
              <a:t>Example you could find about exoplanets</a:t>
            </a:r>
            <a:endParaRPr lang="en-US" b="1" dirty="0">
              <a:solidFill>
                <a:schemeClr val="bg1">
                  <a:lumMod val="10000"/>
                  <a:lumOff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769C66-C044-648F-E169-0EE469C7DEF8}"/>
              </a:ext>
            </a:extLst>
          </p:cNvPr>
          <p:cNvSpPr txBox="1">
            <a:spLocks/>
          </p:cNvSpPr>
          <p:nvPr/>
        </p:nvSpPr>
        <p:spPr>
          <a:xfrm>
            <a:off x="196780" y="2923972"/>
            <a:ext cx="5367839" cy="2885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J1407b : Super  Saturn </a:t>
            </a:r>
          </a:p>
          <a:p>
            <a:endParaRPr lang="en-GB" sz="2000" dirty="0">
              <a:latin typeface="Agency FB" panose="020B0503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GB" sz="2000" dirty="0">
                <a:latin typeface="Agency FB" panose="020B0503020202020204" pitchFamily="34" charset="0"/>
              </a:rPr>
              <a:t>The planet J1407b is the biggest ringed planet ever found, with a ring system that’s 200 times larger than Saturn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Location</a:t>
            </a:r>
            <a:r>
              <a:rPr lang="en-GB" sz="2000" dirty="0">
                <a:latin typeface="Agency FB" panose="020B0503020202020204" pitchFamily="34" charset="0"/>
              </a:rPr>
              <a:t>
433.8 light years from Earth in the constellation Centaurus
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Mass</a:t>
            </a:r>
            <a:r>
              <a:rPr lang="en-GB" sz="2000" dirty="0">
                <a:latin typeface="Agency FB" panose="020B0503020202020204" pitchFamily="34" charset="0"/>
              </a:rPr>
              <a:t>
20 times more massive than Saturn
</a:t>
            </a:r>
            <a:r>
              <a:rPr lang="en-GB" sz="2000" dirty="0">
                <a:solidFill>
                  <a:srgbClr val="FFC000"/>
                </a:solidFill>
                <a:latin typeface="Agency FB" panose="020B0503020202020204" pitchFamily="34" charset="0"/>
              </a:rPr>
              <a:t>Ring system</a:t>
            </a:r>
            <a:r>
              <a:rPr lang="en-GB" sz="2000" dirty="0">
                <a:latin typeface="Agency FB" panose="020B0503020202020204" pitchFamily="34" charset="0"/>
              </a:rPr>
              <a:t>
180 million </a:t>
            </a:r>
            <a:r>
              <a:rPr lang="en-GB" sz="2000" dirty="0" err="1">
                <a:latin typeface="Agency FB" panose="020B0503020202020204" pitchFamily="34" charset="0"/>
              </a:rPr>
              <a:t>kilometers</a:t>
            </a:r>
            <a:r>
              <a:rPr lang="en-GB" sz="2000" dirty="0">
                <a:latin typeface="Agency FB" panose="020B0503020202020204" pitchFamily="34" charset="0"/>
              </a:rPr>
              <a:t> wide, with over 30 rings, each tens of millions of </a:t>
            </a:r>
            <a:r>
              <a:rPr lang="en-GB" sz="2000" dirty="0" err="1">
                <a:latin typeface="Agency FB" panose="020B0503020202020204" pitchFamily="34" charset="0"/>
              </a:rPr>
              <a:t>kilometers</a:t>
            </a:r>
            <a:r>
              <a:rPr lang="en-GB" sz="2000" dirty="0">
                <a:latin typeface="Agency FB" panose="020B0503020202020204" pitchFamily="34" charset="0"/>
              </a:rPr>
              <a:t> in diameter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B8D08F7-01CD-B8EB-C02B-38B6F2542360}"/>
              </a:ext>
            </a:extLst>
          </p:cNvPr>
          <p:cNvSpPr txBox="1">
            <a:spLocks/>
          </p:cNvSpPr>
          <p:nvPr/>
        </p:nvSpPr>
        <p:spPr>
          <a:xfrm>
            <a:off x="5396415" y="2373619"/>
            <a:ext cx="6598805" cy="4420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GJ 504b : Pink Jupiter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Agency FB" panose="02000000000000000000" pitchFamily="2" charset="0"/>
                <a:ea typeface="Agency FB" panose="02000000000000000000" pitchFamily="2" charset="0"/>
              </a:rPr>
              <a:t> GJ 504b the planet is made of pink gas. It’s similar to Jupiter, a giant gas planet in our own solar system. But GJ 504b is four times more massive</a:t>
            </a: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Location</a:t>
            </a:r>
            <a:r>
              <a:rPr lang="en-GB" sz="2000" dirty="0">
                <a:latin typeface="Agency FB" panose="02000000000000000000" pitchFamily="2" charset="0"/>
                <a:ea typeface="Agency FB" panose="02000000000000000000" pitchFamily="2" charset="0"/>
              </a:rPr>
              <a:t>: </a:t>
            </a:r>
          </a:p>
          <a:p>
            <a:r>
              <a:rPr lang="en-GB" sz="2000" dirty="0">
                <a:latin typeface="Agency FB" panose="02000000000000000000" pitchFamily="2" charset="0"/>
                <a:ea typeface="Agency FB" panose="02000000000000000000" pitchFamily="2" charset="0"/>
              </a:rPr>
              <a:t>GJ 504b is located in the constellation Virgo, 57 light-years from Earth. 
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Mass: </a:t>
            </a:r>
          </a:p>
          <a:p>
            <a:r>
              <a:rPr lang="en-GB" sz="2000" dirty="0">
                <a:latin typeface="Agency FB" panose="02000000000000000000" pitchFamily="2" charset="0"/>
                <a:ea typeface="Agency FB" panose="02000000000000000000" pitchFamily="2" charset="0"/>
              </a:rPr>
              <a:t>GJ 504b is about four times more massive than Jupiter. 
</a:t>
            </a:r>
            <a:r>
              <a:rPr lang="en-GB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Orbit</a:t>
            </a:r>
            <a:r>
              <a:rPr lang="en-GB" sz="2000" dirty="0">
                <a:latin typeface="Agency FB" panose="02000000000000000000" pitchFamily="2" charset="0"/>
                <a:ea typeface="Agency FB" panose="02000000000000000000" pitchFamily="2" charset="0"/>
              </a:rPr>
              <a:t>: 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Agency FB" panose="02000000000000000000" pitchFamily="2" charset="0"/>
                <a:ea typeface="Agency FB" panose="02000000000000000000" pitchFamily="2" charset="0"/>
              </a:rPr>
              <a:t>GJ 504b orbits the G0-type star GJ 504 at a distance of nearly nine times the distance Jupiter orbits the sun. Its orbital period is 259.9 years. </a:t>
            </a:r>
          </a:p>
          <a:p>
            <a:endParaRPr lang="en-US" sz="2000" dirty="0">
              <a:solidFill>
                <a:schemeClr val="accent1"/>
              </a:solidFill>
              <a:latin typeface="Agency FB" panose="02000000000000000000" pitchFamily="2" charset="0"/>
              <a:ea typeface="Agency F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83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9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B62CD-0049-EA43-B3D6-C9F0C564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3361" y="-2670639"/>
            <a:ext cx="6848709" cy="1220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C7CB8-6839-9669-FBB4-AFAA659B21B8}"/>
              </a:ext>
            </a:extLst>
          </p:cNvPr>
          <p:cNvSpPr txBox="1"/>
          <p:nvPr/>
        </p:nvSpPr>
        <p:spPr>
          <a:xfrm>
            <a:off x="5157787" y="45991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E11C3DF-DBC6-F7AD-4B04-3AEEA206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84" y="372268"/>
            <a:ext cx="3732018" cy="61134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8717DD-8D74-A3BC-1724-A567E73F0390}"/>
              </a:ext>
            </a:extLst>
          </p:cNvPr>
          <p:cNvSpPr txBox="1">
            <a:spLocks/>
          </p:cNvSpPr>
          <p:nvPr/>
        </p:nvSpPr>
        <p:spPr>
          <a:xfrm>
            <a:off x="1076853" y="2722798"/>
            <a:ext cx="4995334" cy="3649134"/>
          </a:xfrm>
          <a:prstGeom prst="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600" dirty="0">
                <a:latin typeface="Bahnschrift Condensed" panose="020B0502040204020203" pitchFamily="34" charset="0"/>
              </a:rPr>
              <a:t>KEPLER-452 B</a:t>
            </a:r>
          </a:p>
          <a:p>
            <a:pPr marL="0" indent="0">
              <a:buFont typeface="Arial"/>
              <a:buNone/>
            </a:pPr>
            <a:r>
              <a:rPr lang="en-GB" sz="2600" dirty="0">
                <a:latin typeface="Bahnschrift Condensed" panose="020B0502040204020203" pitchFamily="34" charset="0"/>
              </a:rPr>
              <a:t>Location:</a:t>
            </a:r>
          </a:p>
          <a:p>
            <a:pPr marL="0" indent="0">
              <a:buFont typeface="Arial"/>
              <a:buNone/>
            </a:pPr>
            <a:r>
              <a:rPr lang="en-GB" sz="2600" dirty="0">
                <a:latin typeface="Bahnschrift Condensed" panose="020B0502040204020203" pitchFamily="34" charset="0"/>
              </a:rPr>
              <a:t> Kepler-452b is located in the constellation Cygnus, about 1,400 light-years from Earth. </a:t>
            </a:r>
          </a:p>
          <a:p>
            <a:pPr marL="0" indent="0">
              <a:buFont typeface="Arial"/>
              <a:buNone/>
            </a:pPr>
            <a:r>
              <a:rPr lang="en-GB" sz="2600" dirty="0">
                <a:latin typeface="Bahnschrift Condensed" panose="020B0502040204020203" pitchFamily="34" charset="0"/>
              </a:rPr>
              <a:t>Size
Kepler-452b is about 1.5 times the size of Earth and has a mass at least five times greater. </a:t>
            </a:r>
          </a:p>
          <a:p>
            <a:pPr marL="0" indent="0">
              <a:buFont typeface="Arial"/>
              <a:buNone/>
            </a:pPr>
            <a:r>
              <a:rPr lang="en-GB" sz="2600" dirty="0">
                <a:latin typeface="Bahnschrift Condensed" panose="020B0502040204020203" pitchFamily="34" charset="0"/>
              </a:rPr>
              <a:t>Orbit
Kepler-452b orbits its star every 385 days, which is similar to Earth’s orbital period of 365.25 days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8E0F6B8-4F82-60D4-9F26-C81820868AAE}"/>
              </a:ext>
            </a:extLst>
          </p:cNvPr>
          <p:cNvSpPr txBox="1">
            <a:spLocks/>
          </p:cNvSpPr>
          <p:nvPr/>
        </p:nvSpPr>
        <p:spPr>
          <a:xfrm rot="10800000" flipV="1">
            <a:off x="736698" y="331230"/>
            <a:ext cx="6495442" cy="1487298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i="1" u="sng" baseline="-250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Mysterious planet: </a:t>
            </a:r>
            <a:br>
              <a:rPr lang="en-GB" sz="4000" b="1" i="1" u="sng" baseline="-250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GB" sz="4000" b="1" i="1" u="sng" baseline="-250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kepler-452 b</a:t>
            </a:r>
            <a:endParaRPr lang="en-US" sz="4000" b="1" i="1" u="sng" baseline="-25000" dirty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3FDE-B193-3BE6-7E14-D6D94130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5956057" cy="3725333"/>
          </a:xfrm>
        </p:spPr>
        <p:txBody>
          <a:bodyPr anchor="t">
            <a:normAutofit/>
          </a:bodyPr>
          <a:lstStyle/>
          <a:p>
            <a:r>
              <a:rPr lang="en-GB" sz="2000" dirty="0" err="1">
                <a:latin typeface="Bahnschrift Condensed" panose="020B0502040204020203" pitchFamily="34" charset="0"/>
              </a:rPr>
              <a:t>StellarAtlas</a:t>
            </a:r>
            <a:r>
              <a:rPr lang="en-GB" sz="2000" dirty="0">
                <a:latin typeface="Bahnschrift Condensed" panose="020B0502040204020203" pitchFamily="34" charset="0"/>
              </a:rPr>
              <a:t> features in-depth profiles on different types of exoplanets, such as Gas Giants, Super-Earths, and Ice Giants.</a:t>
            </a:r>
          </a:p>
          <a:p>
            <a:r>
              <a:rPr lang="en-GB" sz="2000" dirty="0">
                <a:latin typeface="Bahnschrift Condensed" panose="020B0502040204020203" pitchFamily="34" charset="0"/>
              </a:rPr>
              <a:t>This website showcase how users can browse through detailed descriptions and images of these planets, alongside comparison charts.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The website categorizes exoplanets based on their size, composition, and distance from their host star, making it easier for users to understand the diversity of these distant worlds.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82496-F27F-0B7B-3842-8468293E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6997" y="-2667000"/>
            <a:ext cx="6858001" cy="12192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43949-D7B6-4207-257B-F1761D7199F4}"/>
              </a:ext>
            </a:extLst>
          </p:cNvPr>
          <p:cNvSpPr txBox="1"/>
          <p:nvPr/>
        </p:nvSpPr>
        <p:spPr>
          <a:xfrm>
            <a:off x="685801" y="2090973"/>
            <a:ext cx="1013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Bahnschrift Condensed" panose="020B0502040204020203" pitchFamily="34" charset="0"/>
              </a:rPr>
              <a:t>StellarAtlas</a:t>
            </a:r>
            <a:r>
              <a:rPr lang="en-GB" sz="2400" dirty="0">
                <a:latin typeface="Bahnschrift Condensed" panose="020B0502040204020203" pitchFamily="34" charset="0"/>
              </a:rPr>
              <a:t> features in-depth profiles on different types of exoplanets, such as Gas Giants, Super-Earths, and Ice Giants.</a:t>
            </a:r>
          </a:p>
          <a:p>
            <a:r>
              <a:rPr lang="en-GB" sz="2400" dirty="0">
                <a:latin typeface="Bahnschrift Condensed" panose="020B0502040204020203" pitchFamily="34" charset="0"/>
              </a:rPr>
              <a:t>This website showcase how users can browse through detailed descriptions and images of these planets, alongside comparison charts.</a:t>
            </a:r>
          </a:p>
          <a:p>
            <a:r>
              <a:rPr lang="en-US" sz="2400" dirty="0">
                <a:latin typeface="Bahnschrift Condensed" panose="020B0502040204020203" pitchFamily="34" charset="0"/>
              </a:rPr>
              <a:t>The website categorizes exoplanets based on their size, composition, and distance from their host star, making it easier for users to understand the diversity of these distant worlds.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DD512-6C48-1727-E052-602FF4DDA1B7}"/>
              </a:ext>
            </a:extLst>
          </p:cNvPr>
          <p:cNvSpPr txBox="1"/>
          <p:nvPr/>
        </p:nvSpPr>
        <p:spPr>
          <a:xfrm>
            <a:off x="8867041" y="-346306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1C06591-2D10-7950-1395-B8F68EF8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Bahnschrift Condensed" panose="020B0502040204020203" pitchFamily="34" charset="0"/>
              </a:rPr>
              <a:t>Types of Exoplanets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4595E-A64A-9D7E-A0B0-1952FBFA8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68189" y="0"/>
            <a:ext cx="12528373" cy="68580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33D3E1-F360-92AF-4E42-3AD5FDC8B0C3}"/>
              </a:ext>
            </a:extLst>
          </p:cNvPr>
          <p:cNvSpPr txBox="1">
            <a:spLocks/>
          </p:cNvSpPr>
          <p:nvPr/>
        </p:nvSpPr>
        <p:spPr>
          <a:xfrm>
            <a:off x="169639" y="17169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Bahnschrift Condensed" panose="020B0502040204020203" pitchFamily="34" charset="0"/>
              </a:rPr>
              <a:t>Habitable Zones and the Search for Life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AC5AE-75BF-3509-3FB5-B2BC863FD761}"/>
              </a:ext>
            </a:extLst>
          </p:cNvPr>
          <p:cNvSpPr txBox="1">
            <a:spLocks/>
          </p:cNvSpPr>
          <p:nvPr/>
        </p:nvSpPr>
        <p:spPr>
          <a:xfrm>
            <a:off x="398929" y="2074659"/>
            <a:ext cx="11287513" cy="478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latin typeface="Bahnschrift Condensed" panose="020B0502040204020203" pitchFamily="34" charset="0"/>
              </a:rPr>
              <a:t>This slide will explain how </a:t>
            </a:r>
            <a:r>
              <a:rPr lang="en-GB" sz="3200" dirty="0" err="1">
                <a:latin typeface="Bahnschrift Condensed" panose="020B0502040204020203" pitchFamily="34" charset="0"/>
              </a:rPr>
              <a:t>StellarAtlas</a:t>
            </a:r>
            <a:r>
              <a:rPr lang="en-GB" sz="3200" dirty="0">
                <a:latin typeface="Bahnschrift Condensed" panose="020B0502040204020203" pitchFamily="34" charset="0"/>
              </a:rPr>
              <a:t> guides users through the concept of the “habitable zone”-the region around a star where liquid water could exist.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Highlight how the website showcases exoplanets like </a:t>
            </a:r>
            <a:r>
              <a:rPr lang="en-US" sz="3200" dirty="0" err="1">
                <a:latin typeface="Bahnschrift Condensed" panose="020B0502040204020203" pitchFamily="34" charset="0"/>
              </a:rPr>
              <a:t>Proxima</a:t>
            </a:r>
            <a:r>
              <a:rPr lang="en-GB" sz="3200" dirty="0">
                <a:latin typeface="Bahnschrift Condensed" panose="020B0502040204020203" pitchFamily="34" charset="0"/>
              </a:rPr>
              <a:t>-</a:t>
            </a:r>
            <a:r>
              <a:rPr lang="en-US" sz="3200" dirty="0">
                <a:latin typeface="Bahnschrift Condensed" panose="020B0502040204020203" pitchFamily="34" charset="0"/>
              </a:rPr>
              <a:t>b, and others that could potentially support life.</a:t>
            </a:r>
            <a:endParaRPr lang="en-GB" sz="3200" dirty="0">
              <a:latin typeface="Bahnschrift Condensed" panose="020B0502040204020203" pitchFamily="34" charset="0"/>
            </a:endParaRPr>
          </a:p>
          <a:p>
            <a:r>
              <a:rPr lang="en-GB" sz="3200" dirty="0">
                <a:latin typeface="Bahnschrift Condensed" panose="020B0502040204020203" pitchFamily="34" charset="0"/>
              </a:rPr>
              <a:t>The website features an interactive tool where users can visualize the position of exoplanets within habitable zones of their respective stars.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6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938F-B3AA-C3A8-76B6-7DC56209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2733"/>
            <a:ext cx="10131425" cy="1456267"/>
          </a:xfrm>
        </p:spPr>
        <p:txBody>
          <a:bodyPr/>
          <a:lstStyle/>
          <a:p>
            <a:pPr algn="ctr"/>
            <a:r>
              <a:rPr lang="en-GB" dirty="0">
                <a:latin typeface="Bahnschrift Condensed" panose="020B0502040204020203" pitchFamily="34" charset="0"/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31403-EC36-AB35-5E8B-9F2237FA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F88A17-8023-C95B-3F74-86EE697EB3E8}"/>
              </a:ext>
            </a:extLst>
          </p:cNvPr>
          <p:cNvSpPr txBox="1">
            <a:spLocks/>
          </p:cNvSpPr>
          <p:nvPr/>
        </p:nvSpPr>
        <p:spPr>
          <a:xfrm>
            <a:off x="-304066" y="0"/>
            <a:ext cx="12191999" cy="1972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dirty="0">
                <a:latin typeface="Bahnschrift Condensed" panose="020B0502040204020203" pitchFamily="34" charset="0"/>
              </a:rPr>
              <a:t>Conclusion</a:t>
            </a:r>
            <a:r>
              <a:rPr lang="en-GB" sz="4800" dirty="0"/>
              <a:t> 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4772A9-CF1E-BD25-11EC-985CD484642B}"/>
              </a:ext>
            </a:extLst>
          </p:cNvPr>
          <p:cNvSpPr txBox="1">
            <a:spLocks/>
          </p:cNvSpPr>
          <p:nvPr/>
        </p:nvSpPr>
        <p:spPr>
          <a:xfrm>
            <a:off x="567106" y="270086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 Condensed" panose="020B0502040204020203" pitchFamily="34" charset="0"/>
              </a:rPr>
              <a:t>Recap: Highlight how Stellar Atlas offers interactive tools, educational resources, and up-to-date information on exoplanets, making the vast field of astronomy accessible to everyone.</a:t>
            </a:r>
            <a:endParaRPr lang="en-GB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Importance: Emphasize that Stellar Atlas connects users to the latest in exoplanet research, allowing them to explore distant worlds and stay informed on new discoveries.</a:t>
            </a:r>
            <a:endParaRPr lang="en-GB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Future Growth: Mention how the website will continue to expand with upcoming research and technological advancements, like the James Webb Space Telescope</a:t>
            </a:r>
            <a:endParaRPr lang="en-GB" sz="2400" dirty="0">
              <a:latin typeface="Bahnschrift Condensed" panose="020B0502040204020203" pitchFamily="34" charset="0"/>
            </a:endParaRPr>
          </a:p>
          <a:p>
            <a:r>
              <a:rPr lang="en-GB" sz="2400" dirty="0">
                <a:latin typeface="Bahnschrift Condensed" panose="020B0502040204020203" pitchFamily="34" charset="0"/>
              </a:rPr>
              <a:t>Call to Action: Encourage the audience to visit </a:t>
            </a:r>
            <a:r>
              <a:rPr lang="en-GB" sz="2400" dirty="0" err="1">
                <a:latin typeface="Bahnschrift Condensed" panose="020B0502040204020203" pitchFamily="34" charset="0"/>
              </a:rPr>
              <a:t>StellarAtlas</a:t>
            </a:r>
            <a:r>
              <a:rPr lang="en-GB" sz="2400" dirty="0">
                <a:latin typeface="Bahnschrift Condensed" panose="020B0502040204020203" pitchFamily="34" charset="0"/>
              </a:rPr>
              <a:t> and start exploring the universe of exoplanets themselves.</a:t>
            </a:r>
          </a:p>
        </p:txBody>
      </p:sp>
    </p:spTree>
    <p:extLst>
      <p:ext uri="{BB962C8B-B14F-4D97-AF65-F5344CB8AC3E}">
        <p14:creationId xmlns:p14="http://schemas.microsoft.com/office/powerpoint/2010/main" val="3290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B3A4-855F-9C93-A83C-983400D5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1240631"/>
            <a:ext cx="10131425" cy="145626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E6357E-BC48-1B74-266F-A46110026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3071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Exoplanets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atlas</dc:title>
  <dc:creator>Guest User</dc:creator>
  <cp:lastModifiedBy>adityagawali859@gmail.com</cp:lastModifiedBy>
  <cp:revision>15</cp:revision>
  <dcterms:created xsi:type="dcterms:W3CDTF">2024-10-05T08:28:00Z</dcterms:created>
  <dcterms:modified xsi:type="dcterms:W3CDTF">2024-10-06T06:35:36Z</dcterms:modified>
</cp:coreProperties>
</file>