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09F-4233-40E0-9C8A-EF650B34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423921"/>
            <a:ext cx="9001462" cy="1655762"/>
          </a:xfrm>
        </p:spPr>
        <p:txBody>
          <a:bodyPr/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Introduction to 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67087-A678-4782-979B-372A0B59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715927"/>
            <a:ext cx="9001462" cy="49808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Analysis of meteorite landing sites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3AD64-319B-4BE6-823A-6D7CDE026CA2}"/>
              </a:ext>
            </a:extLst>
          </p:cNvPr>
          <p:cNvSpPr txBox="1"/>
          <p:nvPr/>
        </p:nvSpPr>
        <p:spPr>
          <a:xfrm>
            <a:off x="7306811" y="4850252"/>
            <a:ext cx="438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	Sindhu Rao (PES1201801704)</a:t>
            </a:r>
          </a:p>
          <a:p>
            <a:r>
              <a:rPr lang="en-IN" dirty="0"/>
              <a:t>	</a:t>
            </a:r>
            <a:r>
              <a:rPr lang="en-IN" dirty="0" err="1"/>
              <a:t>Sinduja</a:t>
            </a:r>
            <a:r>
              <a:rPr lang="en-IN" dirty="0"/>
              <a:t> </a:t>
            </a:r>
            <a:r>
              <a:rPr lang="en-IN" dirty="0" err="1"/>
              <a:t>Mullangi</a:t>
            </a:r>
            <a:r>
              <a:rPr lang="en-IN" dirty="0"/>
              <a:t> (PES1201801836)</a:t>
            </a:r>
          </a:p>
          <a:p>
            <a:r>
              <a:rPr lang="en-IN" dirty="0"/>
              <a:t>	Shubham Gupta (PES1201801295)</a:t>
            </a:r>
          </a:p>
        </p:txBody>
      </p:sp>
    </p:spTree>
    <p:extLst>
      <p:ext uri="{BB962C8B-B14F-4D97-AF65-F5344CB8AC3E}">
        <p14:creationId xmlns:p14="http://schemas.microsoft.com/office/powerpoint/2010/main" val="145643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F20B-515F-45E7-AC21-78402281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7598"/>
            <a:ext cx="10353761" cy="573248"/>
          </a:xfrm>
        </p:spPr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5CFA-0801-4CB8-A9F5-E679E721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973823"/>
            <a:ext cx="10353762" cy="4910354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H0:  </a:t>
            </a:r>
            <a:r>
              <a:rPr lang="en-US" sz="1600" dirty="0">
                <a:effectLst/>
              </a:rPr>
              <a:t>The difference between mean of sample mass and population mass </a:t>
            </a:r>
            <a:r>
              <a:rPr lang="en-US" sz="1600" dirty="0" err="1">
                <a:effectLst/>
              </a:rPr>
              <a:t>mass</a:t>
            </a:r>
            <a:r>
              <a:rPr lang="en-US" sz="1600" dirty="0">
                <a:effectLst/>
              </a:rPr>
              <a:t> is a statistical fluctuation.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H1: </a:t>
            </a:r>
            <a:r>
              <a:rPr lang="en-US" altLang="en-US" sz="1600" dirty="0">
                <a:effectLst/>
              </a:rPr>
              <a:t>The difference between mean of sample mass and population mass </a:t>
            </a:r>
            <a:r>
              <a:rPr lang="en-US" altLang="en-US" sz="1600" dirty="0" err="1">
                <a:effectLst/>
              </a:rPr>
              <a:t>mass</a:t>
            </a:r>
            <a:r>
              <a:rPr lang="en-US" altLang="en-US" sz="1600" dirty="0">
                <a:effectLst/>
              </a:rPr>
              <a:t> is significant and not a mere case of statistical fluctuation.</a:t>
            </a:r>
          </a:p>
          <a:p>
            <a:pPr marL="0" indent="0">
              <a:buNone/>
            </a:pPr>
            <a:r>
              <a:rPr lang="en-US" altLang="en-US" sz="1600" dirty="0">
                <a:effectLst/>
              </a:rPr>
              <a:t>We evaluate this two sided hypothesis test by taking a sample size of 500 from a population of 39210 rows.</a:t>
            </a:r>
          </a:p>
          <a:p>
            <a:pPr marL="0" indent="0">
              <a:buNone/>
            </a:pPr>
            <a:endParaRPr lang="en-US" altLang="en-US" sz="1600" dirty="0">
              <a:effectLst/>
            </a:endParaRPr>
          </a:p>
          <a:p>
            <a:pPr marL="0" indent="0">
              <a:buNone/>
            </a:pPr>
            <a:endParaRPr lang="en-US" altLang="en-US" sz="11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017A6A-CDC6-49CA-9578-BD879C38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01" y="2698741"/>
            <a:ext cx="6988146" cy="31854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84D6BB-C960-45D7-B896-ECFDC1266D4F}"/>
              </a:ext>
            </a:extLst>
          </p:cNvPr>
          <p:cNvSpPr txBox="1"/>
          <p:nvPr/>
        </p:nvSpPr>
        <p:spPr>
          <a:xfrm>
            <a:off x="4123455" y="6181070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714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D837-E23B-44AF-8762-15EA0995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28537"/>
          </a:xfrm>
        </p:spPr>
        <p:txBody>
          <a:bodyPr>
            <a:noAutofit/>
          </a:bodyPr>
          <a:lstStyle/>
          <a:p>
            <a:r>
              <a:rPr lang="en-IN" sz="32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E074-BB40-458B-BD3D-C3633725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628121"/>
            <a:ext cx="10353762" cy="528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dirty="0"/>
              <a:t>Comparison of columns values before and after cleaning </a:t>
            </a:r>
            <a:r>
              <a:rPr lang="en-IN" sz="1600" dirty="0" err="1"/>
              <a:t>NaNs</a:t>
            </a:r>
            <a:r>
              <a:rPr lang="en-IN" sz="1600" dirty="0"/>
              <a:t> / missing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3F0D6-EFF0-4B48-899C-FB6253A5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604" y="1641968"/>
            <a:ext cx="3511369" cy="3060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83D83-5590-484A-AD5D-BD38A3CBC2C3}"/>
              </a:ext>
            </a:extLst>
          </p:cNvPr>
          <p:cNvSpPr txBox="1"/>
          <p:nvPr/>
        </p:nvSpPr>
        <p:spPr>
          <a:xfrm>
            <a:off x="2645923" y="4980562"/>
            <a:ext cx="240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9C414-2BE1-45A1-94B6-C0ED6FFC7D27}"/>
              </a:ext>
            </a:extLst>
          </p:cNvPr>
          <p:cNvSpPr txBox="1"/>
          <p:nvPr/>
        </p:nvSpPr>
        <p:spPr>
          <a:xfrm>
            <a:off x="7143347" y="4980562"/>
            <a:ext cx="240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63391-AD47-4385-B81B-0A758D3F1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029" y="1641967"/>
            <a:ext cx="3519026" cy="30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6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9CA7-DEA6-4228-AFD2-315F409D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25813"/>
          </a:xfrm>
        </p:spPr>
        <p:txBody>
          <a:bodyPr>
            <a:normAutofit/>
          </a:bodyPr>
          <a:lstStyle/>
          <a:p>
            <a:r>
              <a:rPr lang="en-IN" sz="3200" dirty="0"/>
              <a:t>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F3F5-BFDE-4F78-9072-6F93117F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10508"/>
            <a:ext cx="10353762" cy="13746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dirty="0"/>
              <a:t>We normalize, that is, make mean = 0 and variance = 1 for the mass and year column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Before normalization, we need to check for outliers.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Drop all rows with outlier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F9A5A-6D89-4EB9-B6C7-DB91320BC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350" y="3280515"/>
            <a:ext cx="3813352" cy="2898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A5C0F-D426-44E6-B676-19456A0BA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00" y="3280516"/>
            <a:ext cx="4039497" cy="2898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AB4BC-4B90-475A-A84B-2E10399D527B}"/>
              </a:ext>
            </a:extLst>
          </p:cNvPr>
          <p:cNvSpPr txBox="1"/>
          <p:nvPr/>
        </p:nvSpPr>
        <p:spPr>
          <a:xfrm>
            <a:off x="2220810" y="6279514"/>
            <a:ext cx="363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Before removing outliers in mass column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856AB-5D42-4CE1-BEF5-EEF47446A483}"/>
              </a:ext>
            </a:extLst>
          </p:cNvPr>
          <p:cNvSpPr txBox="1"/>
          <p:nvPr/>
        </p:nvSpPr>
        <p:spPr>
          <a:xfrm>
            <a:off x="6451830" y="6279513"/>
            <a:ext cx="363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Before removing outliers in year column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D9E22-24E9-4AEA-AB40-243A9A6A78E8}"/>
              </a:ext>
            </a:extLst>
          </p:cNvPr>
          <p:cNvSpPr txBox="1"/>
          <p:nvPr/>
        </p:nvSpPr>
        <p:spPr>
          <a:xfrm>
            <a:off x="2011952" y="2790963"/>
            <a:ext cx="815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Boxplot representation of mass and year column</a:t>
            </a:r>
          </a:p>
        </p:txBody>
      </p:sp>
    </p:spTree>
    <p:extLst>
      <p:ext uri="{BB962C8B-B14F-4D97-AF65-F5344CB8AC3E}">
        <p14:creationId xmlns:p14="http://schemas.microsoft.com/office/powerpoint/2010/main" val="362964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EE5B-5114-4E63-99B0-633F9E21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071" y="311007"/>
            <a:ext cx="9947858" cy="6487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dirty="0"/>
              <a:t>Distribution of data after removing outliers in respective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05F5A-A698-47FD-9A0B-2694023A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70" y="1079776"/>
            <a:ext cx="4979089" cy="3628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59B0A-BACF-4E45-8AC3-5BE021062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725" y="1079776"/>
            <a:ext cx="4941204" cy="3628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598C8C-D7FF-44EF-B4A3-DB680592A125}"/>
              </a:ext>
            </a:extLst>
          </p:cNvPr>
          <p:cNvSpPr txBox="1"/>
          <p:nvPr/>
        </p:nvSpPr>
        <p:spPr>
          <a:xfrm>
            <a:off x="2410248" y="4808968"/>
            <a:ext cx="240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09785-0BCD-4E89-8936-95D6D4EC381E}"/>
              </a:ext>
            </a:extLst>
          </p:cNvPr>
          <p:cNvSpPr txBox="1"/>
          <p:nvPr/>
        </p:nvSpPr>
        <p:spPr>
          <a:xfrm>
            <a:off x="7516238" y="4826671"/>
            <a:ext cx="240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709FF-4522-4558-9C59-6FDB9823AF42}"/>
              </a:ext>
            </a:extLst>
          </p:cNvPr>
          <p:cNvSpPr txBox="1"/>
          <p:nvPr/>
        </p:nvSpPr>
        <p:spPr>
          <a:xfrm>
            <a:off x="990673" y="5301558"/>
            <a:ext cx="10210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Reasons to remove outliers: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Skewed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Distribution curve is not symmetric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95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8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98E7-895E-4D76-A39A-7BF79C80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72" y="361102"/>
            <a:ext cx="10353762" cy="657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Graphs to check normalization of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14497-CF87-4A41-AD94-C7909DB7E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897" y="1356816"/>
            <a:ext cx="5744937" cy="4585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C6099-7236-4A08-8081-87353BEF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166" y="861866"/>
            <a:ext cx="3424692" cy="2694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FE436-31D0-48F8-BD36-658D5080A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166" y="3715404"/>
            <a:ext cx="3424692" cy="26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0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AA77-A445-4EA0-830D-A2E6B1E0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70240"/>
            <a:ext cx="10353761" cy="927017"/>
          </a:xfrm>
        </p:spPr>
        <p:txBody>
          <a:bodyPr/>
          <a:lstStyle/>
          <a:p>
            <a:r>
              <a:rPr lang="en-IN" dirty="0"/>
              <a:t>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5F72E-D53E-4F24-BC7A-831A1484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4" y="1414857"/>
            <a:ext cx="5395428" cy="2682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039A48-C928-4998-9339-72E2EE9FCD34}"/>
              </a:ext>
            </a:extLst>
          </p:cNvPr>
          <p:cNvSpPr txBox="1"/>
          <p:nvPr/>
        </p:nvSpPr>
        <p:spPr>
          <a:xfrm>
            <a:off x="4626795" y="1027577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Geographic visualizations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0BE82E-2F32-4C95-BB23-33F931F5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97" y="1414857"/>
            <a:ext cx="4958161" cy="4917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42F23B-D67E-40C6-AFDF-D124DC65CD9D}"/>
              </a:ext>
            </a:extLst>
          </p:cNvPr>
          <p:cNvSpPr txBox="1"/>
          <p:nvPr/>
        </p:nvSpPr>
        <p:spPr>
          <a:xfrm>
            <a:off x="6090674" y="4404220"/>
            <a:ext cx="5395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From the heatmaps, we get: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Most of the meteorites seen falling are in East United States, Europe, India, Korea and Japan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Most of the meteorites found are in Central United States, Northern Africa, Sudan and Southern Australia</a:t>
            </a:r>
          </a:p>
        </p:txBody>
      </p:sp>
    </p:spTree>
    <p:extLst>
      <p:ext uri="{BB962C8B-B14F-4D97-AF65-F5344CB8AC3E}">
        <p14:creationId xmlns:p14="http://schemas.microsoft.com/office/powerpoint/2010/main" val="300541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83386-C564-4553-BDBB-0E920CB0EE0F}"/>
              </a:ext>
            </a:extLst>
          </p:cNvPr>
          <p:cNvSpPr txBox="1"/>
          <p:nvPr/>
        </p:nvSpPr>
        <p:spPr>
          <a:xfrm>
            <a:off x="3336021" y="251670"/>
            <a:ext cx="551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Visualizations on different meteorite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BD5F6-0F99-422B-8F37-897542BA8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47" y="769934"/>
            <a:ext cx="4461309" cy="3481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7C941-CA35-4476-B699-A847C23B1917}"/>
              </a:ext>
            </a:extLst>
          </p:cNvPr>
          <p:cNvSpPr txBox="1"/>
          <p:nvPr/>
        </p:nvSpPr>
        <p:spPr>
          <a:xfrm>
            <a:off x="1902029" y="4444584"/>
            <a:ext cx="363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Before combining to common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C6390-5E80-459B-B70B-C87E5908BCA0}"/>
              </a:ext>
            </a:extLst>
          </p:cNvPr>
          <p:cNvSpPr txBox="1"/>
          <p:nvPr/>
        </p:nvSpPr>
        <p:spPr>
          <a:xfrm>
            <a:off x="7138451" y="4444583"/>
            <a:ext cx="363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After combining common classes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1DC2EF-45C8-40DE-AEE9-BAF96ED1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77" y="845407"/>
            <a:ext cx="4730978" cy="3405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471420-28E0-41ED-9AAF-4267D09BC048}"/>
              </a:ext>
            </a:extLst>
          </p:cNvPr>
          <p:cNvSpPr txBox="1"/>
          <p:nvPr/>
        </p:nvSpPr>
        <p:spPr>
          <a:xfrm>
            <a:off x="1006677" y="5008228"/>
            <a:ext cx="9908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From the first pie chart, it is clear that significant part of the distribution is occupied by L and H class, which are part of Chondrite meteorites. Chondrite meteorite is the </a:t>
            </a:r>
            <a:r>
              <a:rPr lang="en-US" sz="1600" dirty="0"/>
              <a:t>most common type of meteorite that falls to Earth.</a:t>
            </a:r>
          </a:p>
          <a:p>
            <a:r>
              <a:rPr lang="en-US" sz="1600" dirty="0"/>
              <a:t>Hence we redistribute the classes to L, LL,H and classify the remaining classes as others.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299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4B72F-AB4F-4533-8B42-B7E9B84B4235}"/>
              </a:ext>
            </a:extLst>
          </p:cNvPr>
          <p:cNvSpPr txBox="1"/>
          <p:nvPr/>
        </p:nvSpPr>
        <p:spPr>
          <a:xfrm>
            <a:off x="3336021" y="243281"/>
            <a:ext cx="551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Analysis and visualizations on historical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3B1C3-CF33-49C4-A8F1-B162A6ACECF4}"/>
              </a:ext>
            </a:extLst>
          </p:cNvPr>
          <p:cNvSpPr txBox="1"/>
          <p:nvPr/>
        </p:nvSpPr>
        <p:spPr>
          <a:xfrm>
            <a:off x="7142746" y="1459685"/>
            <a:ext cx="44526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distribution of number of meteorites found per year shows a steady rise. This trend can be attributed to the increase in world population.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rising trend in meteorites found per decade can be attributed to the advancement in communication and observation technology.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rate of meteorites seen falling over the last century is nearly constant, even with the rise in world population.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number of meteorites seen falling is not affected by  the rise in world technology and world population.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631914-8FC2-4798-B334-CF0E4B39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14" y="952285"/>
            <a:ext cx="6066046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DC5C-6247-4ADE-B2CA-D45D9D6A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4041"/>
            <a:ext cx="10353761" cy="539691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Correlation</a:t>
            </a:r>
            <a:r>
              <a:rPr lang="en-IN" dirty="0"/>
              <a:t>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D4F60-8D39-42B6-8ABC-F2A11C906548}"/>
              </a:ext>
            </a:extLst>
          </p:cNvPr>
          <p:cNvSpPr txBox="1"/>
          <p:nvPr/>
        </p:nvSpPr>
        <p:spPr>
          <a:xfrm>
            <a:off x="6255945" y="971027"/>
            <a:ext cx="4815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rate of meteorites seen falling over the last century is nearly constant, even with the rise in world population.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This can be explained by the increase in density, while having the same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correlation coefficient of latitude and year column is 0.335136. A positive coefficient signifies positive linear relationship between the columns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B26576-B6ED-48D8-934F-F8EB4721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48" y="971027"/>
            <a:ext cx="4634462" cy="32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3D9E3-093B-481B-ABC7-88187E1E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36" y="3279351"/>
            <a:ext cx="4815281" cy="3176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A1D26F-2109-403E-8B01-D3EC34942247}"/>
              </a:ext>
            </a:extLst>
          </p:cNvPr>
          <p:cNvSpPr txBox="1"/>
          <p:nvPr/>
        </p:nvSpPr>
        <p:spPr>
          <a:xfrm>
            <a:off x="1304211" y="4530080"/>
            <a:ext cx="48152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spread of latitude and longitude follow no order.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correlation coefficient of latitude and longitude column is -0.457904. A negative coefficient signifies negative linear relationship between the columns</a:t>
            </a:r>
          </a:p>
        </p:txBody>
      </p:sp>
    </p:spTree>
    <p:extLst>
      <p:ext uri="{BB962C8B-B14F-4D97-AF65-F5344CB8AC3E}">
        <p14:creationId xmlns:p14="http://schemas.microsoft.com/office/powerpoint/2010/main" val="3486763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494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Ming Std L</vt:lpstr>
      <vt:lpstr>Adobe Garamond Pro</vt:lpstr>
      <vt:lpstr>Arial</vt:lpstr>
      <vt:lpstr>Bookman Old Style</vt:lpstr>
      <vt:lpstr>Rockwell</vt:lpstr>
      <vt:lpstr>Damask</vt:lpstr>
      <vt:lpstr>Introduction to data science project</vt:lpstr>
      <vt:lpstr>Data cleaning</vt:lpstr>
      <vt:lpstr>Data Normalization</vt:lpstr>
      <vt:lpstr>PowerPoint Presentation</vt:lpstr>
      <vt:lpstr>PowerPoint Presentation</vt:lpstr>
      <vt:lpstr>Visualizations</vt:lpstr>
      <vt:lpstr>PowerPoint Presentation</vt:lpstr>
      <vt:lpstr>PowerPoint Presentation</vt:lpstr>
      <vt:lpstr>Correlation graph</vt:lpstr>
      <vt:lpstr>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project</dc:title>
  <dc:creator>Shubham Gupta</dc:creator>
  <cp:lastModifiedBy>Shubham Gupta</cp:lastModifiedBy>
  <cp:revision>21</cp:revision>
  <dcterms:created xsi:type="dcterms:W3CDTF">2019-11-18T13:01:28Z</dcterms:created>
  <dcterms:modified xsi:type="dcterms:W3CDTF">2019-11-20T16:48:33Z</dcterms:modified>
</cp:coreProperties>
</file>